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57" r:id="rId4"/>
    <p:sldId id="258" r:id="rId5"/>
    <p:sldId id="259" r:id="rId6"/>
    <p:sldId id="260" r:id="rId7"/>
    <p:sldId id="261" r:id="rId8"/>
    <p:sldId id="262"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olution1"/>
          <p:cNvPicPr>
            <a:picLocks noChangeAspect="1"/>
          </p:cNvPicPr>
          <p:nvPr/>
        </p:nvPicPr>
        <p:blipFill>
          <a:blip r:embed="rId1"/>
          <a:stretch>
            <a:fillRect/>
          </a:stretch>
        </p:blipFill>
        <p:spPr>
          <a:xfrm>
            <a:off x="2833370" y="1683385"/>
            <a:ext cx="6525260" cy="3905885"/>
          </a:xfrm>
          <a:prstGeom prst="rect">
            <a:avLst/>
          </a:prstGeom>
        </p:spPr>
      </p:pic>
      <p:sp>
        <p:nvSpPr>
          <p:cNvPr id="2" name="标题 1"/>
          <p:cNvSpPr>
            <a:spLocks noGrp="1"/>
          </p:cNvSpPr>
          <p:nvPr>
            <p:ph type="ctrTitle"/>
          </p:nvPr>
        </p:nvSpPr>
        <p:spPr>
          <a:xfrm>
            <a:off x="1524000" y="342900"/>
            <a:ext cx="9144000" cy="1263650"/>
          </a:xfrm>
        </p:spPr>
        <p:txBody>
          <a:bodyPr>
            <a:noAutofit/>
          </a:bodyPr>
          <a:lstStyle/>
          <a:p>
            <a:r>
              <a:rPr lang="zh-CN" altLang="en-US" sz="2400">
                <a:latin typeface="Chilanka" panose="02000503000000000000" charset="0"/>
                <a:cs typeface="Chilanka" panose="02000503000000000000" charset="0"/>
              </a:rPr>
              <a:t>Short</a:t>
            </a:r>
            <a:r>
              <a:rPr lang="en-US" altLang="zh-CN" sz="2400">
                <a:latin typeface="Chilanka" panose="02000503000000000000" charset="0"/>
                <a:cs typeface="Chilanka" panose="02000503000000000000" charset="0"/>
              </a:rPr>
              <a:t>est</a:t>
            </a:r>
            <a:r>
              <a:rPr lang="zh-CN" altLang="en-US" sz="2400">
                <a:latin typeface="Chilanka" panose="02000503000000000000" charset="0"/>
                <a:cs typeface="Chilanka" panose="02000503000000000000" charset="0"/>
              </a:rPr>
              <a:t> path to travel around the airbnb hotel based in New york city using Simulating annealing</a:t>
            </a:r>
            <a:endParaRPr lang="zh-CN" altLang="en-US" sz="2400">
              <a:latin typeface="Chilanka" panose="02000503000000000000" charset="0"/>
              <a:cs typeface="Chilanka" panose="02000503000000000000" charset="0"/>
            </a:endParaRPr>
          </a:p>
        </p:txBody>
      </p:sp>
      <p:sp>
        <p:nvSpPr>
          <p:cNvPr id="5" name="副标题 4"/>
          <p:cNvSpPr>
            <a:spLocks noGrp="1"/>
          </p:cNvSpPr>
          <p:nvPr>
            <p:ph type="subTitle" idx="1"/>
          </p:nvPr>
        </p:nvSpPr>
        <p:spPr>
          <a:xfrm>
            <a:off x="1524000" y="5863590"/>
            <a:ext cx="9144000" cy="403225"/>
          </a:xfrm>
        </p:spPr>
        <p:txBody>
          <a:bodyPr/>
          <a:lstStyle/>
          <a:p>
            <a:r>
              <a:rPr lang="en-US" altLang="zh-CN" sz="2000" b="1">
                <a:latin typeface="Chilanka" panose="02000503000000000000" charset="0"/>
                <a:cs typeface="Chilanka" panose="02000503000000000000" charset="0"/>
              </a:rPr>
              <a:t>Napas Vinitnantharat</a:t>
            </a:r>
            <a:r>
              <a:rPr lang="en-US" altLang="zh-CN" sz="2000">
                <a:latin typeface="Chilanka" panose="02000503000000000000" charset="0"/>
                <a:cs typeface="Chilanka" panose="02000503000000000000" charset="0"/>
              </a:rPr>
              <a:t> 		</a:t>
            </a:r>
            <a:r>
              <a:rPr lang="en-US" altLang="zh-CN" sz="2000" b="1">
                <a:latin typeface="Chilanka" panose="02000503000000000000" charset="0"/>
                <a:cs typeface="Chilanka" panose="02000503000000000000" charset="0"/>
              </a:rPr>
              <a:t>63070503422</a:t>
            </a:r>
            <a:endParaRPr lang="en-US" altLang="zh-CN" sz="2000" b="1">
              <a:latin typeface="Chilanka" panose="02000503000000000000" charset="0"/>
              <a:cs typeface="Chilanka" panose="020005030000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description and scope</a:t>
            </a:r>
            <a:endParaRPr lang="en-US"/>
          </a:p>
        </p:txBody>
      </p:sp>
      <p:sp>
        <p:nvSpPr>
          <p:cNvPr id="3" name="Content Placeholder 2"/>
          <p:cNvSpPr>
            <a:spLocks noGrp="1"/>
          </p:cNvSpPr>
          <p:nvPr>
            <p:ph idx="1"/>
          </p:nvPr>
        </p:nvSpPr>
        <p:spPr>
          <a:xfrm>
            <a:off x="838200" y="1438910"/>
            <a:ext cx="10515600" cy="4351338"/>
          </a:xfrm>
        </p:spPr>
        <p:txBody>
          <a:bodyPr>
            <a:normAutofit lnSpcReduction="20000"/>
          </a:bodyPr>
          <a:p>
            <a:r>
              <a:rPr lang="en-US"/>
              <a:t>3.1 Project description</a:t>
            </a:r>
            <a:endParaRPr lang="en-US"/>
          </a:p>
          <a:p>
            <a:r>
              <a:rPr lang="en-US"/>
              <a:t>Shortest path problem is the problem of finding a path between two vertices in a graph.There are a lot of way to calculate the the shortest path such as Dijkstra’s Algorithm,Bellman-Ford algorithm,A* algorithm and etc .In this project the Simulating Annealing(SA) is used to optimize the shortest path to travel 30 Airbnb hotel in New York City.</a:t>
            </a:r>
            <a:endParaRPr lang="en-US"/>
          </a:p>
          <a:p>
            <a:r>
              <a:rPr lang="en-US"/>
              <a:t>3.2 Scope</a:t>
            </a:r>
            <a:endParaRPr lang="en-US"/>
          </a:p>
          <a:p>
            <a:r>
              <a:rPr lang="en-US"/>
              <a:t>- The hotel (vectices) is random selected from the dataset airbnb hotel to find the shortest path</a:t>
            </a:r>
            <a:endParaRPr lang="en-US"/>
          </a:p>
          <a:p>
            <a:r>
              <a:rPr lang="en-US"/>
              <a:t>- In this study 30 airbnb hotel that have been random selected is considered to use in find the shortest path</a:t>
            </a:r>
            <a:endParaRPr lang="en-US"/>
          </a:p>
          <a:p>
            <a:r>
              <a:rPr lang="en-US"/>
              <a:t>- The starting hotel(vectices) of the path can be any hotel.</a:t>
            </a:r>
            <a:endParaRPr lang="en-US"/>
          </a:p>
          <a:p>
            <a:r>
              <a:rPr lang="en-US"/>
              <a:t>- The destination hotel(vectices) of the path can be any hotel.</a:t>
            </a:r>
            <a:endParaRPr lang="en-US"/>
          </a:p>
          <a:p>
            <a:r>
              <a:rPr lang="en-US"/>
              <a:t>- The location of the hotel is represent in latitude and longitude base on the world geodetic system projection </a:t>
            </a:r>
            <a:endParaRPr lang="en-US"/>
          </a:p>
          <a:p>
            <a:r>
              <a:rPr lang="en-US"/>
              <a:t>- The AirBnB hotel is all located in New City base on the kaggle dataset.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4.1Objective(s)</a:t>
            </a:r>
            <a:endParaRPr lang="en-US"/>
          </a:p>
        </p:txBody>
      </p:sp>
      <p:sp>
        <p:nvSpPr>
          <p:cNvPr id="3" name="Content Placeholder 2"/>
          <p:cNvSpPr>
            <a:spLocks noGrp="1"/>
          </p:cNvSpPr>
          <p:nvPr>
            <p:ph idx="1"/>
          </p:nvPr>
        </p:nvSpPr>
        <p:spPr/>
        <p:txBody>
          <a:bodyPr>
            <a:normAutofit/>
          </a:bodyPr>
          <a:p>
            <a:r>
              <a:rPr lang="en-US"/>
              <a:t>Minize the distance route to travel 30 hotels in New york city. The total distance can be calculated by sum all of the distance between each hotel.In order to calculate the total distance between the hotel by using latitude and longitude The haversine formula have been used as shown in the following equation.</a:t>
            </a:r>
            <a:endParaRPr lang="en-US"/>
          </a:p>
          <a:p>
            <a:pPr marL="0" indent="0">
              <a:buNone/>
            </a:pP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760855" y="3688080"/>
            <a:ext cx="6766560" cy="2376170"/>
          </a:xfrm>
          <a:prstGeom prst="rect">
            <a:avLst/>
          </a:prstGeom>
        </p:spPr>
      </p:pic>
      <p:pic>
        <p:nvPicPr>
          <p:cNvPr id="5" name="Picture 4"/>
          <p:cNvPicPr>
            <a:picLocks noChangeAspect="1"/>
          </p:cNvPicPr>
          <p:nvPr/>
        </p:nvPicPr>
        <p:blipFill>
          <a:blip r:embed="rId2"/>
          <a:stretch>
            <a:fillRect/>
          </a:stretch>
        </p:blipFill>
        <p:spPr>
          <a:xfrm>
            <a:off x="9107805" y="3624580"/>
            <a:ext cx="2228850" cy="2133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57225" y="1071880"/>
            <a:ext cx="10515600" cy="4351338"/>
          </a:xfrm>
        </p:spPr>
        <p:txBody>
          <a:bodyPr>
            <a:noAutofit/>
          </a:bodyPr>
          <a:p>
            <a:pPr marL="0" indent="0">
              <a:buNone/>
            </a:pPr>
            <a:r>
              <a:rPr lang="en-US" sz="2400" b="1"/>
              <a:t>4.2Decision Variable(s)</a:t>
            </a:r>
            <a:endParaRPr lang="en-US" sz="2400" b="1"/>
          </a:p>
          <a:p>
            <a:pPr marL="0" indent="0">
              <a:buNone/>
            </a:pPr>
            <a:r>
              <a:rPr lang="en-US" sz="2400"/>
              <a:t>- use list to represent the travel route.</a:t>
            </a:r>
            <a:endParaRPr lang="en-US" sz="2400"/>
          </a:p>
          <a:p>
            <a:pPr marL="0" indent="0">
              <a:buNone/>
            </a:pPr>
            <a:r>
              <a:rPr lang="en-US" sz="2400" b="1"/>
              <a:t>Example </a:t>
            </a:r>
            <a:endParaRPr lang="en-US" sz="2400" b="1"/>
          </a:p>
          <a:p>
            <a:pPr marL="0" indent="0">
              <a:buNone/>
            </a:pPr>
            <a:r>
              <a:rPr lang="en-US" sz="2400"/>
              <a:t>[8,1,2,9,4,7,3,5] </a:t>
            </a:r>
            <a:endParaRPr lang="en-US" sz="2400"/>
          </a:p>
          <a:p>
            <a:pPr marL="0" indent="0">
              <a:buNone/>
            </a:pPr>
            <a:r>
              <a:rPr lang="en-US" sz="2400"/>
              <a:t>mean route from</a:t>
            </a:r>
            <a:endParaRPr lang="en-US" sz="2400"/>
          </a:p>
          <a:p>
            <a:pPr marL="0" indent="0">
              <a:buNone/>
            </a:pPr>
            <a:r>
              <a:rPr lang="en-US" sz="2400"/>
              <a:t>8 -&gt; 1 -&gt; 2 -&gt; 9 -&gt; 4 -&gt; 7 -&gt; 3 -&gt; 5</a:t>
            </a:r>
            <a:endParaRPr lang="en-US" sz="2400"/>
          </a:p>
          <a:p>
            <a:pPr marL="0" indent="0">
              <a:buNone/>
            </a:pPr>
            <a:r>
              <a:rPr lang="en-US" sz="2400" b="1"/>
              <a:t>4.3Constraint(s)</a:t>
            </a:r>
            <a:endParaRPr lang="en-US" sz="2400" b="1"/>
          </a:p>
          <a:p>
            <a:pPr marL="0" indent="0">
              <a:buNone/>
            </a:pPr>
            <a:r>
              <a:rPr lang="en-US" sz="2400"/>
              <a:t>None</a:t>
            </a:r>
            <a:endParaRPr lang="en-US" sz="2400"/>
          </a:p>
          <a:p>
            <a:pPr marL="0" indent="0">
              <a:buNone/>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5.Input dataset</a:t>
            </a:r>
            <a:endParaRPr lang="en-US"/>
          </a:p>
        </p:txBody>
      </p:sp>
      <p:sp>
        <p:nvSpPr>
          <p:cNvPr id="3" name="Content Placeholder 2"/>
          <p:cNvSpPr>
            <a:spLocks noGrp="1"/>
          </p:cNvSpPr>
          <p:nvPr>
            <p:ph idx="1"/>
          </p:nvPr>
        </p:nvSpPr>
        <p:spPr>
          <a:xfrm>
            <a:off x="647700" y="1354455"/>
            <a:ext cx="10515600" cy="4351338"/>
          </a:xfrm>
        </p:spPr>
        <p:txBody>
          <a:bodyPr>
            <a:normAutofit fontScale="90000" lnSpcReduction="20000"/>
          </a:bodyPr>
          <a:p>
            <a:r>
              <a:rPr lang="en-US" sz="2400"/>
              <a:t>The Dataset is used from kaggle dataset. The dataset is related to the Airbnb Hotel.Airbnb, Inc is an American company that operates an online marketplace for lodging, primarily homestays for vacation rentals, and tourism activities. Based in San Francisco, California, the platform is accessible via website and mobile app. Airbnb does not own any of the listed properties; instead, it profits by receiving commission from each booking.</a:t>
            </a:r>
            <a:endParaRPr lang="en-US" sz="2400"/>
          </a:p>
          <a:p>
            <a:endParaRPr lang="en-US" sz="2400"/>
          </a:p>
          <a:p>
            <a:r>
              <a:rPr lang="en-US" sz="2400"/>
              <a:t>In This dataset have more than 102599 hotels.Some of the data is missing and not able to used.The missing data have been delete and cleaned before use in this project.</a:t>
            </a:r>
            <a:endParaRPr lang="en-US" sz="2400"/>
          </a:p>
          <a:p>
            <a:endParaRPr lang="en-US" sz="2400"/>
          </a:p>
          <a:p>
            <a:r>
              <a:rPr lang="en-US" sz="2400"/>
              <a:t>https://www.kaggle.com/datasets/arianazmoudeh/airbnbopendata</a:t>
            </a:r>
            <a:endParaRPr lang="en-US" sz="2400"/>
          </a:p>
          <a:p>
            <a:endParaRPr lang="en-US" sz="2400"/>
          </a:p>
          <a:p>
            <a:r>
              <a:rPr lang="en-US" sz="2400"/>
              <a:t>In This Database We have 30  unique airbnb hotel so the Problem size is equal to  30! solutions approximately 2.652e32 solutions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7.Algorithm and parameter setting</a:t>
            </a:r>
            <a:endParaRPr lang="en-US"/>
          </a:p>
        </p:txBody>
      </p:sp>
      <p:sp>
        <p:nvSpPr>
          <p:cNvPr id="3" name="Content Placeholder 2"/>
          <p:cNvSpPr>
            <a:spLocks noGrp="1"/>
          </p:cNvSpPr>
          <p:nvPr>
            <p:ph idx="1"/>
          </p:nvPr>
        </p:nvSpPr>
        <p:spPr>
          <a:xfrm>
            <a:off x="647700" y="1279525"/>
            <a:ext cx="11127740" cy="4897755"/>
          </a:xfrm>
        </p:spPr>
        <p:txBody>
          <a:bodyPr>
            <a:noAutofit/>
          </a:bodyPr>
          <a:p>
            <a:r>
              <a:rPr lang="en-US"/>
              <a:t>In This Project we use the Simulated Annealing to find the best path solution.Simulating Annealing is c computatioal method borrowing inspiration from the field of physic introsuced by.It simulate the physical process of solid annealing. This method has been one of heuristic model to avoiding local minina.The base concept of this algorithm is accept worse candidate base o the probability dependent on the temperature and the rate of change of the fitness value or cost.</a:t>
            </a:r>
            <a:endParaRPr lang="en-US"/>
          </a:p>
          <a:p>
            <a:r>
              <a:rPr lang="en-US" b="1"/>
              <a:t>Intial Solution :</a:t>
            </a:r>
            <a:r>
              <a:rPr lang="en-US"/>
              <a:t> Random Route</a:t>
            </a:r>
            <a:endParaRPr lang="en-US"/>
          </a:p>
          <a:p>
            <a:r>
              <a:rPr lang="en-US" b="1"/>
              <a:t>Initial Temp : </a:t>
            </a:r>
            <a:r>
              <a:rPr lang="en-US"/>
              <a:t>300</a:t>
            </a:r>
            <a:endParaRPr lang="en-US"/>
          </a:p>
          <a:p>
            <a:r>
              <a:rPr lang="en-US" b="1"/>
              <a:t>iterationPer temp :</a:t>
            </a:r>
            <a:r>
              <a:rPr lang="en-US"/>
              <a:t> 1000</a:t>
            </a:r>
            <a:endParaRPr lang="en-US"/>
          </a:p>
          <a:p>
            <a:r>
              <a:rPr lang="en-US" b="1"/>
              <a:t>Decrease tempature</a:t>
            </a:r>
            <a:r>
              <a:rPr lang="en-US"/>
              <a:t> by Geometric Reduction Rule : T = T*α  </a:t>
            </a:r>
            <a:endParaRPr lang="en-US"/>
          </a:p>
          <a:p>
            <a:r>
              <a:rPr lang="en-US"/>
              <a:t>α is equal to 0.98</a:t>
            </a:r>
            <a:endParaRPr lang="en-US"/>
          </a:p>
          <a:p>
            <a:r>
              <a:rPr lang="en-US" b="1"/>
              <a:t>Termination condition </a:t>
            </a:r>
            <a:r>
              <a:rPr lang="en-US"/>
              <a:t>: Current_Temp &lt;= Final_Temp</a:t>
            </a:r>
            <a:endParaRPr lang="en-US"/>
          </a:p>
          <a:p>
            <a:r>
              <a:rPr lang="en-US" b="1"/>
              <a:t>find neighbor by Swap 2 node</a:t>
            </a:r>
            <a:endParaRPr lang="en-US" b="1"/>
          </a:p>
          <a:p>
            <a:r>
              <a:rPr lang="en-US"/>
              <a:t>This exchanges the position of two cities in a route. Two positions, i and j are selected at random and the cities in these positions are swapped with each other. ‘1–2–3–4–5–6’ could become ‘1–5–3–4–2–6’.</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8.Experimental</a:t>
            </a:r>
            <a:endParaRPr lang="en-US"/>
          </a:p>
        </p:txBody>
      </p:sp>
      <p:sp>
        <p:nvSpPr>
          <p:cNvPr id="3" name="Content Placeholder 2"/>
          <p:cNvSpPr>
            <a:spLocks noGrp="1"/>
          </p:cNvSpPr>
          <p:nvPr>
            <p:ph idx="1"/>
          </p:nvPr>
        </p:nvSpPr>
        <p:spPr/>
        <p:txBody>
          <a:bodyPr/>
          <a:p>
            <a:pPr marL="0" indent="0">
              <a:buNone/>
            </a:pPr>
            <a:endParaRPr lang="en-US"/>
          </a:p>
          <a:p>
            <a:r>
              <a:rPr lang="en-US"/>
              <a:t>In This project The Simulating annealing had been tested to find the shortest route to travel all 30 Airbnb hotel.The Dataset that has been used in this experiement is from Kaggle Dataset which consist of 102599Hotel.Thirty Airbnb hotel have been random selected to used in the test algorithm.The neighbor of solution is calculated by swap 2 hotel in the path.</a:t>
            </a:r>
            <a:endParaRPr lang="en-US"/>
          </a:p>
          <a:p>
            <a:endParaRPr lang="en-US"/>
          </a:p>
          <a:p>
            <a:endParaRPr lang="en-US"/>
          </a:p>
          <a:p>
            <a:r>
              <a:rPr lang="en-US"/>
              <a:t>The algorithm is be tested for 10 time to test the performance of the algorithm.The fitness value also recorded to see the performance of the algorithm.</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3806</Words>
  <Application>WPS Presentation</Application>
  <PresentationFormat>宽屏</PresentationFormat>
  <Paragraphs>61</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SimSun</vt:lpstr>
      <vt:lpstr>Wingdings</vt:lpstr>
      <vt:lpstr>Times New Roman</vt:lpstr>
      <vt:lpstr>Chilanka</vt:lpstr>
      <vt:lpstr>FiraCode Nerd Font</vt:lpstr>
      <vt:lpstr>Microsoft YaHei</vt:lpstr>
      <vt:lpstr>Droid Sans Fallback</vt:lpstr>
      <vt:lpstr>Arial Unicode MS</vt:lpstr>
      <vt:lpstr>Arial Black</vt:lpstr>
      <vt:lpstr>SimSun</vt:lpstr>
      <vt:lpstr>SimSun</vt:lpstr>
      <vt:lpstr>Angsana New</vt:lpstr>
      <vt:lpstr>C059</vt:lpstr>
      <vt:lpstr>OpenSymbol</vt:lpstr>
      <vt:lpstr>Office Theme</vt:lpstr>
      <vt:lpstr>Short path to travel around the airbnb hotel based in New york city using Simulating annealing</vt:lpstr>
      <vt:lpstr>Project description and scope</vt:lpstr>
      <vt:lpstr>4.1Objective(s)</vt:lpstr>
      <vt:lpstr>PowerPoint 演示文稿</vt:lpstr>
      <vt:lpstr>5.Input dataset</vt:lpstr>
      <vt:lpstr>7.Algorithm and parameter setting</vt:lpstr>
      <vt:lpstr>8.Experimental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nasvirat</cp:lastModifiedBy>
  <cp:revision>13</cp:revision>
  <dcterms:created xsi:type="dcterms:W3CDTF">2023-03-28T09:47:39Z</dcterms:created>
  <dcterms:modified xsi:type="dcterms:W3CDTF">2023-03-28T09:47:39Z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