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84" r:id="rId2"/>
    <p:sldId id="291" r:id="rId3"/>
    <p:sldId id="287" r:id="rId4"/>
    <p:sldId id="288" r:id="rId5"/>
    <p:sldId id="285" r:id="rId6"/>
    <p:sldId id="256" r:id="rId7"/>
    <p:sldId id="271" r:id="rId8"/>
    <p:sldId id="290" r:id="rId9"/>
    <p:sldId id="272" r:id="rId10"/>
    <p:sldId id="273" r:id="rId11"/>
    <p:sldId id="274" r:id="rId12"/>
    <p:sldId id="280" r:id="rId13"/>
    <p:sldId id="277" r:id="rId14"/>
    <p:sldId id="275" r:id="rId15"/>
    <p:sldId id="279" r:id="rId16"/>
    <p:sldId id="276" r:id="rId17"/>
    <p:sldId id="283" r:id="rId18"/>
    <p:sldId id="278" r:id="rId19"/>
    <p:sldId id="281" r:id="rId20"/>
    <p:sldId id="292" r:id="rId21"/>
    <p:sldId id="293" r:id="rId22"/>
    <p:sldId id="282" r:id="rId23"/>
  </p:sldIdLst>
  <p:sldSz cx="9144000" cy="6858000" type="screen4x3"/>
  <p:notesSz cx="7102475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F0736-1F38-48D2-AF67-B4B371866488}" type="datetimeFigureOut">
              <a:rPr lang="ru-RU" smtClean="0"/>
              <a:pPr/>
              <a:t>07.02.2018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D6B10-DA11-4698-8C69-003A792CB5A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23313-ED76-4019-8E47-1840EE644C91}" type="datetime1">
              <a:rPr lang="ru-RU" smtClean="0"/>
              <a:pPr>
                <a:defRPr/>
              </a:pPr>
              <a:t>07.02.2018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D3A5C-4ACF-46D0-8138-F225ECA80C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5E069-C4C6-4645-85BC-A8CCAB363EC3}" type="datetime1">
              <a:rPr lang="ru-RU" smtClean="0"/>
              <a:pPr>
                <a:defRPr/>
              </a:pPr>
              <a:t>07.02.2018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A9BB9-C2FB-4FE2-812B-DCC372A99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F0951-590C-46AB-AD77-90F2D53AE2CD}" type="datetime1">
              <a:rPr lang="ru-RU" smtClean="0"/>
              <a:pPr>
                <a:defRPr/>
              </a:pPr>
              <a:t>07.02.2018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035EE-F2FD-4A0C-BB72-CFDBC16B0D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8F21E-BC47-4D25-9EE6-0128B4E44498}" type="datetime1">
              <a:rPr lang="ru-RU" smtClean="0"/>
              <a:pPr>
                <a:defRPr/>
              </a:pPr>
              <a:t>07.02.2018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29830-B986-4A65-A31D-E8595DD182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59E2C-DD2D-49ED-8231-CF2371ADFB2A}" type="datetime1">
              <a:rPr lang="ru-RU" smtClean="0"/>
              <a:pPr>
                <a:defRPr/>
              </a:pPr>
              <a:t>07.02.2018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E67F9-0737-48F8-98DC-59EF219BAF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6F9A0-04F5-438A-90A7-814AEF843FFD}" type="datetime1">
              <a:rPr lang="ru-RU" smtClean="0"/>
              <a:pPr>
                <a:defRPr/>
              </a:pPr>
              <a:t>07.02.2018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F25A-5F9C-40BC-931D-3E51D4467E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4CB3A-8749-4E2E-9B53-8122942A32C2}" type="datetime1">
              <a:rPr lang="ru-RU" smtClean="0"/>
              <a:pPr>
                <a:defRPr/>
              </a:pPr>
              <a:t>07.02.2018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61255-B34C-4FE8-80B6-9743CE9062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97EB8-5A1C-48A4-A32E-F7C8D7530479}" type="datetime1">
              <a:rPr lang="ru-RU" smtClean="0"/>
              <a:pPr>
                <a:defRPr/>
              </a:pPr>
              <a:t>07.02.2018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004C0-071F-4226-853A-61278AF00D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DC46F-4421-4B6E-8DDE-2C596AFEAFDA}" type="datetime1">
              <a:rPr lang="ru-RU" smtClean="0"/>
              <a:pPr>
                <a:defRPr/>
              </a:pPr>
              <a:t>07.02.2018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A9C3-1679-4797-85C8-4C384EC609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2299A-50E2-4610-A9EC-C7E99E1B38A8}" type="datetime1">
              <a:rPr lang="ru-RU" smtClean="0"/>
              <a:pPr>
                <a:defRPr/>
              </a:pPr>
              <a:t>07.02.2018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F1E06-2BFE-4CB1-B2FB-97C2904042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0BD3A-2909-4CB4-B868-D76BA1AFE61F}" type="datetime1">
              <a:rPr lang="ru-RU" smtClean="0"/>
              <a:pPr>
                <a:defRPr/>
              </a:pPr>
              <a:t>07.02.2018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E119D-C3DE-406F-8D07-1C5E17BE44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196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8197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1B25973C-2744-4609-91A0-9BDB1A5088A3}" type="datetime1">
              <a:rPr lang="ru-RU" smtClean="0"/>
              <a:pPr>
                <a:defRPr/>
              </a:pPr>
              <a:t>07.02.2018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37226567-F23E-411A-8858-9D321AC731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8201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17" r:id="rId2"/>
    <p:sldLayoutId id="2147483926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7" r:id="rId9"/>
    <p:sldLayoutId id="2147483923" r:id="rId10"/>
    <p:sldLayoutId id="214748392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2292350"/>
          </a:xfrm>
        </p:spPr>
        <p:txBody>
          <a:bodyPr/>
          <a:lstStyle/>
          <a:p>
            <a:r>
              <a:rPr lang="ru-RU" smtClean="0"/>
              <a:t>Программирование на языке высокого уровня. С++</a:t>
            </a: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395288" y="3213100"/>
            <a:ext cx="8229600" cy="2994025"/>
          </a:xfrm>
        </p:spPr>
        <p:txBody>
          <a:bodyPr/>
          <a:lstStyle/>
          <a:p>
            <a:r>
              <a:rPr lang="ru-RU" dirty="0" smtClean="0"/>
              <a:t>Соколова Натэлла Юрьевна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Кафедра КИТиС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err="1" smtClean="0"/>
              <a:t>Ауд</a:t>
            </a:r>
            <a:r>
              <a:rPr lang="ru-RU" dirty="0" smtClean="0"/>
              <a:t> 4232, </a:t>
            </a:r>
            <a:r>
              <a:rPr lang="en-US" dirty="0" smtClean="0">
                <a:solidFill>
                  <a:srgbClr val="002060"/>
                </a:solidFill>
              </a:rPr>
              <a:t>sokolovanat@yandex.ru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29830-B986-4A65-A31D-E8595DD182F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/>
              <a:t>Константы:</a:t>
            </a:r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>
          <a:xfrm>
            <a:off x="251520" y="1844824"/>
            <a:ext cx="8229600" cy="106521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const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dirty="0" smtClean="0"/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const float f=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8.0;</a:t>
            </a:r>
          </a:p>
          <a:p>
            <a:pPr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140968"/>
            <a:ext cx="8229600" cy="712664"/>
          </a:xfrm>
          <a:prstGeom prst="rect">
            <a:avLst/>
          </a:prstGeom>
        </p:spPr>
        <p:txBody>
          <a:bodyPr lIns="0" rIns="0" bIns="0" anchor="b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Переменные: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57188" y="4572000"/>
            <a:ext cx="8229600" cy="10652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600" dirty="0" err="1">
                <a:latin typeface="+mn-lt"/>
              </a:rPr>
              <a:t>int</a:t>
            </a:r>
            <a:r>
              <a:rPr lang="en-US" sz="2600" dirty="0">
                <a:latin typeface="+mn-lt"/>
              </a:rPr>
              <a:t>	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,j=7,k;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600" dirty="0">
                <a:latin typeface="+mn-lt"/>
              </a:rPr>
              <a:t>float 	</a:t>
            </a:r>
            <a:r>
              <a:rPr lang="en-US" sz="2600" dirty="0" err="1">
                <a:latin typeface="+mn-lt"/>
              </a:rPr>
              <a:t>f,sred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29830-B986-4A65-A31D-E8595DD182FC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67544" y="134076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const</a:t>
            </a:r>
            <a:r>
              <a:rPr lang="en-US" dirty="0" smtClean="0"/>
              <a:t> </a:t>
            </a:r>
            <a:r>
              <a:rPr lang="ru-RU" i="1" dirty="0" smtClean="0"/>
              <a:t>тип  </a:t>
            </a:r>
            <a:r>
              <a:rPr lang="ru-RU" i="1" dirty="0" err="1" smtClean="0"/>
              <a:t>идентификатор</a:t>
            </a:r>
            <a:r>
              <a:rPr lang="ru-RU" dirty="0" err="1" smtClean="0"/>
              <a:t>=</a:t>
            </a:r>
            <a:r>
              <a:rPr lang="ru-RU" i="1" dirty="0" err="1" smtClean="0"/>
              <a:t>значение</a:t>
            </a:r>
            <a:r>
              <a:rPr lang="ru-RU" i="1" dirty="0" smtClean="0"/>
              <a:t> или вычисляемое выражение</a:t>
            </a:r>
            <a:r>
              <a:rPr lang="ru-RU" dirty="0" smtClean="0"/>
              <a:t>;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07707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тип</a:t>
            </a:r>
            <a:r>
              <a:rPr lang="ru-RU" i="1" dirty="0" smtClean="0"/>
              <a:t>  идентификатор</a:t>
            </a:r>
            <a:r>
              <a:rPr lang="ru-RU" dirty="0" smtClean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88" y="2786063"/>
            <a:ext cx="8229600" cy="7858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Ввод данных с клавиатуры:</a:t>
            </a:r>
            <a:endParaRPr lang="ru-RU" dirty="0"/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06521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&lt;</a:t>
            </a:r>
            <a:r>
              <a:rPr lang="ru-RU" smtClean="0"/>
              <a:t>идентификатор</a:t>
            </a:r>
            <a:r>
              <a:rPr lang="en-US" smtClean="0"/>
              <a:t>&gt;</a:t>
            </a:r>
            <a:r>
              <a:rPr lang="ru-RU" smtClean="0"/>
              <a:t>=</a:t>
            </a:r>
            <a:r>
              <a:rPr lang="en-US" smtClean="0"/>
              <a:t>&lt;</a:t>
            </a:r>
            <a:r>
              <a:rPr lang="ru-RU" smtClean="0"/>
              <a:t>выражение</a:t>
            </a:r>
            <a:r>
              <a:rPr lang="en-US" smtClean="0"/>
              <a:t>&gt;</a:t>
            </a:r>
            <a:r>
              <a:rPr lang="ru-RU" smtClean="0"/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f = a * ( 5.9 – b )  / ( c + d ) ;</a:t>
            </a:r>
            <a:endParaRPr lang="ru-RU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4313" y="714375"/>
            <a:ext cx="8229600" cy="1143000"/>
          </a:xfrm>
          <a:prstGeom prst="rect">
            <a:avLst/>
          </a:prstGeom>
        </p:spPr>
        <p:txBody>
          <a:bodyPr lIns="0" rIns="0" bIns="0"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Оператор присваивания: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57188" y="3571875"/>
            <a:ext cx="8229600" cy="10652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600" dirty="0" err="1">
                <a:latin typeface="+mn-lt"/>
              </a:rPr>
              <a:t>cin</a:t>
            </a:r>
            <a:r>
              <a:rPr lang="ru-RU" sz="2600" dirty="0">
                <a:latin typeface="+mn-lt"/>
              </a:rPr>
              <a:t> </a:t>
            </a:r>
            <a:r>
              <a:rPr lang="en-US" sz="2600" dirty="0">
                <a:latin typeface="+mn-lt"/>
              </a:rPr>
              <a:t>&gt;&gt;</a:t>
            </a:r>
            <a:r>
              <a:rPr lang="ru-RU" sz="2600" dirty="0">
                <a:latin typeface="+mn-lt"/>
              </a:rPr>
              <a:t> </a:t>
            </a:r>
            <a:r>
              <a:rPr lang="en-US" sz="2600" dirty="0">
                <a:latin typeface="+mn-lt"/>
              </a:rPr>
              <a:t>&lt;</a:t>
            </a:r>
            <a:r>
              <a:rPr lang="ru-RU" sz="2600" dirty="0">
                <a:latin typeface="+mn-lt"/>
              </a:rPr>
              <a:t>переменная</a:t>
            </a:r>
            <a:r>
              <a:rPr lang="en-US" sz="2600" dirty="0">
                <a:latin typeface="+mn-lt"/>
              </a:rPr>
              <a:t>&gt;;</a:t>
            </a:r>
            <a:endParaRPr lang="ru-RU" sz="2600" dirty="0">
              <a:latin typeface="+mn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cin&gt;&gt;R;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57188" y="4643438"/>
            <a:ext cx="8229600" cy="785812"/>
          </a:xfrm>
          <a:prstGeom prst="rect">
            <a:avLst/>
          </a:prstGeom>
        </p:spPr>
        <p:txBody>
          <a:bodyPr lIns="0" rIns="0" bIns="0" anchor="b">
            <a:normAutofit fontScale="97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</a:t>
            </a:r>
            <a:r>
              <a:rPr lang="ru-RU" sz="5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ы</a:t>
            </a:r>
            <a:r>
              <a:rPr lang="ru-RU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вод данных на экран:</a:t>
            </a: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357188" y="5500688"/>
            <a:ext cx="8229600" cy="10652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600" dirty="0" err="1">
                <a:latin typeface="+mn-lt"/>
              </a:rPr>
              <a:t>cout</a:t>
            </a:r>
            <a:r>
              <a:rPr lang="en-US" sz="2600" dirty="0">
                <a:latin typeface="+mn-lt"/>
              </a:rPr>
              <a:t>&lt;&lt;</a:t>
            </a:r>
            <a:r>
              <a:rPr lang="ru-RU" sz="2600" dirty="0">
                <a:latin typeface="+mn-lt"/>
              </a:rPr>
              <a:t> </a:t>
            </a:r>
            <a:r>
              <a:rPr lang="en-US" sz="2600" dirty="0">
                <a:latin typeface="+mn-lt"/>
              </a:rPr>
              <a:t>&lt;</a:t>
            </a:r>
            <a:r>
              <a:rPr lang="ru-RU" sz="2600" dirty="0">
                <a:latin typeface="+mn-lt"/>
              </a:rPr>
              <a:t>переменная</a:t>
            </a:r>
            <a:r>
              <a:rPr lang="en-US" sz="2600" dirty="0">
                <a:latin typeface="+mn-lt"/>
              </a:rPr>
              <a:t>&gt;&lt;&lt;“</a:t>
            </a:r>
            <a:r>
              <a:rPr lang="ru-RU" sz="2600" dirty="0">
                <a:latin typeface="+mn-lt"/>
              </a:rPr>
              <a:t>строка символов</a:t>
            </a:r>
            <a:r>
              <a:rPr lang="en-US" sz="2600" dirty="0">
                <a:latin typeface="+mn-lt"/>
              </a:rPr>
              <a:t>”;</a:t>
            </a:r>
            <a:endParaRPr lang="ru-RU" sz="2600" dirty="0">
              <a:latin typeface="+mn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&lt;&lt;“R=“&lt;&lt;R&lt;&lt;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29830-B986-4A65-A31D-E8595DD182FC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Математические операции и функции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928688" y="1870075"/>
          <a:ext cx="561499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182996"/>
                <a:gridCol w="1357322"/>
                <a:gridCol w="1428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Операция/</a:t>
                      </a:r>
                      <a:r>
                        <a:rPr lang="ru-RU" baseline="0" dirty="0" smtClean="0"/>
                        <a:t> 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С++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 a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log(a)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Вычитание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exp(x)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/     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pow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x,p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Умножение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fabs</a:t>
                      </a:r>
                      <a:r>
                        <a:rPr lang="en-US" dirty="0" smtClean="0"/>
                        <a:t>(x)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abs(x)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</a:t>
                      </a:r>
                      <a:r>
                        <a:rPr lang="en-US" baseline="0" dirty="0" smtClean="0"/>
                        <a:t> 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sin(a)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arctg</a:t>
                      </a:r>
                      <a:r>
                        <a:rPr lang="en-US" baseline="0" dirty="0" smtClean="0"/>
                        <a:t> a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atan</a:t>
                      </a:r>
                      <a:r>
                        <a:rPr lang="en-US" dirty="0" smtClean="0"/>
                        <a:t>(a)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cos</a:t>
                      </a:r>
                      <a:r>
                        <a:rPr lang="en-US" dirty="0" smtClean="0"/>
                        <a:t> 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cos</a:t>
                      </a:r>
                      <a:r>
                        <a:rPr lang="en-US" dirty="0" smtClean="0"/>
                        <a:t>(a)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(x)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tg</a:t>
                      </a:r>
                      <a:r>
                        <a:rPr lang="en-US" dirty="0" smtClean="0"/>
                        <a:t> 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tan(a)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14813" y="2928938"/>
          <a:ext cx="292100" cy="317500"/>
        </p:xfrm>
        <a:graphic>
          <a:graphicData uri="http://schemas.openxmlformats.org/presentationml/2006/ole">
            <p:oleObj spid="_x0000_s1026" name="Формула" r:id="rId3" imgW="291960" imgH="317160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214813" y="3286125"/>
          <a:ext cx="304800" cy="317500"/>
        </p:xfrm>
        <a:graphic>
          <a:graphicData uri="http://schemas.openxmlformats.org/presentationml/2006/ole">
            <p:oleObj spid="_x0000_s1027" name="Формула" r:id="rId4" imgW="304560" imgH="317160" progId="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214813" y="3786188"/>
          <a:ext cx="228600" cy="355600"/>
        </p:xfrm>
        <a:graphic>
          <a:graphicData uri="http://schemas.openxmlformats.org/presentationml/2006/ole">
            <p:oleObj spid="_x0000_s1028" name="Формула" r:id="rId5" imgW="228600" imgH="355320" progId="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000500" y="4643438"/>
          <a:ext cx="355600" cy="304800"/>
        </p:xfrm>
        <a:graphic>
          <a:graphicData uri="http://schemas.openxmlformats.org/presentationml/2006/ole">
            <p:oleObj spid="_x0000_s1029" name="Формула" r:id="rId6" imgW="355320" imgH="304560" progId="">
              <p:embed/>
            </p:oleObj>
          </a:graphicData>
        </a:graphic>
      </p:graphicFrame>
      <p:sp>
        <p:nvSpPr>
          <p:cNvPr id="1078" name="TextBox 8"/>
          <p:cNvSpPr txBox="1">
            <a:spLocks noChangeArrowheads="1"/>
          </p:cNvSpPr>
          <p:nvPr/>
        </p:nvSpPr>
        <p:spPr bwMode="auto">
          <a:xfrm>
            <a:off x="3429000" y="1285875"/>
            <a:ext cx="4071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#include &lt;math.h&gt;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29830-B986-4A65-A31D-E8595DD182FC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571504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ru-RU" sz="3600" dirty="0" smtClean="0"/>
              <a:t>Программирование линейных алгоритмов</a:t>
            </a:r>
            <a:endParaRPr lang="ru-RU" sz="3600" dirty="0"/>
          </a:p>
        </p:txBody>
      </p:sp>
      <p:sp>
        <p:nvSpPr>
          <p:cNvPr id="4" name="Блок-схема: знак завершения 3"/>
          <p:cNvSpPr/>
          <p:nvPr/>
        </p:nvSpPr>
        <p:spPr>
          <a:xfrm>
            <a:off x="928688" y="2000250"/>
            <a:ext cx="1357312" cy="35718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Пуск</a:t>
            </a:r>
          </a:p>
        </p:txBody>
      </p:sp>
      <p:sp>
        <p:nvSpPr>
          <p:cNvPr id="5" name="Блок-схема: данные 4"/>
          <p:cNvSpPr/>
          <p:nvPr/>
        </p:nvSpPr>
        <p:spPr>
          <a:xfrm>
            <a:off x="928688" y="2643188"/>
            <a:ext cx="1285875" cy="642937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</a:rPr>
              <a:t>Ввод данных</a:t>
            </a: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928688" y="3643313"/>
            <a:ext cx="1214437" cy="8572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 err="1">
                <a:solidFill>
                  <a:schemeClr val="tx1"/>
                </a:solidFill>
              </a:rPr>
              <a:t>Вычисле-ние</a:t>
            </a:r>
            <a:r>
              <a:rPr lang="ru-RU" sz="1400" dirty="0">
                <a:solidFill>
                  <a:schemeClr val="tx1"/>
                </a:solidFill>
              </a:rPr>
              <a:t> значений</a:t>
            </a:r>
          </a:p>
        </p:txBody>
      </p:sp>
      <p:sp>
        <p:nvSpPr>
          <p:cNvPr id="7" name="Блок-схема: данные 6"/>
          <p:cNvSpPr/>
          <p:nvPr/>
        </p:nvSpPr>
        <p:spPr>
          <a:xfrm>
            <a:off x="785813" y="4786313"/>
            <a:ext cx="1428750" cy="714375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</a:rPr>
              <a:t>Вывод результата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785813" y="5857875"/>
            <a:ext cx="1357312" cy="35718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Конец</a:t>
            </a:r>
          </a:p>
        </p:txBody>
      </p:sp>
      <p:cxnSp>
        <p:nvCxnSpPr>
          <p:cNvPr id="18" name="Прямая соединительная линия 17"/>
          <p:cNvCxnSpPr>
            <a:stCxn id="5" idx="3"/>
          </p:cNvCxnSpPr>
          <p:nvPr/>
        </p:nvCxnSpPr>
        <p:spPr>
          <a:xfrm rot="5400000">
            <a:off x="1257300" y="3457575"/>
            <a:ext cx="357188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5" idx="1"/>
          </p:cNvCxnSpPr>
          <p:nvPr/>
        </p:nvCxnSpPr>
        <p:spPr>
          <a:xfrm rot="5400000">
            <a:off x="1435894" y="2493169"/>
            <a:ext cx="285750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7" idx="1"/>
          </p:cNvCxnSpPr>
          <p:nvPr/>
        </p:nvCxnSpPr>
        <p:spPr>
          <a:xfrm rot="5400000">
            <a:off x="1364457" y="4636294"/>
            <a:ext cx="285750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7" idx="4"/>
            <a:endCxn id="8" idx="0"/>
          </p:cNvCxnSpPr>
          <p:nvPr/>
        </p:nvCxnSpPr>
        <p:spPr>
          <a:xfrm rot="5400000">
            <a:off x="1303338" y="5661025"/>
            <a:ext cx="357187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3786188" y="1071563"/>
            <a:ext cx="5214937" cy="642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solidFill>
                  <a:srgbClr val="FF0000"/>
                </a:solidFill>
              </a:rPr>
              <a:t>Задание</a:t>
            </a:r>
            <a:r>
              <a:rPr lang="ru-RU"/>
              <a:t>. Разработать программу вычисления площади круга и длины окружности радиуса </a:t>
            </a:r>
            <a:r>
              <a:rPr lang="en-US"/>
              <a:t>R</a:t>
            </a:r>
            <a:r>
              <a:rPr lang="ru-RU"/>
              <a:t>.</a:t>
            </a:r>
          </a:p>
        </p:txBody>
      </p:sp>
      <p:sp>
        <p:nvSpPr>
          <p:cNvPr id="29" name="Блок-схема: знак завершения 28"/>
          <p:cNvSpPr/>
          <p:nvPr/>
        </p:nvSpPr>
        <p:spPr>
          <a:xfrm>
            <a:off x="4500563" y="1928813"/>
            <a:ext cx="1357312" cy="35718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Пуск</a:t>
            </a:r>
          </a:p>
        </p:txBody>
      </p:sp>
      <p:sp>
        <p:nvSpPr>
          <p:cNvPr id="30" name="Блок-схема: данные 29"/>
          <p:cNvSpPr/>
          <p:nvPr/>
        </p:nvSpPr>
        <p:spPr>
          <a:xfrm>
            <a:off x="4500563" y="2571750"/>
            <a:ext cx="1285875" cy="64293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</a:rPr>
              <a:t>Ввод </a:t>
            </a:r>
            <a:r>
              <a:rPr lang="en-US" sz="1400" dirty="0">
                <a:solidFill>
                  <a:schemeClr val="tx1"/>
                </a:solidFill>
              </a:rPr>
              <a:t>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1" name="Блок-схема: процесс 30"/>
          <p:cNvSpPr/>
          <p:nvPr/>
        </p:nvSpPr>
        <p:spPr>
          <a:xfrm>
            <a:off x="4500563" y="3571875"/>
            <a:ext cx="1214437" cy="8572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2" name="Блок-схема: данные 31"/>
          <p:cNvSpPr/>
          <p:nvPr/>
        </p:nvSpPr>
        <p:spPr>
          <a:xfrm>
            <a:off x="4357688" y="4714875"/>
            <a:ext cx="1428750" cy="714375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</a:rPr>
              <a:t>Вывод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S, L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3" name="Блок-схема: знак завершения 32"/>
          <p:cNvSpPr/>
          <p:nvPr/>
        </p:nvSpPr>
        <p:spPr>
          <a:xfrm>
            <a:off x="4357688" y="5786438"/>
            <a:ext cx="1357312" cy="35718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Конец</a:t>
            </a:r>
          </a:p>
        </p:txBody>
      </p:sp>
      <p:cxnSp>
        <p:nvCxnSpPr>
          <p:cNvPr id="34" name="Прямая соединительная линия 33"/>
          <p:cNvCxnSpPr>
            <a:stCxn id="30" idx="3"/>
          </p:cNvCxnSpPr>
          <p:nvPr/>
        </p:nvCxnSpPr>
        <p:spPr>
          <a:xfrm rot="5400000">
            <a:off x="4829175" y="3386138"/>
            <a:ext cx="357187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endCxn id="30" idx="1"/>
          </p:cNvCxnSpPr>
          <p:nvPr/>
        </p:nvCxnSpPr>
        <p:spPr>
          <a:xfrm rot="5400000">
            <a:off x="5007769" y="2421731"/>
            <a:ext cx="285750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32" idx="1"/>
          </p:cNvCxnSpPr>
          <p:nvPr/>
        </p:nvCxnSpPr>
        <p:spPr>
          <a:xfrm rot="5400000">
            <a:off x="4936332" y="4564856"/>
            <a:ext cx="285750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32" idx="4"/>
            <a:endCxn id="33" idx="0"/>
          </p:cNvCxnSpPr>
          <p:nvPr/>
        </p:nvCxnSpPr>
        <p:spPr>
          <a:xfrm rot="5400000">
            <a:off x="4876007" y="5590381"/>
            <a:ext cx="357188" cy="3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" name="Object 8"/>
          <p:cNvGraphicFramePr>
            <a:graphicFrameLocks noChangeAspect="1"/>
          </p:cNvGraphicFramePr>
          <p:nvPr/>
        </p:nvGraphicFramePr>
        <p:xfrm>
          <a:off x="4786313" y="3714750"/>
          <a:ext cx="520700" cy="203200"/>
        </p:xfrm>
        <a:graphic>
          <a:graphicData uri="http://schemas.openxmlformats.org/presentationml/2006/ole">
            <p:oleObj spid="_x0000_s2050" name="Формула" r:id="rId3" imgW="520560" imgH="203040" progId="">
              <p:embed/>
            </p:oleObj>
          </a:graphicData>
        </a:graphic>
      </p:graphicFrame>
      <p:graphicFrame>
        <p:nvGraphicFramePr>
          <p:cNvPr id="46" name="Object 3"/>
          <p:cNvGraphicFramePr>
            <a:graphicFrameLocks noChangeAspect="1"/>
          </p:cNvGraphicFramePr>
          <p:nvPr/>
        </p:nvGraphicFramePr>
        <p:xfrm>
          <a:off x="4773613" y="4084638"/>
          <a:ext cx="546100" cy="177800"/>
        </p:xfrm>
        <a:graphic>
          <a:graphicData uri="http://schemas.openxmlformats.org/presentationml/2006/ole">
            <p:oleObj spid="_x0000_s2051" name="Формула" r:id="rId4" imgW="545760" imgH="177480" progId="">
              <p:embed/>
            </p:oleObj>
          </a:graphicData>
        </a:graphic>
      </p:graphicFrame>
      <p:sp>
        <p:nvSpPr>
          <p:cNvPr id="47" name="TextBox 2"/>
          <p:cNvSpPr txBox="1">
            <a:spLocks noChangeArrowheads="1"/>
          </p:cNvSpPr>
          <p:nvPr/>
        </p:nvSpPr>
        <p:spPr bwMode="auto">
          <a:xfrm>
            <a:off x="357188" y="1071563"/>
            <a:ext cx="321468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i="1">
                <a:latin typeface="Times New Roman" pitchFamily="18" charset="0"/>
                <a:cs typeface="Times New Roman" pitchFamily="18" charset="0"/>
              </a:rPr>
              <a:t>Обобщенная схема линейного алгоритма</a:t>
            </a:r>
          </a:p>
        </p:txBody>
      </p:sp>
      <p:sp>
        <p:nvSpPr>
          <p:cNvPr id="38" name="Номер слайда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004C0-071F-4226-853A-61278AF00D0D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4313" y="1000125"/>
            <a:ext cx="86439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#include &lt;math.h&gt;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4313" y="1643063"/>
            <a:ext cx="8643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using	namespace std;		// </a:t>
            </a:r>
            <a:r>
              <a:rPr lang="ru-RU"/>
              <a:t>использование пространство имен</a:t>
            </a:r>
            <a:r>
              <a:rPr lang="en-US"/>
              <a:t>  std</a:t>
            </a:r>
            <a:endParaRPr lang="ru-RU"/>
          </a:p>
          <a:p>
            <a:r>
              <a:rPr lang="en-US"/>
              <a:t>				// </a:t>
            </a:r>
            <a:r>
              <a:rPr lang="ru-RU"/>
              <a:t>для </a:t>
            </a:r>
            <a:r>
              <a:rPr lang="en-US"/>
              <a:t>cout, cin, endl</a:t>
            </a: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4313" y="2286000"/>
            <a:ext cx="8643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const double Pi=3.14;	</a:t>
            </a:r>
            <a:r>
              <a:rPr lang="ru-RU"/>
              <a:t>	</a:t>
            </a:r>
            <a:r>
              <a:rPr lang="fr-FR"/>
              <a:t>// число пи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4313" y="2643188"/>
            <a:ext cx="8643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int main()</a:t>
            </a:r>
          </a:p>
          <a:p>
            <a:r>
              <a:rPr lang="ru-RU"/>
              <a:t>{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4313" y="3286125"/>
            <a:ext cx="86439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err="1" smtClean="0"/>
              <a:t>setlocale</a:t>
            </a:r>
            <a:r>
              <a:rPr lang="en-US" dirty="0" smtClean="0"/>
              <a:t>(</a:t>
            </a:r>
            <a:r>
              <a:rPr lang="en-US" dirty="0" err="1" smtClean="0"/>
              <a:t>LC_CTYPE,"Russian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smtClean="0"/>
              <a:t>double</a:t>
            </a:r>
            <a:r>
              <a:rPr lang="en-US" dirty="0"/>
              <a:t>	R,	</a:t>
            </a:r>
            <a:r>
              <a:rPr lang="ru-RU" dirty="0"/>
              <a:t>	</a:t>
            </a:r>
            <a:r>
              <a:rPr lang="en-US" dirty="0"/>
              <a:t>// </a:t>
            </a:r>
            <a:r>
              <a:rPr lang="ru-RU" dirty="0"/>
              <a:t>радиус</a:t>
            </a:r>
          </a:p>
          <a:p>
            <a:r>
              <a:rPr lang="en-US" dirty="0"/>
              <a:t>	</a:t>
            </a:r>
            <a:r>
              <a:rPr lang="ru-RU" dirty="0" smtClean="0"/>
              <a:t>	</a:t>
            </a:r>
            <a:r>
              <a:rPr lang="en-US" dirty="0" smtClean="0"/>
              <a:t>S</a:t>
            </a:r>
            <a:r>
              <a:rPr lang="en-US" dirty="0"/>
              <a:t>,	</a:t>
            </a:r>
            <a:r>
              <a:rPr lang="ru-RU" dirty="0"/>
              <a:t>	</a:t>
            </a:r>
            <a:r>
              <a:rPr lang="en-US" dirty="0"/>
              <a:t>// </a:t>
            </a:r>
            <a:r>
              <a:rPr lang="ru-RU" dirty="0"/>
              <a:t>площадь</a:t>
            </a:r>
          </a:p>
          <a:p>
            <a:r>
              <a:rPr lang="en-US" dirty="0"/>
              <a:t>	</a:t>
            </a:r>
            <a:r>
              <a:rPr lang="ru-RU" dirty="0" smtClean="0"/>
              <a:t>	</a:t>
            </a:r>
            <a:r>
              <a:rPr lang="en-US" dirty="0" smtClean="0"/>
              <a:t>L</a:t>
            </a:r>
            <a:r>
              <a:rPr lang="en-US" dirty="0"/>
              <a:t>;	</a:t>
            </a:r>
            <a:r>
              <a:rPr lang="ru-RU" dirty="0"/>
              <a:t>	</a:t>
            </a:r>
            <a:r>
              <a:rPr lang="en-US" dirty="0"/>
              <a:t>// </a:t>
            </a:r>
            <a:r>
              <a:rPr lang="ru-RU" dirty="0"/>
              <a:t>длина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512" y="4437112"/>
            <a:ext cx="8643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	</a:t>
            </a:r>
            <a:r>
              <a:rPr lang="en-US" dirty="0" err="1" smtClean="0"/>
              <a:t>cout</a:t>
            </a:r>
            <a:r>
              <a:rPr lang="ru-RU" dirty="0" smtClean="0"/>
              <a:t>&lt;&lt;"Введите R&gt;"</a:t>
            </a:r>
            <a:r>
              <a:rPr lang="en-US" dirty="0" smtClean="0"/>
              <a:t>;</a:t>
            </a:r>
            <a:r>
              <a:rPr lang="ru-RU" dirty="0"/>
              <a:t>	</a:t>
            </a:r>
            <a:r>
              <a:rPr lang="ru-RU" dirty="0" smtClean="0"/>
              <a:t>// </a:t>
            </a:r>
            <a:r>
              <a:rPr lang="ru-RU" dirty="0"/>
              <a:t>Вывод на экран </a:t>
            </a:r>
            <a:r>
              <a:rPr lang="en-US" dirty="0"/>
              <a:t>R&gt;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9512" y="4725144"/>
            <a:ext cx="8643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	</a:t>
            </a:r>
            <a:r>
              <a:rPr lang="en-US" dirty="0" err="1"/>
              <a:t>cin</a:t>
            </a:r>
            <a:r>
              <a:rPr lang="en-US" dirty="0"/>
              <a:t>&gt;&gt;R;</a:t>
            </a:r>
            <a:r>
              <a:rPr lang="ru-RU" dirty="0"/>
              <a:t>			// ввод значения радиуса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9512" y="5085184"/>
            <a:ext cx="8643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	</a:t>
            </a:r>
            <a:r>
              <a:rPr lang="en-US" dirty="0"/>
              <a:t>L=2*Pi*R;</a:t>
            </a:r>
            <a:r>
              <a:rPr lang="ru-RU" dirty="0"/>
              <a:t>		// вычисление длины окружности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1520" y="5445224"/>
            <a:ext cx="8643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	</a:t>
            </a:r>
            <a:r>
              <a:rPr lang="en-US" dirty="0"/>
              <a:t>S=Pi*</a:t>
            </a:r>
            <a:r>
              <a:rPr lang="en-US" dirty="0" err="1"/>
              <a:t>pow</a:t>
            </a:r>
            <a:r>
              <a:rPr lang="en-US" dirty="0"/>
              <a:t>(R,2);</a:t>
            </a:r>
            <a:r>
              <a:rPr lang="ru-RU" dirty="0"/>
              <a:t>		// вычисление площади круга</a:t>
            </a:r>
            <a:endParaRPr 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9512" y="5733256"/>
            <a:ext cx="8643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 </a:t>
            </a:r>
            <a:r>
              <a:rPr lang="ru-RU" dirty="0" err="1" smtClean="0"/>
              <a:t>cout</a:t>
            </a:r>
            <a:r>
              <a:rPr lang="ru-RU" dirty="0" smtClean="0"/>
              <a:t>&lt;&lt;"Длина окружности L="&lt;&lt;L&lt;&lt;"\</a:t>
            </a:r>
            <a:r>
              <a:rPr lang="ru-RU" dirty="0" err="1" smtClean="0"/>
              <a:t>nПлощадь</a:t>
            </a:r>
            <a:r>
              <a:rPr lang="ru-RU" dirty="0" smtClean="0"/>
              <a:t> круга </a:t>
            </a:r>
            <a:r>
              <a:rPr lang="en-US" dirty="0" smtClean="0"/>
              <a:t>S</a:t>
            </a:r>
            <a:r>
              <a:rPr lang="ru-RU" dirty="0" smtClean="0"/>
              <a:t>="&lt;&lt;</a:t>
            </a:r>
            <a:r>
              <a:rPr lang="en-US" dirty="0" smtClean="0"/>
              <a:t>S</a:t>
            </a:r>
            <a:r>
              <a:rPr lang="ru-RU" dirty="0" smtClean="0"/>
              <a:t>&lt;&lt;</a:t>
            </a:r>
            <a:r>
              <a:rPr lang="en-US" dirty="0" err="1" smtClean="0"/>
              <a:t>endl</a:t>
            </a:r>
            <a:r>
              <a:rPr lang="ru-RU" dirty="0" smtClean="0"/>
              <a:t>; </a:t>
            </a:r>
            <a:endParaRPr 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9512" y="6021288"/>
            <a:ext cx="86439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return 0;</a:t>
            </a:r>
            <a:r>
              <a:rPr lang="ru-RU" dirty="0"/>
              <a:t>	</a:t>
            </a:r>
            <a:endParaRPr lang="en-US" dirty="0"/>
          </a:p>
          <a:p>
            <a:r>
              <a:rPr lang="ru-RU" dirty="0"/>
              <a:t>}</a:t>
            </a:r>
            <a:endParaRPr lang="en-US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004C0-071F-4226-853A-61278AF00D0D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492896"/>
            <a:ext cx="32194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4313" y="1000125"/>
            <a:ext cx="86439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#include &lt;math.h&gt;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4313" y="1643063"/>
            <a:ext cx="8643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using	namespace std;		// </a:t>
            </a:r>
            <a:r>
              <a:rPr lang="ru-RU" dirty="0"/>
              <a:t>использование пространство имен</a:t>
            </a:r>
            <a:r>
              <a:rPr lang="en-US" dirty="0"/>
              <a:t>  std</a:t>
            </a:r>
            <a:endParaRPr lang="ru-RU" dirty="0"/>
          </a:p>
          <a:p>
            <a:r>
              <a:rPr lang="en-US" dirty="0"/>
              <a:t>				// </a:t>
            </a:r>
            <a:r>
              <a:rPr lang="ru-RU" dirty="0"/>
              <a:t>для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endl</a:t>
            </a:r>
            <a:endParaRPr lang="ru-RU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4313" y="2286000"/>
            <a:ext cx="8643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const double Pi=3.14;	</a:t>
            </a:r>
            <a:r>
              <a:rPr lang="ru-RU"/>
              <a:t>	</a:t>
            </a:r>
            <a:r>
              <a:rPr lang="fr-FR"/>
              <a:t>// число пи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4313" y="2643188"/>
            <a:ext cx="86439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 smtClean="0"/>
              <a:t>{	</a:t>
            </a:r>
            <a:r>
              <a:rPr lang="en-US" dirty="0" err="1" smtClean="0"/>
              <a:t>setlocale</a:t>
            </a:r>
            <a:r>
              <a:rPr lang="en-US" dirty="0" smtClean="0"/>
              <a:t>(</a:t>
            </a:r>
            <a:r>
              <a:rPr lang="en-US" dirty="0" err="1" smtClean="0"/>
              <a:t>LC_CTYPE,"Russian</a:t>
            </a:r>
            <a:r>
              <a:rPr lang="en-US" dirty="0" smtClean="0"/>
              <a:t>");</a:t>
            </a:r>
            <a:endParaRPr lang="ru-RU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4313" y="3286125"/>
            <a:ext cx="8643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	double	R;	</a:t>
            </a:r>
            <a:r>
              <a:rPr lang="ru-RU" dirty="0"/>
              <a:t>	</a:t>
            </a:r>
            <a:r>
              <a:rPr lang="en-US" dirty="0"/>
              <a:t>// </a:t>
            </a:r>
            <a:r>
              <a:rPr lang="ru-RU" dirty="0"/>
              <a:t>радиус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4313" y="3643313"/>
            <a:ext cx="8643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	</a:t>
            </a:r>
            <a:r>
              <a:rPr lang="en-US" dirty="0" err="1" smtClean="0"/>
              <a:t>cout</a:t>
            </a:r>
            <a:r>
              <a:rPr lang="ru-RU" dirty="0" smtClean="0"/>
              <a:t>&lt;&lt;"Введите R</a:t>
            </a:r>
            <a:r>
              <a:rPr lang="ru-RU" dirty="0" smtClean="0"/>
              <a:t>&gt;</a:t>
            </a:r>
            <a:r>
              <a:rPr lang="ru-RU" dirty="0" smtClean="0"/>
              <a:t>"</a:t>
            </a:r>
            <a:r>
              <a:rPr lang="en-US" dirty="0" smtClean="0"/>
              <a:t>;</a:t>
            </a:r>
            <a:r>
              <a:rPr lang="ru-RU" dirty="0"/>
              <a:t>	// Вывод на экран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4313" y="4000500"/>
            <a:ext cx="8643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	</a:t>
            </a:r>
            <a:r>
              <a:rPr lang="en-US"/>
              <a:t>cin&gt;&gt;R;</a:t>
            </a:r>
            <a:r>
              <a:rPr lang="ru-RU"/>
              <a:t>			// ввод значения радиуса</a:t>
            </a: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4313" y="4357688"/>
            <a:ext cx="8643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	</a:t>
            </a: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double  </a:t>
            </a:r>
            <a:r>
              <a:rPr lang="en-US"/>
              <a:t>L=2*Pi*R;</a:t>
            </a:r>
            <a:r>
              <a:rPr lang="ru-RU"/>
              <a:t>	// вычисление длины окружности</a:t>
            </a: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14313" y="4714875"/>
            <a:ext cx="8643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	</a:t>
            </a: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double</a:t>
            </a:r>
            <a:r>
              <a:rPr lang="en-US"/>
              <a:t>  S=Pi*pow(R,2);</a:t>
            </a:r>
            <a:r>
              <a:rPr lang="ru-RU"/>
              <a:t>	// вычисление площади круга</a:t>
            </a:r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14313" y="5072063"/>
            <a:ext cx="86439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// вывод </a:t>
            </a:r>
            <a:r>
              <a:rPr lang="ru-RU" dirty="0" smtClean="0"/>
              <a:t>результатов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ru-RU" dirty="0" err="1" smtClean="0"/>
              <a:t>cout</a:t>
            </a:r>
            <a:r>
              <a:rPr lang="ru-RU" dirty="0" smtClean="0"/>
              <a:t>&lt;&lt;"Длина окружности L="&lt;&lt;L&lt;&lt;"\</a:t>
            </a:r>
            <a:r>
              <a:rPr lang="ru-RU" dirty="0" err="1" smtClean="0"/>
              <a:t>nПлощадь</a:t>
            </a:r>
            <a:r>
              <a:rPr lang="ru-RU" dirty="0" smtClean="0"/>
              <a:t> круга S="&lt;&lt;S&lt;&lt;</a:t>
            </a:r>
            <a:r>
              <a:rPr lang="ru-RU" dirty="0" err="1" smtClean="0"/>
              <a:t>endl</a:t>
            </a:r>
            <a:r>
              <a:rPr lang="ru-RU" dirty="0" smtClean="0"/>
              <a:t>; </a:t>
            </a:r>
            <a:r>
              <a:rPr lang="ru-RU" dirty="0"/>
              <a:t>	</a:t>
            </a:r>
            <a:endParaRPr 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9512" y="6093296"/>
            <a:ext cx="8643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	}</a:t>
            </a:r>
            <a:endParaRPr lang="en-US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 bwMode="auto">
          <a:xfrm>
            <a:off x="214282" y="0"/>
            <a:ext cx="8305800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ru-RU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Другой вариант программы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5733256"/>
            <a:ext cx="8643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	</a:t>
            </a:r>
            <a:r>
              <a:rPr lang="en-US" dirty="0"/>
              <a:t> return 0;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004C0-071F-4226-853A-61278AF00D0D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928688"/>
            <a:ext cx="8072438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solidFill>
                  <a:srgbClr val="FF0000"/>
                </a:solidFill>
              </a:rPr>
              <a:t>Задание</a:t>
            </a:r>
            <a:r>
              <a:rPr lang="ru-RU"/>
              <a:t>.</a:t>
            </a:r>
            <a:endParaRPr lang="en-US"/>
          </a:p>
          <a:p>
            <a:endParaRPr lang="en-US"/>
          </a:p>
          <a:p>
            <a:r>
              <a:rPr lang="ru-RU"/>
              <a:t> </a:t>
            </a: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1571625" y="928688"/>
          <a:ext cx="6807200" cy="3544887"/>
        </p:xfrm>
        <a:graphic>
          <a:graphicData uri="http://schemas.openxmlformats.org/presentationml/2006/ole">
            <p:oleObj spid="_x0000_s3074" name="Документ" r:id="rId3" imgW="7760363" imgH="4051594" progId="Word.Document.12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7188" y="2000250"/>
            <a:ext cx="8286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#include &lt;math.h&gt;</a:t>
            </a:r>
          </a:p>
          <a:p>
            <a:r>
              <a:rPr lang="en-US"/>
              <a:t>using	namespace std;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7188" y="2928938"/>
            <a:ext cx="82867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setlocale</a:t>
            </a:r>
            <a:r>
              <a:rPr lang="en-US" dirty="0" smtClean="0"/>
              <a:t>(</a:t>
            </a:r>
            <a:r>
              <a:rPr lang="en-US" dirty="0" err="1" smtClean="0"/>
              <a:t>LC_CTYPE,"Russian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en-US" dirty="0" smtClean="0"/>
              <a:t>	double	</a:t>
            </a:r>
            <a:r>
              <a:rPr lang="en-US" dirty="0" err="1" smtClean="0"/>
              <a:t>a,b,x,y</a:t>
            </a:r>
            <a:r>
              <a:rPr lang="en-US" dirty="0" smtClean="0"/>
              <a:t>;	</a:t>
            </a:r>
            <a:endParaRPr lang="ru-RU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&lt;&lt;"a&gt;";</a:t>
            </a:r>
            <a:r>
              <a:rPr lang="en-US" dirty="0" err="1" smtClean="0"/>
              <a:t>cin</a:t>
            </a:r>
            <a:r>
              <a:rPr lang="en-US" dirty="0" smtClean="0"/>
              <a:t>&gt;&gt;a;	// </a:t>
            </a:r>
            <a:r>
              <a:rPr lang="ru-RU" dirty="0" smtClean="0"/>
              <a:t>Ввод а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&lt;&lt;"b&gt;";</a:t>
            </a:r>
            <a:r>
              <a:rPr lang="en-US" dirty="0" err="1" smtClean="0"/>
              <a:t>cin</a:t>
            </a:r>
            <a:r>
              <a:rPr lang="en-US" dirty="0" smtClean="0"/>
              <a:t>&gt;&gt;b;	// </a:t>
            </a:r>
            <a:r>
              <a:rPr lang="ru-RU" dirty="0" smtClean="0"/>
              <a:t>Ввод</a:t>
            </a:r>
            <a:r>
              <a:rPr lang="en-US" dirty="0" smtClean="0"/>
              <a:t> b</a:t>
            </a:r>
            <a:endParaRPr lang="ru-RU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&lt;&lt;"x&gt;";</a:t>
            </a:r>
            <a:r>
              <a:rPr lang="en-US" dirty="0" err="1" smtClean="0"/>
              <a:t>cin</a:t>
            </a:r>
            <a:r>
              <a:rPr lang="en-US" dirty="0" smtClean="0"/>
              <a:t>&gt;&gt;x; 	// </a:t>
            </a:r>
            <a:r>
              <a:rPr lang="ru-RU" dirty="0" smtClean="0"/>
              <a:t>Ввод</a:t>
            </a:r>
            <a:r>
              <a:rPr lang="en-US" dirty="0" smtClean="0"/>
              <a:t> x</a:t>
            </a:r>
            <a:endParaRPr lang="ru-RU" dirty="0" smtClean="0"/>
          </a:p>
          <a:p>
            <a:r>
              <a:rPr lang="es-ES" dirty="0"/>
              <a:t>	</a:t>
            </a:r>
            <a:endParaRPr lang="ru-RU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5536" y="5013176"/>
            <a:ext cx="8286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/>
              <a:t>	y=sqrt((pow(tan(log(a*b*b)),2))+a*a*pow(sin(exp(2*x+5)),2));</a:t>
            </a:r>
          </a:p>
          <a:p>
            <a:r>
              <a:rPr lang="en-US" dirty="0"/>
              <a:t>	</a:t>
            </a:r>
            <a:endParaRPr lang="ru-RU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7188" y="5500688"/>
            <a:ext cx="8286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/>
              <a:t>	</a:t>
            </a:r>
            <a:r>
              <a:rPr lang="en-US" dirty="0" err="1"/>
              <a:t>cout</a:t>
            </a:r>
            <a:r>
              <a:rPr lang="en-US" dirty="0"/>
              <a:t>&lt;&lt;"y="&lt;&lt;y&lt;&lt;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return 0;</a:t>
            </a:r>
          </a:p>
          <a:p>
            <a:r>
              <a:rPr lang="ru-RU" dirty="0"/>
              <a:t>}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492896"/>
            <a:ext cx="33147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BA9C3-1679-4797-85C8-4C384EC609D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Логические выражения и операции отношений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00063" y="1643063"/>
          <a:ext cx="39068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014"/>
                <a:gridCol w="105887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 отношения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С++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Меньше чем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Меньше чем или равно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Больше чем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Больше чем или равно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Равно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 равно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143500" y="1643063"/>
          <a:ext cx="230031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058"/>
                <a:gridCol w="730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Логические</a:t>
                      </a:r>
                      <a:r>
                        <a:rPr lang="ru-RU" baseline="0" dirty="0" smtClean="0"/>
                        <a:t> операции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С++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!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143000" y="4357688"/>
          <a:ext cx="7145412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706"/>
                <a:gridCol w="35727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Математическое</a:t>
                      </a:r>
                      <a:r>
                        <a:rPr lang="ru-RU" baseline="0" dirty="0" smtClean="0"/>
                        <a:t> выражение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С++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R*R&gt;=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pow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(x-x0,2)+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pow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(y-x0,2)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 smtClean="0"/>
                    </a:p>
                    <a:p>
                      <a:endParaRPr lang="en-US" i="0" dirty="0" smtClean="0"/>
                    </a:p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(y&lt;=3)&amp;&amp;(y&lt;=4-x)&amp;&amp;(y&gt;=x/3.0)</a:t>
                      </a:r>
                      <a:endParaRPr lang="ru-RU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1500188" y="4714875"/>
          <a:ext cx="2667000" cy="381000"/>
        </p:xfrm>
        <a:graphic>
          <a:graphicData uri="http://schemas.openxmlformats.org/presentationml/2006/ole">
            <p:oleObj spid="_x0000_s4098" name="Формула" r:id="rId3" imgW="2666880" imgH="380880" progId="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28750" y="5156200"/>
          <a:ext cx="1054100" cy="1701800"/>
        </p:xfrm>
        <a:graphic>
          <a:graphicData uri="http://schemas.openxmlformats.org/presentationml/2006/ole">
            <p:oleObj spid="_x0000_s4099" name="Формула" r:id="rId4" imgW="1054080" imgH="1701720" progId="">
              <p:embed/>
            </p:oleObj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004C0-071F-4226-853A-61278AF00D0D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8625" y="571500"/>
            <a:ext cx="80724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Задание</a:t>
            </a:r>
            <a:r>
              <a:rPr lang="ru-RU" dirty="0"/>
              <a:t>. Имеется следующее утверждение: «</a:t>
            </a:r>
            <a:r>
              <a:rPr lang="ru-RU" i="1" dirty="0"/>
              <a:t>Точка с координатами (</a:t>
            </a:r>
            <a:r>
              <a:rPr lang="ru-RU" i="1" dirty="0" err="1"/>
              <a:t>x,y</a:t>
            </a:r>
            <a:r>
              <a:rPr lang="ru-RU" i="1" dirty="0"/>
              <a:t>) принадлежит заштрихованной области»</a:t>
            </a:r>
            <a:r>
              <a:rPr lang="en-US" dirty="0"/>
              <a:t>.</a:t>
            </a:r>
            <a:r>
              <a:rPr lang="ru-RU" dirty="0"/>
              <a:t> Определить истинно или ложно это утверждение. Если истинно, то напечатать </a:t>
            </a:r>
            <a:r>
              <a:rPr lang="en-US" dirty="0"/>
              <a:t>1</a:t>
            </a:r>
            <a:r>
              <a:rPr lang="ru-RU" dirty="0"/>
              <a:t>, если ложно, то </a:t>
            </a:r>
            <a:r>
              <a:rPr lang="en-US" dirty="0"/>
              <a:t>0</a:t>
            </a:r>
            <a:r>
              <a:rPr lang="ru-RU" dirty="0"/>
              <a:t>. </a:t>
            </a: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285750" y="1643063"/>
          <a:ext cx="2743200" cy="1828800"/>
        </p:xfrm>
        <a:graphic>
          <a:graphicData uri="http://schemas.openxmlformats.org/presentationml/2006/ole">
            <p:oleObj spid="_x0000_s5122" name="Picture" r:id="rId3" imgW="2743200" imgH="1828800" progId="Word.Picture.8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000500" y="1571625"/>
          <a:ext cx="2705100" cy="1270000"/>
        </p:xfrm>
        <a:graphic>
          <a:graphicData uri="http://schemas.openxmlformats.org/presentationml/2006/ole">
            <p:oleObj spid="_x0000_s5123" name="Формула" r:id="rId4" imgW="2705040" imgH="1269720" progId="">
              <p:embed/>
            </p:oleObj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7188" y="3214688"/>
            <a:ext cx="814387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#include &lt;math.h&gt;</a:t>
            </a:r>
          </a:p>
          <a:p>
            <a:r>
              <a:rPr lang="en-US"/>
              <a:t>using	namespace std;</a:t>
            </a:r>
          </a:p>
          <a:p>
            <a:r>
              <a:rPr lang="en-US"/>
              <a:t>void main()</a:t>
            </a:r>
          </a:p>
          <a:p>
            <a:r>
              <a:rPr lang="ru-RU"/>
              <a:t>{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7188" y="4643438"/>
            <a:ext cx="8143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double	R,x,y;	</a:t>
            </a:r>
          </a:p>
          <a:p>
            <a:r>
              <a:rPr lang="en-US"/>
              <a:t>	cout&lt;&lt;"R&gt;";cin&gt;&gt;R;</a:t>
            </a:r>
          </a:p>
          <a:p>
            <a:r>
              <a:rPr lang="en-US"/>
              <a:t>	cout&lt;&lt;"x&gt;";cin&gt;&gt;x;</a:t>
            </a:r>
          </a:p>
          <a:p>
            <a:r>
              <a:rPr lang="en-US"/>
              <a:t>	cout&lt;&lt;"y&gt;";cin&gt;&gt;y;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7188" y="5786438"/>
            <a:ext cx="8143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bool 	f=R*R&gt;=pow(x-5,2)+pow(y-3,2);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7188" y="6143625"/>
            <a:ext cx="8143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cout&lt;&lt;"point in="&lt;&lt;f&lt;&lt;endl;</a:t>
            </a:r>
          </a:p>
          <a:p>
            <a:r>
              <a:rPr lang="ru-RU"/>
              <a:t>}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005064"/>
            <a:ext cx="33051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BA9C3-1679-4797-85C8-4C384EC609D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12725" y="639763"/>
          <a:ext cx="8769350" cy="5853112"/>
        </p:xfrm>
        <a:graphic>
          <a:graphicData uri="http://schemas.openxmlformats.org/presentationml/2006/ole">
            <p:oleObj spid="_x0000_s6146" name="Document" r:id="rId3" imgW="6093442" imgH="4062390" progId="Word.Document.8">
              <p:embed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BA9C3-1679-4797-85C8-4C384EC609D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Компетенция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b="1" dirty="0" smtClean="0"/>
              <a:t>ПК-8</a:t>
            </a:r>
            <a:r>
              <a:rPr lang="ru-RU" dirty="0" smtClean="0"/>
              <a:t> способность программировать приложения и создавать программные прототипы решения прикладных задач</a:t>
            </a:r>
          </a:p>
          <a:p>
            <a:pPr>
              <a:buFont typeface="Wingdings 2" pitchFamily="18" charset="2"/>
              <a:buNone/>
              <a:defRPr/>
            </a:pPr>
            <a:r>
              <a:rPr lang="ru-RU" sz="5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Подкомпетенция</a:t>
            </a:r>
            <a:endParaRPr lang="ru-RU" sz="5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ru-RU" dirty="0" smtClean="0"/>
              <a:t>ПК-8.7 Способность разрабатывать консольные  программные приложения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29830-B986-4A65-A31D-E8595DD182FC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 rot="16200000">
            <a:off x="-1980728" y="2564904"/>
            <a:ext cx="6264696" cy="1800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Задания для самостоятельного решения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BA9C3-1679-4797-85C8-4C384EC609D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pic>
        <p:nvPicPr>
          <p:cNvPr id="3585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32656"/>
            <a:ext cx="612457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 rot="16200000">
            <a:off x="-1980728" y="2564904"/>
            <a:ext cx="6264696" cy="1800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Задания для самостоятельного решения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BA9C3-1679-4797-85C8-4C384EC609D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692696"/>
            <a:ext cx="61531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564904"/>
            <a:ext cx="60674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Box 2"/>
          <p:cNvSpPr txBox="1">
            <a:spLocks noChangeArrowheads="1"/>
          </p:cNvSpPr>
          <p:nvPr/>
        </p:nvSpPr>
        <p:spPr bwMode="auto">
          <a:xfrm>
            <a:off x="214313" y="428625"/>
            <a:ext cx="80724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Имеется следующее утверждение: «Точка с координатами (x,y) принадлежит заштрихованной области: » Определить истинно или ложно это утверждение. Если истинно, то напечатать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, если ложно, то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0.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endParaRPr lang="ru-RU"/>
          </a:p>
        </p:txBody>
      </p:sp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14313" y="1357313"/>
          <a:ext cx="3000375" cy="2003425"/>
        </p:xfrm>
        <a:graphic>
          <a:graphicData uri="http://schemas.openxmlformats.org/presentationml/2006/ole">
            <p:oleObj spid="_x0000_s7170" name="Picture" r:id="rId3" imgW="2743200" imgH="1828800" progId="Word.Picture.8">
              <p:embed/>
            </p:oleObj>
          </a:graphicData>
        </a:graphic>
      </p:graphicFrame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4857750" y="1571625"/>
          <a:ext cx="3648075" cy="1751013"/>
        </p:xfrm>
        <a:graphic>
          <a:graphicData uri="http://schemas.openxmlformats.org/presentationml/2006/ole">
            <p:oleObj spid="_x0000_s7171" name="Picture" r:id="rId4" imgW="3819525" imgH="1828800" progId="Word.Picture.8">
              <p:embed/>
            </p:oleObj>
          </a:graphicData>
        </a:graphic>
      </p:graphicFrame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285750" y="3214688"/>
          <a:ext cx="2928938" cy="1955800"/>
        </p:xfrm>
        <a:graphic>
          <a:graphicData uri="http://schemas.openxmlformats.org/presentationml/2006/ole">
            <p:oleObj spid="_x0000_s7172" name="Picture" r:id="rId5" imgW="2743200" imgH="1828800" progId="Word.Picture.8">
              <p:embed/>
            </p:oleObj>
          </a:graphicData>
        </a:graphic>
      </p:graphicFrame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3" name="Object 9"/>
          <p:cNvGraphicFramePr>
            <a:graphicFrameLocks noChangeAspect="1"/>
          </p:cNvGraphicFramePr>
          <p:nvPr/>
        </p:nvGraphicFramePr>
        <p:xfrm>
          <a:off x="5072063" y="3286125"/>
          <a:ext cx="3571875" cy="2381250"/>
        </p:xfrm>
        <a:graphic>
          <a:graphicData uri="http://schemas.openxmlformats.org/presentationml/2006/ole">
            <p:oleObj spid="_x0000_s7173" name="Picture" r:id="rId6" imgW="2743200" imgH="1828800" progId="Word.Picture.8">
              <p:embed/>
            </p:oleObj>
          </a:graphicData>
        </a:graphic>
      </p:graphicFrame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4" name="Object 11"/>
          <p:cNvGraphicFramePr>
            <a:graphicFrameLocks noChangeAspect="1"/>
          </p:cNvGraphicFramePr>
          <p:nvPr/>
        </p:nvGraphicFramePr>
        <p:xfrm>
          <a:off x="2571750" y="4572000"/>
          <a:ext cx="3157538" cy="2105025"/>
        </p:xfrm>
        <a:graphic>
          <a:graphicData uri="http://schemas.openxmlformats.org/presentationml/2006/ole">
            <p:oleObj spid="_x0000_s7174" name="Picture" r:id="rId7" imgW="2743200" imgH="1828800" progId="Word.Picture.8">
              <p:embed/>
            </p:oleObj>
          </a:graphicData>
        </a:graphic>
      </p:graphicFrame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BA9C3-1679-4797-85C8-4C384EC609D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График сдачи контрольных мероприятий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692150"/>
            <a:ext cx="1181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04864"/>
            <a:ext cx="8590359" cy="451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5" y="1430889"/>
            <a:ext cx="5076056" cy="542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76672"/>
            <a:ext cx="896093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004C0-071F-4226-853A-61278AF00D0D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305800" cy="1143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Электронные ресурсы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004C0-071F-4226-853A-61278AF00D0D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8998397" cy="472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719137"/>
          </a:xfrm>
        </p:spPr>
        <p:txBody>
          <a:bodyPr/>
          <a:lstStyle/>
          <a:p>
            <a:r>
              <a:rPr lang="ru-RU" smtClean="0"/>
              <a:t>Литература: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520" y="908720"/>
          <a:ext cx="8496944" cy="2589368"/>
        </p:xfrm>
        <a:graphic>
          <a:graphicData uri="http://schemas.openxmlformats.org/drawingml/2006/table">
            <a:tbl>
              <a:tblPr/>
              <a:tblGrid>
                <a:gridCol w="459294"/>
                <a:gridCol w="8037650"/>
              </a:tblGrid>
              <a:tr h="4064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Страуструп Б. Язык программирования C++. Специальное издание [Текст] =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C++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Programming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Language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Special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Edition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 B.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Stroustrup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 Страуструп Б.; Пер. с англ. под ред. Н.Н. Мартынова. - М.: Бином, 2012. - 1136 с.</a:t>
                      </a:r>
                      <a:endParaRPr kumimoji="0" lang="ru-RU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ранка П. С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++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: Учебный курс [Текст] = C++: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Experiencr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Required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/ P.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Franca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: Пер. с англ. / П. Франка. - 2-е изд. - СПб. : Питер, 2012. - 496 с</a:t>
                      </a:r>
                      <a:endParaRPr kumimoji="0" lang="ru-RU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Шилдт</a:t>
                      </a:r>
                      <a:r>
                        <a:rPr kumimoji="0" lang="ru-RU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Г.</a:t>
                      </a:r>
                      <a:r>
                        <a:rPr kumimoji="0" lang="ru-RU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С++: базовый </a:t>
                      </a:r>
                      <a:r>
                        <a:rPr kumimoji="0" lang="ru-RU" sz="20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курс.-М</a:t>
                      </a:r>
                      <a:r>
                        <a:rPr kumimoji="0" lang="ru-RU" sz="2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.: Издательский дом «Вильямс», 2007.</a:t>
                      </a:r>
                      <a:endParaRPr kumimoji="0" lang="ru-RU" sz="20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81133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28650" algn="l"/>
                        </a:tabLst>
                      </a:pPr>
                      <a:r>
                        <a:rPr kumimoji="0" lang="ru-RU" sz="2000" b="1" kern="1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Соколова Н.Ю. </a:t>
                      </a:r>
                      <a:r>
                        <a:rPr kumimoji="0" lang="ru-RU" sz="1800" b="1" kern="1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Практикум по программированию на языке С++ в среде разработки программ MS </a:t>
                      </a:r>
                      <a:r>
                        <a:rPr kumimoji="0" lang="ru-RU" sz="1800" b="1" kern="12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Visual</a:t>
                      </a:r>
                      <a:r>
                        <a:rPr kumimoji="0" lang="ru-RU" sz="1800" b="1" kern="1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800" b="1" kern="12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Studio</a:t>
                      </a:r>
                      <a:r>
                        <a:rPr kumimoji="0" lang="ru-RU" sz="1800" b="1" kern="12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2015: Часть 1. - М.: МИЭТ, 2017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51520" y="4077072"/>
          <a:ext cx="8712968" cy="1463040"/>
        </p:xfrm>
        <a:graphic>
          <a:graphicData uri="http://schemas.openxmlformats.org/drawingml/2006/table">
            <a:tbl>
              <a:tblPr/>
              <a:tblGrid>
                <a:gridCol w="456519"/>
                <a:gridCol w="8256449"/>
              </a:tblGrid>
              <a:tr h="3916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Бьярн Страустрап. Введение в язык С++. [электронный ресурс].- </a:t>
                      </a:r>
                      <a:r>
                        <a:rPr kumimoji="0" lang="ru-RU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http://citforum.ru/programming/cpp/aglav.shtml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6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Бьярн Страустрап. Справочное руководство по С++. [электронный ресурс].- </a:t>
                      </a:r>
                      <a:r>
                        <a:rPr kumimoji="0" lang="ru-RU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852C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http://citforum.ru/programming/cpp_ref/index.shtml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6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Ю.Ю.Громов,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С.И.Татаренко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Программирование на языке СИ [электронный ресурс].- </a:t>
                      </a:r>
                      <a:r>
                        <a:rPr kumimoji="0" lang="ru-RU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852C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http://citforum.ru/programming/c/dir.shtml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29830-B986-4A65-A31D-E8595DD182FC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51520" y="3501008"/>
          <a:ext cx="8640960" cy="1077060"/>
        </p:xfrm>
        <a:graphic>
          <a:graphicData uri="http://schemas.openxmlformats.org/drawingml/2006/table">
            <a:tbl>
              <a:tblPr/>
              <a:tblGrid>
                <a:gridCol w="452747"/>
                <a:gridCol w="8188213"/>
              </a:tblGrid>
              <a:tr h="5284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Шилдт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Г. Самоучитель 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[Текст] : Пер. с англ. /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Шилдт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Г.. - 3-е изд.. - СПб. : BHV, 2003. - 688 с.. - ISBN 5-7791-0086-1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4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28600" algn="l"/>
                        </a:tabLst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kumimoji="0"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500034" y="1357298"/>
            <a:ext cx="7851648" cy="234316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Программирование линейных алгоритмов на С++</a:t>
            </a:r>
          </a:p>
        </p:txBody>
      </p:sp>
      <p:sp>
        <p:nvSpPr>
          <p:cNvPr id="1843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63" y="4429125"/>
            <a:ext cx="7854950" cy="771525"/>
          </a:xfrm>
        </p:spPr>
        <p:txBody>
          <a:bodyPr/>
          <a:lstStyle/>
          <a:p>
            <a:pPr marR="0" algn="ctr" eaLnBrk="1" hangingPunct="1">
              <a:buFont typeface="Arial" pitchFamily="34" charset="0"/>
              <a:buNone/>
            </a:pPr>
            <a:r>
              <a:rPr lang="ru-RU" smtClean="0"/>
              <a:t>Занятие №1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D3A5C-4ACF-46D0-8138-F225ECA80CF1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Структура программы на С++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0125" y="2143125"/>
            <a:ext cx="7572375" cy="928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</a:rPr>
              <a:t>Раздел директив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препроцессору</a:t>
            </a:r>
          </a:p>
          <a:p>
            <a:pPr>
              <a:defRPr/>
            </a:pPr>
            <a:endParaRPr lang="ru-RU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#include &lt;</a:t>
            </a:r>
            <a:r>
              <a:rPr lang="en-US" dirty="0" err="1">
                <a:solidFill>
                  <a:schemeClr val="tx1"/>
                </a:solidFill>
              </a:rPr>
              <a:t>iostream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25" y="3286125"/>
            <a:ext cx="7572375" cy="142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</a:t>
            </a:r>
            <a:r>
              <a:rPr lang="ru-RU" dirty="0">
                <a:solidFill>
                  <a:schemeClr val="tx1"/>
                </a:solidFill>
              </a:rPr>
              <a:t>	// заголовок основной функции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//           </a:t>
            </a:r>
            <a:r>
              <a:rPr lang="ru-RU" dirty="0">
                <a:solidFill>
                  <a:schemeClr val="tx1"/>
                </a:solidFill>
              </a:rPr>
              <a:t>тело программы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return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ru-RU" dirty="0">
                <a:solidFill>
                  <a:schemeClr val="tx1"/>
                </a:solidFill>
              </a:rPr>
              <a:t>		// возврат выходного значения основной функции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ru-RU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004C0-071F-4226-853A-61278AF00D0D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56984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4000" dirty="0" smtClean="0"/>
              <a:t>Этапы создания исполнимого кода программы</a:t>
            </a:r>
            <a:endParaRPr lang="ru-RU" sz="4000" dirty="0"/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179388" y="1484313"/>
            <a:ext cx="3240087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b="1"/>
              <a:t>Препроцессинг</a:t>
            </a:r>
            <a:r>
              <a:rPr lang="ru-RU" sz="1600"/>
              <a:t> — обработка текстовых файлов утилитой препроцессора, который производит замены текстов согласно правилам языка препроцессора C/C++. </a:t>
            </a:r>
          </a:p>
          <a:p>
            <a:r>
              <a:rPr lang="ru-RU" sz="1600" b="1"/>
              <a:t>Ассемблирование</a:t>
            </a:r>
            <a:r>
              <a:rPr lang="ru-RU" sz="1600"/>
              <a:t> — процесс превращения в текст на языке Ассемблера. </a:t>
            </a:r>
          </a:p>
          <a:p>
            <a:r>
              <a:rPr lang="ru-RU" sz="1600" b="1"/>
              <a:t>Компилирование</a:t>
            </a:r>
            <a:r>
              <a:rPr lang="ru-RU" sz="1600"/>
              <a:t> — процесс превращения в объектные файлы. Не проставлены адреса объектов, которые находятся в других объектных файлах или библиотеках.</a:t>
            </a:r>
          </a:p>
          <a:p>
            <a:r>
              <a:rPr lang="ru-RU" sz="1600" b="1"/>
              <a:t>Линковка</a:t>
            </a:r>
            <a:r>
              <a:rPr lang="ru-RU" sz="1600"/>
              <a:t> (сборка) — объединение объектных файлов проекта и используемых библиотек в исполняемый код. </a:t>
            </a:r>
          </a:p>
          <a:p>
            <a:endParaRPr lang="ru-RU" sz="1600"/>
          </a:p>
        </p:txBody>
      </p:sp>
      <p:sp>
        <p:nvSpPr>
          <p:cNvPr id="6" name="Блок-схема: документ 5"/>
          <p:cNvSpPr/>
          <p:nvPr/>
        </p:nvSpPr>
        <p:spPr>
          <a:xfrm>
            <a:off x="5724525" y="1052513"/>
            <a:ext cx="2879725" cy="6477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Текст программы *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r>
              <a:rPr lang="en-US" sz="1600" dirty="0" err="1">
                <a:solidFill>
                  <a:schemeClr val="tx1"/>
                </a:solidFill>
              </a:rPr>
              <a:t>cpp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Блок-схема: документ 6"/>
          <p:cNvSpPr/>
          <p:nvPr/>
        </p:nvSpPr>
        <p:spPr>
          <a:xfrm>
            <a:off x="5724525" y="1916113"/>
            <a:ext cx="2879725" cy="86518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Расширенный текст программы с прототипами стандартными функциями </a:t>
            </a:r>
          </a:p>
        </p:txBody>
      </p:sp>
      <p:sp>
        <p:nvSpPr>
          <p:cNvPr id="8" name="Блок-схема: документ 7"/>
          <p:cNvSpPr/>
          <p:nvPr/>
        </p:nvSpPr>
        <p:spPr>
          <a:xfrm>
            <a:off x="5651500" y="4365625"/>
            <a:ext cx="3024188" cy="863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Код отдельных модулей в относительных адресах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*.obj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" name="Блок-схема: документ 11"/>
          <p:cNvSpPr/>
          <p:nvPr/>
        </p:nvSpPr>
        <p:spPr>
          <a:xfrm>
            <a:off x="5795963" y="3213100"/>
            <a:ext cx="2879725" cy="863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Текст программы на языке ассемблера</a:t>
            </a:r>
          </a:p>
        </p:txBody>
      </p:sp>
      <p:sp>
        <p:nvSpPr>
          <p:cNvPr id="15" name="Блок-схема: документ 14"/>
          <p:cNvSpPr/>
          <p:nvPr/>
        </p:nvSpPr>
        <p:spPr>
          <a:xfrm>
            <a:off x="5724525" y="5589588"/>
            <a:ext cx="3024188" cy="863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Исполняемый код</a:t>
            </a:r>
            <a:endParaRPr lang="en-US" sz="16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*.exe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6" name="Блок-схема: документ 15"/>
          <p:cNvSpPr/>
          <p:nvPr/>
        </p:nvSpPr>
        <p:spPr>
          <a:xfrm>
            <a:off x="3492500" y="5013325"/>
            <a:ext cx="1871663" cy="863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Библиотека функций</a:t>
            </a:r>
          </a:p>
        </p:txBody>
      </p:sp>
      <p:cxnSp>
        <p:nvCxnSpPr>
          <p:cNvPr id="18" name="Прямая со стрелкой 17"/>
          <p:cNvCxnSpPr>
            <a:stCxn id="6" idx="2"/>
            <a:endCxn id="7" idx="0"/>
          </p:cNvCxnSpPr>
          <p:nvPr/>
        </p:nvCxnSpPr>
        <p:spPr>
          <a:xfrm>
            <a:off x="7164388" y="1657350"/>
            <a:ext cx="0" cy="258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2" idx="0"/>
          </p:cNvCxnSpPr>
          <p:nvPr/>
        </p:nvCxnSpPr>
        <p:spPr>
          <a:xfrm>
            <a:off x="7235825" y="278130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7235825" y="4005263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15" idx="0"/>
          </p:cNvCxnSpPr>
          <p:nvPr/>
        </p:nvCxnSpPr>
        <p:spPr>
          <a:xfrm>
            <a:off x="7235825" y="5157788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5364163" y="5373688"/>
            <a:ext cx="18716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Блок-схема: документ 30"/>
          <p:cNvSpPr/>
          <p:nvPr/>
        </p:nvSpPr>
        <p:spPr>
          <a:xfrm>
            <a:off x="3203575" y="1484313"/>
            <a:ext cx="2376488" cy="86518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Прототипы функций из директив препроцессору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5580063" y="1773238"/>
            <a:ext cx="1584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004C0-071F-4226-853A-61278AF00D0D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/>
              <a:t>Данные:</a:t>
            </a:r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880319"/>
          </a:xfrm>
        </p:spPr>
        <p:txBody>
          <a:bodyPr/>
          <a:lstStyle/>
          <a:p>
            <a:pPr eaLnBrk="1" hangingPunct="1"/>
            <a:r>
              <a:rPr lang="ru-RU" dirty="0" smtClean="0"/>
              <a:t>Целые: </a:t>
            </a:r>
            <a:r>
              <a:rPr lang="en-US" dirty="0" err="1" smtClean="0"/>
              <a:t>int</a:t>
            </a:r>
            <a:r>
              <a:rPr lang="en-US" dirty="0" smtClean="0"/>
              <a:t>, long, short, …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	-3	7452</a:t>
            </a:r>
          </a:p>
          <a:p>
            <a:pPr eaLnBrk="1" hangingPunct="1"/>
            <a:r>
              <a:rPr lang="ru-RU" dirty="0" smtClean="0"/>
              <a:t>Вещественные: </a:t>
            </a:r>
            <a:r>
              <a:rPr lang="en-US" dirty="0" smtClean="0"/>
              <a:t>float, double, …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10.0	-3.143245	1.3E+5</a:t>
            </a:r>
            <a:endParaRPr lang="en-US" dirty="0" smtClean="0"/>
          </a:p>
          <a:p>
            <a:pPr eaLnBrk="1" hangingPunct="1"/>
            <a:r>
              <a:rPr lang="ru-RU" dirty="0" smtClean="0"/>
              <a:t>Символьные: </a:t>
            </a:r>
            <a:r>
              <a:rPr lang="en-US" dirty="0" smtClean="0"/>
              <a:t>char	f	d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	9</a:t>
            </a:r>
          </a:p>
          <a:p>
            <a:pPr eaLnBrk="1" hangingPunct="1"/>
            <a:r>
              <a:rPr lang="ru-RU" dirty="0" smtClean="0"/>
              <a:t>Логические (булевские): </a:t>
            </a:r>
            <a:r>
              <a:rPr lang="en-US" dirty="0" err="1" smtClean="0"/>
              <a:t>bool</a:t>
            </a: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	0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						true	false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29830-B986-4A65-A31D-E8595DD182FC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3939516"/>
          <a:ext cx="7776864" cy="2756156"/>
        </p:xfrm>
        <a:graphic>
          <a:graphicData uri="http://schemas.openxmlformats.org/drawingml/2006/table">
            <a:tbl>
              <a:tblPr/>
              <a:tblGrid>
                <a:gridCol w="1401813"/>
                <a:gridCol w="1306235"/>
                <a:gridCol w="2390392"/>
                <a:gridCol w="2678424"/>
              </a:tblGrid>
              <a:tr h="447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Тип</a:t>
                      </a:r>
                      <a:endParaRPr lang="ru-RU" sz="20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Обозначение в языке С++</a:t>
                      </a:r>
                      <a:endParaRPr lang="ru-RU" sz="20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Размер, биты</a:t>
                      </a:r>
                      <a:endParaRPr lang="ru-RU" sz="20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Диапазон значений</a:t>
                      </a:r>
                      <a:endParaRPr lang="ru-RU" sz="20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0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Целый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Calibri"/>
                        </a:rPr>
                        <a:t>int</a:t>
                      </a:r>
                      <a:endParaRPr lang="ru-RU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</a:rPr>
                        <a:t>16</a:t>
                      </a:r>
                      <a:endParaRPr lang="ru-RU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–32768...32767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long int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</a:rPr>
                        <a:t>32</a:t>
                      </a:r>
                      <a:endParaRPr lang="ru-RU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–2147483648...2147483647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0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</a:rPr>
                        <a:t>Вещественный</a:t>
                      </a:r>
                      <a:endParaRPr lang="ru-RU" sz="20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float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</a:rPr>
                        <a:t>32</a:t>
                      </a:r>
                      <a:endParaRPr lang="ru-RU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3,4Е-38...3,4Е+38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double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</a:rPr>
                        <a:t>64</a:t>
                      </a:r>
                      <a:endParaRPr lang="ru-RU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1,7Е-308...1,7Е +308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0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Символьный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char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</a:rPr>
                        <a:t>8</a:t>
                      </a:r>
                      <a:endParaRPr lang="ru-RU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–127...127 или 0...255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wchar</a:t>
                      </a:r>
                      <a:r>
                        <a:rPr lang="ru-RU" sz="1600">
                          <a:latin typeface="Times New Roman"/>
                          <a:ea typeface="Calibri"/>
                        </a:rPr>
                        <a:t>_</a:t>
                      </a:r>
                      <a:r>
                        <a:rPr lang="en-US" sz="1600">
                          <a:latin typeface="Times New Roman"/>
                          <a:ea typeface="Calibri"/>
                        </a:rPr>
                        <a:t>t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16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</a:rPr>
                        <a:t>065535</a:t>
                      </a:r>
                      <a:endParaRPr lang="ru-RU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Логический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bool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-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</a:rPr>
                        <a:t>true </a:t>
                      </a:r>
                      <a:r>
                        <a:rPr lang="ru-RU" sz="1600" dirty="0">
                          <a:latin typeface="Times New Roman"/>
                          <a:ea typeface="Calibri"/>
                        </a:rPr>
                        <a:t>или </a:t>
                      </a:r>
                      <a:r>
                        <a:rPr lang="en-US" sz="1600" dirty="0">
                          <a:latin typeface="Times New Roman"/>
                          <a:ea typeface="Calibri"/>
                        </a:rPr>
                        <a:t>false</a:t>
                      </a:r>
                      <a:endParaRPr lang="ru-RU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Бестиповый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</a:rPr>
                        <a:t>void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-</a:t>
                      </a:r>
                      <a:endParaRPr lang="ru-RU" sz="2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</a:rPr>
                        <a:t>-</a:t>
                      </a:r>
                      <a:endParaRPr lang="ru-RU" sz="2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1411</TotalTime>
  <Words>912</Words>
  <Application>Microsoft Office PowerPoint</Application>
  <PresentationFormat>Экран (4:3)</PresentationFormat>
  <Paragraphs>278</Paragraphs>
  <Slides>22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Поток</vt:lpstr>
      <vt:lpstr>Формула</vt:lpstr>
      <vt:lpstr>Документ</vt:lpstr>
      <vt:lpstr>Picture</vt:lpstr>
      <vt:lpstr>Document</vt:lpstr>
      <vt:lpstr>Программирование на языке высокого уровня. С++</vt:lpstr>
      <vt:lpstr>Компетенция</vt:lpstr>
      <vt:lpstr>График сдачи контрольных мероприятий</vt:lpstr>
      <vt:lpstr>Электронные ресурсы</vt:lpstr>
      <vt:lpstr>Литература:</vt:lpstr>
      <vt:lpstr>Программирование линейных алгоритмов на С++</vt:lpstr>
      <vt:lpstr>Структура программы на С++</vt:lpstr>
      <vt:lpstr>Этапы создания исполнимого кода программы</vt:lpstr>
      <vt:lpstr>Данные:</vt:lpstr>
      <vt:lpstr>Константы:</vt:lpstr>
      <vt:lpstr>Ввод данных с клавиатуры:</vt:lpstr>
      <vt:lpstr>Математические операции и функции</vt:lpstr>
      <vt:lpstr>Программирование линейных алгоритмов</vt:lpstr>
      <vt:lpstr>Программа</vt:lpstr>
      <vt:lpstr>Слайд 15</vt:lpstr>
      <vt:lpstr>Слайд 16</vt:lpstr>
      <vt:lpstr>Логические выражения и операции отношений</vt:lpstr>
      <vt:lpstr>Слайд 18</vt:lpstr>
      <vt:lpstr>Слайд 19</vt:lpstr>
      <vt:lpstr>Задания для самостоятельного решения</vt:lpstr>
      <vt:lpstr>Задания для самостоятельного решения</vt:lpstr>
      <vt:lpstr>Слайд 22</vt:lpstr>
    </vt:vector>
  </TitlesOfParts>
  <Company>mocnit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Visual Studio 2005</dc:title>
  <dc:creator>cddo1</dc:creator>
  <cp:lastModifiedBy>Natella</cp:lastModifiedBy>
  <cp:revision>140</cp:revision>
  <dcterms:created xsi:type="dcterms:W3CDTF">2008-07-08T06:47:26Z</dcterms:created>
  <dcterms:modified xsi:type="dcterms:W3CDTF">2018-02-07T11:51:53Z</dcterms:modified>
</cp:coreProperties>
</file>