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0" r:id="rId17"/>
    <p:sldId id="285" r:id="rId18"/>
    <p:sldId id="271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60"/>
  </p:normalViewPr>
  <p:slideViewPr>
    <p:cSldViewPr>
      <p:cViewPr varScale="1">
        <p:scale>
          <a:sx n="86" d="100"/>
          <a:sy n="86" d="100"/>
        </p:scale>
        <p:origin x="-6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97A83-D17C-473E-9F72-E2F5E4732C16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597C9-9A8F-4FDB-8B78-691E708CB7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D1572-D4C6-4AEE-9E2C-5A6CB3B6B977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0C326-A30A-4F14-A0B0-C0F2A37919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D97B-FF5A-4FB0-900F-02BC690ECAC2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B1C09-8CE3-431F-8B07-40D148AB63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1F23C-99DF-48AA-8D02-BA7D442B5275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D9480-CCD8-45DA-9A5D-9CADE0ED24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DB30-C15D-4BF2-B51D-36CD0536A1E5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C670B-44E8-4457-BEAF-8C1C2C518D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B90C-AACB-46E0-A70E-20AFAB1E2552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6B585-94DD-4A0A-B2F7-826C50508A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685C2-FBEB-4711-9DCB-FDBBE5877578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DB35A-949B-4F91-AEF5-A066AFEA7F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2EF74-D96A-49D3-BBF1-E2CAB0F4FEEA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6877-5D1C-4437-AE90-461F758157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9ABDB-EFA4-4ED4-881B-938F932CB87B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BB8C6-FABD-4B46-8705-DDB120CF3C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FA06C-5961-485C-80F4-7C8B928AC7F5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1ECE3-C739-4421-A09C-B7EC04B4D3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B983-D91B-4E02-8325-D615A5CC943A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B8605-727C-4B8F-BB6B-5B13EC789C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172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717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0FDDE9-D939-4B41-95B0-7470CDAD9A67}" type="datetimeFigureOut">
              <a:rPr lang="ru-RU"/>
              <a:pPr>
                <a:defRPr/>
              </a:pPr>
              <a:t>08.12.2017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29DC4E-637A-428E-8E7E-C0F76D0F94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7177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3" r:id="rId2"/>
    <p:sldLayoutId id="2147483792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93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C0BEAF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Программирование ветвящихся алгоритмов</a:t>
            </a:r>
            <a:endParaRPr lang="ru-RU" dirty="0"/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ru-RU" smtClean="0"/>
              <a:t>Занятие №2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305800" cy="62392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/>
              <a:t>Печать номера формулы</a:t>
            </a:r>
            <a:endParaRPr lang="ru-RU" sz="4000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357188" y="500063"/>
            <a:ext cx="81788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#</a:t>
            </a:r>
            <a:r>
              <a:rPr lang="en-US" dirty="0"/>
              <a:t>include</a:t>
            </a:r>
            <a:r>
              <a:rPr lang="ru-RU" dirty="0"/>
              <a:t> &lt;</a:t>
            </a:r>
            <a:r>
              <a:rPr lang="en-US" dirty="0" err="1"/>
              <a:t>iostream</a:t>
            </a:r>
            <a:r>
              <a:rPr lang="ru-RU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using	namespace std;		</a:t>
            </a:r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</a:t>
            </a:r>
            <a:r>
              <a:rPr lang="en-US" dirty="0" err="1"/>
              <a:t>setlocale</a:t>
            </a:r>
            <a:r>
              <a:rPr lang="en-US" dirty="0"/>
              <a:t>(</a:t>
            </a:r>
            <a:r>
              <a:rPr lang="en-US" dirty="0" err="1"/>
              <a:t>LC_CTYPE,"Russian</a:t>
            </a:r>
            <a:r>
              <a:rPr lang="en-US" dirty="0"/>
              <a:t>");</a:t>
            </a:r>
            <a:endParaRPr lang="ru-RU" dirty="0"/>
          </a:p>
          <a:p>
            <a:r>
              <a:rPr lang="en-US" dirty="0"/>
              <a:t>   double	</a:t>
            </a:r>
            <a:r>
              <a:rPr lang="en-US" dirty="0" err="1"/>
              <a:t>a,b,x,y</a:t>
            </a:r>
            <a:r>
              <a:rPr lang="en-US" dirty="0"/>
              <a:t>;	</a:t>
            </a:r>
            <a:endParaRPr lang="ru-RU" dirty="0"/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&lt;&lt;"a&gt;";</a:t>
            </a:r>
            <a:r>
              <a:rPr lang="en-US" dirty="0" err="1"/>
              <a:t>cin</a:t>
            </a:r>
            <a:r>
              <a:rPr lang="en-US" dirty="0"/>
              <a:t>&gt;&gt;a;  </a:t>
            </a:r>
            <a:r>
              <a:rPr lang="en-US" dirty="0" err="1"/>
              <a:t>cout</a:t>
            </a:r>
            <a:r>
              <a:rPr lang="en-US" dirty="0"/>
              <a:t>&lt;&lt;"b&gt;";</a:t>
            </a:r>
            <a:r>
              <a:rPr lang="en-US" dirty="0" err="1"/>
              <a:t>cin</a:t>
            </a:r>
            <a:r>
              <a:rPr lang="en-US" dirty="0"/>
              <a:t>&gt;&gt;b;   </a:t>
            </a:r>
            <a:endParaRPr lang="ru-RU" dirty="0"/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&lt;&lt;"x&gt;"; </a:t>
            </a:r>
            <a:r>
              <a:rPr lang="en-US" dirty="0" err="1"/>
              <a:t>cin</a:t>
            </a:r>
            <a:r>
              <a:rPr lang="en-US" dirty="0"/>
              <a:t>&gt;&gt;x; </a:t>
            </a:r>
            <a:endParaRPr lang="ru-RU" dirty="0"/>
          </a:p>
          <a:p>
            <a:r>
              <a:rPr lang="en-US" dirty="0"/>
              <a:t>   if(x&lt;a*b) </a:t>
            </a:r>
            <a:endParaRPr lang="ru-RU" dirty="0"/>
          </a:p>
          <a:p>
            <a:r>
              <a:rPr lang="en-US" dirty="0"/>
              <a:t>   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ru-RU" dirty="0">
                <a:solidFill>
                  <a:srgbClr val="FF0000"/>
                </a:solidFill>
              </a:rPr>
              <a:t>Верхняя формула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y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pow</a:t>
            </a:r>
            <a:r>
              <a:rPr lang="en-US" dirty="0"/>
              <a:t>(tan(log(a*b*b)),2) + a*a*</a:t>
            </a:r>
            <a:r>
              <a:rPr lang="en-US" dirty="0" err="1"/>
              <a:t>pow</a:t>
            </a:r>
            <a:r>
              <a:rPr lang="en-US" dirty="0"/>
              <a:t>(sin(exp(2*x+5)),2));</a:t>
            </a:r>
            <a:endParaRPr lang="ru-RU" dirty="0"/>
          </a:p>
          <a:p>
            <a:r>
              <a:rPr lang="en-US" dirty="0"/>
              <a:t>   }</a:t>
            </a:r>
            <a:endParaRPr lang="ru-RU" dirty="0"/>
          </a:p>
          <a:p>
            <a:r>
              <a:rPr lang="en-US" dirty="0"/>
              <a:t>   else </a:t>
            </a:r>
            <a:endParaRPr lang="ru-RU" dirty="0"/>
          </a:p>
          <a:p>
            <a:r>
              <a:rPr lang="en-US" dirty="0"/>
              <a:t>   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ru-RU" dirty="0">
                <a:solidFill>
                  <a:srgbClr val="FF0000"/>
                </a:solidFill>
              </a:rPr>
              <a:t>Нижняя формула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y = </a:t>
            </a:r>
            <a:r>
              <a:rPr lang="en-US" dirty="0" err="1"/>
              <a:t>pow</a:t>
            </a:r>
            <a:r>
              <a:rPr lang="en-US" dirty="0"/>
              <a:t>(tan(log(</a:t>
            </a:r>
            <a:r>
              <a:rPr lang="en-US" dirty="0" err="1"/>
              <a:t>fabs</a:t>
            </a:r>
            <a:r>
              <a:rPr lang="en-US" dirty="0"/>
              <a:t>(a*x*</a:t>
            </a:r>
            <a:r>
              <a:rPr lang="en-US" dirty="0" err="1"/>
              <a:t>x+pow</a:t>
            </a:r>
            <a:r>
              <a:rPr lang="en-US" dirty="0"/>
              <a:t>(b,4)))),2) + </a:t>
            </a:r>
            <a:r>
              <a:rPr lang="en-US" dirty="0" err="1"/>
              <a:t>atan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  <a:endParaRPr lang="ru-RU" dirty="0"/>
          </a:p>
          <a:p>
            <a:r>
              <a:rPr lang="en-US" dirty="0"/>
              <a:t>   }</a:t>
            </a:r>
            <a:endParaRPr lang="ru-RU" dirty="0"/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&lt;&lt;"y="&lt;&lt;y&lt;&lt;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   return 0;</a:t>
            </a:r>
            <a:endParaRPr lang="ru-RU" dirty="0"/>
          </a:p>
          <a:p>
            <a:r>
              <a:rPr lang="ru-RU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Результат выполнения программы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2024844"/>
            <a:ext cx="756083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6088" y="690563"/>
            <a:ext cx="8434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i="1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4. По введенному символу с клавиатуры определить является ли он буквой?</a:t>
            </a:r>
            <a:endParaRPr lang="ru-RU">
              <a:latin typeface="Constantia" pitchFamily="18" charset="0"/>
            </a:endParaRPr>
          </a:p>
        </p:txBody>
      </p:sp>
      <p:grpSp>
        <p:nvGrpSpPr>
          <p:cNvPr id="2" name="Группа 37"/>
          <p:cNvGrpSpPr>
            <a:grpSpLocks/>
          </p:cNvGrpSpPr>
          <p:nvPr/>
        </p:nvGrpSpPr>
        <p:grpSpPr bwMode="auto">
          <a:xfrm>
            <a:off x="446088" y="1274763"/>
            <a:ext cx="3894137" cy="5321300"/>
            <a:chOff x="446030" y="1274733"/>
            <a:chExt cx="3894177" cy="5321370"/>
          </a:xfrm>
        </p:grpSpPr>
        <p:sp>
          <p:nvSpPr>
            <p:cNvPr id="4" name="Блок-схема: знак завершения 3"/>
            <p:cNvSpPr/>
            <p:nvPr/>
          </p:nvSpPr>
          <p:spPr>
            <a:xfrm>
              <a:off x="1139774" y="1274733"/>
              <a:ext cx="1785956" cy="428631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Пуск</a:t>
              </a:r>
            </a:p>
          </p:txBody>
        </p:sp>
        <p:sp>
          <p:nvSpPr>
            <p:cNvPr id="5" name="Блок-схема: данные 4"/>
            <p:cNvSpPr/>
            <p:nvPr/>
          </p:nvSpPr>
          <p:spPr>
            <a:xfrm>
              <a:off x="957210" y="1895453"/>
              <a:ext cx="1785955" cy="657234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Ввод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с</a:t>
              </a:r>
            </a:p>
          </p:txBody>
        </p:sp>
        <p:sp>
          <p:nvSpPr>
            <p:cNvPr id="6" name="Блок-схема: решение 5"/>
            <p:cNvSpPr/>
            <p:nvPr/>
          </p:nvSpPr>
          <p:spPr>
            <a:xfrm>
              <a:off x="446030" y="2771765"/>
              <a:ext cx="2665439" cy="193518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‘a’&lt;</a:t>
              </a:r>
              <a:r>
                <a:rPr lang="ru-RU" sz="1600" dirty="0">
                  <a:solidFill>
                    <a:schemeClr val="tx1"/>
                  </a:solidFill>
                </a:rPr>
                <a:t>с</a:t>
              </a:r>
              <a:r>
                <a:rPr lang="en-US" sz="1600" dirty="0">
                  <a:solidFill>
                    <a:schemeClr val="tx1"/>
                  </a:solidFill>
                </a:rPr>
                <a:t>&lt;‘z’ 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или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‘A’&lt;</a:t>
              </a:r>
              <a:r>
                <a:rPr lang="ru-RU" sz="1600" dirty="0">
                  <a:solidFill>
                    <a:schemeClr val="tx1"/>
                  </a:solidFill>
                </a:rPr>
                <a:t>с</a:t>
              </a:r>
              <a:r>
                <a:rPr lang="en-US" sz="1600" dirty="0">
                  <a:solidFill>
                    <a:schemeClr val="tx1"/>
                  </a:solidFill>
                </a:rPr>
                <a:t>&lt;‘Z’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Блок-схема: данные 7"/>
            <p:cNvSpPr/>
            <p:nvPr/>
          </p:nvSpPr>
          <p:spPr>
            <a:xfrm>
              <a:off x="482542" y="5291161"/>
              <a:ext cx="2214586" cy="4381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«Это не буква»</a:t>
              </a:r>
            </a:p>
          </p:txBody>
        </p:sp>
        <p:sp>
          <p:nvSpPr>
            <p:cNvPr id="9" name="Блок-схема: знак завершения 8"/>
            <p:cNvSpPr/>
            <p:nvPr/>
          </p:nvSpPr>
          <p:spPr>
            <a:xfrm>
              <a:off x="1614442" y="6167472"/>
              <a:ext cx="1785955" cy="428631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Конец</a:t>
              </a:r>
            </a:p>
          </p:txBody>
        </p:sp>
        <p:sp>
          <p:nvSpPr>
            <p:cNvPr id="11" name="Блок-схема: данные 10"/>
            <p:cNvSpPr/>
            <p:nvPr/>
          </p:nvSpPr>
          <p:spPr>
            <a:xfrm>
              <a:off x="2125622" y="4524388"/>
              <a:ext cx="2214585" cy="4381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«Это буква»</a:t>
              </a:r>
            </a:p>
          </p:txBody>
        </p:sp>
        <p:cxnSp>
          <p:nvCxnSpPr>
            <p:cNvPr id="13" name="Прямая соединительная линия 12"/>
            <p:cNvCxnSpPr>
              <a:stCxn id="4" idx="2"/>
              <a:endCxn id="5" idx="0"/>
            </p:cNvCxnSpPr>
            <p:nvPr/>
          </p:nvCxnSpPr>
          <p:spPr>
            <a:xfrm rot="5400000">
              <a:off x="1935120" y="1797027"/>
              <a:ext cx="192090" cy="47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1703343" y="2646350"/>
              <a:ext cx="192091" cy="47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6" idx="3"/>
            </p:cNvCxnSpPr>
            <p:nvPr/>
          </p:nvCxnSpPr>
          <p:spPr>
            <a:xfrm flipV="1">
              <a:off x="3111469" y="3721102"/>
              <a:ext cx="365129" cy="19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endCxn id="11" idx="0"/>
            </p:cNvCxnSpPr>
            <p:nvPr/>
          </p:nvCxnSpPr>
          <p:spPr>
            <a:xfrm rot="5400000">
              <a:off x="3063843" y="4111632"/>
              <a:ext cx="803286" cy="22225"/>
            </a:xfrm>
            <a:prstGeom prst="line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endCxn id="8" idx="0"/>
            </p:cNvCxnSpPr>
            <p:nvPr/>
          </p:nvCxnSpPr>
          <p:spPr>
            <a:xfrm rot="16200000" flipH="1">
              <a:off x="1514428" y="4994294"/>
              <a:ext cx="584208" cy="9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1703343" y="5822980"/>
              <a:ext cx="192090" cy="47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6200000" flipH="1">
              <a:off x="2746340" y="5437212"/>
              <a:ext cx="912824" cy="365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rot="5400000">
              <a:off x="2432013" y="6045233"/>
              <a:ext cx="265115" cy="15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1797006" y="5911881"/>
              <a:ext cx="766771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10800000">
              <a:off x="2563777" y="5911881"/>
              <a:ext cx="65723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4" name="TextBox 33"/>
            <p:cNvSpPr txBox="1">
              <a:spLocks noChangeArrowheads="1"/>
            </p:cNvSpPr>
            <p:nvPr/>
          </p:nvSpPr>
          <p:spPr bwMode="auto">
            <a:xfrm>
              <a:off x="3257532" y="3319461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Да</a:t>
              </a:r>
            </a:p>
          </p:txBody>
        </p:sp>
        <p:sp>
          <p:nvSpPr>
            <p:cNvPr id="18455" name="TextBox 34"/>
            <p:cNvSpPr txBox="1">
              <a:spLocks noChangeArrowheads="1"/>
            </p:cNvSpPr>
            <p:nvPr/>
          </p:nvSpPr>
          <p:spPr bwMode="auto">
            <a:xfrm>
              <a:off x="1139778" y="4779981"/>
              <a:ext cx="7540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Нет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389438" y="1530350"/>
            <a:ext cx="463708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using	namespace std;		</a:t>
            </a:r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setlocale</a:t>
            </a:r>
            <a:r>
              <a:rPr lang="en-US" dirty="0"/>
              <a:t>(</a:t>
            </a:r>
            <a:r>
              <a:rPr lang="en-US" dirty="0" err="1"/>
              <a:t>LC_CTYPE,"Russian</a:t>
            </a:r>
            <a:r>
              <a:rPr lang="en-US" dirty="0"/>
              <a:t>");</a:t>
            </a:r>
            <a:endParaRPr lang="ru-RU" dirty="0"/>
          </a:p>
          <a:p>
            <a:r>
              <a:rPr lang="en-US" dirty="0"/>
              <a:t>	char c;</a:t>
            </a:r>
            <a:endParaRPr lang="ru-RU" dirty="0"/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ru-RU" dirty="0"/>
              <a:t>Символ</a:t>
            </a:r>
            <a:r>
              <a:rPr lang="en-US" dirty="0"/>
              <a:t>&gt;";</a:t>
            </a:r>
            <a:r>
              <a:rPr lang="en-US" dirty="0" err="1"/>
              <a:t>cin</a:t>
            </a:r>
            <a:r>
              <a:rPr lang="en-US" dirty="0"/>
              <a:t>&gt;&gt;c;</a:t>
            </a:r>
            <a:endParaRPr lang="ru-RU" dirty="0"/>
          </a:p>
          <a:p>
            <a:r>
              <a:rPr lang="en-US" dirty="0"/>
              <a:t>      if((c&gt;='a'&amp;&amp; c&lt;='z')||(c&gt;='A'&amp;&amp; c&lt;='Z'))  </a:t>
            </a:r>
            <a:endParaRPr lang="ru-RU" dirty="0"/>
          </a:p>
          <a:p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ru-RU" dirty="0"/>
              <a:t>&lt;&lt;"Это буква";</a:t>
            </a:r>
          </a:p>
          <a:p>
            <a:r>
              <a:rPr lang="ru-RU" dirty="0"/>
              <a:t>      </a:t>
            </a:r>
            <a:r>
              <a:rPr lang="ru-RU" dirty="0" err="1"/>
              <a:t>else</a:t>
            </a:r>
            <a:r>
              <a:rPr lang="ru-RU" dirty="0"/>
              <a:t>  </a:t>
            </a:r>
            <a:r>
              <a:rPr lang="ru-RU" dirty="0" err="1"/>
              <a:t>cout</a:t>
            </a:r>
            <a:r>
              <a:rPr lang="ru-RU" dirty="0"/>
              <a:t>&lt;&lt;"Это не буква";</a:t>
            </a:r>
          </a:p>
          <a:p>
            <a:r>
              <a:rPr lang="ru-RU" dirty="0"/>
              <a:t>      </a:t>
            </a:r>
            <a:r>
              <a:rPr lang="ru-RU" dirty="0" err="1"/>
              <a:t>cout</a:t>
            </a:r>
            <a:r>
              <a:rPr lang="ru-RU" dirty="0"/>
              <a:t>&lt;&lt;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25" name="Рисунок 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9972" y="5193196"/>
            <a:ext cx="4068452" cy="147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492" y="215856"/>
            <a:ext cx="8305800" cy="74135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6550" y="909638"/>
            <a:ext cx="8580438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Общий вид оператора: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switch(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селектор</a:t>
            </a:r>
            <a:r>
              <a:rPr lang="en-US" sz="2000" i="1" dirty="0">
                <a:latin typeface="+mn-lt"/>
              </a:rPr>
              <a:t>&gt;</a:t>
            </a:r>
            <a:r>
              <a:rPr lang="ru-RU" sz="2000" dirty="0">
                <a:latin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	case  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значение</a:t>
            </a:r>
            <a:r>
              <a:rPr lang="en-US" sz="2000" i="1" dirty="0">
                <a:latin typeface="+mn-lt"/>
              </a:rPr>
              <a:t> </a:t>
            </a:r>
            <a:r>
              <a:rPr lang="ru-RU" sz="2000" i="1" dirty="0">
                <a:latin typeface="+mn-lt"/>
              </a:rPr>
              <a:t>1</a:t>
            </a:r>
            <a:r>
              <a:rPr lang="en-US" sz="2000" i="1" dirty="0">
                <a:latin typeface="+mn-lt"/>
              </a:rPr>
              <a:t>&gt;: &lt;</a:t>
            </a:r>
            <a:r>
              <a:rPr lang="ru-RU" sz="2000" i="1" dirty="0">
                <a:latin typeface="+mn-lt"/>
              </a:rPr>
              <a:t>оператор</a:t>
            </a:r>
            <a:r>
              <a:rPr lang="en-US" sz="2000" i="1" dirty="0">
                <a:latin typeface="+mn-lt"/>
              </a:rPr>
              <a:t> 1&gt;;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	case  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значение</a:t>
            </a:r>
            <a:r>
              <a:rPr lang="en-US" sz="2000" i="1" dirty="0">
                <a:latin typeface="+mn-lt"/>
              </a:rPr>
              <a:t> 2&gt;: &lt;</a:t>
            </a:r>
            <a:r>
              <a:rPr lang="ru-RU" sz="2000" i="1" dirty="0">
                <a:latin typeface="+mn-lt"/>
              </a:rPr>
              <a:t>оператор</a:t>
            </a:r>
            <a:r>
              <a:rPr lang="en-US" sz="2000" i="1" dirty="0">
                <a:latin typeface="+mn-lt"/>
              </a:rPr>
              <a:t> 2&gt;;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+mn-lt"/>
              </a:rPr>
              <a:t> 	                  …………..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	case  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значение</a:t>
            </a:r>
            <a:r>
              <a:rPr lang="en-US" sz="2000" i="1" dirty="0">
                <a:latin typeface="+mn-lt"/>
              </a:rPr>
              <a:t> n&gt;: &lt;</a:t>
            </a:r>
            <a:r>
              <a:rPr lang="ru-RU" sz="2000" i="1" dirty="0">
                <a:latin typeface="+mn-lt"/>
              </a:rPr>
              <a:t>оператор</a:t>
            </a:r>
            <a:r>
              <a:rPr lang="en-US" sz="2000" i="1" dirty="0">
                <a:latin typeface="+mn-lt"/>
              </a:rPr>
              <a:t> n&gt;;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dirty="0">
                <a:latin typeface="+mn-lt"/>
              </a:rPr>
              <a:t>   </a:t>
            </a:r>
            <a:r>
              <a:rPr lang="en-US" sz="2000" b="1" i="1" dirty="0">
                <a:solidFill>
                  <a:srgbClr val="0033CC"/>
                </a:solidFill>
                <a:latin typeface="+mn-lt"/>
              </a:rPr>
              <a:t>default: &lt;</a:t>
            </a:r>
            <a:r>
              <a:rPr lang="ru-RU" sz="2000" b="1" i="1" dirty="0">
                <a:solidFill>
                  <a:srgbClr val="0033CC"/>
                </a:solidFill>
                <a:latin typeface="+mn-lt"/>
              </a:rPr>
              <a:t>оператор</a:t>
            </a:r>
            <a:r>
              <a:rPr lang="en-US" sz="2000" b="1" i="1" dirty="0">
                <a:solidFill>
                  <a:srgbClr val="0033CC"/>
                </a:solidFill>
                <a:latin typeface="+mn-lt"/>
              </a:rPr>
              <a:t> &gt;;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}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i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или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switch(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селектор</a:t>
            </a:r>
            <a:r>
              <a:rPr lang="en-US" sz="2000" i="1" dirty="0">
                <a:latin typeface="+mn-lt"/>
              </a:rPr>
              <a:t>&gt;</a:t>
            </a:r>
            <a:r>
              <a:rPr lang="ru-RU" sz="2000" dirty="0">
                <a:latin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case  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значение</a:t>
            </a:r>
            <a:r>
              <a:rPr lang="en-US" sz="2000" i="1" dirty="0">
                <a:latin typeface="+mn-lt"/>
              </a:rPr>
              <a:t> </a:t>
            </a:r>
            <a:r>
              <a:rPr lang="ru-RU" sz="2000" i="1" dirty="0">
                <a:latin typeface="+mn-lt"/>
              </a:rPr>
              <a:t>1</a:t>
            </a:r>
            <a:r>
              <a:rPr lang="en-US" sz="2000" i="1" dirty="0">
                <a:latin typeface="+mn-lt"/>
              </a:rPr>
              <a:t>&gt;: </a:t>
            </a:r>
            <a:r>
              <a:rPr lang="en-US" sz="2000" dirty="0">
                <a:latin typeface="+mn-lt"/>
              </a:rPr>
              <a:t>case  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значение</a:t>
            </a:r>
            <a:r>
              <a:rPr lang="en-US" sz="2000" i="1" dirty="0">
                <a:latin typeface="+mn-lt"/>
              </a:rPr>
              <a:t> 2&gt;: &lt;</a:t>
            </a:r>
            <a:r>
              <a:rPr lang="ru-RU" sz="2000" i="1" dirty="0">
                <a:latin typeface="+mn-lt"/>
              </a:rPr>
              <a:t>оператор</a:t>
            </a:r>
            <a:r>
              <a:rPr lang="en-US" sz="2000" i="1" dirty="0">
                <a:latin typeface="+mn-lt"/>
              </a:rPr>
              <a:t> 1&gt;; break;</a:t>
            </a:r>
            <a:r>
              <a:rPr lang="en-US" sz="2000" dirty="0">
                <a:latin typeface="+mn-lt"/>
              </a:rPr>
              <a:t>	</a:t>
            </a:r>
            <a:endParaRPr lang="en-US" sz="20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+mn-lt"/>
              </a:rPr>
              <a:t> 	                  …………..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case  </a:t>
            </a:r>
            <a:r>
              <a:rPr lang="en-US" sz="2000" i="1" dirty="0">
                <a:latin typeface="+mn-lt"/>
              </a:rPr>
              <a:t>&lt;</a:t>
            </a:r>
            <a:r>
              <a:rPr lang="ru-RU" sz="2000" i="1" dirty="0">
                <a:latin typeface="+mn-lt"/>
              </a:rPr>
              <a:t>значение</a:t>
            </a:r>
            <a:r>
              <a:rPr lang="en-US" sz="2000" i="1" dirty="0">
                <a:latin typeface="+mn-lt"/>
              </a:rPr>
              <a:t> n&gt;: &lt;</a:t>
            </a:r>
            <a:r>
              <a:rPr lang="ru-RU" sz="2000" i="1" dirty="0">
                <a:latin typeface="+mn-lt"/>
              </a:rPr>
              <a:t>оператор</a:t>
            </a:r>
            <a:r>
              <a:rPr lang="en-US" sz="2000" i="1" dirty="0">
                <a:latin typeface="+mn-lt"/>
              </a:rPr>
              <a:t> n&gt;; 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dirty="0">
                <a:latin typeface="+mn-lt"/>
              </a:rPr>
              <a:t>   </a:t>
            </a:r>
            <a:r>
              <a:rPr lang="en-US" sz="2000" b="1" i="1" dirty="0">
                <a:solidFill>
                  <a:srgbClr val="0033CC"/>
                </a:solidFill>
                <a:latin typeface="+mn-lt"/>
              </a:rPr>
              <a:t>default: &lt;</a:t>
            </a:r>
            <a:r>
              <a:rPr lang="ru-RU" sz="2000" b="1" i="1" dirty="0">
                <a:solidFill>
                  <a:srgbClr val="0033CC"/>
                </a:solidFill>
                <a:latin typeface="+mn-lt"/>
              </a:rPr>
              <a:t>оператор</a:t>
            </a:r>
            <a:r>
              <a:rPr lang="en-US" sz="2000" b="1" i="1" dirty="0">
                <a:solidFill>
                  <a:srgbClr val="0033CC"/>
                </a:solidFill>
                <a:latin typeface="+mn-lt"/>
              </a:rPr>
              <a:t> &gt;;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}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6088" y="179388"/>
            <a:ext cx="84343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i="1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5. По введенной отметке-цифре вывести ее название. Например, 5-пятерка.</a:t>
            </a:r>
            <a:endParaRPr lang="ru-RU">
              <a:latin typeface="Constantia" pitchFamily="18" charset="0"/>
            </a:endParaRPr>
          </a:p>
          <a:p>
            <a:endParaRPr lang="ru-RU">
              <a:latin typeface="Constantia" pitchFamily="18" charset="0"/>
            </a:endParaRPr>
          </a:p>
        </p:txBody>
      </p:sp>
      <p:grpSp>
        <p:nvGrpSpPr>
          <p:cNvPr id="2" name="Группа 42"/>
          <p:cNvGrpSpPr>
            <a:grpSpLocks/>
          </p:cNvGrpSpPr>
          <p:nvPr/>
        </p:nvGrpSpPr>
        <p:grpSpPr bwMode="auto">
          <a:xfrm>
            <a:off x="0" y="1779588"/>
            <a:ext cx="6273800" cy="4637087"/>
            <a:chOff x="297321" y="1238220"/>
            <a:chExt cx="6058782" cy="4700649"/>
          </a:xfrm>
        </p:grpSpPr>
        <p:sp>
          <p:nvSpPr>
            <p:cNvPr id="4" name="Блок-схема: знак завершения 3"/>
            <p:cNvSpPr/>
            <p:nvPr/>
          </p:nvSpPr>
          <p:spPr>
            <a:xfrm>
              <a:off x="2856053" y="1238220"/>
              <a:ext cx="1786052" cy="42806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Пуск</a:t>
              </a:r>
            </a:p>
          </p:txBody>
        </p:sp>
        <p:sp>
          <p:nvSpPr>
            <p:cNvPr id="5" name="Блок-схема: данные 4"/>
            <p:cNvSpPr/>
            <p:nvPr/>
          </p:nvSpPr>
          <p:spPr>
            <a:xfrm>
              <a:off x="2673615" y="1931811"/>
              <a:ext cx="1786053" cy="658188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Ввод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с</a:t>
              </a:r>
            </a:p>
          </p:txBody>
        </p:sp>
        <p:sp>
          <p:nvSpPr>
            <p:cNvPr id="6" name="Блок-схема: решение 5"/>
            <p:cNvSpPr/>
            <p:nvPr/>
          </p:nvSpPr>
          <p:spPr>
            <a:xfrm>
              <a:off x="2527971" y="2844262"/>
              <a:ext cx="1934763" cy="1058893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с</a:t>
              </a:r>
            </a:p>
          </p:txBody>
        </p:sp>
        <p:sp>
          <p:nvSpPr>
            <p:cNvPr id="7" name="Блок-схема: данные 6"/>
            <p:cNvSpPr/>
            <p:nvPr/>
          </p:nvSpPr>
          <p:spPr>
            <a:xfrm>
              <a:off x="297321" y="4487316"/>
              <a:ext cx="1703266" cy="43932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</a:t>
              </a:r>
              <a:r>
                <a:rPr lang="ru-RU" sz="1400" dirty="0">
                  <a:solidFill>
                    <a:schemeClr val="tx1"/>
                  </a:solidFill>
                </a:rPr>
                <a:t>Двойка</a:t>
              </a:r>
              <a:r>
                <a:rPr lang="ru-RU" sz="1600" dirty="0">
                  <a:solidFill>
                    <a:schemeClr val="tx1"/>
                  </a:solidFill>
                </a:rPr>
                <a:t>»</a:t>
              </a:r>
            </a:p>
          </p:txBody>
        </p:sp>
        <p:sp>
          <p:nvSpPr>
            <p:cNvPr id="8" name="Блок-схема: знак завершения 7"/>
            <p:cNvSpPr/>
            <p:nvPr/>
          </p:nvSpPr>
          <p:spPr>
            <a:xfrm>
              <a:off x="2380794" y="5510806"/>
              <a:ext cx="1786052" cy="42806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Конец</a:t>
              </a:r>
            </a:p>
          </p:txBody>
        </p:sp>
        <p:sp>
          <p:nvSpPr>
            <p:cNvPr id="10" name="Блок-схема: данные 9"/>
            <p:cNvSpPr/>
            <p:nvPr/>
          </p:nvSpPr>
          <p:spPr>
            <a:xfrm>
              <a:off x="1723097" y="4487316"/>
              <a:ext cx="1738527" cy="43932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«Тройка»</a:t>
              </a:r>
            </a:p>
          </p:txBody>
        </p:sp>
        <p:sp>
          <p:nvSpPr>
            <p:cNvPr id="11" name="Блок-схема: данные 10"/>
            <p:cNvSpPr/>
            <p:nvPr/>
          </p:nvSpPr>
          <p:spPr>
            <a:xfrm>
              <a:off x="3182601" y="4487316"/>
              <a:ext cx="1773789" cy="43932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«Четверка»</a:t>
              </a:r>
            </a:p>
          </p:txBody>
        </p:sp>
        <p:sp>
          <p:nvSpPr>
            <p:cNvPr id="12" name="Блок-схема: данные 11"/>
            <p:cNvSpPr/>
            <p:nvPr/>
          </p:nvSpPr>
          <p:spPr>
            <a:xfrm>
              <a:off x="4712628" y="4487316"/>
              <a:ext cx="1643475" cy="43932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«Пятерка»</a:t>
              </a:r>
            </a:p>
          </p:txBody>
        </p:sp>
        <p:cxnSp>
          <p:nvCxnSpPr>
            <p:cNvPr id="14" name="Прямая соединительная линия 13"/>
            <p:cNvCxnSpPr>
              <a:stCxn id="4" idx="2"/>
              <a:endCxn id="5" idx="0"/>
            </p:cNvCxnSpPr>
            <p:nvPr/>
          </p:nvCxnSpPr>
          <p:spPr>
            <a:xfrm rot="5400000">
              <a:off x="3614016" y="1797514"/>
              <a:ext cx="265527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5400000">
              <a:off x="3346529" y="2720424"/>
              <a:ext cx="263919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>
              <a:off x="3382519" y="4034386"/>
              <a:ext cx="265527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1249372" y="4196041"/>
              <a:ext cx="4637605" cy="16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5400000">
              <a:off x="1118907" y="4326505"/>
              <a:ext cx="265527" cy="45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>
              <a:off x="2506356" y="4326504"/>
              <a:ext cx="265527" cy="4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5400000">
              <a:off x="3929833" y="4327271"/>
              <a:ext cx="265527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5718952" y="4327271"/>
              <a:ext cx="265527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2" name="TextBox 29"/>
            <p:cNvSpPr txBox="1">
              <a:spLocks noChangeArrowheads="1"/>
            </p:cNvSpPr>
            <p:nvPr/>
          </p:nvSpPr>
          <p:spPr bwMode="auto">
            <a:xfrm>
              <a:off x="665109" y="3903669"/>
              <a:ext cx="10953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nstantia" pitchFamily="18" charset="0"/>
                </a:rPr>
                <a:t>‘1’ </a:t>
              </a:r>
              <a:r>
                <a:rPr lang="ru-RU">
                  <a:latin typeface="Constantia" pitchFamily="18" charset="0"/>
                </a:rPr>
                <a:t>или </a:t>
              </a:r>
              <a:r>
                <a:rPr lang="en-US">
                  <a:latin typeface="Constantia" pitchFamily="18" charset="0"/>
                </a:rPr>
                <a:t>‘2’</a:t>
              </a:r>
              <a:endParaRPr lang="ru-RU">
                <a:latin typeface="Constantia" pitchFamily="18" charset="0"/>
              </a:endParaRPr>
            </a:p>
          </p:txBody>
        </p:sp>
        <p:sp>
          <p:nvSpPr>
            <p:cNvPr id="20503" name="TextBox 30"/>
            <p:cNvSpPr txBox="1">
              <a:spLocks noChangeArrowheads="1"/>
            </p:cNvSpPr>
            <p:nvPr/>
          </p:nvSpPr>
          <p:spPr bwMode="auto">
            <a:xfrm>
              <a:off x="2344707" y="3903669"/>
              <a:ext cx="4381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nstantia" pitchFamily="18" charset="0"/>
                </a:rPr>
                <a:t>‘3’</a:t>
              </a:r>
              <a:endParaRPr lang="ru-RU">
                <a:latin typeface="Constantia" pitchFamily="18" charset="0"/>
              </a:endParaRPr>
            </a:p>
          </p:txBody>
        </p:sp>
        <p:sp>
          <p:nvSpPr>
            <p:cNvPr id="20504" name="TextBox 31"/>
            <p:cNvSpPr txBox="1">
              <a:spLocks noChangeArrowheads="1"/>
            </p:cNvSpPr>
            <p:nvPr/>
          </p:nvSpPr>
          <p:spPr bwMode="auto">
            <a:xfrm>
              <a:off x="3878253" y="3903669"/>
              <a:ext cx="4381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nstantia" pitchFamily="18" charset="0"/>
                </a:rPr>
                <a:t>‘4’</a:t>
              </a:r>
              <a:endParaRPr lang="ru-RU">
                <a:latin typeface="Constantia" pitchFamily="18" charset="0"/>
              </a:endParaRPr>
            </a:p>
          </p:txBody>
        </p:sp>
        <p:sp>
          <p:nvSpPr>
            <p:cNvPr id="20505" name="TextBox 32"/>
            <p:cNvSpPr txBox="1">
              <a:spLocks noChangeArrowheads="1"/>
            </p:cNvSpPr>
            <p:nvPr/>
          </p:nvSpPr>
          <p:spPr bwMode="auto">
            <a:xfrm>
              <a:off x="5594364" y="3867156"/>
              <a:ext cx="4381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nstantia" pitchFamily="18" charset="0"/>
                </a:rPr>
                <a:t>‘5’</a:t>
              </a:r>
              <a:endParaRPr lang="ru-RU">
                <a:latin typeface="Constantia" pitchFamily="18" charset="0"/>
              </a:endParaRPr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rot="5400000">
              <a:off x="973302" y="5057070"/>
              <a:ext cx="263919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rot="5400000">
              <a:off x="2470367" y="5056304"/>
              <a:ext cx="263919" cy="4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rot="5400000">
              <a:off x="3929833" y="5093279"/>
              <a:ext cx="265527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>
              <a:off x="5683729" y="5056304"/>
              <a:ext cx="263919" cy="4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1103728" y="5217920"/>
              <a:ext cx="4709661" cy="1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5400000">
              <a:off x="3163287" y="5349151"/>
              <a:ext cx="265528" cy="30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689475" y="404813"/>
            <a:ext cx="4454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	namespace std;</a:t>
            </a:r>
          </a:p>
          <a:p>
            <a:r>
              <a:rPr lang="en-US"/>
              <a:t>void main()</a:t>
            </a:r>
          </a:p>
          <a:p>
            <a:r>
              <a:rPr lang="ru-RU"/>
              <a:t>{</a:t>
            </a:r>
          </a:p>
          <a:p>
            <a:r>
              <a:rPr lang="en-US"/>
              <a:t>   setlocale(LC_CTYPE,"Russian");        </a:t>
            </a:r>
          </a:p>
          <a:p>
            <a:r>
              <a:rPr lang="en-US"/>
              <a:t>   char c;</a:t>
            </a:r>
          </a:p>
          <a:p>
            <a:r>
              <a:rPr lang="en-US"/>
              <a:t>   cout&lt;&lt;"</a:t>
            </a:r>
            <a:r>
              <a:rPr lang="ru-RU"/>
              <a:t>Оценка&gt;"; </a:t>
            </a:r>
            <a:r>
              <a:rPr lang="en-US"/>
              <a:t>cin&gt;&gt;c;</a:t>
            </a:r>
          </a:p>
          <a:p>
            <a:r>
              <a:rPr lang="ru-RU"/>
              <a:t>   </a:t>
            </a:r>
            <a:r>
              <a:rPr lang="en-US"/>
              <a:t>switch(c)</a:t>
            </a:r>
          </a:p>
          <a:p>
            <a:r>
              <a:rPr lang="ru-RU"/>
              <a:t> {</a:t>
            </a:r>
          </a:p>
          <a:p>
            <a:r>
              <a:rPr lang="en-US"/>
              <a:t>   case '1':case '2':cout&lt;&lt;"Двойка";break;</a:t>
            </a:r>
          </a:p>
          <a:p>
            <a:r>
              <a:rPr lang="en-US"/>
              <a:t>   case '3':cout&lt;&lt;"Тройка";break;</a:t>
            </a:r>
          </a:p>
          <a:p>
            <a:r>
              <a:rPr lang="en-US"/>
              <a:t>   case '4':cout&lt;&lt;"Четверка";break;</a:t>
            </a:r>
          </a:p>
          <a:p>
            <a:r>
              <a:rPr lang="en-US"/>
              <a:t>   case '5':cout&lt;&lt;"Пятерка";break;	</a:t>
            </a:r>
          </a:p>
          <a:p>
            <a:r>
              <a:rPr lang="ru-RU"/>
              <a:t>                       </a:t>
            </a:r>
            <a:r>
              <a:rPr lang="en-US"/>
              <a:t>default:cout&lt;&lt;"</a:t>
            </a:r>
            <a:r>
              <a:rPr lang="ru-RU"/>
              <a:t>Ошиблись";</a:t>
            </a:r>
          </a:p>
          <a:p>
            <a:r>
              <a:rPr lang="ru-RU"/>
              <a:t>		       }</a:t>
            </a:r>
          </a:p>
          <a:p>
            <a:r>
              <a:rPr lang="ru-RU"/>
              <a:t>		</a:t>
            </a:r>
            <a:r>
              <a:rPr lang="en-US"/>
              <a:t>cout&lt;&lt;endl;</a:t>
            </a:r>
            <a:endParaRPr lang="ru-RU"/>
          </a:p>
          <a:p>
            <a:r>
              <a:rPr lang="ru-RU"/>
              <a:t>                                }</a:t>
            </a:r>
            <a:endParaRPr lang="ru-RU">
              <a:latin typeface="Constantia" pitchFamily="18" charset="0"/>
            </a:endParaRPr>
          </a:p>
        </p:txBody>
      </p:sp>
      <p:pic>
        <p:nvPicPr>
          <p:cNvPr id="35872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213" y="5876925"/>
            <a:ext cx="3705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08" y="704850"/>
            <a:ext cx="8856984" cy="419894"/>
          </a:xfrm>
        </p:spPr>
        <p:txBody>
          <a:bodyPr/>
          <a:lstStyle/>
          <a:p>
            <a:r>
              <a:rPr lang="ru-RU" sz="4000" dirty="0" smtClean="0"/>
              <a:t>Оператор безусловного перехода </a:t>
            </a:r>
            <a:r>
              <a:rPr lang="ru-RU" sz="4000" dirty="0" err="1" smtClean="0"/>
              <a:t>goto</a:t>
            </a:r>
            <a:endParaRPr lang="ru-RU" sz="40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91182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using	namespace std;</a:t>
            </a:r>
            <a:endParaRPr lang="ru-RU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setlocale</a:t>
            </a:r>
            <a:r>
              <a:rPr lang="en-US" sz="2000" dirty="0" smtClean="0"/>
              <a:t>(LC_CTYPE, "Russian");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char c;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l</a:t>
            </a:r>
            <a:r>
              <a:rPr lang="ru-RU" sz="2000" dirty="0" smtClean="0"/>
              <a:t>1:	</a:t>
            </a:r>
            <a:r>
              <a:rPr lang="en-US" sz="2000" dirty="0" err="1" smtClean="0"/>
              <a:t>cout</a:t>
            </a:r>
            <a:r>
              <a:rPr lang="ru-RU" sz="2000" dirty="0" smtClean="0"/>
              <a:t> &lt;&lt; "Символ&gt;"; </a:t>
            </a:r>
            <a:r>
              <a:rPr lang="en-US" sz="2000" dirty="0" err="1" smtClean="0"/>
              <a:t>cin</a:t>
            </a:r>
            <a:r>
              <a:rPr lang="ru-RU" sz="2000" dirty="0" smtClean="0"/>
              <a:t> &gt;&gt; </a:t>
            </a:r>
            <a:r>
              <a:rPr lang="en-US" sz="2000" dirty="0" smtClean="0"/>
              <a:t>c</a:t>
            </a:r>
            <a:r>
              <a:rPr lang="ru-RU" sz="2000" dirty="0" smtClean="0"/>
              <a:t>;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if ((c &gt;= 'a'&amp;&amp; c &lt;= 'z') || (c &gt;= 'A'&amp;&amp; c &lt;= 'Z'))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ru-RU" sz="2000" dirty="0" smtClean="0"/>
              <a:t> &lt;&lt; "Это буква";</a:t>
            </a:r>
          </a:p>
          <a:p>
            <a:pPr>
              <a:buNone/>
            </a:pPr>
            <a:r>
              <a:rPr lang="en-US" sz="2000" dirty="0" smtClean="0"/>
              <a:t>else</a:t>
            </a:r>
            <a:r>
              <a:rPr lang="ru-RU" sz="2000" dirty="0" smtClean="0"/>
              <a:t> { </a:t>
            </a:r>
            <a:r>
              <a:rPr lang="en-US" sz="2000" dirty="0" err="1" smtClean="0"/>
              <a:t>cout</a:t>
            </a:r>
            <a:r>
              <a:rPr lang="ru-RU" sz="2000" dirty="0" smtClean="0"/>
              <a:t> &lt;&lt; "Это не буква, введите букву"&lt;&lt;</a:t>
            </a:r>
            <a:r>
              <a:rPr lang="en-US" sz="2000" dirty="0" err="1" smtClean="0"/>
              <a:t>endl</a:t>
            </a:r>
            <a:r>
              <a:rPr lang="ru-RU" sz="2000" dirty="0" smtClean="0"/>
              <a:t>; </a:t>
            </a:r>
            <a:r>
              <a:rPr lang="en-US" sz="2000" dirty="0" err="1" smtClean="0"/>
              <a:t>goto</a:t>
            </a:r>
            <a:r>
              <a:rPr lang="en-US" sz="2000" dirty="0" smtClean="0"/>
              <a:t> l</a:t>
            </a:r>
            <a:r>
              <a:rPr lang="ru-RU" sz="2000" dirty="0" smtClean="0"/>
              <a:t>1; }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endl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return 0;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60748"/>
            <a:ext cx="44284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60400" y="650875"/>
          <a:ext cx="7661275" cy="5991225"/>
        </p:xfrm>
        <a:graphic>
          <a:graphicData uri="http://schemas.openxmlformats.org/presentationml/2006/ole">
            <p:oleObj spid="_x0000_s5122" name="Document" r:id="rId3" imgW="6107948" imgH="514447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491"/>
            <a:ext cx="5274123" cy="662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42963" y="1270000"/>
          <a:ext cx="7661275" cy="5110163"/>
        </p:xfrm>
        <a:graphic>
          <a:graphicData uri="http://schemas.openxmlformats.org/presentationml/2006/ole">
            <p:oleObj spid="_x0000_s6146" name="Document" r:id="rId3" imgW="6093442" imgH="406239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305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Обобщенная схема ветвящегося алгоритма</a:t>
            </a:r>
            <a:endParaRPr lang="ru-RU" dirty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3357563" y="1428750"/>
            <a:ext cx="1785937" cy="4286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Пуск</a:t>
            </a:r>
          </a:p>
        </p:txBody>
      </p:sp>
      <p:sp>
        <p:nvSpPr>
          <p:cNvPr id="5" name="Блок-схема: данные 4"/>
          <p:cNvSpPr/>
          <p:nvPr/>
        </p:nvSpPr>
        <p:spPr>
          <a:xfrm>
            <a:off x="3357563" y="2214563"/>
            <a:ext cx="1785937" cy="78581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Ввод данных</a:t>
            </a:r>
          </a:p>
        </p:txBody>
      </p:sp>
      <p:cxnSp>
        <p:nvCxnSpPr>
          <p:cNvPr id="7" name="Прямая соединительная линия 6"/>
          <p:cNvCxnSpPr>
            <a:stCxn id="4" idx="2"/>
            <a:endCxn id="5" idx="1"/>
          </p:cNvCxnSpPr>
          <p:nvPr/>
        </p:nvCxnSpPr>
        <p:spPr>
          <a:xfrm rot="5400000">
            <a:off x="4071938" y="2035175"/>
            <a:ext cx="357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решение 9"/>
          <p:cNvSpPr/>
          <p:nvPr/>
        </p:nvSpPr>
        <p:spPr>
          <a:xfrm>
            <a:off x="3429000" y="3286125"/>
            <a:ext cx="1714500" cy="85725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Выбор решения</a:t>
            </a:r>
          </a:p>
        </p:txBody>
      </p:sp>
      <p:cxnSp>
        <p:nvCxnSpPr>
          <p:cNvPr id="12" name="Прямая соединительная линия 11"/>
          <p:cNvCxnSpPr>
            <a:stCxn id="10" idx="0"/>
            <a:endCxn id="5" idx="4"/>
          </p:cNvCxnSpPr>
          <p:nvPr/>
        </p:nvCxnSpPr>
        <p:spPr>
          <a:xfrm rot="16200000" flipV="1">
            <a:off x="4125119" y="3124994"/>
            <a:ext cx="285750" cy="3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3500438" y="4429125"/>
            <a:ext cx="1643062" cy="5000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Вычисление 1</a:t>
            </a: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5429250" y="4429125"/>
            <a:ext cx="1714500" cy="50006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Вычисление 2</a:t>
            </a:r>
          </a:p>
        </p:txBody>
      </p:sp>
      <p:cxnSp>
        <p:nvCxnSpPr>
          <p:cNvPr id="21" name="Прямая соединительная линия 20"/>
          <p:cNvCxnSpPr>
            <a:stCxn id="10" idx="2"/>
          </p:cNvCxnSpPr>
          <p:nvPr/>
        </p:nvCxnSpPr>
        <p:spPr>
          <a:xfrm rot="5400000">
            <a:off x="4165600" y="4257675"/>
            <a:ext cx="2349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0" idx="3"/>
          </p:cNvCxnSpPr>
          <p:nvPr/>
        </p:nvCxnSpPr>
        <p:spPr>
          <a:xfrm>
            <a:off x="5143500" y="3714750"/>
            <a:ext cx="1000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787231" y="4072732"/>
            <a:ext cx="714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TextBox 25"/>
          <p:cNvSpPr txBox="1">
            <a:spLocks noChangeArrowheads="1"/>
          </p:cNvSpPr>
          <p:nvPr/>
        </p:nvSpPr>
        <p:spPr bwMode="auto">
          <a:xfrm>
            <a:off x="5286375" y="34290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Да</a:t>
            </a:r>
          </a:p>
        </p:txBody>
      </p:sp>
      <p:sp>
        <p:nvSpPr>
          <p:cNvPr id="12302" name="TextBox 26"/>
          <p:cNvSpPr txBox="1">
            <a:spLocks noChangeArrowheads="1"/>
          </p:cNvSpPr>
          <p:nvPr/>
        </p:nvSpPr>
        <p:spPr bwMode="auto">
          <a:xfrm>
            <a:off x="4352925" y="3976688"/>
            <a:ext cx="722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Нет</a:t>
            </a:r>
          </a:p>
        </p:txBody>
      </p:sp>
      <p:sp>
        <p:nvSpPr>
          <p:cNvPr id="34" name="Блок-схема: данные 33"/>
          <p:cNvSpPr/>
          <p:nvPr/>
        </p:nvSpPr>
        <p:spPr>
          <a:xfrm>
            <a:off x="3929063" y="5286375"/>
            <a:ext cx="2214562" cy="785813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Вывод результатов</a:t>
            </a:r>
          </a:p>
        </p:txBody>
      </p:sp>
      <p:sp>
        <p:nvSpPr>
          <p:cNvPr id="36" name="Блок-схема: знак завершения 35"/>
          <p:cNvSpPr/>
          <p:nvPr/>
        </p:nvSpPr>
        <p:spPr>
          <a:xfrm>
            <a:off x="4133850" y="6276975"/>
            <a:ext cx="1785938" cy="4286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Конец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rot="5400000">
            <a:off x="4537075" y="5037138"/>
            <a:ext cx="214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rot="5400000">
            <a:off x="5965825" y="5037138"/>
            <a:ext cx="214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rot="5400000">
            <a:off x="5287169" y="5215732"/>
            <a:ext cx="142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4643438" y="514350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rot="10800000">
            <a:off x="5357813" y="514350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лок-схема: узел 63"/>
          <p:cNvSpPr/>
          <p:nvPr/>
        </p:nvSpPr>
        <p:spPr>
          <a:xfrm>
            <a:off x="5302250" y="5110163"/>
            <a:ext cx="71438" cy="7143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72" name="Прямая соединительная линия 71"/>
          <p:cNvCxnSpPr>
            <a:stCxn id="34" idx="4"/>
            <a:endCxn id="36" idx="0"/>
          </p:cNvCxnSpPr>
          <p:nvPr/>
        </p:nvCxnSpPr>
        <p:spPr>
          <a:xfrm rot="5400000">
            <a:off x="4929982" y="6169819"/>
            <a:ext cx="204787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Блок-схема: процесс 75"/>
          <p:cNvSpPr/>
          <p:nvPr/>
        </p:nvSpPr>
        <p:spPr>
          <a:xfrm>
            <a:off x="2417763" y="3173413"/>
            <a:ext cx="5732462" cy="2044700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i="1" dirty="0">
                <a:solidFill>
                  <a:srgbClr val="FF0000"/>
                </a:solidFill>
              </a:rPr>
              <a:t>Вычисление результата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Оператор ветвления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268760"/>
            <a:ext cx="795972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Общий вид оператора: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if</a:t>
            </a:r>
            <a:r>
              <a:rPr lang="en-US" sz="2400" dirty="0">
                <a:latin typeface="+mn-lt"/>
              </a:rPr>
              <a:t>(</a:t>
            </a:r>
            <a:r>
              <a:rPr lang="ru-RU" sz="2400" i="1" dirty="0">
                <a:latin typeface="+mn-lt"/>
              </a:rPr>
              <a:t>логическое </a:t>
            </a:r>
            <a:r>
              <a:rPr lang="ru-RU" sz="2400" i="1" dirty="0" smtClean="0">
                <a:latin typeface="+mn-lt"/>
              </a:rPr>
              <a:t>выражение</a:t>
            </a:r>
            <a:r>
              <a:rPr lang="ru-RU" sz="2400" dirty="0" smtClean="0">
                <a:latin typeface="+mn-lt"/>
              </a:rPr>
              <a:t>)</a:t>
            </a:r>
            <a:r>
              <a:rPr lang="ru-RU" sz="2400" i="1" dirty="0" smtClean="0">
                <a:latin typeface="+mn-lt"/>
              </a:rPr>
              <a:t>оператор</a:t>
            </a:r>
            <a:r>
              <a:rPr lang="ru-RU" sz="2400" i="1" baseline="-25000" dirty="0" smtClean="0">
                <a:latin typeface="+mn-lt"/>
              </a:rPr>
              <a:t>1</a:t>
            </a:r>
            <a:r>
              <a:rPr lang="ru-RU" sz="2400" b="1" dirty="0" smtClean="0">
                <a:latin typeface="+mn-lt"/>
              </a:rPr>
              <a:t>;</a:t>
            </a:r>
            <a:endParaRPr lang="ru-RU" sz="24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else</a:t>
            </a:r>
            <a:r>
              <a:rPr lang="en-US" sz="2400" dirty="0">
                <a:latin typeface="+mn-lt"/>
              </a:rPr>
              <a:t> </a:t>
            </a:r>
            <a:r>
              <a:rPr lang="ru-RU" sz="2400" i="1" dirty="0" smtClean="0">
                <a:latin typeface="+mn-lt"/>
              </a:rPr>
              <a:t>оператор</a:t>
            </a:r>
            <a:r>
              <a:rPr lang="ru-RU" sz="2400" i="1" baseline="-25000" dirty="0" smtClean="0">
                <a:latin typeface="+mn-lt"/>
              </a:rPr>
              <a:t>2</a:t>
            </a:r>
            <a:r>
              <a:rPr lang="ru-RU" sz="2400" b="1" dirty="0" smtClean="0">
                <a:latin typeface="+mn-lt"/>
              </a:rPr>
              <a:t>;</a:t>
            </a:r>
            <a:endParaRPr lang="en-US" sz="2400" b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Или</a:t>
            </a:r>
            <a:endParaRPr lang="ru-RU" sz="2400" b="1" i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+mn-lt"/>
              </a:rPr>
              <a:t>if</a:t>
            </a:r>
            <a:r>
              <a:rPr lang="en-US" sz="2400" dirty="0" smtClean="0">
                <a:latin typeface="+mn-lt"/>
              </a:rPr>
              <a:t>(</a:t>
            </a:r>
            <a:r>
              <a:rPr lang="ru-RU" sz="2400" i="1" dirty="0">
                <a:latin typeface="+mn-lt"/>
              </a:rPr>
              <a:t>логическое </a:t>
            </a:r>
            <a:r>
              <a:rPr lang="ru-RU" sz="2400" i="1" dirty="0" smtClean="0">
                <a:latin typeface="+mn-lt"/>
              </a:rPr>
              <a:t>выражение</a:t>
            </a:r>
            <a:r>
              <a:rPr lang="ru-RU" sz="2400" dirty="0" smtClean="0">
                <a:latin typeface="+mn-lt"/>
              </a:rPr>
              <a:t>)</a:t>
            </a:r>
            <a:r>
              <a:rPr lang="ru-RU" sz="2400" i="1" dirty="0" smtClean="0">
                <a:latin typeface="+mn-lt"/>
              </a:rPr>
              <a:t>оператор</a:t>
            </a:r>
            <a:r>
              <a:rPr lang="ru-RU" sz="2400" i="1" baseline="-25000" dirty="0">
                <a:latin typeface="+mn-lt"/>
              </a:rPr>
              <a:t>3</a:t>
            </a:r>
            <a:r>
              <a:rPr lang="ru-RU" sz="2400" b="1" dirty="0" smtClean="0">
                <a:latin typeface="+mn-lt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if</a:t>
            </a:r>
            <a:r>
              <a:rPr lang="en-US" sz="2400" i="1" dirty="0">
                <a:latin typeface="+mn-lt"/>
              </a:rPr>
              <a:t>(</a:t>
            </a:r>
            <a:r>
              <a:rPr lang="ru-RU" sz="2400" i="1" dirty="0">
                <a:latin typeface="+mn-lt"/>
              </a:rPr>
              <a:t>логическое </a:t>
            </a:r>
            <a:r>
              <a:rPr lang="ru-RU" sz="2400" i="1" dirty="0">
                <a:latin typeface="+mn-lt"/>
              </a:rPr>
              <a:t>выражение)</a:t>
            </a:r>
            <a:endParaRPr lang="en-US" sz="24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</a:rPr>
              <a:t>	</a:t>
            </a:r>
            <a:r>
              <a:rPr lang="ru-RU" sz="2400" i="1" dirty="0">
                <a:latin typeface="+mn-lt"/>
              </a:rPr>
              <a:t>оператор</a:t>
            </a:r>
            <a:r>
              <a:rPr lang="en-US" sz="2400" i="1" dirty="0">
                <a:latin typeface="+mn-lt"/>
              </a:rPr>
              <a:t>1</a:t>
            </a:r>
            <a:r>
              <a:rPr lang="ru-RU" sz="2400" i="1" dirty="0">
                <a:latin typeface="+mn-lt"/>
              </a:rPr>
              <a:t>;</a:t>
            </a:r>
            <a:endParaRPr lang="en-US" sz="24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</a:rPr>
              <a:t>	</a:t>
            </a:r>
            <a:r>
              <a:rPr lang="ru-RU" sz="2400" i="1" dirty="0">
                <a:latin typeface="+mn-lt"/>
              </a:rPr>
              <a:t>оператор</a:t>
            </a:r>
            <a:r>
              <a:rPr lang="en-US" sz="2400" i="1" dirty="0">
                <a:latin typeface="+mn-lt"/>
              </a:rPr>
              <a:t>2</a:t>
            </a:r>
            <a:r>
              <a:rPr lang="ru-RU" sz="2400" i="1" dirty="0">
                <a:latin typeface="+mn-lt"/>
              </a:rPr>
              <a:t>;</a:t>
            </a:r>
            <a:endParaRPr lang="en-US" sz="24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</a:rPr>
              <a:t>}</a:t>
            </a:r>
            <a:endParaRPr lang="ru-RU" sz="24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if(</a:t>
            </a:r>
            <a:r>
              <a:rPr lang="ru-RU" sz="2400" i="1" dirty="0">
                <a:latin typeface="+mn-lt"/>
              </a:rPr>
              <a:t>логическое выражение</a:t>
            </a:r>
            <a:r>
              <a:rPr lang="ru-RU" sz="2400" i="1" dirty="0">
                <a:latin typeface="+mn-lt"/>
              </a:rPr>
              <a:t>)</a:t>
            </a:r>
            <a:r>
              <a:rPr lang="en-US" sz="2400" i="1" dirty="0">
                <a:latin typeface="+mn-lt"/>
              </a:rPr>
              <a:t> </a:t>
            </a:r>
            <a:r>
              <a:rPr lang="ru-RU" sz="2400" i="1" dirty="0">
                <a:latin typeface="+mn-lt"/>
              </a:rPr>
              <a:t>оператор</a:t>
            </a:r>
            <a:r>
              <a:rPr lang="en-US" sz="2400" i="1" dirty="0">
                <a:latin typeface="+mn-lt"/>
              </a:rPr>
              <a:t>1</a:t>
            </a:r>
            <a:r>
              <a:rPr lang="ru-RU" sz="2400" i="1" dirty="0">
                <a:latin typeface="+mn-lt"/>
              </a:rPr>
              <a:t>, оператор</a:t>
            </a:r>
            <a:r>
              <a:rPr lang="en-US" sz="2400" i="1" dirty="0">
                <a:latin typeface="+mn-lt"/>
              </a:rPr>
              <a:t>2</a:t>
            </a:r>
            <a:r>
              <a:rPr lang="ru-RU" sz="2400" i="1" dirty="0">
                <a:latin typeface="+mn-lt"/>
              </a:rPr>
              <a:t>;</a:t>
            </a:r>
            <a:endParaRPr lang="en-US" sz="24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305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Логические выражения и операции отношений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63" y="1643063"/>
          <a:ext cx="39068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014"/>
                <a:gridCol w="10588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отношения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Меньше чем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Меньше чем или 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Больше чем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Больше чем или равно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 равно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143500" y="1643063"/>
          <a:ext cx="230031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058"/>
                <a:gridCol w="730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операции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!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143000" y="4357688"/>
          <a:ext cx="7145412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706"/>
                <a:gridCol w="35727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Математическое</a:t>
                      </a:r>
                      <a:r>
                        <a:rPr lang="ru-RU" baseline="0" dirty="0" smtClean="0"/>
                        <a:t> выражение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С++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R*R&gt;=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pow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(x-x0,2)+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pow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(y-x0,2)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 smtClean="0"/>
                    </a:p>
                    <a:p>
                      <a:endParaRPr lang="en-US" i="0" dirty="0" smtClean="0"/>
                    </a:p>
                    <a:p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(y&lt;=3)&amp;&amp;(y&lt;=4-x)&amp;&amp;(y&gt;=x/3.0)</a:t>
                      </a:r>
                      <a:endParaRPr lang="ru-RU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500188" y="4714875"/>
          <a:ext cx="2667000" cy="381000"/>
        </p:xfrm>
        <a:graphic>
          <a:graphicData uri="http://schemas.openxmlformats.org/presentationml/2006/ole">
            <p:oleObj spid="_x0000_s1026" name="Формула" r:id="rId3" imgW="2666880" imgH="38088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28750" y="5156200"/>
          <a:ext cx="1054100" cy="1701800"/>
        </p:xfrm>
        <a:graphic>
          <a:graphicData uri="http://schemas.openxmlformats.org/presentationml/2006/ole">
            <p:oleObj spid="_x0000_s1027" name="Формула" r:id="rId4" imgW="1054080" imgH="1701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09575" y="581025"/>
            <a:ext cx="8434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i="1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1. Рассчитать заработную плату рабочего. Если он отработал более 40, то увеличить в 1,5 раза оплату  за каждый час перевыполнения.</a:t>
            </a:r>
            <a:endParaRPr lang="ru-RU">
              <a:latin typeface="Constantia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17475" y="1201738"/>
          <a:ext cx="8559800" cy="711200"/>
        </p:xfrm>
        <a:graphic>
          <a:graphicData uri="http://schemas.openxmlformats.org/presentationml/2006/ole">
            <p:oleObj spid="_x0000_s2050" name="Формула" r:id="rId3" imgW="8559720" imgH="711000" progId="Equation.3">
              <p:embed/>
            </p:oleObj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3525" y="1931988"/>
            <a:ext cx="832485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iostream</a:t>
            </a:r>
            <a:r>
              <a:rPr lang="ru-RU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using	namespace std;		</a:t>
            </a:r>
            <a:endParaRPr lang="ru-RU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setlocale</a:t>
            </a:r>
            <a:r>
              <a:rPr lang="en-US" dirty="0"/>
              <a:t>(</a:t>
            </a:r>
            <a:r>
              <a:rPr lang="en-US" dirty="0" err="1"/>
              <a:t>LC_CTYPE,"Russian</a:t>
            </a:r>
            <a:r>
              <a:rPr lang="en-US" dirty="0"/>
              <a:t>");</a:t>
            </a:r>
            <a:endParaRPr lang="ru-RU" dirty="0"/>
          </a:p>
          <a:p>
            <a:r>
              <a:rPr lang="en-US" dirty="0"/>
              <a:t>	</a:t>
            </a:r>
            <a:r>
              <a:rPr lang="ru-RU" dirty="0" err="1"/>
              <a:t>float</a:t>
            </a:r>
            <a:r>
              <a:rPr lang="ru-RU" dirty="0"/>
              <a:t>	</a:t>
            </a:r>
            <a:r>
              <a:rPr lang="ru-RU" dirty="0" err="1"/>
              <a:t>zp</a:t>
            </a:r>
            <a:r>
              <a:rPr lang="ru-RU" dirty="0"/>
              <a:t>,		//заработная плата</a:t>
            </a:r>
          </a:p>
          <a:p>
            <a:r>
              <a:rPr lang="ru-RU" dirty="0"/>
              <a:t>		</a:t>
            </a:r>
            <a:r>
              <a:rPr lang="ru-RU" dirty="0" err="1"/>
              <a:t>hp</a:t>
            </a:r>
            <a:r>
              <a:rPr lang="ru-RU" dirty="0"/>
              <a:t>;		// почасовая оплата</a:t>
            </a:r>
          </a:p>
          <a:p>
            <a:r>
              <a:rPr lang="ru-RU" dirty="0"/>
              <a:t>	</a:t>
            </a:r>
            <a:r>
              <a:rPr lang="ru-RU" dirty="0" err="1"/>
              <a:t>int</a:t>
            </a:r>
            <a:r>
              <a:rPr lang="ru-RU" dirty="0"/>
              <a:t>	</a:t>
            </a:r>
            <a:r>
              <a:rPr lang="ru-RU" dirty="0" err="1"/>
              <a:t>kh</a:t>
            </a:r>
            <a:r>
              <a:rPr lang="ru-RU" dirty="0"/>
              <a:t>;		// количество часов</a:t>
            </a:r>
          </a:p>
          <a:p>
            <a:r>
              <a:rPr lang="ru-RU" dirty="0"/>
              <a:t>	</a:t>
            </a:r>
            <a:r>
              <a:rPr lang="ru-RU" dirty="0" err="1"/>
              <a:t>cout</a:t>
            </a:r>
            <a:r>
              <a:rPr lang="ru-RU" dirty="0"/>
              <a:t>&lt;&lt;"Почасовая оплата&gt;";</a:t>
            </a:r>
            <a:r>
              <a:rPr lang="ru-RU" dirty="0" err="1"/>
              <a:t>cin</a:t>
            </a:r>
            <a:r>
              <a:rPr lang="ru-RU" dirty="0"/>
              <a:t>&gt;&gt;</a:t>
            </a:r>
            <a:r>
              <a:rPr lang="ru-RU" dirty="0" err="1"/>
              <a:t>hp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  <a:r>
              <a:rPr lang="ru-RU" dirty="0" err="1"/>
              <a:t>cout</a:t>
            </a:r>
            <a:r>
              <a:rPr lang="ru-RU" dirty="0"/>
              <a:t>&lt;&lt;"Количество часов&gt;";</a:t>
            </a:r>
            <a:r>
              <a:rPr lang="ru-RU" dirty="0" err="1"/>
              <a:t>cin</a:t>
            </a:r>
            <a:r>
              <a:rPr lang="ru-RU" dirty="0"/>
              <a:t>&gt;&gt;</a:t>
            </a:r>
            <a:r>
              <a:rPr lang="ru-RU" dirty="0" err="1"/>
              <a:t>kh</a:t>
            </a:r>
            <a:r>
              <a:rPr lang="ru-RU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	</a:t>
            </a:r>
            <a:r>
              <a:rPr lang="en-US" dirty="0"/>
              <a:t>if(</a:t>
            </a:r>
            <a:r>
              <a:rPr lang="en-US" dirty="0" err="1"/>
              <a:t>kh</a:t>
            </a:r>
            <a:r>
              <a:rPr lang="en-US" dirty="0"/>
              <a:t>&gt;40) </a:t>
            </a:r>
            <a:r>
              <a:rPr lang="en-US" dirty="0" err="1"/>
              <a:t>zp</a:t>
            </a:r>
            <a:r>
              <a:rPr lang="en-US" dirty="0"/>
              <a:t>=hp*40+1.5*hp*(kh-40);</a:t>
            </a:r>
            <a:endParaRPr lang="ru-RU" dirty="0"/>
          </a:p>
          <a:p>
            <a:r>
              <a:rPr lang="en-US" dirty="0"/>
              <a:t>	else </a:t>
            </a:r>
            <a:r>
              <a:rPr lang="en-US" dirty="0" err="1"/>
              <a:t>zp</a:t>
            </a:r>
            <a:r>
              <a:rPr lang="en-US" dirty="0"/>
              <a:t>=hp*</a:t>
            </a:r>
            <a:r>
              <a:rPr lang="en-US" dirty="0" err="1"/>
              <a:t>kh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ru-RU" dirty="0"/>
              <a:t>Зарплата</a:t>
            </a:r>
            <a:r>
              <a:rPr lang="en-US" dirty="0"/>
              <a:t>="&lt;&lt;</a:t>
            </a:r>
            <a:r>
              <a:rPr lang="en-US" dirty="0" err="1"/>
              <a:t>zp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</a:t>
            </a:r>
            <a:r>
              <a:rPr lang="ru-RU" dirty="0" err="1"/>
              <a:t>return</a:t>
            </a:r>
            <a:r>
              <a:rPr lang="ru-RU" dirty="0"/>
              <a:t> 0;	 </a:t>
            </a:r>
          </a:p>
          <a:p>
            <a:r>
              <a:rPr lang="ru-RU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440" y="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 smtClean="0"/>
              <a:t>Результат выполнения программы</a:t>
            </a:r>
            <a:endParaRPr lang="ru-RU" sz="4400" dirty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500188"/>
            <a:ext cx="6332537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3929063"/>
            <a:ext cx="719455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09575" y="581025"/>
            <a:ext cx="8434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i="1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2. Определить состояние здоровья. Если температура тела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&lt;37,1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- нормальная, если температура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&gt;38 –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жар, в других случаях повышенная</a:t>
            </a:r>
            <a:endParaRPr lang="ru-RU">
              <a:latin typeface="Constantia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265738" y="1238250"/>
          <a:ext cx="2984500" cy="1498600"/>
        </p:xfrm>
        <a:graphic>
          <a:graphicData uri="http://schemas.openxmlformats.org/presentationml/2006/ole">
            <p:oleObj spid="_x0000_s3074" name="Формула" r:id="rId3" imgW="2984400" imgH="1498320" progId="Equation.3">
              <p:embed/>
            </p:oleObj>
          </a:graphicData>
        </a:graphic>
      </p:graphicFrame>
      <p:grpSp>
        <p:nvGrpSpPr>
          <p:cNvPr id="2" name="Группа 48"/>
          <p:cNvGrpSpPr>
            <a:grpSpLocks/>
          </p:cNvGrpSpPr>
          <p:nvPr/>
        </p:nvGrpSpPr>
        <p:grpSpPr bwMode="auto">
          <a:xfrm>
            <a:off x="0" y="1304925"/>
            <a:ext cx="5292725" cy="5040313"/>
            <a:chOff x="0" y="1304916"/>
            <a:chExt cx="5821317" cy="5072109"/>
          </a:xfrm>
        </p:grpSpPr>
        <p:sp>
          <p:nvSpPr>
            <p:cNvPr id="5" name="Блок-схема: знак завершения 4"/>
            <p:cNvSpPr/>
            <p:nvPr/>
          </p:nvSpPr>
          <p:spPr>
            <a:xfrm>
              <a:off x="412067" y="1304916"/>
              <a:ext cx="1786205" cy="42813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Пуск</a:t>
              </a:r>
            </a:p>
          </p:txBody>
        </p:sp>
        <p:sp>
          <p:nvSpPr>
            <p:cNvPr id="6" name="Блок-схема: данные 5"/>
            <p:cNvSpPr/>
            <p:nvPr/>
          </p:nvSpPr>
          <p:spPr>
            <a:xfrm>
              <a:off x="410321" y="1932740"/>
              <a:ext cx="1784459" cy="437719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Ввод </a:t>
              </a:r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Блок-схема: решение 6"/>
            <p:cNvSpPr/>
            <p:nvPr/>
          </p:nvSpPr>
          <p:spPr>
            <a:xfrm>
              <a:off x="410321" y="2552575"/>
              <a:ext cx="1712870" cy="69332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t&lt;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37</a:t>
              </a:r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,1</a:t>
              </a:r>
              <a:endPara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Блок-схема: данные 8"/>
            <p:cNvSpPr/>
            <p:nvPr/>
          </p:nvSpPr>
          <p:spPr>
            <a:xfrm>
              <a:off x="0" y="3574985"/>
              <a:ext cx="1870016" cy="58469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«Нормальная»</a:t>
              </a:r>
            </a:p>
          </p:txBody>
        </p:sp>
        <p:sp>
          <p:nvSpPr>
            <p:cNvPr id="10" name="Блок-схема: знак завершения 9"/>
            <p:cNvSpPr/>
            <p:nvPr/>
          </p:nvSpPr>
          <p:spPr>
            <a:xfrm>
              <a:off x="1870016" y="5948891"/>
              <a:ext cx="1786204" cy="42813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Конец</a:t>
              </a:r>
            </a:p>
          </p:txBody>
        </p:sp>
        <p:cxnSp>
          <p:nvCxnSpPr>
            <p:cNvPr id="13" name="Прямая соединительная линия 12"/>
            <p:cNvCxnSpPr>
              <a:stCxn id="7" idx="2"/>
            </p:cNvCxnSpPr>
            <p:nvPr/>
          </p:nvCxnSpPr>
          <p:spPr>
            <a:xfrm rot="16200000" flipH="1">
              <a:off x="1130188" y="3383338"/>
              <a:ext cx="292345" cy="1746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Блок-схема: решение 13"/>
            <p:cNvSpPr/>
            <p:nvPr/>
          </p:nvSpPr>
          <p:spPr>
            <a:xfrm>
              <a:off x="2161605" y="3501499"/>
              <a:ext cx="1714617" cy="69491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t≥</a:t>
              </a:r>
              <a:r>
                <a:rPr lang="ru-RU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38</a:t>
              </a:r>
            </a:p>
          </p:txBody>
        </p:sp>
        <p:sp>
          <p:nvSpPr>
            <p:cNvPr id="15" name="Блок-схема: данные 14"/>
            <p:cNvSpPr/>
            <p:nvPr/>
          </p:nvSpPr>
          <p:spPr>
            <a:xfrm>
              <a:off x="1906682" y="4597394"/>
              <a:ext cx="1870016" cy="58469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«Жар»</a:t>
              </a:r>
            </a:p>
          </p:txBody>
        </p:sp>
        <p:sp>
          <p:nvSpPr>
            <p:cNvPr id="16" name="Блок-схема: данные 15"/>
            <p:cNvSpPr/>
            <p:nvPr/>
          </p:nvSpPr>
          <p:spPr>
            <a:xfrm>
              <a:off x="3841301" y="4487165"/>
              <a:ext cx="1980016" cy="58469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«</a:t>
              </a:r>
              <a:r>
                <a:rPr lang="ru-RU" dirty="0">
                  <a:solidFill>
                    <a:schemeClr val="tx1"/>
                  </a:solidFill>
                </a:rPr>
                <a:t>Повышенная</a:t>
              </a:r>
              <a:r>
                <a:rPr lang="ru-RU" sz="1600" dirty="0">
                  <a:solidFill>
                    <a:schemeClr val="tx1"/>
                  </a:solidFill>
                </a:rPr>
                <a:t>»</a:t>
              </a:r>
            </a:p>
          </p:txBody>
        </p:sp>
        <p:sp>
          <p:nvSpPr>
            <p:cNvPr id="3087" name="TextBox 16"/>
            <p:cNvSpPr txBox="1">
              <a:spLocks noChangeArrowheads="1"/>
            </p:cNvSpPr>
            <p:nvPr/>
          </p:nvSpPr>
          <p:spPr bwMode="auto">
            <a:xfrm>
              <a:off x="2271682" y="2589201"/>
              <a:ext cx="730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Нет</a:t>
              </a:r>
            </a:p>
          </p:txBody>
        </p:sp>
        <p:sp>
          <p:nvSpPr>
            <p:cNvPr id="3088" name="TextBox 17"/>
            <p:cNvSpPr txBox="1">
              <a:spLocks noChangeArrowheads="1"/>
            </p:cNvSpPr>
            <p:nvPr/>
          </p:nvSpPr>
          <p:spPr bwMode="auto">
            <a:xfrm>
              <a:off x="1358856" y="3209922"/>
              <a:ext cx="730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Да</a:t>
              </a:r>
            </a:p>
          </p:txBody>
        </p:sp>
        <p:sp>
          <p:nvSpPr>
            <p:cNvPr id="3089" name="TextBox 18"/>
            <p:cNvSpPr txBox="1">
              <a:spLocks noChangeArrowheads="1"/>
            </p:cNvSpPr>
            <p:nvPr/>
          </p:nvSpPr>
          <p:spPr bwMode="auto">
            <a:xfrm>
              <a:off x="3071778" y="4214835"/>
              <a:ext cx="730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Да</a:t>
              </a:r>
            </a:p>
          </p:txBody>
        </p:sp>
        <p:sp>
          <p:nvSpPr>
            <p:cNvPr id="3090" name="TextBox 19"/>
            <p:cNvSpPr txBox="1">
              <a:spLocks noChangeArrowheads="1"/>
            </p:cNvSpPr>
            <p:nvPr/>
          </p:nvSpPr>
          <p:spPr bwMode="auto">
            <a:xfrm>
              <a:off x="3786152" y="3500449"/>
              <a:ext cx="7302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Нет</a:t>
              </a:r>
            </a:p>
          </p:txBody>
        </p:sp>
        <p:cxnSp>
          <p:nvCxnSpPr>
            <p:cNvPr id="22" name="Прямая соединительная линия 21"/>
            <p:cNvCxnSpPr>
              <a:stCxn id="5" idx="2"/>
              <a:endCxn id="6" idx="1"/>
            </p:cNvCxnSpPr>
            <p:nvPr/>
          </p:nvCxnSpPr>
          <p:spPr>
            <a:xfrm rot="5400000">
              <a:off x="1203579" y="1832021"/>
              <a:ext cx="199690" cy="174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1187790" y="2504500"/>
              <a:ext cx="198092" cy="349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7" idx="3"/>
            </p:cNvCxnSpPr>
            <p:nvPr/>
          </p:nvCxnSpPr>
          <p:spPr>
            <a:xfrm flipV="1">
              <a:off x="2123192" y="2881663"/>
              <a:ext cx="841594" cy="1757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endCxn id="14" idx="0"/>
            </p:cNvCxnSpPr>
            <p:nvPr/>
          </p:nvCxnSpPr>
          <p:spPr>
            <a:xfrm rot="16200000" flipH="1">
              <a:off x="2700266" y="3182850"/>
              <a:ext cx="619836" cy="17460"/>
            </a:xfrm>
            <a:prstGeom prst="line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3877968" y="3830587"/>
              <a:ext cx="841594" cy="1757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rot="5400000">
              <a:off x="4444715" y="5344956"/>
              <a:ext cx="547948" cy="174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rot="16200000" flipH="1">
              <a:off x="2855965" y="4378572"/>
              <a:ext cx="400977" cy="3666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rot="16200000" flipH="1">
              <a:off x="99232" y="4909021"/>
              <a:ext cx="1533614" cy="3492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5400000">
              <a:off x="2399794" y="5565488"/>
              <a:ext cx="76680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V="1">
              <a:off x="883499" y="5656545"/>
              <a:ext cx="1899698" cy="19170"/>
            </a:xfrm>
            <a:prstGeom prst="line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2783197" y="5619803"/>
              <a:ext cx="1936365" cy="36742"/>
            </a:xfrm>
            <a:prstGeom prst="line">
              <a:avLst/>
            </a:prstGeom>
            <a:ln w="2222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rot="16200000" flipH="1">
              <a:off x="4415830" y="4132573"/>
              <a:ext cx="621433" cy="17460"/>
            </a:xfrm>
            <a:prstGeom prst="line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184068" y="2426017"/>
            <a:ext cx="380587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  <a:endParaRPr lang="ru-RU" sz="1600" dirty="0"/>
          </a:p>
          <a:p>
            <a:r>
              <a:rPr lang="en-US" sz="1600" dirty="0"/>
              <a:t>#include &lt;</a:t>
            </a:r>
            <a:r>
              <a:rPr lang="en-US" sz="1600" dirty="0" err="1"/>
              <a:t>math.h</a:t>
            </a:r>
            <a:r>
              <a:rPr lang="en-US" sz="1600" dirty="0"/>
              <a:t>&gt;</a:t>
            </a:r>
            <a:endParaRPr lang="ru-RU" sz="1600" dirty="0"/>
          </a:p>
          <a:p>
            <a:r>
              <a:rPr lang="en-US" sz="1600" dirty="0"/>
              <a:t>using	namespace std;		</a:t>
            </a:r>
            <a:endParaRPr lang="ru-RU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  <a:endParaRPr lang="ru-RU" sz="1600" dirty="0"/>
          </a:p>
          <a:p>
            <a:r>
              <a:rPr lang="en-US" sz="1600" dirty="0"/>
              <a:t>{</a:t>
            </a:r>
            <a:endParaRPr lang="ru-RU" sz="1600" dirty="0"/>
          </a:p>
          <a:p>
            <a:r>
              <a:rPr lang="ru-RU" sz="1600" dirty="0" smtClean="0"/>
              <a:t>    </a:t>
            </a:r>
            <a:r>
              <a:rPr lang="en-US" sz="1600" dirty="0" err="1" smtClean="0"/>
              <a:t>setlocale</a:t>
            </a:r>
            <a:r>
              <a:rPr lang="en-US" sz="1600" dirty="0" smtClean="0"/>
              <a:t>(</a:t>
            </a:r>
            <a:r>
              <a:rPr lang="en-US" sz="1600" dirty="0" err="1" smtClean="0"/>
              <a:t>LC_CTYPE</a:t>
            </a:r>
            <a:r>
              <a:rPr lang="en-US" sz="1600" dirty="0" err="1"/>
              <a:t>,"Russian</a:t>
            </a:r>
            <a:r>
              <a:rPr lang="en-US" sz="1600" dirty="0"/>
              <a:t>");</a:t>
            </a:r>
            <a:endParaRPr lang="ru-RU" sz="1600" dirty="0"/>
          </a:p>
          <a:p>
            <a:r>
              <a:rPr lang="ru-RU" sz="1600" dirty="0" smtClean="0"/>
              <a:t>    </a:t>
            </a:r>
            <a:r>
              <a:rPr lang="en-US" sz="1600" dirty="0" smtClean="0"/>
              <a:t>double   </a:t>
            </a:r>
            <a:r>
              <a:rPr lang="en-US" sz="1600" dirty="0"/>
              <a:t>t;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ru-RU" sz="1600" dirty="0" err="1"/>
              <a:t>cout</a:t>
            </a:r>
            <a:r>
              <a:rPr lang="ru-RU" sz="1600" dirty="0"/>
              <a:t>&lt;&lt;"Температура&gt;";    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cin</a:t>
            </a:r>
            <a:r>
              <a:rPr lang="ru-RU" sz="1600" dirty="0"/>
              <a:t>&gt;&gt;</a:t>
            </a:r>
            <a:r>
              <a:rPr lang="ru-RU" sz="1600" dirty="0" err="1"/>
              <a:t>t</a:t>
            </a:r>
            <a:r>
              <a:rPr lang="ru-RU" sz="1600" dirty="0"/>
              <a:t>;</a:t>
            </a:r>
          </a:p>
          <a:p>
            <a:r>
              <a:rPr lang="ru-RU" sz="1600" dirty="0"/>
              <a:t>    </a:t>
            </a:r>
            <a:r>
              <a:rPr lang="ru-RU" sz="1600" dirty="0" err="1"/>
              <a:t>if</a:t>
            </a:r>
            <a:r>
              <a:rPr lang="ru-RU" sz="1600" dirty="0"/>
              <a:t>(</a:t>
            </a:r>
            <a:r>
              <a:rPr lang="ru-RU" sz="1600" dirty="0" err="1"/>
              <a:t>t</a:t>
            </a:r>
            <a:r>
              <a:rPr lang="ru-RU" sz="1600" dirty="0"/>
              <a:t>&lt;37.1)  </a:t>
            </a:r>
            <a:r>
              <a:rPr lang="ru-RU" sz="1600" dirty="0" err="1"/>
              <a:t>cout</a:t>
            </a:r>
            <a:r>
              <a:rPr lang="ru-RU" sz="1600" dirty="0"/>
              <a:t>&lt;&lt;"Нормальная";</a:t>
            </a:r>
          </a:p>
          <a:p>
            <a:r>
              <a:rPr lang="ru-RU" sz="1600" dirty="0"/>
              <a:t>    </a:t>
            </a:r>
            <a:r>
              <a:rPr lang="en-US" sz="1600" dirty="0"/>
              <a:t>else if(t&gt;=38) 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ru-RU" sz="1600" dirty="0"/>
              <a:t>Жар</a:t>
            </a:r>
            <a:r>
              <a:rPr lang="en-US" sz="1600" dirty="0"/>
              <a:t>";</a:t>
            </a:r>
            <a:endParaRPr lang="ru-RU" sz="1600" dirty="0"/>
          </a:p>
          <a:p>
            <a:r>
              <a:rPr lang="en-US" sz="1600" dirty="0"/>
              <a:t>         else 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ru-RU" sz="1600" dirty="0"/>
              <a:t>Повышенная</a:t>
            </a:r>
            <a:r>
              <a:rPr lang="en-US" sz="1600" dirty="0"/>
              <a:t>"; 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	</a:t>
            </a:r>
            <a:r>
              <a:rPr lang="ru-RU" sz="1600" dirty="0" err="1"/>
              <a:t>return</a:t>
            </a:r>
            <a:r>
              <a:rPr lang="ru-RU" sz="1600" dirty="0"/>
              <a:t> 0;	 </a:t>
            </a:r>
          </a:p>
          <a:p>
            <a:r>
              <a:rPr lang="ru-RU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518" y="325395"/>
            <a:ext cx="8305800" cy="57064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Результат выполнения</a:t>
            </a:r>
            <a:endParaRPr lang="ru-RU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571750"/>
            <a:ext cx="6500812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928688"/>
            <a:ext cx="6364287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" y="4643438"/>
            <a:ext cx="635793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6088" y="690563"/>
            <a:ext cx="84343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i="1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3.Вычислить значение</a:t>
            </a:r>
          </a:p>
          <a:p>
            <a:r>
              <a:rPr lang="ru-RU">
                <a:latin typeface="Constantia" pitchFamily="18" charset="0"/>
              </a:rPr>
              <a:t> </a:t>
            </a:r>
          </a:p>
          <a:p>
            <a:endParaRPr lang="ru-RU">
              <a:latin typeface="Constantia" pitchFamily="18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695700" y="654050"/>
          <a:ext cx="4867275" cy="985838"/>
        </p:xfrm>
        <a:graphic>
          <a:graphicData uri="http://schemas.openxmlformats.org/presentationml/2006/ole">
            <p:oleObj spid="_x0000_s4098" name="Формула" r:id="rId3" imgW="3009900" imgH="609600" progId="Equation.3">
              <p:embed/>
            </p:oleObj>
          </a:graphicData>
        </a:graphic>
      </p:graphicFrame>
      <p:grpSp>
        <p:nvGrpSpPr>
          <p:cNvPr id="2" name="Группа 46"/>
          <p:cNvGrpSpPr>
            <a:grpSpLocks/>
          </p:cNvGrpSpPr>
          <p:nvPr/>
        </p:nvGrpSpPr>
        <p:grpSpPr bwMode="auto">
          <a:xfrm>
            <a:off x="0" y="1304925"/>
            <a:ext cx="3695700" cy="5400675"/>
            <a:chOff x="0" y="1304916"/>
            <a:chExt cx="3695652" cy="5400726"/>
          </a:xfrm>
        </p:grpSpPr>
        <p:sp>
          <p:nvSpPr>
            <p:cNvPr id="6" name="Блок-схема: знак завершения 5"/>
            <p:cNvSpPr/>
            <p:nvPr/>
          </p:nvSpPr>
          <p:spPr>
            <a:xfrm>
              <a:off x="412745" y="1304916"/>
              <a:ext cx="1785915" cy="42862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Пуск</a:t>
              </a:r>
            </a:p>
          </p:txBody>
        </p:sp>
        <p:sp>
          <p:nvSpPr>
            <p:cNvPr id="7" name="Блок-схема: данные 6"/>
            <p:cNvSpPr/>
            <p:nvPr/>
          </p:nvSpPr>
          <p:spPr>
            <a:xfrm>
              <a:off x="409570" y="1931985"/>
              <a:ext cx="1785915" cy="657231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Ввод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a, b,</a:t>
              </a:r>
              <a:r>
                <a:rPr lang="ru-RU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6" idx="2"/>
            </p:cNvCxnSpPr>
            <p:nvPr/>
          </p:nvCxnSpPr>
          <p:spPr>
            <a:xfrm rot="16200000" flipH="1">
              <a:off x="1232676" y="1805777"/>
              <a:ext cx="161927" cy="174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Блок-схема: решение 8"/>
            <p:cNvSpPr/>
            <p:nvPr/>
          </p:nvSpPr>
          <p:spPr>
            <a:xfrm>
              <a:off x="446082" y="2771780"/>
              <a:ext cx="1714478" cy="693745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x&lt;</a:t>
              </a:r>
              <a:r>
                <a:rPr lang="en-US" sz="1600" dirty="0" err="1">
                  <a:solidFill>
                    <a:schemeClr val="tx1"/>
                  </a:solidFill>
                </a:rPr>
                <a:t>ab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/>
            <p:cNvCxnSpPr>
              <a:stCxn id="9" idx="0"/>
              <a:endCxn id="7" idx="4"/>
            </p:cNvCxnSpPr>
            <p:nvPr/>
          </p:nvCxnSpPr>
          <p:spPr>
            <a:xfrm rot="16200000" flipV="1">
              <a:off x="1211245" y="2679704"/>
              <a:ext cx="182564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Блок-схема: процесс 10"/>
            <p:cNvSpPr/>
            <p:nvPr/>
          </p:nvSpPr>
          <p:spPr>
            <a:xfrm>
              <a:off x="0" y="3867165"/>
              <a:ext cx="2709828" cy="50006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Прямая соединительная линия 11"/>
            <p:cNvCxnSpPr>
              <a:stCxn id="9" idx="2"/>
            </p:cNvCxnSpPr>
            <p:nvPr/>
          </p:nvCxnSpPr>
          <p:spPr>
            <a:xfrm rot="5400000">
              <a:off x="1100913" y="3661582"/>
              <a:ext cx="398466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162147" y="3136908"/>
              <a:ext cx="985825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6200000" flipH="1">
              <a:off x="2462164" y="3822716"/>
              <a:ext cx="1408126" cy="36512"/>
            </a:xfrm>
            <a:prstGeom prst="line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4" name="TextBox 14"/>
            <p:cNvSpPr txBox="1">
              <a:spLocks noChangeArrowheads="1"/>
            </p:cNvSpPr>
            <p:nvPr/>
          </p:nvSpPr>
          <p:spPr bwMode="auto">
            <a:xfrm>
              <a:off x="2162142" y="2735253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Да</a:t>
              </a:r>
            </a:p>
          </p:txBody>
        </p:sp>
        <p:sp>
          <p:nvSpPr>
            <p:cNvPr id="4115" name="TextBox 15"/>
            <p:cNvSpPr txBox="1">
              <a:spLocks noChangeArrowheads="1"/>
            </p:cNvSpPr>
            <p:nvPr/>
          </p:nvSpPr>
          <p:spPr bwMode="auto">
            <a:xfrm>
              <a:off x="1322343" y="3465513"/>
              <a:ext cx="7223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>
                  <a:latin typeface="Constantia" pitchFamily="18" charset="0"/>
                </a:rPr>
                <a:t>Нет</a:t>
              </a:r>
            </a:p>
          </p:txBody>
        </p:sp>
        <p:sp>
          <p:nvSpPr>
            <p:cNvPr id="17" name="Блок-схема: данные 16"/>
            <p:cNvSpPr/>
            <p:nvPr/>
          </p:nvSpPr>
          <p:spPr>
            <a:xfrm>
              <a:off x="409570" y="5510244"/>
              <a:ext cx="2214534" cy="438154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dirty="0">
                  <a:solidFill>
                    <a:schemeClr val="tx1"/>
                  </a:solidFill>
                </a:rPr>
                <a:t>Вывод </a:t>
              </a:r>
              <a:r>
                <a:rPr lang="en-US" sz="1600" dirty="0">
                  <a:solidFill>
                    <a:schemeClr val="tx1"/>
                  </a:solidFill>
                </a:rPr>
                <a:t>y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Блок-схема: знак завершения 17"/>
            <p:cNvSpPr/>
            <p:nvPr/>
          </p:nvSpPr>
          <p:spPr>
            <a:xfrm>
              <a:off x="628642" y="6277013"/>
              <a:ext cx="1785915" cy="42862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Конец</a:t>
              </a:r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376222" y="4849837"/>
              <a:ext cx="944572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5400000">
              <a:off x="2201831" y="5214966"/>
              <a:ext cx="214315" cy="1588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>
              <a:off x="1470798" y="5398324"/>
              <a:ext cx="142876" cy="158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847714" y="5327679"/>
              <a:ext cx="71436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rot="10800000">
              <a:off x="1577955" y="5327679"/>
              <a:ext cx="71436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Блок-схема: узел 23"/>
            <p:cNvSpPr/>
            <p:nvPr/>
          </p:nvSpPr>
          <p:spPr>
            <a:xfrm>
              <a:off x="1541443" y="5291167"/>
              <a:ext cx="71436" cy="7143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17" idx="4"/>
              <a:endCxn id="18" idx="0"/>
            </p:cNvCxnSpPr>
            <p:nvPr/>
          </p:nvCxnSpPr>
          <p:spPr>
            <a:xfrm rot="16200000" flipH="1">
              <a:off x="1354117" y="6110324"/>
              <a:ext cx="328615" cy="476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Блок-схема: процесс 26"/>
            <p:cNvSpPr/>
            <p:nvPr/>
          </p:nvSpPr>
          <p:spPr>
            <a:xfrm>
              <a:off x="1103299" y="4560910"/>
              <a:ext cx="2555842" cy="50006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1103265" y="4633929"/>
            <a:ext cx="2592387" cy="341313"/>
          </p:xfrm>
          <a:graphic>
            <a:graphicData uri="http://schemas.openxmlformats.org/presentationml/2006/ole">
              <p:oleObj spid="_x0000_s4099" name="Формула" r:id="rId4" imgW="3187440" imgH="419040" progId="Equation.3">
                <p:embed/>
              </p:oleObj>
            </a:graphicData>
          </a:graphic>
        </p:graphicFrame>
        <p:graphicFrame>
          <p:nvGraphicFramePr>
            <p:cNvPr id="4100" name="Object 5"/>
            <p:cNvGraphicFramePr>
              <a:graphicFrameLocks noChangeAspect="1"/>
            </p:cNvGraphicFramePr>
            <p:nvPr/>
          </p:nvGraphicFramePr>
          <p:xfrm>
            <a:off x="0" y="3940182"/>
            <a:ext cx="2655888" cy="357188"/>
          </p:xfrm>
          <a:graphic>
            <a:graphicData uri="http://schemas.openxmlformats.org/presentationml/2006/ole">
              <p:oleObj spid="_x0000_s4100" name="Формула" r:id="rId5" imgW="3390840" imgH="457200" progId="Equation.3">
                <p:embed/>
              </p:oleObj>
            </a:graphicData>
          </a:graphic>
        </p:graphicFrame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95700" y="1712913"/>
            <a:ext cx="52943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#include &lt;iostream&gt;</a:t>
            </a:r>
          </a:p>
          <a:p>
            <a:r>
              <a:rPr lang="en-US">
                <a:latin typeface="Constantia" pitchFamily="18" charset="0"/>
              </a:rPr>
              <a:t>#include &lt;math.h&gt;</a:t>
            </a:r>
          </a:p>
          <a:p>
            <a:r>
              <a:rPr lang="en-US">
                <a:latin typeface="Constantia" pitchFamily="18" charset="0"/>
              </a:rPr>
              <a:t>using	namespace std;</a:t>
            </a:r>
          </a:p>
          <a:p>
            <a:r>
              <a:rPr lang="en-US">
                <a:latin typeface="Constantia" pitchFamily="18" charset="0"/>
              </a:rPr>
              <a:t>void main()</a:t>
            </a:r>
          </a:p>
          <a:p>
            <a:r>
              <a:rPr lang="ru-RU">
                <a:latin typeface="Constantia" pitchFamily="18" charset="0"/>
              </a:rPr>
              <a:t>{</a:t>
            </a:r>
          </a:p>
          <a:p>
            <a:r>
              <a:rPr lang="ru-RU">
                <a:latin typeface="Constantia" pitchFamily="18" charset="0"/>
              </a:rPr>
              <a:t>    </a:t>
            </a:r>
            <a:r>
              <a:rPr lang="en-US">
                <a:latin typeface="Constantia" pitchFamily="18" charset="0"/>
              </a:rPr>
              <a:t>setlocale(LC_CTYPE,"Russian");</a:t>
            </a:r>
            <a:r>
              <a:rPr lang="ru-RU">
                <a:latin typeface="Constantia" pitchFamily="18" charset="0"/>
              </a:rPr>
              <a:t>     </a:t>
            </a: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>
                <a:latin typeface="Constantia" pitchFamily="18" charset="0"/>
              </a:rPr>
              <a:t>double	a,b,x,y;	</a:t>
            </a: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>
                <a:latin typeface="Constantia" pitchFamily="18" charset="0"/>
              </a:rPr>
              <a:t>cout&lt;&lt;"a&gt;";cin&gt;&gt;a;</a:t>
            </a:r>
            <a:r>
              <a:rPr lang="ru-RU">
                <a:latin typeface="Constantia" pitchFamily="18" charset="0"/>
              </a:rPr>
              <a:t>  </a:t>
            </a:r>
            <a:r>
              <a:rPr lang="en-US">
                <a:latin typeface="Constantia" pitchFamily="18" charset="0"/>
              </a:rPr>
              <a:t>cout&lt;&lt;"b&gt;";cin&gt;&gt;b;</a:t>
            </a:r>
            <a:r>
              <a:rPr lang="ru-RU">
                <a:latin typeface="Constantia" pitchFamily="18" charset="0"/>
              </a:rPr>
              <a:t>   </a:t>
            </a: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>
                <a:latin typeface="Constantia" pitchFamily="18" charset="0"/>
              </a:rPr>
              <a:t>cout&lt;&lt;"x&gt;";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cin&gt;&gt;x;</a:t>
            </a:r>
            <a:r>
              <a:rPr lang="ru-RU">
                <a:latin typeface="Constantia" pitchFamily="18" charset="0"/>
              </a:rPr>
              <a:t> </a:t>
            </a:r>
          </a:p>
          <a:p>
            <a:endParaRPr lang="en-US">
              <a:latin typeface="Constantia" pitchFamily="18" charset="0"/>
            </a:endParaRP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 b="1">
                <a:latin typeface="Constantia" pitchFamily="18" charset="0"/>
              </a:rPr>
              <a:t>if</a:t>
            </a:r>
            <a:r>
              <a:rPr lang="en-US">
                <a:latin typeface="Constantia" pitchFamily="18" charset="0"/>
              </a:rPr>
              <a:t>(x&lt;a*b)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y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=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sqrt(pow(tan(log(a*b*b)),2)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+</a:t>
            </a:r>
            <a:r>
              <a:rPr lang="ru-RU">
                <a:latin typeface="Constantia" pitchFamily="18" charset="0"/>
              </a:rPr>
              <a:t> </a:t>
            </a: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>
                <a:latin typeface="Constantia" pitchFamily="18" charset="0"/>
              </a:rPr>
              <a:t>a*a*pow(sin(exp(2*x+5)),2));</a:t>
            </a: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 b="1">
                <a:latin typeface="Constantia" pitchFamily="18" charset="0"/>
              </a:rPr>
              <a:t>else</a:t>
            </a:r>
            <a:r>
              <a:rPr lang="en-US">
                <a:latin typeface="Constantia" pitchFamily="18" charset="0"/>
              </a:rPr>
              <a:t> y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=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pow(tan(log(fabs(a*x*x+pow(b,4)))),2)</a:t>
            </a:r>
            <a:r>
              <a:rPr lang="ru-RU">
                <a:latin typeface="Constantia" pitchFamily="18" charset="0"/>
              </a:rPr>
              <a:t> </a:t>
            </a:r>
            <a:r>
              <a:rPr lang="en-US">
                <a:latin typeface="Constantia" pitchFamily="18" charset="0"/>
              </a:rPr>
              <a:t>+</a:t>
            </a:r>
            <a:r>
              <a:rPr lang="ru-RU">
                <a:latin typeface="Constantia" pitchFamily="18" charset="0"/>
              </a:rPr>
              <a:t> </a:t>
            </a: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>
                <a:latin typeface="Constantia" pitchFamily="18" charset="0"/>
              </a:rPr>
              <a:t>atan(a+b);</a:t>
            </a:r>
            <a:endParaRPr lang="ru-RU">
              <a:latin typeface="Constantia" pitchFamily="18" charset="0"/>
            </a:endParaRPr>
          </a:p>
          <a:p>
            <a:endParaRPr lang="en-US">
              <a:latin typeface="Constantia" pitchFamily="18" charset="0"/>
            </a:endParaRPr>
          </a:p>
          <a:p>
            <a:r>
              <a:rPr lang="ru-RU">
                <a:latin typeface="Constantia" pitchFamily="18" charset="0"/>
              </a:rPr>
              <a:t>     </a:t>
            </a:r>
            <a:r>
              <a:rPr lang="en-US">
                <a:latin typeface="Constantia" pitchFamily="18" charset="0"/>
              </a:rPr>
              <a:t>cout&lt;&lt;"y="&lt;&lt;y&lt;&lt;endl;</a:t>
            </a:r>
          </a:p>
          <a:p>
            <a:r>
              <a:rPr lang="ru-RU">
                <a:latin typeface="Constantia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Литейная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2.xml><?xml version="1.0" encoding="utf-8"?>
<a:themeOverride xmlns:a="http://schemas.openxmlformats.org/drawingml/2006/main">
  <a:clrScheme name="Литейная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575</TotalTime>
  <Words>388</Words>
  <Application>Microsoft Office PowerPoint</Application>
  <PresentationFormat>Экран (4:3)</PresentationFormat>
  <Paragraphs>250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Constantia</vt:lpstr>
      <vt:lpstr>Wingdings 2</vt:lpstr>
      <vt:lpstr>Times New Roman</vt:lpstr>
      <vt:lpstr>Поток</vt:lpstr>
      <vt:lpstr>Формула</vt:lpstr>
      <vt:lpstr>Документ Microsoft Office Word 97 - 2003</vt:lpstr>
      <vt:lpstr>Document</vt:lpstr>
      <vt:lpstr>Программирование ветвящихся алгоритмов</vt:lpstr>
      <vt:lpstr>Обобщенная схема ветвящегося алгоритма</vt:lpstr>
      <vt:lpstr>Оператор ветвления if</vt:lpstr>
      <vt:lpstr>Логические выражения и операции отношений</vt:lpstr>
      <vt:lpstr>Слайд 5</vt:lpstr>
      <vt:lpstr>Результат выполнения программы</vt:lpstr>
      <vt:lpstr>Слайд 7</vt:lpstr>
      <vt:lpstr>Результат выполнения</vt:lpstr>
      <vt:lpstr>Слайд 9</vt:lpstr>
      <vt:lpstr>Печать номера формулы</vt:lpstr>
      <vt:lpstr>Результат выполнения программы</vt:lpstr>
      <vt:lpstr>Слайд 12</vt:lpstr>
      <vt:lpstr>Оператор switch</vt:lpstr>
      <vt:lpstr>Слайд 14</vt:lpstr>
      <vt:lpstr>Оператор безусловного перехода goto</vt:lpstr>
      <vt:lpstr>Слайд 16</vt:lpstr>
      <vt:lpstr>Слайд 17</vt:lpstr>
      <vt:lpstr>Слайд 18</vt:lpstr>
    </vt:vector>
  </TitlesOfParts>
  <Company>mocnit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ветвящихся алгоритмов</dc:title>
  <dc:creator>cddo1</dc:creator>
  <cp:lastModifiedBy>Natella</cp:lastModifiedBy>
  <cp:revision>61</cp:revision>
  <dcterms:created xsi:type="dcterms:W3CDTF">2008-07-11T06:12:56Z</dcterms:created>
  <dcterms:modified xsi:type="dcterms:W3CDTF">2017-12-08T11:08:41Z</dcterms:modified>
</cp:coreProperties>
</file>