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8" r:id="rId8"/>
    <p:sldId id="279" r:id="rId9"/>
    <p:sldId id="280" r:id="rId10"/>
    <p:sldId id="281" r:id="rId11"/>
    <p:sldId id="273" r:id="rId12"/>
    <p:sldId id="274" r:id="rId13"/>
    <p:sldId id="282" r:id="rId14"/>
    <p:sldId id="283" r:id="rId15"/>
    <p:sldId id="275" r:id="rId16"/>
    <p:sldId id="276" r:id="rId17"/>
    <p:sldId id="277" r:id="rId18"/>
    <p:sldId id="266" r:id="rId19"/>
    <p:sldId id="284" r:id="rId20"/>
    <p:sldId id="285" r:id="rId21"/>
  </p:sldIdLst>
  <p:sldSz cx="9144000" cy="6858000" type="screen4x3"/>
  <p:notesSz cx="7102475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253C3-8324-42D4-98E2-441FEB78C9A7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8E78D-C644-496F-AEEC-505F24DE71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65CE2-06E5-4E52-ACF1-E1D7DF2B92D4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24FF1-5F91-4871-A008-67E68C0B7F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29621-01E3-4090-B5CD-783C88C85CC8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833DF-233A-40B2-B45B-178B1FACB2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4449B-7208-450F-A1B0-CEF26E70CF9D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644CE-AC14-4022-9050-7EA6B31E84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B7103-F82F-489D-ADF0-4B01639A6E43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2D738-BD37-4413-993F-A8BE4C346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E7631-4288-4520-8B7B-DE1F4E5F55CF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B22B6-DA40-4ABA-8F82-BE825766AC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8626-9271-4D0B-A9A8-B5AD14E5EF0E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4003E-F615-4E3D-B1DA-D9000CFC56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8324D-000F-4CA4-BA31-F1D17FF9523D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881A8-4735-4073-A83F-831AD70DFE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4783E-C61B-419E-A1CC-08E26073C912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5E021-7728-40A5-82F6-A326F32AC0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24ED-7F0D-436B-802F-6BE0733ECF9A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626C5-C295-4BF8-ADF0-BB79C1996A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BF43-3DAD-4FD6-9CCC-75F2E071C78C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B7ADA-AEE9-4C1E-8A72-04FB4A6142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124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5125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3B2A7-A2BC-48CC-BBF0-940E38FD614B}" type="datetimeFigureOut">
              <a:rPr lang="ru-RU"/>
              <a:pPr>
                <a:defRPr/>
              </a:pPr>
              <a:t>18.02.2022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108333-9E26-4458-A259-392154DAC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5129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3" r:id="rId2"/>
    <p:sldLayoutId id="2147484002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4003" r:id="rId9"/>
    <p:sldLayoutId id="2147483999" r:id="rId10"/>
    <p:sldLayoutId id="21474840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B32C16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B32C16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F5CD2D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Программирование циклических алгоритмов</a:t>
            </a:r>
            <a:endParaRPr lang="ru-RU" dirty="0"/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ru-RU" smtClean="0"/>
              <a:t>Занятие №3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1"/>
          <p:cNvSpPr>
            <a:spLocks noChangeArrowheads="1"/>
          </p:cNvSpPr>
          <p:nvPr/>
        </p:nvSpPr>
        <p:spPr bwMode="auto">
          <a:xfrm>
            <a:off x="504825" y="933450"/>
            <a:ext cx="8143875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r>
              <a:rPr lang="en-US" dirty="0" err="1"/>
              <a:t>usingnamespace</a:t>
            </a:r>
            <a:r>
              <a:rPr lang="en-US" dirty="0"/>
              <a:t> std;</a:t>
            </a:r>
          </a:p>
          <a:p>
            <a:r>
              <a:rPr lang="en-US" dirty="0"/>
              <a:t>void main()</a:t>
            </a:r>
          </a:p>
          <a:p>
            <a:r>
              <a:rPr lang="ru-RU" dirty="0"/>
              <a:t>{</a:t>
            </a:r>
          </a:p>
          <a:p>
            <a:r>
              <a:rPr lang="en-US" dirty="0" err="1"/>
              <a:t>setlocale</a:t>
            </a:r>
            <a:r>
              <a:rPr lang="en-US" dirty="0"/>
              <a:t>(LC_CTYPE, "Russian");</a:t>
            </a:r>
          </a:p>
          <a:p>
            <a:r>
              <a:rPr lang="es-ES" dirty="0"/>
              <a:t>float x=0.5 , dx = 0.1, y;</a:t>
            </a:r>
          </a:p>
          <a:p>
            <a:r>
              <a:rPr lang="en-US" dirty="0"/>
              <a:t>do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y = 5*x -4;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(4) &lt;&lt; left &lt;&lt; x &lt;&lt; </a:t>
            </a:r>
            <a:r>
              <a:rPr lang="en-US" dirty="0" err="1"/>
              <a:t>setw</a:t>
            </a:r>
            <a:r>
              <a:rPr lang="en-US" dirty="0"/>
              <a:t>(10) &lt;&lt; right &lt;&lt; </a:t>
            </a:r>
            <a:r>
              <a:rPr lang="en-US" dirty="0" err="1"/>
              <a:t>setprecision</a:t>
            </a:r>
            <a:r>
              <a:rPr lang="en-US" dirty="0"/>
              <a:t>(2)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x += </a:t>
            </a:r>
            <a:r>
              <a:rPr lang="en-US" dirty="0" err="1"/>
              <a:t>dx</a:t>
            </a:r>
            <a:r>
              <a:rPr lang="en-US" dirty="0"/>
              <a:t>;</a:t>
            </a:r>
          </a:p>
          <a:p>
            <a:r>
              <a:rPr lang="en-US" dirty="0"/>
              <a:t>} while (x &lt;= 3);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6363" y="0"/>
            <a:ext cx="1819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2"/>
          <p:cNvSpPr txBox="1">
            <a:spLocks noChangeArrowheads="1"/>
          </p:cNvSpPr>
          <p:nvPr/>
        </p:nvSpPr>
        <p:spPr bwMode="auto">
          <a:xfrm>
            <a:off x="571500" y="1057275"/>
            <a:ext cx="7648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. Вычислить и напечатать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множество значений</a:t>
            </a: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На интервале 0,5≤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3 c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шагом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x=0,1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292023" y="1533465"/>
            <a:ext cx="862012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/>
              <a:t>&gt;	</a:t>
            </a:r>
            <a:endParaRPr lang="ru-RU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iomanip</a:t>
            </a:r>
            <a:r>
              <a:rPr lang="en-US" sz="2000" dirty="0"/>
              <a:t>&gt;</a:t>
            </a:r>
            <a:endParaRPr lang="ru-RU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math.h</a:t>
            </a:r>
            <a:r>
              <a:rPr lang="en-US" sz="2000" dirty="0"/>
              <a:t>&gt;</a:t>
            </a:r>
            <a:endParaRPr lang="ru-RU" sz="2000" dirty="0"/>
          </a:p>
          <a:p>
            <a:r>
              <a:rPr lang="en-US" sz="2000" dirty="0"/>
              <a:t>using	namespace std;</a:t>
            </a:r>
            <a:endParaRPr lang="ru-RU" sz="2000" dirty="0"/>
          </a:p>
          <a:p>
            <a:r>
              <a:rPr lang="en-US" sz="2000" dirty="0"/>
              <a:t>void main()</a:t>
            </a:r>
            <a:endParaRPr lang="ru-RU" sz="2000" dirty="0"/>
          </a:p>
          <a:p>
            <a:r>
              <a:rPr lang="en-US" sz="2000" dirty="0"/>
              <a:t>{</a:t>
            </a:r>
            <a:endParaRPr lang="ru-RU" sz="2000" dirty="0"/>
          </a:p>
          <a:p>
            <a:r>
              <a:rPr lang="en-US" sz="2000" dirty="0"/>
              <a:t>	</a:t>
            </a:r>
            <a:r>
              <a:rPr lang="en-US" sz="2000" dirty="0" err="1"/>
              <a:t>setlocale</a:t>
            </a:r>
            <a:r>
              <a:rPr lang="en-US" sz="2000" dirty="0"/>
              <a:t>(LC_CTYPE, "Russian");</a:t>
            </a:r>
            <a:endParaRPr lang="ru-RU" sz="2000" dirty="0"/>
          </a:p>
          <a:p>
            <a:r>
              <a:rPr lang="en-US" sz="2000" dirty="0"/>
              <a:t>	float x = 0.5, </a:t>
            </a:r>
            <a:r>
              <a:rPr lang="en-US" sz="2000" dirty="0" err="1"/>
              <a:t>dx</a:t>
            </a:r>
            <a:r>
              <a:rPr lang="en-US" sz="2000" dirty="0"/>
              <a:t> = 0.1, y;</a:t>
            </a:r>
            <a:endParaRPr lang="ru-RU" sz="2000" dirty="0"/>
          </a:p>
          <a:p>
            <a:r>
              <a:rPr lang="en-US" sz="2000" dirty="0"/>
              <a:t>	while (x &lt;= 3)</a:t>
            </a:r>
            <a:endParaRPr lang="ru-RU" sz="2000" dirty="0"/>
          </a:p>
          <a:p>
            <a:r>
              <a:rPr lang="en-US" sz="2000" dirty="0"/>
              <a:t>	{</a:t>
            </a:r>
            <a:endParaRPr lang="ru-RU" sz="2000" dirty="0"/>
          </a:p>
          <a:p>
            <a:r>
              <a:rPr lang="en-US" sz="2000" dirty="0"/>
              <a:t>		if (x&gt;2) y = </a:t>
            </a:r>
            <a:r>
              <a:rPr lang="en-US" sz="2000" dirty="0" err="1"/>
              <a:t>cos</a:t>
            </a:r>
            <a:r>
              <a:rPr lang="en-US" sz="2000" dirty="0"/>
              <a:t>(x / 4 + 1);</a:t>
            </a:r>
            <a:endParaRPr lang="ru-RU" sz="2000" dirty="0"/>
          </a:p>
          <a:p>
            <a:r>
              <a:rPr lang="en-US" sz="2000" dirty="0"/>
              <a:t>		else y = x + log(x / (x + 4));</a:t>
            </a:r>
            <a:endParaRPr lang="ru-RU" sz="2000" dirty="0"/>
          </a:p>
          <a:p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</a:t>
            </a:r>
            <a:r>
              <a:rPr lang="en-US" sz="2000" dirty="0" err="1"/>
              <a:t>setw</a:t>
            </a:r>
            <a:r>
              <a:rPr lang="en-US" sz="2000" dirty="0"/>
              <a:t>(4) &lt;&lt; left &lt;&lt; x &lt;&lt; </a:t>
            </a:r>
            <a:r>
              <a:rPr lang="en-US" sz="2000" dirty="0" err="1"/>
              <a:t>setw</a:t>
            </a:r>
            <a:r>
              <a:rPr lang="en-US" sz="2000" dirty="0"/>
              <a:t>(10) &lt;&lt; right &lt;&lt; </a:t>
            </a:r>
            <a:r>
              <a:rPr lang="en-US" sz="2000" dirty="0" err="1"/>
              <a:t>setprecision</a:t>
            </a:r>
            <a:r>
              <a:rPr lang="en-US" sz="2000" dirty="0"/>
              <a:t>(2) &lt;&lt; y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en-US" sz="2000" dirty="0"/>
              <a:t>		</a:t>
            </a:r>
            <a:r>
              <a:rPr lang="ru-RU" sz="2000" dirty="0" err="1"/>
              <a:t>x</a:t>
            </a:r>
            <a:r>
              <a:rPr lang="ru-RU" sz="2000" dirty="0"/>
              <a:t> += </a:t>
            </a:r>
            <a:r>
              <a:rPr lang="ru-RU" sz="2000" dirty="0" err="1"/>
              <a:t>dx</a:t>
            </a:r>
            <a:r>
              <a:rPr lang="ru-RU" sz="2000" dirty="0"/>
              <a:t>;</a:t>
            </a:r>
          </a:p>
          <a:p>
            <a:r>
              <a:rPr lang="ru-RU" sz="2000" dirty="0"/>
              <a:t>	}</a:t>
            </a:r>
          </a:p>
          <a:p>
            <a:r>
              <a:rPr lang="ru-RU" sz="2000" dirty="0" smtClean="0"/>
              <a:t>}</a:t>
            </a:r>
            <a:endParaRPr lang="ru-RU" dirty="0">
              <a:latin typeface="Constantia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867400" y="590550"/>
          <a:ext cx="3094038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3" imgW="1447560" imgH="838080" progId="">
                  <p:embed/>
                </p:oleObj>
              </mc:Choice>
              <mc:Fallback>
                <p:oleObj name="Формула" r:id="rId3" imgW="1447560" imgH="838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0550"/>
                        <a:ext cx="3094038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8923" y="368571"/>
            <a:ext cx="5131699" cy="587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23875" y="742950"/>
            <a:ext cx="828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Пример </a:t>
            </a:r>
            <a:r>
              <a:rPr lang="en-US">
                <a:latin typeface="Constantia" pitchFamily="18" charset="0"/>
              </a:rPr>
              <a:t>4</a:t>
            </a:r>
            <a:r>
              <a:rPr lang="ru-RU">
                <a:latin typeface="Constantia" pitchFamily="18" charset="0"/>
              </a:rPr>
              <a:t>. Написать программу вычисления</a:t>
            </a:r>
            <a:r>
              <a:rPr lang="en-US">
                <a:latin typeface="Constantia" pitchFamily="18" charset="0"/>
              </a:rPr>
              <a:t> S=</a:t>
            </a:r>
            <a:endParaRPr lang="ru-RU">
              <a:latin typeface="Constantia" pitchFamily="18" charset="0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9100" y="1638300"/>
            <a:ext cx="5143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using	namespace std;</a:t>
            </a:r>
          </a:p>
          <a:p>
            <a:r>
              <a:rPr lang="en-US" sz="2400" dirty="0"/>
              <a:t>void main()</a:t>
            </a:r>
          </a:p>
          <a:p>
            <a:r>
              <a:rPr lang="ru-RU" sz="2400" dirty="0"/>
              <a:t>{</a:t>
            </a:r>
          </a:p>
          <a:p>
            <a:r>
              <a:rPr lang="en-US" sz="2400" dirty="0"/>
              <a:t>    double S=0.0;</a:t>
            </a:r>
          </a:p>
          <a:p>
            <a:r>
              <a:rPr lang="nn-NO" sz="2400" dirty="0"/>
              <a:t>    for(int k=1;k&lt;=5;k++) S+=</a:t>
            </a:r>
            <a:r>
              <a:rPr lang="nn-NO" sz="2400" dirty="0" smtClean="0"/>
              <a:t>3*k-2;</a:t>
            </a:r>
          </a:p>
          <a:p>
            <a:r>
              <a:rPr lang="nn-NO" sz="2400" dirty="0" smtClean="0"/>
              <a:t>  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/>
              <a:t>&lt;&lt;"S="&lt;&lt;S&lt;&lt;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r>
              <a:rPr lang="ru-RU" sz="2400" dirty="0"/>
              <a:t>}</a:t>
            </a:r>
            <a:endParaRPr lang="ru-RU" sz="2400" dirty="0">
              <a:latin typeface="Constantia" pitchFamily="18" charset="0"/>
            </a:endParaRPr>
          </a:p>
        </p:txBody>
      </p:sp>
      <p:grpSp>
        <p:nvGrpSpPr>
          <p:cNvPr id="2053" name="Группа 34"/>
          <p:cNvGrpSpPr>
            <a:grpSpLocks/>
          </p:cNvGrpSpPr>
          <p:nvPr/>
        </p:nvGrpSpPr>
        <p:grpSpPr bwMode="auto">
          <a:xfrm>
            <a:off x="5542429" y="1291477"/>
            <a:ext cx="3162300" cy="5270687"/>
            <a:chOff x="5981700" y="1228725"/>
            <a:chExt cx="3162300" cy="4419600"/>
          </a:xfrm>
        </p:grpSpPr>
        <p:sp>
          <p:nvSpPr>
            <p:cNvPr id="5" name="Блок-схема: знак завершения 4"/>
            <p:cNvSpPr/>
            <p:nvPr/>
          </p:nvSpPr>
          <p:spPr bwMode="auto">
            <a:xfrm>
              <a:off x="6638925" y="1228725"/>
              <a:ext cx="1724025" cy="47625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Пуск</a:t>
              </a:r>
            </a:p>
          </p:txBody>
        </p:sp>
        <p:sp>
          <p:nvSpPr>
            <p:cNvPr id="8" name="Блок-схема: подготовка 7"/>
            <p:cNvSpPr/>
            <p:nvPr/>
          </p:nvSpPr>
          <p:spPr bwMode="auto">
            <a:xfrm>
              <a:off x="6686550" y="2676525"/>
              <a:ext cx="1590675" cy="628650"/>
            </a:xfrm>
            <a:prstGeom prst="flowChartPrepa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k=1,5,1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Блок-схема: процесс 8"/>
            <p:cNvSpPr/>
            <p:nvPr/>
          </p:nvSpPr>
          <p:spPr bwMode="auto">
            <a:xfrm>
              <a:off x="6677025" y="3609975"/>
              <a:ext cx="1571625" cy="5810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S=S+3k-2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Блок-схема: процесс 9"/>
            <p:cNvSpPr/>
            <p:nvPr/>
          </p:nvSpPr>
          <p:spPr bwMode="auto">
            <a:xfrm>
              <a:off x="6705600" y="1895475"/>
              <a:ext cx="1571625" cy="48577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S=0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Блок-схема: данные 10"/>
            <p:cNvSpPr/>
            <p:nvPr/>
          </p:nvSpPr>
          <p:spPr bwMode="auto">
            <a:xfrm>
              <a:off x="7381875" y="4476750"/>
              <a:ext cx="1762125" cy="447675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Блок-схема: знак завершения 11"/>
            <p:cNvSpPr/>
            <p:nvPr/>
          </p:nvSpPr>
          <p:spPr bwMode="auto">
            <a:xfrm>
              <a:off x="7419975" y="5172075"/>
              <a:ext cx="1724025" cy="47625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Останов</a:t>
              </a:r>
            </a:p>
          </p:txBody>
        </p:sp>
        <p:cxnSp>
          <p:nvCxnSpPr>
            <p:cNvPr id="14" name="Прямая соединительная линия 13"/>
            <p:cNvCxnSpPr>
              <a:stCxn id="5" idx="2"/>
            </p:cNvCxnSpPr>
            <p:nvPr/>
          </p:nvCxnSpPr>
          <p:spPr bwMode="auto">
            <a:xfrm rot="5400000">
              <a:off x="7405688" y="1800225"/>
              <a:ext cx="1920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10" idx="2"/>
              <a:endCxn id="8" idx="0"/>
            </p:cNvCxnSpPr>
            <p:nvPr/>
          </p:nvCxnSpPr>
          <p:spPr bwMode="auto">
            <a:xfrm rot="5400000">
              <a:off x="7339013" y="2524125"/>
              <a:ext cx="29527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2"/>
              <a:endCxn id="9" idx="0"/>
            </p:cNvCxnSpPr>
            <p:nvPr/>
          </p:nvCxnSpPr>
          <p:spPr bwMode="auto">
            <a:xfrm rot="5400000">
              <a:off x="7319963" y="3448050"/>
              <a:ext cx="304800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Соединительная линия уступом 21"/>
            <p:cNvCxnSpPr>
              <a:stCxn id="9" idx="2"/>
            </p:cNvCxnSpPr>
            <p:nvPr/>
          </p:nvCxnSpPr>
          <p:spPr bwMode="auto">
            <a:xfrm rot="5400000">
              <a:off x="6593681" y="3579019"/>
              <a:ext cx="257175" cy="14811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endCxn id="8" idx="1"/>
            </p:cNvCxnSpPr>
            <p:nvPr/>
          </p:nvCxnSpPr>
          <p:spPr bwMode="auto">
            <a:xfrm rot="5400000" flipH="1" flipV="1">
              <a:off x="5653088" y="3348037"/>
              <a:ext cx="1390650" cy="6762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3"/>
            </p:cNvCxnSpPr>
            <p:nvPr/>
          </p:nvCxnSpPr>
          <p:spPr bwMode="auto">
            <a:xfrm>
              <a:off x="8277225" y="2990850"/>
              <a:ext cx="457200" cy="14668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1" idx="4"/>
              <a:endCxn id="12" idx="0"/>
            </p:cNvCxnSpPr>
            <p:nvPr/>
          </p:nvCxnSpPr>
          <p:spPr bwMode="auto">
            <a:xfrm rot="16200000" flipH="1">
              <a:off x="8148638" y="5038725"/>
              <a:ext cx="247650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6047" y="663388"/>
            <a:ext cx="838200" cy="590550"/>
          </a:xfrm>
          <a:prstGeom prst="rect">
            <a:avLst/>
          </a:prstGeom>
          <a:noFill/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957" y="4981295"/>
            <a:ext cx="2202796" cy="17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523875" y="742950"/>
            <a:ext cx="828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Пример </a:t>
            </a:r>
            <a:r>
              <a:rPr lang="en-US">
                <a:latin typeface="Constantia" pitchFamily="18" charset="0"/>
              </a:rPr>
              <a:t>5</a:t>
            </a:r>
            <a:r>
              <a:rPr lang="ru-RU">
                <a:latin typeface="Constantia" pitchFamily="18" charset="0"/>
              </a:rPr>
              <a:t>. Написать программу вычисления</a:t>
            </a:r>
            <a:r>
              <a:rPr lang="en-US">
                <a:latin typeface="Constantia" pitchFamily="18" charset="0"/>
              </a:rPr>
              <a:t> P=</a:t>
            </a:r>
            <a:endParaRPr lang="ru-RU">
              <a:latin typeface="Constantia" pitchFamily="18" charset="0"/>
            </a:endParaRPr>
          </a:p>
        </p:txBody>
      </p:sp>
      <p:grpSp>
        <p:nvGrpSpPr>
          <p:cNvPr id="3076" name="Группа 4"/>
          <p:cNvGrpSpPr>
            <a:grpSpLocks/>
          </p:cNvGrpSpPr>
          <p:nvPr/>
        </p:nvGrpSpPr>
        <p:grpSpPr bwMode="auto">
          <a:xfrm>
            <a:off x="5981700" y="1228725"/>
            <a:ext cx="3162300" cy="4419600"/>
            <a:chOff x="5981700" y="1228725"/>
            <a:chExt cx="3162300" cy="4419600"/>
          </a:xfrm>
        </p:grpSpPr>
        <p:sp>
          <p:nvSpPr>
            <p:cNvPr id="6" name="Блок-схема: знак завершения 5"/>
            <p:cNvSpPr/>
            <p:nvPr/>
          </p:nvSpPr>
          <p:spPr bwMode="auto">
            <a:xfrm>
              <a:off x="6638925" y="1228725"/>
              <a:ext cx="1724025" cy="47625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Пуск</a:t>
              </a:r>
            </a:p>
          </p:txBody>
        </p:sp>
        <p:sp>
          <p:nvSpPr>
            <p:cNvPr id="7" name="Блок-схема: подготовка 6"/>
            <p:cNvSpPr/>
            <p:nvPr/>
          </p:nvSpPr>
          <p:spPr bwMode="auto">
            <a:xfrm>
              <a:off x="6686550" y="2676525"/>
              <a:ext cx="1590675" cy="628650"/>
            </a:xfrm>
            <a:prstGeom prst="flowChartPrepa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k=1,5,1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Блок-схема: процесс 7"/>
            <p:cNvSpPr/>
            <p:nvPr/>
          </p:nvSpPr>
          <p:spPr bwMode="auto">
            <a:xfrm>
              <a:off x="6677025" y="3609975"/>
              <a:ext cx="1571625" cy="5810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P=P*3k-2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Блок-схема: процесс 8"/>
            <p:cNvSpPr/>
            <p:nvPr/>
          </p:nvSpPr>
          <p:spPr bwMode="auto">
            <a:xfrm>
              <a:off x="6705600" y="1895475"/>
              <a:ext cx="1571625" cy="48577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P=1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Блок-схема: данные 9"/>
            <p:cNvSpPr/>
            <p:nvPr/>
          </p:nvSpPr>
          <p:spPr bwMode="auto">
            <a:xfrm>
              <a:off x="7381875" y="4476750"/>
              <a:ext cx="1762125" cy="447675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P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Блок-схема: знак завершения 10"/>
            <p:cNvSpPr/>
            <p:nvPr/>
          </p:nvSpPr>
          <p:spPr bwMode="auto">
            <a:xfrm>
              <a:off x="7419975" y="5172075"/>
              <a:ext cx="1724025" cy="47625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Останов</a:t>
              </a:r>
            </a:p>
          </p:txBody>
        </p:sp>
        <p:cxnSp>
          <p:nvCxnSpPr>
            <p:cNvPr id="12" name="Прямая соединительная линия 11"/>
            <p:cNvCxnSpPr>
              <a:stCxn id="6" idx="2"/>
            </p:cNvCxnSpPr>
            <p:nvPr/>
          </p:nvCxnSpPr>
          <p:spPr bwMode="auto">
            <a:xfrm rot="5400000">
              <a:off x="7405688" y="1800225"/>
              <a:ext cx="1920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9" idx="2"/>
              <a:endCxn id="7" idx="0"/>
            </p:cNvCxnSpPr>
            <p:nvPr/>
          </p:nvCxnSpPr>
          <p:spPr bwMode="auto">
            <a:xfrm rot="5400000">
              <a:off x="7339013" y="2524125"/>
              <a:ext cx="29527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7" idx="2"/>
              <a:endCxn id="8" idx="0"/>
            </p:cNvCxnSpPr>
            <p:nvPr/>
          </p:nvCxnSpPr>
          <p:spPr bwMode="auto">
            <a:xfrm rot="5400000">
              <a:off x="7319963" y="3448050"/>
              <a:ext cx="304800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Соединительная линия уступом 21"/>
            <p:cNvCxnSpPr>
              <a:stCxn id="8" idx="2"/>
            </p:cNvCxnSpPr>
            <p:nvPr/>
          </p:nvCxnSpPr>
          <p:spPr bwMode="auto">
            <a:xfrm rot="5400000">
              <a:off x="6593681" y="3579019"/>
              <a:ext cx="257175" cy="14811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endCxn id="7" idx="1"/>
            </p:cNvCxnSpPr>
            <p:nvPr/>
          </p:nvCxnSpPr>
          <p:spPr bwMode="auto">
            <a:xfrm rot="5400000" flipH="1" flipV="1">
              <a:off x="5653088" y="3348037"/>
              <a:ext cx="1390650" cy="6762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>
              <a:stCxn id="7" idx="3"/>
            </p:cNvCxnSpPr>
            <p:nvPr/>
          </p:nvCxnSpPr>
          <p:spPr bwMode="auto">
            <a:xfrm>
              <a:off x="8277225" y="2990850"/>
              <a:ext cx="457200" cy="14668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10" idx="4"/>
              <a:endCxn id="11" idx="0"/>
            </p:cNvCxnSpPr>
            <p:nvPr/>
          </p:nvCxnSpPr>
          <p:spPr bwMode="auto">
            <a:xfrm rot="16200000" flipH="1">
              <a:off x="8148638" y="5038725"/>
              <a:ext cx="247650" cy="19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7" name="TextBox 18"/>
          <p:cNvSpPr txBox="1">
            <a:spLocks noChangeArrowheads="1"/>
          </p:cNvSpPr>
          <p:nvPr/>
        </p:nvSpPr>
        <p:spPr bwMode="auto">
          <a:xfrm>
            <a:off x="400050" y="1476375"/>
            <a:ext cx="51435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#include &lt;iostream&gt;</a:t>
            </a:r>
          </a:p>
          <a:p>
            <a:r>
              <a:rPr lang="en-US" sz="2400"/>
              <a:t>using	namespace std;</a:t>
            </a:r>
          </a:p>
          <a:p>
            <a:r>
              <a:rPr lang="en-US" sz="2400"/>
              <a:t>void main()</a:t>
            </a:r>
          </a:p>
          <a:p>
            <a:r>
              <a:rPr lang="ru-RU" sz="2400"/>
              <a:t>{</a:t>
            </a:r>
          </a:p>
          <a:p>
            <a:r>
              <a:rPr lang="en-US" sz="2400"/>
              <a:t>    double P=1.0;</a:t>
            </a:r>
          </a:p>
          <a:p>
            <a:r>
              <a:rPr lang="nn-NO" sz="2400"/>
              <a:t>    for(int k=1;k&lt;=5;k++) P*=3*k-2;</a:t>
            </a:r>
          </a:p>
          <a:p>
            <a:r>
              <a:rPr lang="en-US" sz="2400"/>
              <a:t>    cout&lt;&lt;"P="&lt;&lt;P&lt;&lt;endl;</a:t>
            </a:r>
          </a:p>
          <a:p>
            <a:r>
              <a:rPr lang="ru-RU" sz="2400"/>
              <a:t>}</a:t>
            </a:r>
          </a:p>
        </p:txBody>
      </p:sp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888" y="5110163"/>
            <a:ext cx="2033587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53958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1906" y="654424"/>
            <a:ext cx="857250" cy="590550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047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523875" y="742950"/>
            <a:ext cx="828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Пример </a:t>
            </a:r>
            <a:r>
              <a:rPr lang="en-US">
                <a:latin typeface="Constantia" pitchFamily="18" charset="0"/>
              </a:rPr>
              <a:t>6</a:t>
            </a:r>
            <a:r>
              <a:rPr lang="ru-RU">
                <a:latin typeface="Constantia" pitchFamily="18" charset="0"/>
              </a:rPr>
              <a:t>. Написать программу вычисления </a:t>
            </a:r>
            <a:r>
              <a:rPr lang="en-US">
                <a:latin typeface="Constantia" pitchFamily="18" charset="0"/>
              </a:rPr>
              <a:t>N!</a:t>
            </a:r>
            <a:endParaRPr lang="ru-RU">
              <a:latin typeface="Constantia" pitchFamily="18" charset="0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19100" y="1638300"/>
            <a:ext cx="51435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long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N,f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&lt;&lt;"N=";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&gt;&gt;N;</a:t>
            </a:r>
          </a:p>
          <a:p>
            <a:r>
              <a:rPr lang="nn-NO" sz="2400" dirty="0">
                <a:latin typeface="Times New Roman" pitchFamily="18" charset="0"/>
                <a:cs typeface="Times New Roman" pitchFamily="18" charset="0"/>
              </a:rPr>
              <a:t>	for(int i=1;i&lt;=N;i++)f*=i;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&lt;&lt;"N!="&lt;&lt;f&lt;&lt;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ru-RU" dirty="0">
              <a:latin typeface="Constantia" pitchFamily="18" charset="0"/>
            </a:endParaRPr>
          </a:p>
        </p:txBody>
      </p:sp>
      <p:grpSp>
        <p:nvGrpSpPr>
          <p:cNvPr id="2" name="Группа 18"/>
          <p:cNvGrpSpPr>
            <a:grpSpLocks/>
          </p:cNvGrpSpPr>
          <p:nvPr/>
        </p:nvGrpSpPr>
        <p:grpSpPr bwMode="auto">
          <a:xfrm>
            <a:off x="5848350" y="1276350"/>
            <a:ext cx="3171825" cy="5200650"/>
            <a:chOff x="5848350" y="1276350"/>
            <a:chExt cx="3171825" cy="5200650"/>
          </a:xfrm>
        </p:grpSpPr>
        <p:sp>
          <p:nvSpPr>
            <p:cNvPr id="5" name="Блок-схема: знак завершения 4"/>
            <p:cNvSpPr/>
            <p:nvPr/>
          </p:nvSpPr>
          <p:spPr>
            <a:xfrm>
              <a:off x="6629400" y="1276350"/>
              <a:ext cx="1724025" cy="47625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Пуск</a:t>
              </a:r>
            </a:p>
          </p:txBody>
        </p:sp>
        <p:sp>
          <p:nvSpPr>
            <p:cNvPr id="6" name="Блок-схема: данные 5"/>
            <p:cNvSpPr/>
            <p:nvPr/>
          </p:nvSpPr>
          <p:spPr>
            <a:xfrm>
              <a:off x="6610350" y="1943100"/>
              <a:ext cx="1762125" cy="55245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Ввод </a:t>
              </a:r>
              <a:r>
                <a:rPr lang="en-US" dirty="0">
                  <a:solidFill>
                    <a:schemeClr val="tx1"/>
                  </a:solidFill>
                </a:rPr>
                <a:t>N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Блок-схема: подготовка 7"/>
            <p:cNvSpPr/>
            <p:nvPr/>
          </p:nvSpPr>
          <p:spPr>
            <a:xfrm>
              <a:off x="6524625" y="3448050"/>
              <a:ext cx="1590675" cy="628650"/>
            </a:xfrm>
            <a:prstGeom prst="flowChartPrepa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=1,N,1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6543675" y="4305300"/>
              <a:ext cx="1571625" cy="58102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f=f*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6534150" y="2752725"/>
              <a:ext cx="1571625" cy="48577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f=1</a:t>
              </a:r>
              <a:endPara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Блок-схема: данные 10"/>
            <p:cNvSpPr/>
            <p:nvPr/>
          </p:nvSpPr>
          <p:spPr>
            <a:xfrm>
              <a:off x="7258050" y="5248275"/>
              <a:ext cx="1762125" cy="447675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Блок-схема: знак завершения 11"/>
            <p:cNvSpPr/>
            <p:nvPr/>
          </p:nvSpPr>
          <p:spPr>
            <a:xfrm>
              <a:off x="7286625" y="6000750"/>
              <a:ext cx="1724025" cy="47625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Останов</a:t>
              </a:r>
            </a:p>
          </p:txBody>
        </p:sp>
        <p:cxnSp>
          <p:nvCxnSpPr>
            <p:cNvPr id="14" name="Прямая соединительная линия 13"/>
            <p:cNvCxnSpPr>
              <a:stCxn id="5" idx="2"/>
              <a:endCxn id="6" idx="1"/>
            </p:cNvCxnSpPr>
            <p:nvPr/>
          </p:nvCxnSpPr>
          <p:spPr>
            <a:xfrm rot="5400000">
              <a:off x="7396163" y="1847850"/>
              <a:ext cx="1920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6" idx="3"/>
              <a:endCxn id="10" idx="0"/>
            </p:cNvCxnSpPr>
            <p:nvPr/>
          </p:nvCxnSpPr>
          <p:spPr>
            <a:xfrm rot="16200000" flipH="1">
              <a:off x="7188994" y="2621756"/>
              <a:ext cx="257175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10" idx="2"/>
              <a:endCxn id="8" idx="0"/>
            </p:cNvCxnSpPr>
            <p:nvPr/>
          </p:nvCxnSpPr>
          <p:spPr>
            <a:xfrm rot="5400000">
              <a:off x="7215188" y="3343275"/>
              <a:ext cx="21113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2"/>
              <a:endCxn id="9" idx="0"/>
            </p:cNvCxnSpPr>
            <p:nvPr/>
          </p:nvCxnSpPr>
          <p:spPr>
            <a:xfrm rot="16200000" flipH="1">
              <a:off x="7210426" y="4186237"/>
              <a:ext cx="2286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Соединительная линия уступом 21"/>
            <p:cNvCxnSpPr>
              <a:stCxn id="9" idx="2"/>
            </p:cNvCxnSpPr>
            <p:nvPr/>
          </p:nvCxnSpPr>
          <p:spPr>
            <a:xfrm rot="5400000">
              <a:off x="6460331" y="4274344"/>
              <a:ext cx="257175" cy="148113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endCxn id="8" idx="1"/>
            </p:cNvCxnSpPr>
            <p:nvPr/>
          </p:nvCxnSpPr>
          <p:spPr>
            <a:xfrm rot="5400000" flipH="1" flipV="1">
              <a:off x="5491163" y="4119562"/>
              <a:ext cx="1390650" cy="6762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>
              <a:stCxn id="8" idx="3"/>
            </p:cNvCxnSpPr>
            <p:nvPr/>
          </p:nvCxnSpPr>
          <p:spPr>
            <a:xfrm>
              <a:off x="8115300" y="3762375"/>
              <a:ext cx="457200" cy="14668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1" idx="4"/>
              <a:endCxn id="12" idx="0"/>
            </p:cNvCxnSpPr>
            <p:nvPr/>
          </p:nvCxnSpPr>
          <p:spPr>
            <a:xfrm rot="16200000" flipH="1">
              <a:off x="7991476" y="5843587"/>
              <a:ext cx="3048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5" name="TextBox 20"/>
          <p:cNvSpPr txBox="1">
            <a:spLocks noChangeArrowheads="1"/>
          </p:cNvSpPr>
          <p:nvPr/>
        </p:nvSpPr>
        <p:spPr bwMode="auto">
          <a:xfrm>
            <a:off x="736600" y="1227138"/>
            <a:ext cx="4492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N!=1*2*3*4*…*N</a:t>
            </a:r>
            <a:endParaRPr lang="ru-RU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3490913" y="1865313"/>
          <a:ext cx="2185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820"/>
                <a:gridCol w="10928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1*1=1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1*2=2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2*3=6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6*4=24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311525" y="1282700"/>
            <a:ext cx="288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f=f*i     i=1,N</a:t>
            </a:r>
            <a:endParaRPr lang="ru-RU"/>
          </a:p>
        </p:txBody>
      </p:sp>
      <p:pic>
        <p:nvPicPr>
          <p:cNvPr id="20525" name="Picture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986" y="5148263"/>
            <a:ext cx="4653616" cy="143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6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0583" y="184576"/>
            <a:ext cx="4943417" cy="195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495300" y="676275"/>
            <a:ext cx="8077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Пример </a:t>
            </a:r>
            <a:r>
              <a:rPr lang="en-US">
                <a:latin typeface="Constantia" pitchFamily="18" charset="0"/>
              </a:rPr>
              <a:t>7</a:t>
            </a:r>
            <a:r>
              <a:rPr lang="ru-RU">
                <a:latin typeface="Constantia" pitchFamily="18" charset="0"/>
              </a:rPr>
              <a:t>. Определить рост самого высокого человека, среди вводимых с клавиатуры значений. Признаком окончания ввода служит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0.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590550" y="1628775"/>
            <a:ext cx="718185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void main()</a:t>
            </a:r>
          </a:p>
          <a:p>
            <a:r>
              <a:rPr lang="ru-RU"/>
              <a:t>{</a:t>
            </a:r>
          </a:p>
          <a:p>
            <a:r>
              <a:rPr lang="ru-RU"/>
              <a:t>  </a:t>
            </a:r>
            <a:r>
              <a:rPr lang="en-US"/>
              <a:t>setlocale(LC_CTYPE,"Russian"); </a:t>
            </a:r>
            <a:endParaRPr lang="ru-RU"/>
          </a:p>
          <a:p>
            <a:r>
              <a:rPr lang="ru-RU"/>
              <a:t>  </a:t>
            </a:r>
            <a:r>
              <a:rPr lang="en-US"/>
              <a:t>float n=0,max=-1;</a:t>
            </a:r>
          </a:p>
          <a:p>
            <a:r>
              <a:rPr lang="ru-RU"/>
              <a:t>  </a:t>
            </a:r>
            <a:r>
              <a:rPr lang="en-US"/>
              <a:t>do</a:t>
            </a:r>
          </a:p>
          <a:p>
            <a:r>
              <a:rPr lang="ru-RU"/>
              <a:t>  {</a:t>
            </a:r>
          </a:p>
          <a:p>
            <a:r>
              <a:rPr lang="en-US"/>
              <a:t>	cout&lt;&lt;"</a:t>
            </a:r>
            <a:r>
              <a:rPr lang="ru-RU"/>
              <a:t>Рост</a:t>
            </a:r>
            <a:r>
              <a:rPr lang="en-US"/>
              <a:t>&gt;";</a:t>
            </a:r>
          </a:p>
          <a:p>
            <a:r>
              <a:rPr lang="en-US"/>
              <a:t>	cin&gt;&gt;n;</a:t>
            </a:r>
          </a:p>
          <a:p>
            <a:r>
              <a:rPr lang="en-US"/>
              <a:t>	if(n&gt;max)max=n;</a:t>
            </a:r>
          </a:p>
          <a:p>
            <a:r>
              <a:rPr lang="ru-RU"/>
              <a:t>  }</a:t>
            </a:r>
          </a:p>
          <a:p>
            <a:r>
              <a:rPr lang="ru-RU"/>
              <a:t>  </a:t>
            </a:r>
            <a:r>
              <a:rPr lang="en-US"/>
              <a:t>while(n&gt;0);</a:t>
            </a:r>
          </a:p>
          <a:p>
            <a:r>
              <a:rPr lang="fr-FR"/>
              <a:t>cout&lt;&lt;</a:t>
            </a:r>
            <a:r>
              <a:rPr lang="en-US"/>
              <a:t>"</a:t>
            </a:r>
            <a:r>
              <a:rPr lang="ru-RU"/>
              <a:t>Самый высокий человек</a:t>
            </a:r>
            <a:r>
              <a:rPr lang="fr-FR"/>
              <a:t>="&lt;&lt;max&lt;&lt;endl;</a:t>
            </a:r>
          </a:p>
          <a:p>
            <a:r>
              <a:rPr lang="ru-RU"/>
              <a:t>}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785938"/>
            <a:ext cx="4500562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714375" y="552450"/>
            <a:ext cx="7953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Пример </a:t>
            </a:r>
            <a:r>
              <a:rPr lang="en-US"/>
              <a:t>8</a:t>
            </a:r>
            <a:r>
              <a:rPr lang="ru-RU"/>
              <a:t>. Определить  среднюю стоимость авторучки, среди значений цен вводимых с клавиатуры. Признаком окончания ввода данных служит 0.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533400" y="1543050"/>
            <a:ext cx="56769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void main()</a:t>
            </a:r>
          </a:p>
          <a:p>
            <a:r>
              <a:rPr lang="ru-RU" dirty="0"/>
              <a:t>{</a:t>
            </a:r>
          </a:p>
          <a:p>
            <a:r>
              <a:rPr lang="en-US" dirty="0"/>
              <a:t>	float n=0,sum=0.0;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k=0;</a:t>
            </a:r>
          </a:p>
          <a:p>
            <a:r>
              <a:rPr lang="en-US" dirty="0"/>
              <a:t>	do</a:t>
            </a:r>
          </a:p>
          <a:p>
            <a:r>
              <a:rPr lang="ru-RU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&lt;&lt;"price&gt;";</a:t>
            </a:r>
          </a:p>
          <a:p>
            <a:r>
              <a:rPr lang="en-US" dirty="0"/>
              <a:t>		</a:t>
            </a: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r>
              <a:rPr lang="en-US" dirty="0"/>
              <a:t>		sum+=n;</a:t>
            </a:r>
          </a:p>
          <a:p>
            <a:r>
              <a:rPr lang="en-US" dirty="0"/>
              <a:t>		k+=1;</a:t>
            </a:r>
          </a:p>
          <a:p>
            <a:r>
              <a:rPr lang="ru-RU" dirty="0"/>
              <a:t>	}</a:t>
            </a:r>
          </a:p>
          <a:p>
            <a:r>
              <a:rPr lang="en-US" dirty="0"/>
              <a:t>	while(n&gt;0);</a:t>
            </a:r>
          </a:p>
          <a:p>
            <a:r>
              <a:rPr lang="en-US" dirty="0"/>
              <a:t>	sum/=</a:t>
            </a:r>
            <a:r>
              <a:rPr lang="ru-RU" dirty="0"/>
              <a:t>--</a:t>
            </a:r>
            <a:r>
              <a:rPr lang="en-US" dirty="0"/>
              <a:t>k;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sr</a:t>
            </a:r>
            <a:r>
              <a:rPr lang="en-US" dirty="0"/>
              <a:t> price="&lt;&lt;sum&lt;&lt;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}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2163" y="1747838"/>
            <a:ext cx="3044825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Box 1"/>
          <p:cNvSpPr txBox="1">
            <a:spLocks noChangeArrowheads="1"/>
          </p:cNvSpPr>
          <p:nvPr/>
        </p:nvSpPr>
        <p:spPr bwMode="auto">
          <a:xfrm>
            <a:off x="381000" y="838200"/>
            <a:ext cx="75723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/>
              <a:t>Задание 1</a:t>
            </a:r>
            <a:r>
              <a:rPr lang="ru-RU" dirty="0"/>
              <a:t>. Вычислить и напечатать множество значений функции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 интервале              с шагом               интервале                 с шагом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381000" y="1171575"/>
          <a:ext cx="31988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Формула" r:id="rId3" imgW="2373870" imgH="1040948" progId="">
                  <p:embed/>
                </p:oleObj>
              </mc:Choice>
              <mc:Fallback>
                <p:oleObj name="Формула" r:id="rId3" imgW="2373870" imgH="1040948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71575"/>
                        <a:ext cx="3198813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648200" y="1295400"/>
          <a:ext cx="32607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Формула" r:id="rId5" imgW="2310397" imgH="837836" progId="">
                  <p:embed/>
                </p:oleObj>
              </mc:Choice>
              <mc:Fallback>
                <p:oleObj name="Формула" r:id="rId5" imgW="2310397" imgH="837836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3260725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Box 6"/>
          <p:cNvSpPr txBox="1">
            <a:spLocks noChangeArrowheads="1"/>
          </p:cNvSpPr>
          <p:nvPr/>
        </p:nvSpPr>
        <p:spPr bwMode="auto">
          <a:xfrm>
            <a:off x="219075" y="3048000"/>
            <a:ext cx="875347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/>
              <a:t>Задание 2</a:t>
            </a:r>
            <a:r>
              <a:rPr lang="ru-RU" dirty="0"/>
              <a:t>. Определить для последовательности целых чисел (признак окончания последовательности число 5):</a:t>
            </a:r>
          </a:p>
          <a:p>
            <a:endParaRPr lang="ru-RU" dirty="0"/>
          </a:p>
          <a:p>
            <a:pPr>
              <a:buFont typeface="Wingdings" pitchFamily="2" charset="2"/>
              <a:buChar char="ü"/>
            </a:pPr>
            <a:r>
              <a:rPr lang="ru-RU" dirty="0" err="1"/>
              <a:t>max</a:t>
            </a:r>
            <a:r>
              <a:rPr lang="ru-RU" dirty="0"/>
              <a:t> число;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количество положительных чисел;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ru-RU" dirty="0"/>
              <a:t>сумму отрицательных чисел.</a:t>
            </a:r>
          </a:p>
          <a:p>
            <a:pPr>
              <a:buFont typeface="Wingdings" pitchFamily="2" charset="2"/>
              <a:buChar char="ü"/>
            </a:pPr>
            <a:endParaRPr lang="ru-RU" dirty="0"/>
          </a:p>
          <a:p>
            <a:r>
              <a:rPr lang="ru-RU" b="1" dirty="0"/>
              <a:t>Задание 3.</a:t>
            </a:r>
            <a:r>
              <a:rPr lang="ru-RU" dirty="0"/>
              <a:t> Для последовательности целых чисел (положительных и отрицательных), оканчивающихся числом 100,определить:</a:t>
            </a:r>
          </a:p>
          <a:p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минимальное число;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сумму положительных чисел;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произведение отрицательных чисел.</a:t>
            </a:r>
          </a:p>
        </p:txBody>
      </p:sp>
      <p:sp>
        <p:nvSpPr>
          <p:cNvPr id="41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5857875" y="2581275"/>
          <a:ext cx="7715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Формула" r:id="rId7" imgW="658970" imgH="202760" progId="">
                  <p:embed/>
                </p:oleObj>
              </mc:Choice>
              <mc:Fallback>
                <p:oleObj name="Формула" r:id="rId7" imgW="658970" imgH="202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2581275"/>
                        <a:ext cx="771525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7677150" y="2581275"/>
          <a:ext cx="4476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Формула" r:id="rId9" imgW="443154" imgH="202585" progId="">
                  <p:embed/>
                </p:oleObj>
              </mc:Choice>
              <mc:Fallback>
                <p:oleObj name="Формула" r:id="rId9" imgW="443154" imgH="20258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2581275"/>
                        <a:ext cx="4476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1943100" y="2581275"/>
          <a:ext cx="7715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Формула" r:id="rId11" imgW="773357" imgH="202848" progId="">
                  <p:embed/>
                </p:oleObj>
              </mc:Choice>
              <mc:Fallback>
                <p:oleObj name="Формула" r:id="rId11" imgW="773357" imgH="202848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581275"/>
                        <a:ext cx="7715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3629025" y="2590800"/>
          <a:ext cx="565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Формула" r:id="rId13" imgW="558720" imgH="203040" progId="">
                  <p:embed/>
                </p:oleObj>
              </mc:Choice>
              <mc:Fallback>
                <p:oleObj name="Формула" r:id="rId13" imgW="558720" imgH="203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590800"/>
                        <a:ext cx="565150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 rot="5400000">
            <a:off x="3415506" y="2032794"/>
            <a:ext cx="17049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4" y="0"/>
            <a:ext cx="2961926" cy="677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8921" y="0"/>
            <a:ext cx="344805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544" y="361908"/>
            <a:ext cx="83058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Общий вид циклического алгоритма</a:t>
            </a:r>
            <a:endParaRPr lang="ru-RU" dirty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3605213" y="1566863"/>
            <a:ext cx="1898650" cy="4016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Пуск</a:t>
            </a:r>
          </a:p>
        </p:txBody>
      </p:sp>
      <p:sp>
        <p:nvSpPr>
          <p:cNvPr id="5" name="Блок-схема: данные 4"/>
          <p:cNvSpPr/>
          <p:nvPr/>
        </p:nvSpPr>
        <p:spPr>
          <a:xfrm>
            <a:off x="3586163" y="2224088"/>
            <a:ext cx="1935162" cy="62071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Ввод данных</a:t>
            </a:r>
          </a:p>
        </p:txBody>
      </p:sp>
      <p:sp>
        <p:nvSpPr>
          <p:cNvPr id="6" name="Блок-схема: подготовка 5"/>
          <p:cNvSpPr/>
          <p:nvPr/>
        </p:nvSpPr>
        <p:spPr>
          <a:xfrm>
            <a:off x="3440113" y="3027363"/>
            <a:ext cx="2227262" cy="73025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Задание параметров цикла</a:t>
            </a: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3513138" y="4049713"/>
            <a:ext cx="1825625" cy="8397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Операторы тела цикла</a:t>
            </a:r>
          </a:p>
        </p:txBody>
      </p:sp>
      <p:sp>
        <p:nvSpPr>
          <p:cNvPr id="8" name="Блок-схема: данные 7"/>
          <p:cNvSpPr/>
          <p:nvPr/>
        </p:nvSpPr>
        <p:spPr>
          <a:xfrm>
            <a:off x="5922963" y="4159250"/>
            <a:ext cx="1935162" cy="620713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Вывод данных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5945188" y="5218113"/>
            <a:ext cx="1898650" cy="4016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Останов</a:t>
            </a:r>
          </a:p>
        </p:txBody>
      </p:sp>
      <p:cxnSp>
        <p:nvCxnSpPr>
          <p:cNvPr id="18" name="Прямая соединительная линия 17"/>
          <p:cNvCxnSpPr>
            <a:stCxn id="4" idx="2"/>
            <a:endCxn id="5" idx="1"/>
          </p:cNvCxnSpPr>
          <p:nvPr/>
        </p:nvCxnSpPr>
        <p:spPr>
          <a:xfrm rot="5400000">
            <a:off x="4426744" y="2096294"/>
            <a:ext cx="255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4"/>
            <a:endCxn id="6" idx="0"/>
          </p:cNvCxnSpPr>
          <p:nvPr/>
        </p:nvCxnSpPr>
        <p:spPr>
          <a:xfrm rot="5400000">
            <a:off x="4462462" y="2935288"/>
            <a:ext cx="182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2"/>
          </p:cNvCxnSpPr>
          <p:nvPr/>
        </p:nvCxnSpPr>
        <p:spPr>
          <a:xfrm rot="5400000">
            <a:off x="4413250" y="3897313"/>
            <a:ext cx="2809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7" idx="2"/>
          </p:cNvCxnSpPr>
          <p:nvPr/>
        </p:nvCxnSpPr>
        <p:spPr>
          <a:xfrm rot="5400000">
            <a:off x="3330575" y="4159250"/>
            <a:ext cx="365125" cy="1825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5400000" flipH="1" flipV="1">
            <a:off x="1650206" y="4342607"/>
            <a:ext cx="1825625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6" idx="1"/>
          </p:cNvCxnSpPr>
          <p:nvPr/>
        </p:nvCxnSpPr>
        <p:spPr>
          <a:xfrm flipV="1">
            <a:off x="2563813" y="3392488"/>
            <a:ext cx="876300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6" idx="3"/>
            <a:endCxn id="8" idx="0"/>
          </p:cNvCxnSpPr>
          <p:nvPr/>
        </p:nvCxnSpPr>
        <p:spPr>
          <a:xfrm>
            <a:off x="5667375" y="3392488"/>
            <a:ext cx="1416050" cy="766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4"/>
            <a:endCxn id="9" idx="0"/>
          </p:cNvCxnSpPr>
          <p:nvPr/>
        </p:nvCxnSpPr>
        <p:spPr>
          <a:xfrm rot="16200000" flipH="1">
            <a:off x="6673851" y="4997450"/>
            <a:ext cx="4381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839" y="959005"/>
            <a:ext cx="81849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/>
              <a:t>Дана последовательность целых чисел, оканчивающаяся нулем. Определить количество элементов, которые меньше введенного первого числа.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0, определить среднее арифметическое чисел больших введенного первого числа.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числом -10, определить среднее арифметическое положительных чисел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числом 3, определить количество чисел больших первого введенного числа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Дана </a:t>
            </a:r>
            <a:r>
              <a:rPr lang="ru-RU" sz="1600" dirty="0"/>
              <a:t>последовательность целых чисел, оканчивающаяся нулем. Определить сумму отрицательных элементов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0, определить количество отрицательных чисел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числом -10, определить количество отрицательных чисел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числом 3, определить  количество чисел равных 0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Дана </a:t>
            </a:r>
            <a:r>
              <a:rPr lang="ru-RU" sz="1600" dirty="0"/>
              <a:t>последовательность целых чисел, оканчивающаяся нулем. Определить номер и значение минимального элемента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0, определить наибольшее значение среди введенных чисел.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последовательности целых чисел, оканчивающихся числом -10, определить количество нулевых элементов</a:t>
            </a:r>
            <a:r>
              <a:rPr lang="ru-RU" sz="1600" dirty="0" smtClean="0"/>
              <a:t>.</a:t>
            </a:r>
            <a:r>
              <a:rPr lang="ru-RU" sz="16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/>
              <a:t>Оператор цикла </a:t>
            </a:r>
            <a:r>
              <a:rPr lang="en-US" smtClean="0"/>
              <a:t>while</a:t>
            </a:r>
            <a:endParaRPr lang="ru-RU" smtClean="0"/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304800" y="1695450"/>
            <a:ext cx="8677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onstantia" pitchFamily="18" charset="0"/>
              </a:rPr>
              <a:t>while</a:t>
            </a:r>
            <a:r>
              <a:rPr lang="en-US" sz="3200">
                <a:latin typeface="Constantia" pitchFamily="18" charset="0"/>
              </a:rPr>
              <a:t> </a:t>
            </a:r>
            <a:r>
              <a:rPr lang="en-US" sz="3200" b="1">
                <a:latin typeface="Constantia" pitchFamily="18" charset="0"/>
              </a:rPr>
              <a:t>(</a:t>
            </a:r>
            <a:r>
              <a:rPr lang="ru-RU" sz="3200" i="1">
                <a:latin typeface="Constantia" pitchFamily="18" charset="0"/>
              </a:rPr>
              <a:t>выражение</a:t>
            </a:r>
            <a:r>
              <a:rPr lang="ru-RU" sz="3200" b="1">
                <a:latin typeface="Constantia" pitchFamily="18" charset="0"/>
              </a:rPr>
              <a:t>)</a:t>
            </a:r>
            <a:r>
              <a:rPr lang="ru-RU" sz="3200">
                <a:latin typeface="Constantia" pitchFamily="18" charset="0"/>
              </a:rPr>
              <a:t> </a:t>
            </a:r>
            <a:r>
              <a:rPr lang="ru-RU" sz="3200" i="1">
                <a:latin typeface="Constantia" pitchFamily="18" charset="0"/>
              </a:rPr>
              <a:t>оператор;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6339681" y="2166144"/>
            <a:ext cx="428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решение 6"/>
          <p:cNvSpPr/>
          <p:nvPr/>
        </p:nvSpPr>
        <p:spPr>
          <a:xfrm>
            <a:off x="5381625" y="2400300"/>
            <a:ext cx="2419350" cy="12287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выражение  = 1?</a:t>
            </a: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715000" y="4133850"/>
            <a:ext cx="1724025" cy="8382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оператор</a:t>
            </a:r>
          </a:p>
        </p:txBody>
      </p:sp>
      <p:cxnSp>
        <p:nvCxnSpPr>
          <p:cNvPr id="10" name="Прямая соединительная линия 9"/>
          <p:cNvCxnSpPr>
            <a:stCxn id="7" idx="2"/>
            <a:endCxn id="8" idx="0"/>
          </p:cNvCxnSpPr>
          <p:nvPr/>
        </p:nvCxnSpPr>
        <p:spPr>
          <a:xfrm rot="5400000">
            <a:off x="6331744" y="3874294"/>
            <a:ext cx="504825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8" idx="2"/>
          </p:cNvCxnSpPr>
          <p:nvPr/>
        </p:nvCxnSpPr>
        <p:spPr>
          <a:xfrm rot="5400000">
            <a:off x="5631657" y="4483893"/>
            <a:ext cx="457200" cy="1433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7" idx="1"/>
          </p:cNvCxnSpPr>
          <p:nvPr/>
        </p:nvCxnSpPr>
        <p:spPr>
          <a:xfrm rot="5400000" flipH="1" flipV="1">
            <a:off x="4045744" y="4093369"/>
            <a:ext cx="2414587" cy="257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14"/>
          <p:cNvSpPr txBox="1">
            <a:spLocks noChangeArrowheads="1"/>
          </p:cNvSpPr>
          <p:nvPr/>
        </p:nvSpPr>
        <p:spPr bwMode="auto">
          <a:xfrm>
            <a:off x="6515100" y="36576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Да</a:t>
            </a:r>
          </a:p>
        </p:txBody>
      </p:sp>
      <p:sp>
        <p:nvSpPr>
          <p:cNvPr id="11275" name="TextBox 15"/>
          <p:cNvSpPr txBox="1">
            <a:spLocks noChangeArrowheads="1"/>
          </p:cNvSpPr>
          <p:nvPr/>
        </p:nvSpPr>
        <p:spPr bwMode="auto">
          <a:xfrm>
            <a:off x="7324725" y="240982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Нет</a:t>
            </a:r>
          </a:p>
        </p:txBody>
      </p:sp>
      <p:cxnSp>
        <p:nvCxnSpPr>
          <p:cNvPr id="18" name="Shape 17"/>
          <p:cNvCxnSpPr>
            <a:stCxn id="7" idx="3"/>
          </p:cNvCxnSpPr>
          <p:nvPr/>
        </p:nvCxnSpPr>
        <p:spPr>
          <a:xfrm>
            <a:off x="7800975" y="3014663"/>
            <a:ext cx="419100" cy="31003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Оператор цикла </a:t>
            </a:r>
            <a:r>
              <a:rPr lang="en-US" dirty="0" smtClean="0"/>
              <a:t>do while</a:t>
            </a:r>
            <a:endParaRPr lang="ru-RU" dirty="0"/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390525" y="1495425"/>
            <a:ext cx="4105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nstantia" pitchFamily="18" charset="0"/>
              </a:rPr>
              <a:t>do</a:t>
            </a:r>
          </a:p>
          <a:p>
            <a:r>
              <a:rPr lang="en-US" sz="2800">
                <a:latin typeface="Constantia" pitchFamily="18" charset="0"/>
              </a:rPr>
              <a:t>{</a:t>
            </a:r>
          </a:p>
          <a:p>
            <a:r>
              <a:rPr lang="en-US" sz="2800">
                <a:latin typeface="Constantia" pitchFamily="18" charset="0"/>
              </a:rPr>
              <a:t>      </a:t>
            </a:r>
            <a:r>
              <a:rPr lang="ru-RU" sz="2800" i="1">
                <a:latin typeface="Constantia" pitchFamily="18" charset="0"/>
              </a:rPr>
              <a:t>оператор</a:t>
            </a:r>
          </a:p>
          <a:p>
            <a:r>
              <a:rPr lang="en-US" sz="2800">
                <a:latin typeface="Constantia" pitchFamily="18" charset="0"/>
              </a:rPr>
              <a:t>} </a:t>
            </a:r>
          </a:p>
          <a:p>
            <a:r>
              <a:rPr lang="en-US" sz="2800" b="1">
                <a:latin typeface="Constantia" pitchFamily="18" charset="0"/>
              </a:rPr>
              <a:t>while</a:t>
            </a:r>
            <a:r>
              <a:rPr lang="en-US" sz="2800">
                <a:latin typeface="Constantia" pitchFamily="18" charset="0"/>
              </a:rPr>
              <a:t> (</a:t>
            </a:r>
            <a:r>
              <a:rPr lang="ru-RU" sz="2800" i="1">
                <a:latin typeface="Constantia" pitchFamily="18" charset="0"/>
              </a:rPr>
              <a:t>выражение</a:t>
            </a:r>
            <a:r>
              <a:rPr lang="ru-RU" sz="2800">
                <a:latin typeface="Constantia" pitchFamily="18" charset="0"/>
              </a:rPr>
              <a:t>)</a:t>
            </a:r>
          </a:p>
          <a:p>
            <a:endParaRPr lang="ru-RU">
              <a:latin typeface="Constantia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6072981" y="1758157"/>
            <a:ext cx="428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решение 5"/>
          <p:cNvSpPr/>
          <p:nvPr/>
        </p:nvSpPr>
        <p:spPr>
          <a:xfrm>
            <a:off x="5238750" y="3752850"/>
            <a:ext cx="2162175" cy="94297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Выражение = 1?</a:t>
            </a: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5438775" y="1990725"/>
            <a:ext cx="1724025" cy="119062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оператор</a:t>
            </a:r>
          </a:p>
        </p:txBody>
      </p:sp>
      <p:sp>
        <p:nvSpPr>
          <p:cNvPr id="12295" name="TextBox 10"/>
          <p:cNvSpPr txBox="1">
            <a:spLocks noChangeArrowheads="1"/>
          </p:cNvSpPr>
          <p:nvPr/>
        </p:nvSpPr>
        <p:spPr bwMode="auto">
          <a:xfrm>
            <a:off x="5200650" y="456247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Да</a:t>
            </a:r>
          </a:p>
        </p:txBody>
      </p:sp>
      <p:sp>
        <p:nvSpPr>
          <p:cNvPr id="12296" name="TextBox 11"/>
          <p:cNvSpPr txBox="1">
            <a:spLocks noChangeArrowheads="1"/>
          </p:cNvSpPr>
          <p:nvPr/>
        </p:nvSpPr>
        <p:spPr bwMode="auto">
          <a:xfrm>
            <a:off x="7353300" y="376237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nstantia" pitchFamily="18" charset="0"/>
              </a:rPr>
              <a:t>Нет</a:t>
            </a:r>
          </a:p>
        </p:txBody>
      </p:sp>
      <p:cxnSp>
        <p:nvCxnSpPr>
          <p:cNvPr id="17" name="Прямая соединительная линия 16"/>
          <p:cNvCxnSpPr>
            <a:stCxn id="7" idx="2"/>
            <a:endCxn id="6" idx="0"/>
          </p:cNvCxnSpPr>
          <p:nvPr/>
        </p:nvCxnSpPr>
        <p:spPr>
          <a:xfrm rot="16200000" flipH="1">
            <a:off x="6024563" y="3457575"/>
            <a:ext cx="5715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6" idx="2"/>
          </p:cNvCxnSpPr>
          <p:nvPr/>
        </p:nvCxnSpPr>
        <p:spPr>
          <a:xfrm rot="5400000">
            <a:off x="5469732" y="4131468"/>
            <a:ext cx="285750" cy="14144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6200000" flipV="1">
            <a:off x="3309938" y="3386137"/>
            <a:ext cx="31813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905375" y="1781175"/>
            <a:ext cx="1390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6" idx="3"/>
          </p:cNvCxnSpPr>
          <p:nvPr/>
        </p:nvCxnSpPr>
        <p:spPr>
          <a:xfrm>
            <a:off x="7400925" y="4224338"/>
            <a:ext cx="676275" cy="15097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Оператор цикла</a:t>
            </a:r>
            <a:r>
              <a:rPr lang="en-US" dirty="0" smtClean="0"/>
              <a:t> for</a:t>
            </a:r>
            <a:endParaRPr lang="ru-RU" dirty="0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66700" y="1152525"/>
            <a:ext cx="8286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nstantia" pitchFamily="18" charset="0"/>
              </a:rPr>
              <a:t>for</a:t>
            </a:r>
            <a:r>
              <a:rPr lang="en-US" sz="2800">
                <a:latin typeface="Constantia" pitchFamily="18" charset="0"/>
              </a:rPr>
              <a:t>(</a:t>
            </a:r>
            <a:r>
              <a:rPr lang="ru-RU" sz="2800" i="1">
                <a:latin typeface="Constantia" pitchFamily="18" charset="0"/>
              </a:rPr>
              <a:t>инициализация нач.значений; условие выхода из цикла; изменение параметра цикла</a:t>
            </a:r>
            <a:r>
              <a:rPr lang="ru-RU" sz="2800">
                <a:latin typeface="Constantia" pitchFamily="18" charset="0"/>
              </a:rPr>
              <a:t>)</a:t>
            </a:r>
            <a:endParaRPr lang="en-US" sz="2800">
              <a:latin typeface="Constantia" pitchFamily="18" charset="0"/>
            </a:endParaRPr>
          </a:p>
          <a:p>
            <a:r>
              <a:rPr lang="en-US" sz="2800" b="1">
                <a:latin typeface="Constantia" pitchFamily="18" charset="0"/>
              </a:rPr>
              <a:t>{</a:t>
            </a:r>
          </a:p>
          <a:p>
            <a:r>
              <a:rPr lang="en-US" sz="2800">
                <a:latin typeface="Constantia" pitchFamily="18" charset="0"/>
              </a:rPr>
              <a:t>      </a:t>
            </a:r>
            <a:r>
              <a:rPr lang="ru-RU" sz="2800" i="1">
                <a:latin typeface="Constantia" pitchFamily="18" charset="0"/>
              </a:rPr>
              <a:t>операторы цикла</a:t>
            </a:r>
          </a:p>
          <a:p>
            <a:r>
              <a:rPr lang="en-US" sz="2800" b="1">
                <a:latin typeface="Constantia" pitchFamily="18" charset="0"/>
              </a:rPr>
              <a:t>}</a:t>
            </a:r>
            <a:r>
              <a:rPr lang="en-US" sz="2800">
                <a:latin typeface="Constantia" pitchFamily="18" charset="0"/>
              </a:rPr>
              <a:t> </a:t>
            </a:r>
          </a:p>
          <a:p>
            <a:endParaRPr lang="ru-RU">
              <a:latin typeface="Constantia" pitchFamily="18" charset="0"/>
            </a:endParaRPr>
          </a:p>
        </p:txBody>
      </p:sp>
      <p:sp>
        <p:nvSpPr>
          <p:cNvPr id="6" name="Блок-схема: подготовка 5"/>
          <p:cNvSpPr/>
          <p:nvPr/>
        </p:nvSpPr>
        <p:spPr>
          <a:xfrm>
            <a:off x="3411538" y="3579813"/>
            <a:ext cx="2227262" cy="730250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Задание параметров цикла</a:t>
            </a: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3484563" y="4602163"/>
            <a:ext cx="1825625" cy="8397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Операторы тела цикла</a:t>
            </a:r>
          </a:p>
        </p:txBody>
      </p:sp>
      <p:cxnSp>
        <p:nvCxnSpPr>
          <p:cNvPr id="11" name="Прямая соединительная линия 10"/>
          <p:cNvCxnSpPr>
            <a:endCxn id="6" idx="0"/>
          </p:cNvCxnSpPr>
          <p:nvPr/>
        </p:nvCxnSpPr>
        <p:spPr>
          <a:xfrm rot="5400000">
            <a:off x="4433887" y="3487738"/>
            <a:ext cx="182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2"/>
          </p:cNvCxnSpPr>
          <p:nvPr/>
        </p:nvCxnSpPr>
        <p:spPr>
          <a:xfrm rot="5400000">
            <a:off x="4384675" y="4449763"/>
            <a:ext cx="2809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26"/>
          <p:cNvCxnSpPr>
            <a:stCxn id="7" idx="2"/>
          </p:cNvCxnSpPr>
          <p:nvPr/>
        </p:nvCxnSpPr>
        <p:spPr>
          <a:xfrm rot="5400000">
            <a:off x="3302000" y="4711700"/>
            <a:ext cx="365125" cy="1825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 rot="5400000" flipH="1" flipV="1">
            <a:off x="1621631" y="4895057"/>
            <a:ext cx="1825625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6" idx="1"/>
          </p:cNvCxnSpPr>
          <p:nvPr/>
        </p:nvCxnSpPr>
        <p:spPr>
          <a:xfrm flipV="1">
            <a:off x="2535238" y="3944938"/>
            <a:ext cx="876300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33"/>
          <p:cNvCxnSpPr>
            <a:stCxn id="6" idx="3"/>
          </p:cNvCxnSpPr>
          <p:nvPr/>
        </p:nvCxnSpPr>
        <p:spPr>
          <a:xfrm>
            <a:off x="5638800" y="3944938"/>
            <a:ext cx="1416050" cy="766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885825" y="914400"/>
            <a:ext cx="7981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>
                <a:latin typeface="Constantia" pitchFamily="18" charset="0"/>
              </a:rPr>
              <a:t>с</a:t>
            </a:r>
            <a:r>
              <a:rPr lang="en-US" sz="2400" b="1">
                <a:latin typeface="Constantia" pitchFamily="18" charset="0"/>
              </a:rPr>
              <a:t>ontinue </a:t>
            </a:r>
            <a:r>
              <a:rPr lang="en-US" sz="2400">
                <a:latin typeface="Constantia" pitchFamily="18" charset="0"/>
              </a:rPr>
              <a:t>–</a:t>
            </a:r>
            <a:r>
              <a:rPr lang="ru-RU" sz="2400">
                <a:latin typeface="Constantia" pitchFamily="18" charset="0"/>
              </a:rPr>
              <a:t> переход к следующей итерации цикла</a:t>
            </a:r>
            <a:r>
              <a:rPr lang="en-US" sz="2400">
                <a:latin typeface="Constantia" pitchFamily="18" charset="0"/>
              </a:rPr>
              <a:t> </a:t>
            </a:r>
            <a:endParaRPr lang="ru-RU" sz="2400">
              <a:latin typeface="Constantia" pitchFamily="18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885825" y="1533525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nstantia" pitchFamily="18" charset="0"/>
              </a:rPr>
              <a:t>break</a:t>
            </a:r>
            <a:r>
              <a:rPr lang="ru-RU" sz="2400">
                <a:latin typeface="Constantia" pitchFamily="18" charset="0"/>
              </a:rPr>
              <a:t> – выход из цикла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152525" y="2178050"/>
          <a:ext cx="258127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1276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++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s-=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s=s-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s+=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s=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s+i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s/=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s=s/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s*=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s=s*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25913" y="2343150"/>
            <a:ext cx="47958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a=4;</a:t>
            </a:r>
          </a:p>
          <a:p>
            <a:r>
              <a:rPr lang="en-US" sz="2400"/>
              <a:t>Y=--a+2;      a=3           y=3+2=5      </a:t>
            </a:r>
          </a:p>
          <a:p>
            <a:r>
              <a:rPr lang="en-US" sz="2400"/>
              <a:t>Y=a--+2;      y=4+2=6   a=3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552450" y="466725"/>
            <a:ext cx="7648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Пример 1. Вычислить и напечатать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множество значений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y=5x-4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На интервале 0,5≤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≤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3 c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шагом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x=0,1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361950" y="1514475"/>
            <a:ext cx="86027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	</a:t>
            </a:r>
            <a:endParaRPr lang="ru-RU" dirty="0"/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using	namespace std;</a:t>
            </a:r>
            <a:endParaRPr lang="ru-RU" dirty="0"/>
          </a:p>
          <a:p>
            <a:r>
              <a:rPr lang="en-US" dirty="0"/>
              <a:t>void main()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setlocale</a:t>
            </a:r>
            <a:r>
              <a:rPr lang="en-US" dirty="0"/>
              <a:t>(LC_CTYPE, "Russian");</a:t>
            </a:r>
            <a:endParaRPr lang="ru-RU" dirty="0"/>
          </a:p>
          <a:p>
            <a:r>
              <a:rPr lang="en-US" dirty="0"/>
              <a:t>	float x = 0.5, </a:t>
            </a:r>
            <a:r>
              <a:rPr lang="en-US" dirty="0" err="1"/>
              <a:t>dx</a:t>
            </a:r>
            <a:r>
              <a:rPr lang="en-US" dirty="0"/>
              <a:t> = 0.1, y;</a:t>
            </a:r>
            <a:endParaRPr lang="ru-RU" dirty="0"/>
          </a:p>
          <a:p>
            <a:r>
              <a:rPr lang="en-US" dirty="0"/>
              <a:t>	while (x &lt;= 3)</a:t>
            </a:r>
            <a:endParaRPr lang="ru-RU" dirty="0"/>
          </a:p>
          <a:p>
            <a:r>
              <a:rPr lang="en-US" dirty="0"/>
              <a:t>	{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smtClean="0"/>
              <a:t>y=5*x-4;</a:t>
            </a:r>
            <a:endParaRPr lang="ru-RU" dirty="0" smtClean="0"/>
          </a:p>
          <a:p>
            <a:r>
              <a:rPr lang="en-US" dirty="0"/>
              <a:t>	</a:t>
            </a:r>
            <a:endParaRPr lang="ru-RU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setw</a:t>
            </a:r>
            <a:r>
              <a:rPr lang="en-US" dirty="0"/>
              <a:t>(4) &lt;&lt; left &lt;&lt; x &lt;&lt; </a:t>
            </a:r>
            <a:r>
              <a:rPr lang="en-US" dirty="0" err="1"/>
              <a:t>setw</a:t>
            </a:r>
            <a:r>
              <a:rPr lang="en-US" dirty="0"/>
              <a:t>(10) &lt;&lt; right &lt;&lt; </a:t>
            </a:r>
            <a:r>
              <a:rPr lang="en-US" dirty="0" err="1"/>
              <a:t>setprecision</a:t>
            </a:r>
            <a:r>
              <a:rPr lang="en-US" dirty="0"/>
              <a:t>(2)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	</a:t>
            </a:r>
            <a:r>
              <a:rPr lang="ru-RU" dirty="0" err="1"/>
              <a:t>x</a:t>
            </a:r>
            <a:r>
              <a:rPr lang="ru-RU" dirty="0"/>
              <a:t> += </a:t>
            </a:r>
            <a:r>
              <a:rPr lang="ru-RU" dirty="0" err="1"/>
              <a:t>dx</a:t>
            </a:r>
            <a:r>
              <a:rPr lang="ru-RU" dirty="0"/>
              <a:t>;</a:t>
            </a:r>
          </a:p>
          <a:p>
            <a:r>
              <a:rPr lang="ru-RU" dirty="0"/>
              <a:t>	}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7191" y="934851"/>
            <a:ext cx="36195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209800"/>
            <a:ext cx="8048625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rgbClr val="FF0000"/>
                </a:solidFill>
              </a:rPr>
              <a:t>Манипуляторы: </a:t>
            </a:r>
          </a:p>
          <a:p>
            <a:pPr>
              <a:defRPr/>
            </a:pPr>
            <a:r>
              <a:rPr lang="en-US" dirty="0" err="1"/>
              <a:t>setw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	</a:t>
            </a:r>
            <a:r>
              <a:rPr lang="en-US" dirty="0"/>
              <a:t> 	– </a:t>
            </a:r>
            <a:r>
              <a:rPr lang="ru-RU" dirty="0"/>
              <a:t>устанавливает ширину </a:t>
            </a:r>
            <a:r>
              <a:rPr lang="en-US" dirty="0"/>
              <a:t>n</a:t>
            </a:r>
            <a:r>
              <a:rPr lang="ru-RU" dirty="0"/>
              <a:t> позиций поля вывода</a:t>
            </a:r>
          </a:p>
          <a:p>
            <a:pPr>
              <a:defRPr/>
            </a:pPr>
            <a:r>
              <a:rPr lang="en-US" dirty="0"/>
              <a:t>right</a:t>
            </a:r>
            <a:r>
              <a:rPr lang="ru-RU" dirty="0"/>
              <a:t>	</a:t>
            </a:r>
            <a:r>
              <a:rPr lang="en-US" dirty="0"/>
              <a:t> 	– </a:t>
            </a:r>
            <a:r>
              <a:rPr lang="ru-RU" dirty="0"/>
              <a:t>выравнивание по правой стороне</a:t>
            </a:r>
          </a:p>
          <a:p>
            <a:pPr>
              <a:defRPr/>
            </a:pPr>
            <a:r>
              <a:rPr lang="en-US" dirty="0"/>
              <a:t>left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выравнивание по левой стороне</a:t>
            </a:r>
          </a:p>
          <a:p>
            <a:pPr marL="1885950" indent="-1885950">
              <a:defRPr/>
            </a:pPr>
            <a:r>
              <a:rPr lang="en-US" dirty="0" err="1"/>
              <a:t>setprecision</a:t>
            </a:r>
            <a:r>
              <a:rPr lang="en-US" dirty="0"/>
              <a:t>(n</a:t>
            </a:r>
            <a:r>
              <a:rPr lang="ru-RU" dirty="0"/>
              <a:t>)</a:t>
            </a:r>
            <a:r>
              <a:rPr lang="en-US" dirty="0"/>
              <a:t>	– </a:t>
            </a:r>
            <a:r>
              <a:rPr lang="ru-RU" dirty="0"/>
              <a:t>устанавливает количество цифр </a:t>
            </a:r>
            <a:r>
              <a:rPr lang="en-US" dirty="0"/>
              <a:t>n </a:t>
            </a:r>
            <a:r>
              <a:rPr lang="ru-RU" dirty="0"/>
              <a:t>после запятой при выводе вещественных чисел</a:t>
            </a:r>
          </a:p>
          <a:p>
            <a:pPr>
              <a:defRPr/>
            </a:pPr>
            <a:r>
              <a:rPr lang="ru-RU" dirty="0"/>
              <a:t>  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933450" y="1166813"/>
            <a:ext cx="8210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cout&lt;&lt;setw(4)&lt;&lt;left&lt;&lt;x&lt;&lt;setw(10)&lt;&lt;right&lt;&lt;y&lt;&lt;endl;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1"/>
          <p:cNvSpPr>
            <a:spLocks noChangeArrowheads="1"/>
          </p:cNvSpPr>
          <p:nvPr/>
        </p:nvSpPr>
        <p:spPr bwMode="auto">
          <a:xfrm>
            <a:off x="371475" y="885825"/>
            <a:ext cx="86201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#include &lt;</a:t>
            </a:r>
            <a:r>
              <a:rPr lang="en-US" dirty="0" err="1"/>
              <a:t>math.h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using	namespace std;</a:t>
            </a:r>
            <a:endParaRPr lang="ru-RU" dirty="0"/>
          </a:p>
          <a:p>
            <a:r>
              <a:rPr lang="en-US" dirty="0"/>
              <a:t>void main()</a:t>
            </a:r>
            <a:endParaRPr lang="ru-RU" dirty="0"/>
          </a:p>
          <a:p>
            <a:r>
              <a:rPr lang="en-US" dirty="0"/>
              <a:t>{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setlocale</a:t>
            </a:r>
            <a:r>
              <a:rPr lang="en-US" dirty="0"/>
              <a:t>(LC_CTYPE, "Russian");</a:t>
            </a:r>
            <a:endParaRPr lang="ru-RU" dirty="0"/>
          </a:p>
          <a:p>
            <a:r>
              <a:rPr lang="en-US" dirty="0"/>
              <a:t>	float x, </a:t>
            </a:r>
            <a:r>
              <a:rPr lang="en-US" dirty="0" err="1"/>
              <a:t>dx</a:t>
            </a:r>
            <a:r>
              <a:rPr lang="en-US" dirty="0"/>
              <a:t> = 0.1, y;</a:t>
            </a:r>
            <a:endParaRPr lang="ru-RU" dirty="0"/>
          </a:p>
          <a:p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( x=0.5;x&lt;=3;x+=</a:t>
            </a:r>
            <a:r>
              <a:rPr lang="en-US" dirty="0" err="1"/>
              <a:t>dx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smtClean="0"/>
              <a:t>{</a:t>
            </a:r>
            <a:endParaRPr lang="ru-RU" dirty="0"/>
          </a:p>
          <a:p>
            <a:r>
              <a:rPr lang="en-US" dirty="0"/>
              <a:t>		</a:t>
            </a:r>
            <a:r>
              <a:rPr lang="en-US" dirty="0" smtClean="0"/>
              <a:t> y=5*x-4; </a:t>
            </a:r>
            <a:endParaRPr lang="ru-RU" dirty="0" smtClean="0"/>
          </a:p>
          <a:p>
            <a:r>
              <a:rPr lang="en-US" dirty="0"/>
              <a:t>		</a:t>
            </a:r>
            <a:endParaRPr lang="ru-RU" dirty="0" smtClean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</a:t>
            </a:r>
            <a:r>
              <a:rPr lang="en-US" dirty="0" err="1"/>
              <a:t>setw</a:t>
            </a:r>
            <a:r>
              <a:rPr lang="en-US" dirty="0"/>
              <a:t>(4) &lt;&lt; left &lt;&lt;x &lt;&lt; </a:t>
            </a:r>
            <a:r>
              <a:rPr lang="en-US" dirty="0" err="1"/>
              <a:t>setw</a:t>
            </a:r>
            <a:r>
              <a:rPr lang="en-US" dirty="0"/>
              <a:t>(10) &lt;&lt; right &lt;&lt; </a:t>
            </a:r>
            <a:r>
              <a:rPr lang="en-US" dirty="0" err="1"/>
              <a:t>setprecision</a:t>
            </a:r>
            <a:r>
              <a:rPr lang="en-US" dirty="0"/>
              <a:t>(2)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	</a:t>
            </a:r>
            <a:r>
              <a:rPr lang="ru-RU" dirty="0"/>
              <a:t>} </a:t>
            </a:r>
          </a:p>
          <a:p>
            <a:r>
              <a:rPr lang="ru-RU" dirty="0"/>
              <a:t>}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2434" y="160525"/>
            <a:ext cx="1819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1535</TotalTime>
  <Words>709</Words>
  <Application>Microsoft Office PowerPoint</Application>
  <PresentationFormat>Экран (4:3)</PresentationFormat>
  <Paragraphs>254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Constantia</vt:lpstr>
      <vt:lpstr>Times New Roman</vt:lpstr>
      <vt:lpstr>Wingdings</vt:lpstr>
      <vt:lpstr>Wingdings 2</vt:lpstr>
      <vt:lpstr>Поток</vt:lpstr>
      <vt:lpstr>Формула</vt:lpstr>
      <vt:lpstr>Программирование циклических алгоритмов</vt:lpstr>
      <vt:lpstr>Общий вид циклического алгоритма</vt:lpstr>
      <vt:lpstr>Оператор цикла while</vt:lpstr>
      <vt:lpstr>Оператор цикла do while</vt:lpstr>
      <vt:lpstr>Оператор цикла for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mocnit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ветвящихся алгоритмов</dc:title>
  <dc:creator>cddo1</dc:creator>
  <cp:lastModifiedBy>Василий Грачёв</cp:lastModifiedBy>
  <cp:revision>115</cp:revision>
  <dcterms:created xsi:type="dcterms:W3CDTF">2008-07-11T06:12:56Z</dcterms:created>
  <dcterms:modified xsi:type="dcterms:W3CDTF">2022-02-18T10:22:09Z</dcterms:modified>
</cp:coreProperties>
</file>