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9" r:id="rId8"/>
    <p:sldId id="263" r:id="rId9"/>
    <p:sldId id="276" r:id="rId10"/>
    <p:sldId id="277" r:id="rId11"/>
    <p:sldId id="280" r:id="rId12"/>
    <p:sldId id="281" r:id="rId13"/>
    <p:sldId id="282" r:id="rId14"/>
    <p:sldId id="283" r:id="rId15"/>
    <p:sldId id="275" r:id="rId16"/>
    <p:sldId id="278" r:id="rId17"/>
    <p:sldId id="266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2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9820C-455B-47E3-A7A4-AC35554E979C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7ED65-373B-47C5-B7FB-008C9BC42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5696E-4C58-4023-91D8-15EF785119A9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118AB-47AE-4BCB-97ED-542EB7724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584F-BD9A-450F-A199-4C57C84411A0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5DD64-2702-404A-86A2-AA373F9666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EE32C-69E0-41DA-8C45-2017505688F1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A25B2-1731-4CE6-AD3B-C82DC54FF1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BAEA3-B472-41FD-B037-DD2E7A589C53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3748F-C6BB-45B4-852A-A99D0A7B5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75DAE-E6E9-4CCB-90D6-4A46900B41D5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1FAB-F9D4-4FAE-BB5D-1DFE38CBD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B6BC-63F8-4C8B-AF5B-068C26A7B93A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54201-C710-4159-B85A-39FD8FF607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46E2C-0B2D-4CB6-AB4A-139316EC5536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5ABBC-BD5A-4ED0-B6A2-81503CCA8B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68E6A-B421-4183-919F-E191B5BC0EC3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44AF3-3D30-43D1-BA11-8637E56C89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30DD-55BB-4DD6-B67A-79674EBE640F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C435E-37C1-4729-B5A1-0F7CF70FF7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577F0-1B35-4DC6-9B6F-D2662143315A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DB95C-7F95-40A8-8F0C-BCDC38B2F0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76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3077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8400C-5B2B-4BF0-910F-40B69DDE1E28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077A84-B57C-487D-99ED-7D8F4A2A58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3081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7" r:id="rId2"/>
    <p:sldLayoutId id="2147483796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7" r:id="rId9"/>
    <p:sldLayoutId id="2147483793" r:id="rId10"/>
    <p:sldLayoutId id="21474837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ort.swf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s.sw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ich.sw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Программирование задач с использованием одномерных массивов</a:t>
            </a:r>
            <a:endParaRPr lang="ru-RU" dirty="0"/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0" y="4076700"/>
            <a:ext cx="7854950" cy="1752600"/>
          </a:xfrm>
        </p:spPr>
        <p:txBody>
          <a:bodyPr/>
          <a:lstStyle/>
          <a:p>
            <a:pPr marR="0" eaLnBrk="1" hangingPunct="1"/>
            <a:r>
              <a:rPr lang="ru-RU" smtClean="0"/>
              <a:t>Практическое занятие №4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341313" y="254000"/>
            <a:ext cx="8523287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cout&lt;&lt;"</a:t>
            </a:r>
            <a:r>
              <a:rPr lang="ru-RU" sz="2400"/>
              <a:t>Массив </a:t>
            </a:r>
            <a:r>
              <a:rPr lang="en-US" sz="2400"/>
              <a:t>Y="&lt;&lt;endl;</a:t>
            </a:r>
          </a:p>
          <a:p>
            <a:r>
              <a:rPr lang="nn-NO" sz="2400"/>
              <a:t>for(int i=0;i&lt;n/2;i++)cout&lt;&lt;y[i]&lt;&lt;setw(5)&lt;&lt;" ";</a:t>
            </a:r>
          </a:p>
          <a:p>
            <a:r>
              <a:rPr lang="en-US" sz="2400"/>
              <a:t>if(n%2!=0)</a:t>
            </a:r>
          </a:p>
          <a:p>
            <a:r>
              <a:rPr lang="ru-RU" sz="2400"/>
              <a:t>{</a:t>
            </a:r>
          </a:p>
          <a:p>
            <a:r>
              <a:rPr lang="en-US" sz="2400"/>
              <a:t>	y[k-1]=x[n-1];</a:t>
            </a:r>
          </a:p>
          <a:p>
            <a:r>
              <a:rPr lang="en-US" sz="2400"/>
              <a:t>	cout&lt;&lt;y[k-1];</a:t>
            </a:r>
          </a:p>
          <a:p>
            <a:r>
              <a:rPr lang="ru-RU" sz="2400"/>
              <a:t>}</a:t>
            </a:r>
          </a:p>
          <a:p>
            <a:r>
              <a:rPr lang="en-US" sz="2400"/>
              <a:t>cout&lt;&lt;endl;	</a:t>
            </a:r>
          </a:p>
          <a:p>
            <a:r>
              <a:rPr lang="en-US" sz="2400"/>
              <a:t>double min=y[0]; 	int n_min=0;</a:t>
            </a:r>
          </a:p>
          <a:p>
            <a:r>
              <a:rPr lang="en-US" sz="2400"/>
              <a:t>for(int i=0;i&lt;k;i++)</a:t>
            </a:r>
          </a:p>
          <a:p>
            <a:r>
              <a:rPr lang="en-US" sz="2400"/>
              <a:t>if(y[i]&lt;min)</a:t>
            </a:r>
          </a:p>
          <a:p>
            <a:r>
              <a:rPr lang="ru-RU" sz="2400"/>
              <a:t>	{</a:t>
            </a:r>
          </a:p>
          <a:p>
            <a:r>
              <a:rPr lang="en-US" sz="2400"/>
              <a:t>		min=y[i]; n_min=i;</a:t>
            </a:r>
          </a:p>
          <a:p>
            <a:r>
              <a:rPr lang="ru-RU" sz="2400"/>
              <a:t>	}</a:t>
            </a:r>
          </a:p>
          <a:p>
            <a:r>
              <a:rPr lang="ru-RU" sz="2400"/>
              <a:t>cout&lt;&lt;"Минимальное значение="&lt;&lt;min&lt;&lt;" его номер="&lt;&lt;</a:t>
            </a:r>
            <a:r>
              <a:rPr lang="en-US" sz="2400"/>
              <a:t> </a:t>
            </a:r>
            <a:r>
              <a:rPr lang="ru-RU" sz="2400"/>
              <a:t>n_min&lt;&lt;</a:t>
            </a:r>
            <a:r>
              <a:rPr lang="en-US" sz="2400"/>
              <a:t> </a:t>
            </a:r>
            <a:r>
              <a:rPr lang="ru-RU" sz="2400"/>
              <a:t>endl;</a:t>
            </a:r>
          </a:p>
          <a:p>
            <a:r>
              <a:rPr lang="ru-RU" sz="2400"/>
              <a:t>}</a:t>
            </a:r>
            <a:endParaRPr lang="en-US" sz="240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2824163"/>
            <a:ext cx="6264275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428625" y="485775"/>
            <a:ext cx="80486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Написать программу с использованием  </a:t>
            </a:r>
            <a:r>
              <a:rPr lang="ru-RU" b="1"/>
              <a:t>меню</a:t>
            </a:r>
            <a:r>
              <a:rPr lang="ru-RU"/>
              <a:t> для :</a:t>
            </a:r>
          </a:p>
          <a:p>
            <a:pPr>
              <a:buFont typeface="Wingdings" pitchFamily="2" charset="2"/>
              <a:buChar char="ü"/>
            </a:pPr>
            <a:r>
              <a:rPr lang="ru-RU"/>
              <a:t>Формирования одномерного массива </a:t>
            </a:r>
            <a:r>
              <a:rPr lang="en-US"/>
              <a:t>X</a:t>
            </a:r>
          </a:p>
          <a:p>
            <a:pPr>
              <a:buFont typeface="Wingdings" pitchFamily="2" charset="2"/>
              <a:buChar char="ü"/>
            </a:pPr>
            <a:r>
              <a:rPr lang="ru-RU"/>
              <a:t>Вычисления массива </a:t>
            </a:r>
            <a:r>
              <a:rPr lang="en-US"/>
              <a:t>Y=x</a:t>
            </a:r>
            <a:r>
              <a:rPr lang="en-US" baseline="-25000"/>
              <a:t>i</a:t>
            </a:r>
            <a:r>
              <a:rPr lang="en-US"/>
              <a:t> /2</a:t>
            </a:r>
            <a:endParaRPr lang="ru-RU"/>
          </a:p>
          <a:p>
            <a:pPr>
              <a:buFont typeface="Wingdings" pitchFamily="2" charset="2"/>
              <a:buChar char="ü"/>
            </a:pPr>
            <a:r>
              <a:rPr lang="ru-RU"/>
              <a:t>Определения</a:t>
            </a:r>
            <a:r>
              <a:rPr lang="en-US"/>
              <a:t> </a:t>
            </a:r>
            <a:r>
              <a:rPr lang="ru-RU"/>
              <a:t>суммы всех элементов массива </a:t>
            </a:r>
            <a:r>
              <a:rPr lang="en-US"/>
              <a:t>X</a:t>
            </a:r>
            <a:r>
              <a:rPr lang="ru-RU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ru-RU"/>
              <a:t>Определения</a:t>
            </a:r>
            <a:r>
              <a:rPr lang="en-US"/>
              <a:t> </a:t>
            </a:r>
            <a:r>
              <a:rPr lang="ru-RU"/>
              <a:t>произведения всех элементов массива </a:t>
            </a:r>
            <a:r>
              <a:rPr lang="en-US"/>
              <a:t>Y</a:t>
            </a:r>
            <a:r>
              <a:rPr lang="ru-RU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ru-RU"/>
              <a:t>Определения</a:t>
            </a:r>
            <a:r>
              <a:rPr lang="en-US"/>
              <a:t> </a:t>
            </a:r>
            <a:r>
              <a:rPr lang="ru-RU"/>
              <a:t>наименьшего элемента массива </a:t>
            </a:r>
            <a:r>
              <a:rPr lang="en-US"/>
              <a:t>X</a:t>
            </a:r>
            <a:r>
              <a:rPr lang="ru-RU"/>
              <a:t> и его номера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438150" y="2571750"/>
            <a:ext cx="80105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r>
              <a:rPr lang="en-US" dirty="0"/>
              <a:t>using	namespace std;</a:t>
            </a:r>
          </a:p>
          <a:p>
            <a:r>
              <a:rPr lang="en-US" dirty="0"/>
              <a:t>void main()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setlocale</a:t>
            </a:r>
            <a:r>
              <a:rPr lang="en-US" dirty="0"/>
              <a:t>(</a:t>
            </a:r>
            <a:r>
              <a:rPr lang="en-US" dirty="0" err="1"/>
              <a:t>LC_CTYPE,"Russian</a:t>
            </a:r>
            <a:r>
              <a:rPr lang="en-US" dirty="0"/>
              <a:t>"); </a:t>
            </a:r>
          </a:p>
          <a:p>
            <a:r>
              <a:rPr lang="en-US" dirty="0"/>
              <a:t>	</a:t>
            </a:r>
            <a:r>
              <a:rPr lang="en-US" dirty="0" err="1"/>
              <a:t>srand</a:t>
            </a:r>
            <a:r>
              <a:rPr lang="en-US" dirty="0"/>
              <a:t>((unsigned)time(NULL));</a:t>
            </a:r>
          </a:p>
          <a:p>
            <a:r>
              <a:rPr lang="en-US" dirty="0"/>
              <a:t>    const </a:t>
            </a:r>
            <a:r>
              <a:rPr lang="en-US" dirty="0" err="1"/>
              <a:t>int</a:t>
            </a:r>
            <a:r>
              <a:rPr lang="en-US" dirty="0"/>
              <a:t> n=6;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x[n];</a:t>
            </a:r>
          </a:p>
          <a:p>
            <a:r>
              <a:rPr lang="en-US" dirty="0"/>
              <a:t>	double y[n];</a:t>
            </a:r>
          </a:p>
          <a:p>
            <a:r>
              <a:rPr lang="en-US" dirty="0"/>
              <a:t>	char sym;</a:t>
            </a:r>
          </a:p>
          <a:p>
            <a:r>
              <a:rPr lang="en-US" dirty="0"/>
              <a:t>	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38125" y="552450"/>
            <a:ext cx="8639175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do</a:t>
            </a:r>
            <a:r>
              <a:rPr lang="ru-RU" dirty="0" smtClean="0"/>
              <a:t> </a:t>
            </a:r>
            <a:r>
              <a:rPr lang="ru-RU" dirty="0" smtClean="0"/>
              <a:t>{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smtClean="0"/>
              <a:t>system</a:t>
            </a:r>
            <a:r>
              <a:rPr lang="en-US" dirty="0"/>
              <a:t>("</a:t>
            </a:r>
            <a:r>
              <a:rPr lang="en-US" dirty="0" err="1"/>
              <a:t>cls</a:t>
            </a:r>
            <a:r>
              <a:rPr lang="en-US" dirty="0"/>
              <a:t>"); 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 "</a:t>
            </a:r>
            <a:r>
              <a:rPr lang="ru-RU" dirty="0"/>
              <a:t>Операции:"&lt;&lt;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cout</a:t>
            </a:r>
            <a:r>
              <a:rPr lang="ru-RU" dirty="0"/>
              <a:t>&lt;&lt; "1. Формирование массива Х"&lt;&lt;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cout</a:t>
            </a:r>
            <a:r>
              <a:rPr lang="ru-RU" dirty="0"/>
              <a:t>&lt;&lt; "2. Формирование массива Y"&lt;&lt;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 "3. </a:t>
            </a:r>
            <a:r>
              <a:rPr lang="ru-RU" dirty="0"/>
              <a:t>Сумма </a:t>
            </a:r>
            <a:r>
              <a:rPr lang="en-US" dirty="0"/>
              <a:t>X"&lt;&lt;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cout</a:t>
            </a:r>
            <a:r>
              <a:rPr lang="ru-RU" dirty="0"/>
              <a:t>&lt;&lt; "4. Произведение Y"&lt;&lt;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cout</a:t>
            </a:r>
            <a:r>
              <a:rPr lang="ru-RU" dirty="0"/>
              <a:t>&lt;&lt; "5. Наибольший Y и его номер"&lt;&lt;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 "6. </a:t>
            </a:r>
            <a:r>
              <a:rPr lang="ru-RU" dirty="0"/>
              <a:t>Выход"&lt;&lt;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cout</a:t>
            </a:r>
            <a:r>
              <a:rPr lang="ru-RU" dirty="0"/>
              <a:t>&lt;&lt;"Введите пункт меню &gt;";</a:t>
            </a:r>
            <a:r>
              <a:rPr lang="ru-RU" dirty="0" err="1"/>
              <a:t>cin</a:t>
            </a:r>
            <a:r>
              <a:rPr lang="ru-RU" dirty="0"/>
              <a:t>&gt;&gt;</a:t>
            </a:r>
            <a:r>
              <a:rPr lang="ru-RU" dirty="0" err="1"/>
              <a:t>sym</a:t>
            </a:r>
            <a:r>
              <a:rPr lang="ru-RU" dirty="0"/>
              <a:t>;</a:t>
            </a:r>
          </a:p>
          <a:p>
            <a:r>
              <a:rPr lang="en-US" dirty="0"/>
              <a:t>	switch(sym)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</a:t>
            </a:r>
            <a:r>
              <a:rPr lang="ru-RU" dirty="0" err="1"/>
              <a:t>case</a:t>
            </a:r>
            <a:r>
              <a:rPr lang="ru-RU" dirty="0"/>
              <a:t> '1':cout&lt;&lt;"Исходный массив Х"&lt;&lt;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ru-RU" dirty="0"/>
              <a:t>			{</a:t>
            </a:r>
          </a:p>
          <a:p>
            <a:r>
              <a:rPr lang="en-US" dirty="0"/>
              <a:t>				x[</a:t>
            </a:r>
            <a:r>
              <a:rPr lang="en-US" dirty="0" err="1"/>
              <a:t>i</a:t>
            </a:r>
            <a:r>
              <a:rPr lang="en-US" dirty="0"/>
              <a:t>]=rand()/100-100;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&lt;&lt;x[</a:t>
            </a:r>
            <a:r>
              <a:rPr lang="en-US" dirty="0" err="1"/>
              <a:t>i</a:t>
            </a:r>
            <a:r>
              <a:rPr lang="en-US" dirty="0"/>
              <a:t>]&lt;&lt;"  	";</a:t>
            </a:r>
          </a:p>
          <a:p>
            <a:r>
              <a:rPr lang="ru-RU" dirty="0"/>
              <a:t>			}</a:t>
            </a:r>
          </a:p>
          <a:p>
            <a:r>
              <a:rPr lang="en-US" dirty="0"/>
              <a:t>			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&lt;&lt;</a:t>
            </a:r>
            <a:r>
              <a:rPr lang="en-US" dirty="0" err="1"/>
              <a:t>endl;break</a:t>
            </a:r>
            <a:r>
              <a:rPr lang="en-US" dirty="0"/>
              <a:t>;</a:t>
            </a:r>
          </a:p>
          <a:p>
            <a:r>
              <a:rPr lang="ru-RU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266700" y="571500"/>
            <a:ext cx="8467725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en-US" dirty="0"/>
              <a:t>case '2':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ru-RU" dirty="0"/>
              <a:t>Массив </a:t>
            </a:r>
            <a:r>
              <a:rPr lang="en-US" dirty="0"/>
              <a:t>Y"&lt;&lt;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ru-RU" dirty="0"/>
              <a:t>			{</a:t>
            </a:r>
          </a:p>
          <a:p>
            <a:r>
              <a:rPr lang="en-US" dirty="0"/>
              <a:t>				y[</a:t>
            </a:r>
            <a:r>
              <a:rPr lang="en-US" dirty="0" err="1"/>
              <a:t>i</a:t>
            </a:r>
            <a:r>
              <a:rPr lang="en-US" dirty="0"/>
              <a:t>]=x[</a:t>
            </a:r>
            <a:r>
              <a:rPr lang="en-US" dirty="0" err="1"/>
              <a:t>i</a:t>
            </a:r>
            <a:r>
              <a:rPr lang="en-US" dirty="0"/>
              <a:t>]/2.0;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&lt;&lt;y[</a:t>
            </a:r>
            <a:r>
              <a:rPr lang="en-US" dirty="0" err="1"/>
              <a:t>i</a:t>
            </a:r>
            <a:r>
              <a:rPr lang="en-US" dirty="0"/>
              <a:t>]&lt;&lt;"  	";</a:t>
            </a:r>
          </a:p>
          <a:p>
            <a:r>
              <a:rPr lang="ru-RU" dirty="0"/>
              <a:t>			}</a:t>
            </a:r>
          </a:p>
          <a:p>
            <a:r>
              <a:rPr lang="en-US" dirty="0"/>
              <a:t>			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&lt;&lt;</a:t>
            </a:r>
            <a:r>
              <a:rPr lang="en-US" dirty="0" err="1"/>
              <a:t>endl;break</a:t>
            </a:r>
            <a:r>
              <a:rPr lang="en-US" dirty="0"/>
              <a:t>; </a:t>
            </a:r>
          </a:p>
          <a:p>
            <a:r>
              <a:rPr lang="en-US" dirty="0"/>
              <a:t>	case '3': {</a:t>
            </a:r>
            <a:r>
              <a:rPr lang="en-US" dirty="0" err="1"/>
              <a:t>int</a:t>
            </a:r>
            <a:r>
              <a:rPr lang="en-US" dirty="0"/>
              <a:t> sum=0;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++)sum+=x[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ru-RU" dirty="0"/>
              <a:t>Сумма = "&lt;&lt;</a:t>
            </a:r>
            <a:r>
              <a:rPr lang="en-US" dirty="0"/>
              <a:t>sum&lt;&lt;</a:t>
            </a:r>
            <a:r>
              <a:rPr lang="en-US" dirty="0" err="1"/>
              <a:t>endl</a:t>
            </a:r>
            <a:r>
              <a:rPr lang="en-US" dirty="0"/>
              <a:t>&lt;&lt;</a:t>
            </a:r>
            <a:r>
              <a:rPr lang="en-US" dirty="0" err="1"/>
              <a:t>endl;break</a:t>
            </a:r>
            <a:r>
              <a:rPr lang="en-US" dirty="0"/>
              <a:t>;}</a:t>
            </a:r>
          </a:p>
          <a:p>
            <a:r>
              <a:rPr lang="en-US" dirty="0"/>
              <a:t>	case '4': {double p=1;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++)p*=y[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ru-RU" dirty="0"/>
              <a:t>Произведение = "&lt;&lt;</a:t>
            </a:r>
            <a:r>
              <a:rPr lang="en-US" dirty="0"/>
              <a:t>p&lt;&lt;</a:t>
            </a:r>
            <a:r>
              <a:rPr lang="en-US" dirty="0" err="1"/>
              <a:t>endl</a:t>
            </a:r>
            <a:r>
              <a:rPr lang="en-US" dirty="0"/>
              <a:t>&lt;&lt;</a:t>
            </a:r>
            <a:r>
              <a:rPr lang="en-US" dirty="0" err="1"/>
              <a:t>endl;break</a:t>
            </a:r>
            <a:r>
              <a:rPr lang="en-US" dirty="0"/>
              <a:t>;}</a:t>
            </a:r>
          </a:p>
          <a:p>
            <a:r>
              <a:rPr lang="en-US" dirty="0"/>
              <a:t>	case '5':  {double min=y[0];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n_min</a:t>
            </a:r>
            <a:r>
              <a:rPr lang="en-US" dirty="0"/>
              <a:t> = 0;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++)if(min&gt;y[</a:t>
            </a:r>
            <a:r>
              <a:rPr lang="en-US" dirty="0" err="1"/>
              <a:t>i</a:t>
            </a:r>
            <a:r>
              <a:rPr lang="en-US" dirty="0"/>
              <a:t>]){min=y[</a:t>
            </a:r>
            <a:r>
              <a:rPr lang="en-US" dirty="0" err="1"/>
              <a:t>i</a:t>
            </a:r>
            <a:r>
              <a:rPr lang="en-US" dirty="0"/>
              <a:t>];</a:t>
            </a:r>
            <a:r>
              <a:rPr lang="en-US" dirty="0" err="1"/>
              <a:t>n_min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;}</a:t>
            </a:r>
          </a:p>
          <a:p>
            <a:r>
              <a:rPr lang="ru-RU" dirty="0"/>
              <a:t>		</a:t>
            </a:r>
            <a:r>
              <a:rPr lang="ru-RU" dirty="0" err="1"/>
              <a:t>cout</a:t>
            </a:r>
            <a:r>
              <a:rPr lang="ru-RU" dirty="0"/>
              <a:t>&lt;&lt;"Минимальное значение = "&lt;&lt;</a:t>
            </a:r>
            <a:r>
              <a:rPr lang="ru-RU" dirty="0" err="1"/>
              <a:t>min</a:t>
            </a:r>
            <a:r>
              <a:rPr lang="ru-RU" dirty="0"/>
              <a:t>&lt;&lt; " его порядковый номер = "&lt;&lt;n_min+1&lt;&lt;</a:t>
            </a:r>
            <a:r>
              <a:rPr lang="ru-RU" dirty="0" err="1"/>
              <a:t>endl</a:t>
            </a:r>
            <a:r>
              <a:rPr lang="ru-RU" dirty="0"/>
              <a:t>&lt;&lt;</a:t>
            </a:r>
            <a:r>
              <a:rPr lang="ru-RU" dirty="0" err="1"/>
              <a:t>endl;break</a:t>
            </a:r>
            <a:r>
              <a:rPr lang="ru-RU" dirty="0"/>
              <a:t>;}</a:t>
            </a:r>
          </a:p>
          <a:p>
            <a:r>
              <a:rPr lang="ru-RU" dirty="0"/>
              <a:t>	</a:t>
            </a:r>
            <a:r>
              <a:rPr lang="ru-RU" dirty="0" smtClean="0"/>
              <a:t>} </a:t>
            </a:r>
            <a:r>
              <a:rPr lang="en-US" dirty="0"/>
              <a:t>system("pause");</a:t>
            </a:r>
            <a:endParaRPr lang="ru-RU" dirty="0"/>
          </a:p>
          <a:p>
            <a:r>
              <a:rPr lang="ru-RU" dirty="0"/>
              <a:t>	}</a:t>
            </a:r>
          </a:p>
          <a:p>
            <a:r>
              <a:rPr lang="en-US" dirty="0"/>
              <a:t>	while (sym!='6');</a:t>
            </a:r>
          </a:p>
          <a:p>
            <a:r>
              <a:rPr lang="ru-RU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39" y="159486"/>
            <a:ext cx="3886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1446" y="137184"/>
            <a:ext cx="3886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39" y="2110950"/>
            <a:ext cx="3886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3748" y="2122100"/>
            <a:ext cx="3886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49759" y="4084716"/>
            <a:ext cx="3886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414338" y="871538"/>
            <a:ext cx="77612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Дан массив </a:t>
            </a:r>
            <a:r>
              <a:rPr lang="en-US" sz="2800"/>
              <a:t>n</a:t>
            </a:r>
            <a:r>
              <a:rPr lang="ru-RU" sz="2800"/>
              <a:t> чисел.</a:t>
            </a:r>
            <a:r>
              <a:rPr lang="en-US" sz="2800"/>
              <a:t> </a:t>
            </a:r>
            <a:r>
              <a:rPr lang="ru-RU" sz="2800"/>
              <a:t>Отсортировать массив в порядке возрастания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65225" y="5367338"/>
            <a:ext cx="5246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hlinkClick r:id="rId2" action="ppaction://hlinkfile"/>
              </a:rPr>
              <a:t>Видео</a:t>
            </a:r>
            <a:endParaRPr lang="ru-RU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1981200"/>
            <a:ext cx="8386762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63525" y="117475"/>
            <a:ext cx="8175625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#include &lt;iomanip&gt;</a:t>
            </a:r>
          </a:p>
          <a:p>
            <a:r>
              <a:rPr lang="en-US"/>
              <a:t>#include &lt;time.h&gt;</a:t>
            </a:r>
          </a:p>
          <a:p>
            <a:r>
              <a:rPr lang="en-US"/>
              <a:t>#include &lt;math.h&gt;</a:t>
            </a:r>
          </a:p>
          <a:p>
            <a:r>
              <a:rPr lang="en-US"/>
              <a:t>using	namespace std;</a:t>
            </a:r>
          </a:p>
          <a:p>
            <a:r>
              <a:rPr lang="en-US"/>
              <a:t>void main()</a:t>
            </a:r>
          </a:p>
          <a:p>
            <a:r>
              <a:rPr lang="ru-RU"/>
              <a:t>{</a:t>
            </a:r>
          </a:p>
          <a:p>
            <a:r>
              <a:rPr lang="en-US"/>
              <a:t>    setlocale(LC_CTYPE,"Russian"); 	srand((unsigned)time(NULL));</a:t>
            </a:r>
          </a:p>
          <a:p>
            <a:r>
              <a:rPr lang="en-US"/>
              <a:t>    const int n=15; 	int x[n];</a:t>
            </a:r>
          </a:p>
          <a:p>
            <a:r>
              <a:rPr lang="nn-NO"/>
              <a:t>    for(int i=0;i&lt;n;i++) x[i]=rand()/100-100;</a:t>
            </a:r>
          </a:p>
          <a:p>
            <a:r>
              <a:rPr lang="en-US"/>
              <a:t>    cout&lt;&lt;"</a:t>
            </a:r>
            <a:r>
              <a:rPr lang="ru-RU"/>
              <a:t>Исходный массив"&lt;&lt;</a:t>
            </a:r>
            <a:r>
              <a:rPr lang="en-US"/>
              <a:t>endl;</a:t>
            </a:r>
          </a:p>
          <a:p>
            <a:r>
              <a:rPr lang="en-US"/>
              <a:t>    for(int i=0;i&lt;n;i++)cout&lt;&lt;x[i]&lt;&lt;setw(10); 	cout&lt;&lt;endl;</a:t>
            </a:r>
          </a:p>
          <a:p>
            <a:r>
              <a:rPr lang="en-US"/>
              <a:t>    for(int i=0;i&lt;n;i++)</a:t>
            </a:r>
          </a:p>
          <a:p>
            <a:r>
              <a:rPr lang="en-US"/>
              <a:t>    </a:t>
            </a:r>
            <a:r>
              <a:rPr lang="ru-RU"/>
              <a:t>{</a:t>
            </a:r>
          </a:p>
          <a:p>
            <a:r>
              <a:rPr lang="en-US"/>
              <a:t>	int min=x[i], n_min=i;</a:t>
            </a:r>
          </a:p>
          <a:p>
            <a:r>
              <a:rPr lang="en-US"/>
              <a:t>	for(int j=i+1; j&lt;n; j++)</a:t>
            </a:r>
          </a:p>
          <a:p>
            <a:r>
              <a:rPr lang="en-US"/>
              <a:t>		if(x[j]&lt;min)</a:t>
            </a:r>
          </a:p>
          <a:p>
            <a:r>
              <a:rPr lang="en-US"/>
              <a:t>		{   min=x[j]; n_min=j; }</a:t>
            </a:r>
          </a:p>
          <a:p>
            <a:r>
              <a:rPr lang="en-US"/>
              <a:t>	x[n_min]=x[i]; x[i]=min;</a:t>
            </a:r>
          </a:p>
          <a:p>
            <a:r>
              <a:rPr lang="en-US"/>
              <a:t>     </a:t>
            </a:r>
            <a:r>
              <a:rPr lang="ru-RU"/>
              <a:t>}</a:t>
            </a:r>
          </a:p>
          <a:p>
            <a:r>
              <a:rPr lang="en-US"/>
              <a:t>     cout&lt;&lt;"</a:t>
            </a:r>
            <a:r>
              <a:rPr lang="ru-RU"/>
              <a:t>Отсортированный массив"&lt;&lt;</a:t>
            </a:r>
            <a:r>
              <a:rPr lang="en-US"/>
              <a:t>endl;</a:t>
            </a:r>
          </a:p>
          <a:p>
            <a:r>
              <a:rPr lang="en-US"/>
              <a:t>     for(int i=0;i&lt;n;i++)cout&lt;&lt;x[i]&lt;&lt;setw(10); 	cout&lt;&lt;endl; </a:t>
            </a:r>
            <a:endParaRPr lang="ru-RU"/>
          </a:p>
          <a:p>
            <a:r>
              <a:rPr lang="ru-RU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488" y="0"/>
            <a:ext cx="8686800" cy="6862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i="1" dirty="0">
                <a:latin typeface="Arial" charset="0"/>
              </a:rPr>
              <a:t>Задания :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ru-RU" sz="2000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200" dirty="0">
                <a:latin typeface="Arial" charset="0"/>
              </a:rPr>
              <a:t>Даны</a:t>
            </a:r>
            <a:r>
              <a:rPr lang="ru-RU" sz="2200" i="1" dirty="0">
                <a:latin typeface="Arial" charset="0"/>
              </a:rPr>
              <a:t> </a:t>
            </a:r>
            <a:r>
              <a:rPr lang="ru-RU" sz="2200" dirty="0">
                <a:latin typeface="Arial" charset="0"/>
              </a:rPr>
              <a:t>два массива чисел X и Y из 25 компонент каждый. Найти </a:t>
            </a:r>
            <a:r>
              <a:rPr lang="ru-RU" sz="2200" b="1" dirty="0">
                <a:latin typeface="Arial" charset="0"/>
              </a:rPr>
              <a:t>произведение</a:t>
            </a:r>
            <a:r>
              <a:rPr lang="ru-RU" sz="2200" dirty="0">
                <a:latin typeface="Arial" charset="0"/>
              </a:rPr>
              <a:t> из тех абсолютных значений разностей, которые больше некоторого числа А, введенного с клавиатуры.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200" dirty="0">
                <a:solidFill>
                  <a:srgbClr val="C00000"/>
                </a:solidFill>
                <a:latin typeface="Arial" charset="0"/>
              </a:rPr>
              <a:t>Даны</a:t>
            </a:r>
            <a:r>
              <a:rPr lang="ru-RU" sz="22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ru-RU" sz="2200" dirty="0">
                <a:solidFill>
                  <a:srgbClr val="C00000"/>
                </a:solidFill>
                <a:latin typeface="Arial" charset="0"/>
              </a:rPr>
              <a:t>два массива чисел X и Y из 35 компонент каждый. Найти </a:t>
            </a:r>
            <a:r>
              <a:rPr lang="ru-RU" sz="2200" b="1" dirty="0">
                <a:solidFill>
                  <a:srgbClr val="C00000"/>
                </a:solidFill>
                <a:latin typeface="Arial" charset="0"/>
              </a:rPr>
              <a:t>произведение</a:t>
            </a:r>
            <a:r>
              <a:rPr lang="ru-RU" sz="2200" dirty="0">
                <a:solidFill>
                  <a:srgbClr val="C00000"/>
                </a:solidFill>
                <a:latin typeface="Arial" charset="0"/>
              </a:rPr>
              <a:t> тех компонент массива Y, которые по абсолютной величине больше соответствующих элементов массива X и подсчитать количество таких компонент.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200" dirty="0">
                <a:latin typeface="Arial" charset="0"/>
              </a:rPr>
              <a:t>Даны</a:t>
            </a:r>
            <a:r>
              <a:rPr lang="ru-RU" sz="2200" i="1" dirty="0">
                <a:latin typeface="Arial" charset="0"/>
              </a:rPr>
              <a:t> </a:t>
            </a:r>
            <a:r>
              <a:rPr lang="ru-RU" sz="2200" dirty="0">
                <a:latin typeface="Arial" charset="0"/>
              </a:rPr>
              <a:t>два массива чисел А и B из 70 компонент каждый. Найти </a:t>
            </a:r>
            <a:r>
              <a:rPr lang="ru-RU" sz="2200" b="1" dirty="0">
                <a:latin typeface="Arial" charset="0"/>
              </a:rPr>
              <a:t>произведение</a:t>
            </a:r>
            <a:r>
              <a:rPr lang="ru-RU" sz="2200" dirty="0">
                <a:latin typeface="Arial" charset="0"/>
              </a:rPr>
              <a:t> положительных сумм элементов и подсчитать количество таких сумм.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200" dirty="0">
                <a:solidFill>
                  <a:srgbClr val="C00000"/>
                </a:solidFill>
                <a:latin typeface="Arial" charset="0"/>
              </a:rPr>
              <a:t>Даны</a:t>
            </a:r>
            <a:r>
              <a:rPr lang="ru-RU" sz="22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ru-RU" sz="2200" dirty="0">
                <a:solidFill>
                  <a:srgbClr val="C00000"/>
                </a:solidFill>
                <a:latin typeface="Arial" charset="0"/>
              </a:rPr>
              <a:t>два массива чисел А и С из 20 компонент каждый. Найти </a:t>
            </a:r>
            <a:r>
              <a:rPr lang="ru-RU" sz="2200" b="1" dirty="0">
                <a:solidFill>
                  <a:srgbClr val="C00000"/>
                </a:solidFill>
                <a:latin typeface="Arial" charset="0"/>
              </a:rPr>
              <a:t>сумму</a:t>
            </a:r>
            <a:r>
              <a:rPr lang="ru-RU" sz="2200" dirty="0">
                <a:solidFill>
                  <a:srgbClr val="C00000"/>
                </a:solidFill>
                <a:latin typeface="Arial" charset="0"/>
              </a:rPr>
              <a:t> всех положительных компонент А и С и подсчитать количество отрицательных компонент массива С</a:t>
            </a:r>
            <a:r>
              <a:rPr lang="ru-RU" sz="2200" dirty="0">
                <a:latin typeface="Arial" charset="0"/>
              </a:rPr>
              <a:t>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200" dirty="0">
                <a:latin typeface="Arial" charset="0"/>
              </a:rPr>
              <a:t>Дан</a:t>
            </a:r>
            <a:r>
              <a:rPr lang="ru-RU" sz="2200" i="1" dirty="0">
                <a:latin typeface="Arial" charset="0"/>
              </a:rPr>
              <a:t> </a:t>
            </a:r>
            <a:r>
              <a:rPr lang="ru-RU" sz="2200" dirty="0">
                <a:latin typeface="Arial" charset="0"/>
              </a:rPr>
              <a:t>массив чисел А из 60 компонент. Найти произведение тех компонент массива А, значения которых не попадают в заданный интервал [</a:t>
            </a:r>
            <a:r>
              <a:rPr lang="ru-RU" sz="2200" dirty="0" err="1">
                <a:latin typeface="Arial" charset="0"/>
              </a:rPr>
              <a:t>d;l</a:t>
            </a:r>
            <a:r>
              <a:rPr lang="ru-RU" sz="2200" dirty="0">
                <a:latin typeface="Arial" charset="0"/>
              </a:rPr>
              <a:t>] и подсчитать количество таких компонент. Значения </a:t>
            </a:r>
            <a:r>
              <a:rPr lang="ru-RU" sz="2200" dirty="0" err="1">
                <a:latin typeface="Arial" charset="0"/>
              </a:rPr>
              <a:t>d</a:t>
            </a:r>
            <a:r>
              <a:rPr lang="ru-RU" sz="2200" dirty="0">
                <a:latin typeface="Arial" charset="0"/>
              </a:rPr>
              <a:t> и </a:t>
            </a:r>
            <a:r>
              <a:rPr lang="ru-RU" sz="2200" dirty="0" err="1">
                <a:latin typeface="Arial" charset="0"/>
              </a:rPr>
              <a:t>l</a:t>
            </a:r>
            <a:r>
              <a:rPr lang="ru-RU" sz="2200" dirty="0">
                <a:latin typeface="Arial" charset="0"/>
              </a:rPr>
              <a:t> вводятся с клавиатуры.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819150" y="533400"/>
            <a:ext cx="65055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onstantia" pitchFamily="18" charset="0"/>
                <a:hlinkClick r:id="rId2" action="ppaction://hlinkfile"/>
              </a:rPr>
              <a:t>Одномерный массив</a:t>
            </a:r>
            <a:r>
              <a:rPr lang="ru-RU">
                <a:latin typeface="Constantia" pitchFamily="18" charset="0"/>
                <a:hlinkClick r:id="rId2" action="ppaction://hlinkfile"/>
              </a:rPr>
              <a:t>:</a:t>
            </a:r>
            <a:endParaRPr lang="ru-RU">
              <a:latin typeface="Constantia" pitchFamily="18" charset="0"/>
            </a:endParaRPr>
          </a:p>
          <a:p>
            <a:endParaRPr lang="ru-RU">
              <a:latin typeface="Constantia" pitchFamily="18" charset="0"/>
            </a:endParaRPr>
          </a:p>
        </p:txBody>
      </p:sp>
      <p:sp>
        <p:nvSpPr>
          <p:cNvPr id="8195" name="TextBox 13"/>
          <p:cNvSpPr txBox="1">
            <a:spLocks noChangeArrowheads="1"/>
          </p:cNvSpPr>
          <p:nvPr/>
        </p:nvSpPr>
        <p:spPr bwMode="auto">
          <a:xfrm>
            <a:off x="504825" y="1562100"/>
            <a:ext cx="782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onstantia" pitchFamily="18" charset="0"/>
              </a:rPr>
              <a:t>Описание массива:</a:t>
            </a:r>
          </a:p>
          <a:p>
            <a:r>
              <a:rPr lang="ru-RU" sz="2400" b="1">
                <a:latin typeface="Constantia" pitchFamily="18" charset="0"/>
              </a:rPr>
              <a:t>тип</a:t>
            </a:r>
            <a:r>
              <a:rPr lang="en-US" sz="2400">
                <a:latin typeface="Constantia" pitchFamily="18" charset="0"/>
              </a:rPr>
              <a:t>  </a:t>
            </a:r>
            <a:r>
              <a:rPr lang="ru-RU" sz="2400" i="1">
                <a:latin typeface="Constantia" pitchFamily="18" charset="0"/>
              </a:rPr>
              <a:t>идентификатор</a:t>
            </a:r>
            <a:r>
              <a:rPr lang="en-US" sz="2400">
                <a:latin typeface="Constantia" pitchFamily="18" charset="0"/>
              </a:rPr>
              <a:t>[</a:t>
            </a:r>
            <a:r>
              <a:rPr lang="ru-RU" sz="2400" i="1">
                <a:latin typeface="Constantia" pitchFamily="18" charset="0"/>
              </a:rPr>
              <a:t>количество элементов</a:t>
            </a:r>
            <a:r>
              <a:rPr lang="en-US" sz="2400">
                <a:latin typeface="Constantia" pitchFamily="18" charset="0"/>
              </a:rPr>
              <a:t>]</a:t>
            </a:r>
            <a:endParaRPr lang="ru-RU" sz="2400">
              <a:latin typeface="Constantia" pitchFamily="18" charset="0"/>
            </a:endParaRPr>
          </a:p>
        </p:txBody>
      </p:sp>
      <p:sp>
        <p:nvSpPr>
          <p:cNvPr id="8196" name="TextBox 14"/>
          <p:cNvSpPr txBox="1">
            <a:spLocks noChangeArrowheads="1"/>
          </p:cNvSpPr>
          <p:nvPr/>
        </p:nvSpPr>
        <p:spPr bwMode="auto">
          <a:xfrm>
            <a:off x="447675" y="2428875"/>
            <a:ext cx="7829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onstantia" pitchFamily="18" charset="0"/>
              </a:rPr>
              <a:t>Примеры описания: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int  a[10];	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//  целочисленный массив из 10 элементов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mas[15];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   // вещественный массив из 15 элементов</a:t>
            </a:r>
          </a:p>
        </p:txBody>
      </p:sp>
      <p:grpSp>
        <p:nvGrpSpPr>
          <p:cNvPr id="8197" name="Группа 21"/>
          <p:cNvGrpSpPr>
            <a:grpSpLocks/>
          </p:cNvGrpSpPr>
          <p:nvPr/>
        </p:nvGrpSpPr>
        <p:grpSpPr bwMode="auto">
          <a:xfrm>
            <a:off x="809625" y="1076325"/>
            <a:ext cx="6419850" cy="304800"/>
            <a:chOff x="933450" y="2619375"/>
            <a:chExt cx="6419850" cy="30480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6438900" y="2619375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An</a:t>
              </a:r>
              <a:r>
                <a:rPr lang="ru-RU" dirty="0" smtClean="0">
                  <a:solidFill>
                    <a:schemeClr val="tx1"/>
                  </a:solidFill>
                </a:rPr>
                <a:t>-1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33450" y="2619375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838325" y="2619375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762250" y="2619375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686175" y="2619375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610100" y="2619375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543550" y="2619375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….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6725" y="3571875"/>
            <a:ext cx="78295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+mn-lt"/>
              </a:rPr>
              <a:t>Инициализация элементов массива: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latin typeface="+mn-lt"/>
              </a:rPr>
              <a:t>тип</a:t>
            </a:r>
            <a:r>
              <a:rPr lang="en-US" sz="2400" dirty="0">
                <a:latin typeface="+mn-lt"/>
              </a:rPr>
              <a:t>  </a:t>
            </a:r>
            <a:r>
              <a:rPr lang="ru-RU" sz="2400" i="1" dirty="0">
                <a:latin typeface="+mn-lt"/>
              </a:rPr>
              <a:t>идентификатор</a:t>
            </a:r>
            <a:r>
              <a:rPr lang="en-US" sz="2400" dirty="0">
                <a:latin typeface="+mn-lt"/>
              </a:rPr>
              <a:t>[</a:t>
            </a:r>
            <a:r>
              <a:rPr lang="ru-RU" sz="2400" i="1" dirty="0">
                <a:latin typeface="+mn-lt"/>
              </a:rPr>
              <a:t>количество элементов</a:t>
            </a:r>
            <a:r>
              <a:rPr lang="en-US" sz="2400" dirty="0">
                <a:latin typeface="+mn-lt"/>
              </a:rPr>
              <a:t>]</a:t>
            </a:r>
            <a:r>
              <a:rPr lang="ru-RU" sz="2400" dirty="0">
                <a:latin typeface="+mn-lt"/>
              </a:rPr>
              <a:t>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{&lt;</a:t>
            </a:r>
            <a:r>
              <a:rPr lang="ru-RU" sz="2400" dirty="0">
                <a:latin typeface="+mn-lt"/>
              </a:rPr>
              <a:t>значение 1</a:t>
            </a:r>
            <a:r>
              <a:rPr lang="en-US" sz="2400" dirty="0">
                <a:latin typeface="+mn-lt"/>
              </a:rPr>
              <a:t>&gt;</a:t>
            </a:r>
            <a:r>
              <a:rPr lang="ru-RU" sz="2400" dirty="0">
                <a:latin typeface="+mn-lt"/>
              </a:rPr>
              <a:t>, </a:t>
            </a:r>
            <a:r>
              <a:rPr lang="en-US" sz="2400" dirty="0">
                <a:latin typeface="+mn-lt"/>
              </a:rPr>
              <a:t>&lt;</a:t>
            </a:r>
            <a:r>
              <a:rPr lang="ru-RU" sz="2400" dirty="0">
                <a:latin typeface="+mn-lt"/>
              </a:rPr>
              <a:t>значение 2</a:t>
            </a:r>
            <a:r>
              <a:rPr lang="en-US" sz="2400" dirty="0">
                <a:latin typeface="+mn-lt"/>
              </a:rPr>
              <a:t>&gt;</a:t>
            </a:r>
            <a:r>
              <a:rPr lang="ru-RU" sz="2400" dirty="0">
                <a:latin typeface="+mn-lt"/>
              </a:rPr>
              <a:t>, …, </a:t>
            </a:r>
            <a:r>
              <a:rPr lang="en-US" sz="2400" dirty="0">
                <a:latin typeface="+mn-lt"/>
              </a:rPr>
              <a:t>&lt;</a:t>
            </a:r>
            <a:r>
              <a:rPr lang="ru-RU" sz="2400" dirty="0" err="1">
                <a:latin typeface="+mn-lt"/>
              </a:rPr>
              <a:t>значение</a:t>
            </a:r>
            <a:r>
              <a:rPr lang="ru-RU" sz="2000" baseline="-25000" dirty="0" err="1">
                <a:latin typeface="+mj-lt"/>
              </a:rPr>
              <a:t>кол-во</a:t>
            </a:r>
            <a:r>
              <a:rPr lang="ru-RU" sz="2000" baseline="-25000" dirty="0">
                <a:latin typeface="+mj-lt"/>
              </a:rPr>
              <a:t> элементов</a:t>
            </a:r>
            <a:r>
              <a:rPr lang="en-US" sz="2400" dirty="0">
                <a:latin typeface="+mn-lt"/>
              </a:rPr>
              <a:t>&gt;}</a:t>
            </a:r>
            <a:endParaRPr lang="ru-RU" sz="2400" dirty="0">
              <a:latin typeface="+mn-lt"/>
            </a:endParaRPr>
          </a:p>
        </p:txBody>
      </p:sp>
      <p:sp>
        <p:nvSpPr>
          <p:cNvPr id="8199" name="TextBox 23"/>
          <p:cNvSpPr txBox="1">
            <a:spLocks noChangeArrowheads="1"/>
          </p:cNvSpPr>
          <p:nvPr/>
        </p:nvSpPr>
        <p:spPr bwMode="auto">
          <a:xfrm>
            <a:off x="400050" y="5219700"/>
            <a:ext cx="7829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onstantia" pitchFamily="18" charset="0"/>
              </a:rPr>
              <a:t>Пример инициализации: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int a[5]={2,6,-1,2,4};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685800" y="923925"/>
            <a:ext cx="7705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Ввод массива </a:t>
            </a:r>
            <a:r>
              <a:rPr lang="ru-RU" sz="2400" b="1">
                <a:solidFill>
                  <a:srgbClr val="00B050"/>
                </a:solidFill>
                <a:latin typeface="Constantia" pitchFamily="18" charset="0"/>
              </a:rPr>
              <a:t>с клавиатуры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:</a:t>
            </a:r>
          </a:p>
          <a:p>
            <a:r>
              <a:rPr lang="ru-RU" sz="2400">
                <a:latin typeface="Constantia" pitchFamily="18" charset="0"/>
              </a:rPr>
              <a:t>	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int a[5];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cout&lt;&lt;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Исходный массив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for(int i=0;i&lt;5;i++) cin&gt;&gt;a[i];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647700" y="2819400"/>
            <a:ext cx="7705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Ввод массива с помощью </a:t>
            </a:r>
            <a:r>
              <a:rPr lang="ru-RU" sz="2400" b="1">
                <a:solidFill>
                  <a:srgbClr val="00B050"/>
                </a:solidFill>
                <a:latin typeface="Constantia" pitchFamily="18" charset="0"/>
              </a:rPr>
              <a:t>датчика случайных чисел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:</a:t>
            </a:r>
          </a:p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srand((unsigned)time(NULL)); // #include &lt;time.h&gt;</a:t>
            </a:r>
            <a:r>
              <a:rPr lang="ru-RU" sz="2400">
                <a:latin typeface="Constantia" pitchFamily="18" charset="0"/>
              </a:rPr>
              <a:t>	</a:t>
            </a:r>
          </a:p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int a[5];</a:t>
            </a:r>
          </a:p>
          <a:p>
            <a:r>
              <a:rPr lang="nn-NO" sz="2400">
                <a:latin typeface="Times New Roman" pitchFamily="18" charset="0"/>
                <a:cs typeface="Times New Roman" pitchFamily="18" charset="0"/>
              </a:rPr>
              <a:t>	for(int i=0;i&lt;5;i++) a[i]=rand()/100;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619125" y="4333875"/>
            <a:ext cx="7705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Вывод массива на экран:</a:t>
            </a:r>
          </a:p>
          <a:p>
            <a:r>
              <a:rPr lang="ru-RU" sz="2400">
                <a:latin typeface="Constantia" pitchFamily="18" charset="0"/>
              </a:rPr>
              <a:t>	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for(int i=0;i&lt;5;i++)cout&lt;&lt;a[i]&lt;&lt;setw(4);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cout&lt;&lt;endl;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685800" y="923925"/>
            <a:ext cx="7705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92D050"/>
                </a:solidFill>
                <a:latin typeface="Constantia" pitchFamily="18" charset="0"/>
                <a:hlinkClick r:id="rId2" action="ppaction://hlinkfile"/>
              </a:rPr>
              <a:t>Вычисление суммы элементов массива</a:t>
            </a:r>
            <a:r>
              <a:rPr lang="ru-RU" sz="2400">
                <a:solidFill>
                  <a:srgbClr val="92D050"/>
                </a:solidFill>
                <a:latin typeface="Constantia" pitchFamily="18" charset="0"/>
              </a:rPr>
              <a:t>:</a:t>
            </a:r>
          </a:p>
          <a:p>
            <a:r>
              <a:rPr lang="ru-RU" sz="2400">
                <a:latin typeface="Constantia" pitchFamily="18" charset="0"/>
              </a:rPr>
              <a:t>	</a:t>
            </a:r>
            <a:r>
              <a:rPr lang="en-US" sz="2400"/>
              <a:t>int s=0;</a:t>
            </a:r>
          </a:p>
          <a:p>
            <a:r>
              <a:rPr lang="nn-NO" sz="2400"/>
              <a:t>	</a:t>
            </a:r>
            <a:r>
              <a:rPr lang="en-US" sz="2400"/>
              <a:t>for(int i=0;i&lt;5;i++)s+=a[i];</a:t>
            </a:r>
          </a:p>
          <a:p>
            <a:r>
              <a:rPr lang="en-US" sz="2400"/>
              <a:t>	cout&lt;&lt;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400"/>
              <a:t>Сумма=</a:t>
            </a:r>
            <a:r>
              <a:rPr lang="en-US" sz="2400"/>
              <a:t>"&lt;&lt;s&lt;&lt;endl;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676275" y="2724150"/>
            <a:ext cx="7705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Вычисление </a:t>
            </a:r>
            <a:r>
              <a:rPr lang="ru-RU" sz="2400" b="1">
                <a:solidFill>
                  <a:srgbClr val="00B050"/>
                </a:solidFill>
                <a:latin typeface="Constantia" pitchFamily="18" charset="0"/>
              </a:rPr>
              <a:t>произведения 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элементов массива:</a:t>
            </a:r>
          </a:p>
          <a:p>
            <a:r>
              <a:rPr lang="ru-RU" sz="2400">
                <a:latin typeface="Constantia" pitchFamily="18" charset="0"/>
              </a:rPr>
              <a:t>	</a:t>
            </a:r>
            <a:r>
              <a:rPr lang="en-US" sz="2400"/>
              <a:t>int p=1;</a:t>
            </a:r>
          </a:p>
          <a:p>
            <a:r>
              <a:rPr lang="nn-NO" sz="2400"/>
              <a:t>	</a:t>
            </a:r>
            <a:r>
              <a:rPr lang="en-US" sz="2400"/>
              <a:t>for(int i=0;i&lt;5;i++)p*=a[i];</a:t>
            </a:r>
          </a:p>
          <a:p>
            <a:r>
              <a:rPr lang="en-US" sz="2400"/>
              <a:t>	cout&lt;&lt;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400"/>
              <a:t>Произведение=</a:t>
            </a:r>
            <a:r>
              <a:rPr lang="en-US" sz="2400"/>
              <a:t>"&lt;&lt;p&lt;&lt;endl;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657225" y="4657725"/>
            <a:ext cx="77057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Вычисление </a:t>
            </a:r>
            <a:r>
              <a:rPr lang="ru-RU" sz="2400" b="1">
                <a:solidFill>
                  <a:srgbClr val="00B050"/>
                </a:solidFill>
                <a:latin typeface="Constantia" pitchFamily="18" charset="0"/>
              </a:rPr>
              <a:t>среднего арифметического значения 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элементов массива:</a:t>
            </a:r>
          </a:p>
          <a:p>
            <a:r>
              <a:rPr lang="ru-RU" sz="2400">
                <a:latin typeface="Constantia" pitchFamily="18" charset="0"/>
              </a:rPr>
              <a:t>	</a:t>
            </a:r>
            <a:r>
              <a:rPr lang="en-US" sz="2400"/>
              <a:t>int sr_ar,s=0;</a:t>
            </a:r>
          </a:p>
          <a:p>
            <a:r>
              <a:rPr lang="nn-NO" sz="2400"/>
              <a:t>	</a:t>
            </a:r>
            <a:r>
              <a:rPr lang="en-US" sz="2400"/>
              <a:t> for(int i=0;i&lt;5;i++)s+=a[i];</a:t>
            </a:r>
          </a:p>
          <a:p>
            <a:r>
              <a:rPr lang="en-US" sz="2400"/>
              <a:t>	sr_ar=s/5;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50" y="455613"/>
            <a:ext cx="5648325" cy="6370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#include &lt;iomanip&gt;</a:t>
            </a:r>
            <a:endParaRPr lang="ru-RU"/>
          </a:p>
          <a:p>
            <a:r>
              <a:rPr lang="en-US"/>
              <a:t>#include &lt;time.h&gt;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void main()</a:t>
            </a:r>
          </a:p>
          <a:p>
            <a:r>
              <a:rPr lang="ru-RU"/>
              <a:t>{</a:t>
            </a:r>
          </a:p>
          <a:p>
            <a:r>
              <a:rPr lang="en-US" sz="2000"/>
              <a:t>   setlocale(LC_CTYPE,"Russian");  </a:t>
            </a:r>
            <a:endParaRPr lang="ru-RU" sz="2000"/>
          </a:p>
          <a:p>
            <a:r>
              <a:rPr lang="ru-RU" sz="2000"/>
              <a:t>   </a:t>
            </a:r>
            <a:r>
              <a:rPr lang="en-US" sz="2000"/>
              <a:t>srand((unsigned)time(NULL));      </a:t>
            </a:r>
          </a:p>
          <a:p>
            <a:r>
              <a:rPr lang="en-US" sz="2000"/>
              <a:t>   int a[5];</a:t>
            </a:r>
            <a:r>
              <a:rPr lang="ru-RU" sz="2000"/>
              <a:t> </a:t>
            </a:r>
            <a:r>
              <a:rPr lang="en-US" sz="2000"/>
              <a:t>   double sr_ar=0;</a:t>
            </a:r>
          </a:p>
          <a:p>
            <a:r>
              <a:rPr lang="nn-NO" sz="2000"/>
              <a:t>   for(int i=0;i&lt;5;i++) a[i]=rand()/100-100;</a:t>
            </a:r>
          </a:p>
          <a:p>
            <a:r>
              <a:rPr lang="en-US" sz="2000"/>
              <a:t>   cout&lt;&lt;"</a:t>
            </a:r>
            <a:r>
              <a:rPr lang="ru-RU" sz="2000"/>
              <a:t>Исходный массив: "&lt;&lt;</a:t>
            </a:r>
            <a:r>
              <a:rPr lang="en-US" sz="2000"/>
              <a:t>endl;</a:t>
            </a:r>
          </a:p>
          <a:p>
            <a:r>
              <a:rPr lang="en-US" sz="2000"/>
              <a:t>   for(int i=0;i&lt;5;i++)cout&lt;&lt;a[i]&lt;&lt;setw(5);</a:t>
            </a:r>
          </a:p>
          <a:p>
            <a:r>
              <a:rPr lang="en-US" sz="2000"/>
              <a:t>   cout&lt;&lt;endl;</a:t>
            </a:r>
          </a:p>
          <a:p>
            <a:r>
              <a:rPr lang="en-US" sz="2000"/>
              <a:t>   int kol=0;</a:t>
            </a:r>
          </a:p>
          <a:p>
            <a:r>
              <a:rPr lang="en-US" sz="2000"/>
              <a:t>   double s=0;</a:t>
            </a:r>
          </a:p>
          <a:p>
            <a:r>
              <a:rPr lang="en-US" sz="2000"/>
              <a:t>   for(int i=0;i&lt;5;i++)</a:t>
            </a:r>
          </a:p>
          <a:p>
            <a:r>
              <a:rPr lang="en-US" sz="2000"/>
              <a:t>       if(a[i]&gt;=0)  {  s+=a[i]; kol+=1; }</a:t>
            </a:r>
          </a:p>
          <a:p>
            <a:r>
              <a:rPr lang="en-US" sz="2000"/>
              <a:t>    sr_ar=s/kol;</a:t>
            </a:r>
          </a:p>
          <a:p>
            <a:r>
              <a:rPr lang="en-US" sz="2000"/>
              <a:t>    </a:t>
            </a:r>
            <a:r>
              <a:rPr lang="ru-RU" sz="2000"/>
              <a:t>cout&lt;&lt;"Среднее арифметическое</a:t>
            </a:r>
            <a:r>
              <a:rPr lang="en-US" sz="2000"/>
              <a:t>=</a:t>
            </a:r>
            <a:r>
              <a:rPr lang="ru-RU" sz="2000"/>
              <a:t>" &lt;&lt; sr_ar&lt;&lt;endl;</a:t>
            </a:r>
            <a:endParaRPr lang="en-US" sz="2000"/>
          </a:p>
          <a:p>
            <a:r>
              <a:rPr lang="ru-RU" sz="2000"/>
              <a:t>}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00750" y="2952750"/>
            <a:ext cx="2981325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 </a:t>
            </a:r>
            <a:r>
              <a:rPr lang="en-US"/>
              <a:t>kol=0,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=0;</a:t>
            </a:r>
          </a:p>
          <a:p>
            <a:r>
              <a:rPr lang="en-US"/>
              <a:t>for(int i=0;i&lt;5;i++)</a:t>
            </a:r>
          </a:p>
          <a:p>
            <a:r>
              <a:rPr lang="ru-RU"/>
              <a:t>{</a:t>
            </a:r>
          </a:p>
          <a:p>
            <a:r>
              <a:rPr lang="en-US"/>
              <a:t>       if(a[i]&gt;=0)</a:t>
            </a:r>
          </a:p>
          <a:p>
            <a:r>
              <a:rPr lang="en-US"/>
              <a:t>       </a:t>
            </a:r>
            <a:r>
              <a:rPr lang="ru-RU"/>
              <a:t>{</a:t>
            </a:r>
          </a:p>
          <a:p>
            <a:r>
              <a:rPr lang="en-US"/>
              <a:t>             s+=a[i];</a:t>
            </a:r>
          </a:p>
          <a:p>
            <a:r>
              <a:rPr lang="en-US"/>
              <a:t>             kol+=1;</a:t>
            </a:r>
          </a:p>
          <a:p>
            <a:r>
              <a:rPr lang="en-US"/>
              <a:t>        </a:t>
            </a:r>
            <a:r>
              <a:rPr lang="ru-RU"/>
              <a:t>}</a:t>
            </a:r>
          </a:p>
          <a:p>
            <a:r>
              <a:rPr lang="ru-RU"/>
              <a:t>}</a:t>
            </a:r>
          </a:p>
          <a:p>
            <a:r>
              <a:rPr lang="en-US"/>
              <a:t>sr_ar=s</a:t>
            </a:r>
            <a:r>
              <a:rPr lang="en-US">
                <a:solidFill>
                  <a:srgbClr val="FF0000"/>
                </a:solidFill>
              </a:rPr>
              <a:t>*1.0</a:t>
            </a:r>
            <a:r>
              <a:rPr lang="en-US"/>
              <a:t>/kol;</a:t>
            </a:r>
          </a:p>
          <a:p>
            <a:endParaRPr lang="ru-RU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00750" y="447675"/>
            <a:ext cx="30003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1.  Вычисление </a:t>
            </a:r>
            <a:r>
              <a:rPr lang="ru-RU" sz="2400" b="1">
                <a:solidFill>
                  <a:srgbClr val="00B050"/>
                </a:solidFill>
                <a:latin typeface="Constantia" pitchFamily="18" charset="0"/>
              </a:rPr>
              <a:t>среднего арифметического 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значения положительных элементов массива:</a:t>
            </a:r>
          </a:p>
          <a:p>
            <a:endParaRPr lang="ru-RU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8775" y="5762625"/>
            <a:ext cx="37052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8588" y="238125"/>
            <a:ext cx="8837612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#include &lt;iomanip&gt;</a:t>
            </a:r>
          </a:p>
          <a:p>
            <a:r>
              <a:rPr lang="en-US"/>
              <a:t>#include &lt;time.h&gt;</a:t>
            </a:r>
          </a:p>
          <a:p>
            <a:r>
              <a:rPr lang="en-US"/>
              <a:t>using	namespace std;</a:t>
            </a:r>
          </a:p>
          <a:p>
            <a:r>
              <a:rPr lang="en-US"/>
              <a:t>void main()</a:t>
            </a:r>
          </a:p>
          <a:p>
            <a:r>
              <a:rPr lang="ru-RU"/>
              <a:t>{</a:t>
            </a:r>
          </a:p>
          <a:p>
            <a:r>
              <a:rPr lang="en-US"/>
              <a:t>    setlocale(LC_CTYPE,"Russian");  	srand((unsigned)time(NULL));</a:t>
            </a:r>
          </a:p>
          <a:p>
            <a:r>
              <a:rPr lang="en-US"/>
              <a:t>    const int n=10; 		int a[n];</a:t>
            </a:r>
          </a:p>
          <a:p>
            <a:r>
              <a:rPr lang="nn-NO"/>
              <a:t>    for(int i=0;i&lt;n;i++) a[i]=rand()/100-100;</a:t>
            </a:r>
          </a:p>
          <a:p>
            <a:r>
              <a:rPr lang="en-US"/>
              <a:t>    cout&lt;&lt;"</a:t>
            </a:r>
            <a:r>
              <a:rPr lang="ru-RU"/>
              <a:t>Исходный массив: ";</a:t>
            </a:r>
          </a:p>
          <a:p>
            <a:r>
              <a:rPr lang="en-US"/>
              <a:t>    for(int i=0;i&lt;n;i++)cout&lt;&lt;a[i]&lt;&lt;setw(5);</a:t>
            </a:r>
          </a:p>
          <a:p>
            <a:r>
              <a:rPr lang="en-US"/>
              <a:t>    cout&lt;&lt;endl;</a:t>
            </a:r>
          </a:p>
          <a:p>
            <a:r>
              <a:rPr lang="en-US"/>
              <a:t>    int min=a[0],n_min=0;</a:t>
            </a:r>
          </a:p>
          <a:p>
            <a:r>
              <a:rPr lang="en-US"/>
              <a:t>    for(int i=0;i&lt;n;i++)</a:t>
            </a:r>
          </a:p>
          <a:p>
            <a:r>
              <a:rPr lang="ru-RU"/>
              <a:t>	</a:t>
            </a:r>
            <a:r>
              <a:rPr lang="en-US"/>
              <a:t>if(a[i]&lt;min)</a:t>
            </a:r>
          </a:p>
          <a:p>
            <a:r>
              <a:rPr lang="ru-RU"/>
              <a:t>      	{  </a:t>
            </a:r>
          </a:p>
          <a:p>
            <a:r>
              <a:rPr lang="en-US"/>
              <a:t>		min=a[i];</a:t>
            </a:r>
          </a:p>
          <a:p>
            <a:r>
              <a:rPr lang="en-US"/>
              <a:t>		n_min=i;</a:t>
            </a:r>
          </a:p>
          <a:p>
            <a:r>
              <a:rPr lang="ru-RU"/>
              <a:t>	}</a:t>
            </a:r>
          </a:p>
          <a:p>
            <a:r>
              <a:rPr lang="en-US"/>
              <a:t>     </a:t>
            </a:r>
            <a:r>
              <a:rPr lang="ru-RU"/>
              <a:t>cout&lt;&lt;"Минимальное значение="&lt;&lt;min&lt;&lt;" его номер=“</a:t>
            </a:r>
            <a:r>
              <a:rPr lang="en-US"/>
              <a:t> </a:t>
            </a:r>
            <a:r>
              <a:rPr lang="ru-RU"/>
              <a:t>&lt;&lt;</a:t>
            </a:r>
            <a:r>
              <a:rPr lang="en-US"/>
              <a:t> </a:t>
            </a:r>
            <a:r>
              <a:rPr lang="ru-RU"/>
              <a:t>n_min+1</a:t>
            </a:r>
            <a:r>
              <a:rPr lang="en-US"/>
              <a:t> </a:t>
            </a:r>
            <a:r>
              <a:rPr lang="ru-RU"/>
              <a:t>&lt;&lt;</a:t>
            </a:r>
            <a:r>
              <a:rPr lang="en-US"/>
              <a:t> </a:t>
            </a:r>
            <a:r>
              <a:rPr lang="ru-RU"/>
              <a:t>endl;</a:t>
            </a:r>
          </a:p>
          <a:p>
            <a:r>
              <a:rPr lang="ru-RU"/>
              <a:t>}</a:t>
            </a:r>
            <a:endParaRPr lang="ru-RU" sz="20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59238" y="163513"/>
            <a:ext cx="508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Нахождение</a:t>
            </a:r>
            <a:r>
              <a:rPr lang="ru-RU" sz="2400" b="1">
                <a:solidFill>
                  <a:srgbClr val="00B050"/>
                </a:solidFill>
                <a:latin typeface="Constantia" pitchFamily="18" charset="0"/>
              </a:rPr>
              <a:t> минимального значения 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элемента массива и его порядкового номера:</a:t>
            </a:r>
          </a:p>
          <a:p>
            <a:endParaRPr lang="ru-RU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5516563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1"/>
          <p:cNvSpPr txBox="1">
            <a:spLocks noChangeArrowheads="1"/>
          </p:cNvSpPr>
          <p:nvPr/>
        </p:nvSpPr>
        <p:spPr bwMode="auto">
          <a:xfrm>
            <a:off x="446088" y="219075"/>
            <a:ext cx="86979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3. Даны массивы Х(20) и </a:t>
            </a:r>
            <a:r>
              <a:rPr lang="en-US" sz="2400">
                <a:solidFill>
                  <a:srgbClr val="00B050"/>
                </a:solidFill>
                <a:latin typeface="Constantia" pitchFamily="18" charset="0"/>
              </a:rPr>
              <a:t>Y(20)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. Вычислить значения элементов массива </a:t>
            </a:r>
            <a:r>
              <a:rPr lang="en-US" sz="2400">
                <a:solidFill>
                  <a:srgbClr val="00B050"/>
                </a:solidFill>
                <a:latin typeface="Constantia" pitchFamily="18" charset="0"/>
              </a:rPr>
              <a:t>Z</a:t>
            </a:r>
            <a:r>
              <a:rPr lang="ru-RU" sz="2400">
                <a:solidFill>
                  <a:srgbClr val="00B050"/>
                </a:solidFill>
                <a:latin typeface="Constantia" pitchFamily="18" charset="0"/>
              </a:rPr>
              <a:t>(20) по формуле</a:t>
            </a:r>
          </a:p>
          <a:p>
            <a:endParaRPr lang="ru-RU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65838" y="563563"/>
          <a:ext cx="1889125" cy="655637"/>
        </p:xfrm>
        <a:graphic>
          <a:graphicData uri="http://schemas.openxmlformats.org/presentationml/2006/ole">
            <p:oleObj spid="_x0000_s1026" name="Формула" r:id="rId3" imgW="952200" imgH="330120" progId="Equation.3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0175" y="1185863"/>
            <a:ext cx="584676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#include &lt;iostream&gt;</a:t>
            </a:r>
          </a:p>
          <a:p>
            <a:r>
              <a:rPr lang="en-US" sz="2000"/>
              <a:t>#include &lt;iomanip&gt;</a:t>
            </a:r>
          </a:p>
          <a:p>
            <a:r>
              <a:rPr lang="en-US" sz="2000"/>
              <a:t>#include &lt;time.h&gt;</a:t>
            </a:r>
          </a:p>
          <a:p>
            <a:r>
              <a:rPr lang="en-US" sz="2000"/>
              <a:t>#include &lt;math.h&gt;</a:t>
            </a:r>
          </a:p>
          <a:p>
            <a:r>
              <a:rPr lang="en-US" sz="2000"/>
              <a:t>using	namespace std;</a:t>
            </a:r>
          </a:p>
          <a:p>
            <a:r>
              <a:rPr lang="en-US" sz="2000"/>
              <a:t>void main()</a:t>
            </a:r>
          </a:p>
          <a:p>
            <a:r>
              <a:rPr lang="ru-RU" sz="2000"/>
              <a:t>{</a:t>
            </a:r>
          </a:p>
          <a:p>
            <a:r>
              <a:rPr lang="en-US" sz="2000"/>
              <a:t>setlocale(LC_CTYPE,"Russian"); </a:t>
            </a:r>
          </a:p>
          <a:p>
            <a:r>
              <a:rPr lang="en-US" sz="2000"/>
              <a:t>srand((unsigned)time(NULL));</a:t>
            </a:r>
          </a:p>
          <a:p>
            <a:r>
              <a:rPr lang="en-US" sz="2000"/>
              <a:t>const int n=20;</a:t>
            </a:r>
          </a:p>
          <a:p>
            <a:r>
              <a:rPr lang="en-US" sz="2000"/>
              <a:t>double x[n],y[n],z[n] ;</a:t>
            </a:r>
          </a:p>
          <a:p>
            <a:r>
              <a:rPr lang="ru-RU" sz="2000"/>
              <a:t>cout&lt;&lt;"Исходный массив  X"&lt;&lt;endl;</a:t>
            </a:r>
          </a:p>
          <a:p>
            <a:r>
              <a:rPr lang="nn-NO" sz="2000"/>
              <a:t>for(int i=0;i&lt;n;i++) x[i]=rand()/100-100;</a:t>
            </a:r>
          </a:p>
          <a:p>
            <a:r>
              <a:rPr lang="en-US" sz="2000"/>
              <a:t>for(int i=0;i&lt;n;i++) cout&lt;&lt;x[i]&lt;&lt;setw(5);</a:t>
            </a:r>
          </a:p>
          <a:p>
            <a:r>
              <a:rPr lang="en-US" sz="2000"/>
              <a:t>cout&lt;&lt;endl;</a:t>
            </a:r>
          </a:p>
          <a:p>
            <a:r>
              <a:rPr lang="ru-RU" sz="2000"/>
              <a:t>cout&lt;&lt;"Исходный массив Y"&lt;&lt;endl;</a:t>
            </a:r>
            <a:r>
              <a:rPr lang="nn-NO" sz="2000"/>
              <a:t>	</a:t>
            </a:r>
            <a:endParaRPr lang="ru-RU" sz="20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52938" y="1306513"/>
            <a:ext cx="4484687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2000"/>
              <a:t>for(int i=0;i&lt;n;i++) y[i]=rand()/100-100;</a:t>
            </a:r>
          </a:p>
          <a:p>
            <a:r>
              <a:rPr lang="nn-NO" sz="2000"/>
              <a:t>for(int i=0;i&lt;n;i++)cout&lt;&lt;y[i]&lt;&lt;setw(5);</a:t>
            </a:r>
          </a:p>
          <a:p>
            <a:r>
              <a:rPr lang="en-US" sz="2000"/>
              <a:t>cout&lt;&lt;endl;</a:t>
            </a:r>
          </a:p>
          <a:p>
            <a:r>
              <a:rPr lang="en-US" sz="2000"/>
              <a:t>for(int i=0;i&lt;n;i++)  z[i]=sqrt(pow(x[i],2)+pow(abs(y[i]),2));</a:t>
            </a:r>
          </a:p>
          <a:p>
            <a:r>
              <a:rPr lang="ru-RU" sz="2000"/>
              <a:t>cout&lt;&lt;"Результирующий массив Z="&lt;&lt;endl;</a:t>
            </a:r>
          </a:p>
          <a:p>
            <a:r>
              <a:rPr lang="nn-NO" sz="2000"/>
              <a:t>for(int  i=0; i&lt;n; i++) cout&lt;&lt;z[i]&lt;&lt; setw(10);</a:t>
            </a:r>
          </a:p>
          <a:p>
            <a:r>
              <a:rPr lang="en-US" sz="2000"/>
              <a:t>cout&lt;&lt;endl;</a:t>
            </a:r>
          </a:p>
          <a:p>
            <a:r>
              <a:rPr lang="ru-RU" sz="2000"/>
              <a:t>}</a:t>
            </a:r>
          </a:p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2465388"/>
            <a:ext cx="76581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152400" y="849313"/>
            <a:ext cx="86979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onstantia" pitchFamily="18" charset="0"/>
              </a:rPr>
              <a:t>4. Дан массив действительных чисел </a:t>
            </a:r>
            <a:r>
              <a:rPr lang="en-US" sz="2800">
                <a:latin typeface="Constantia" pitchFamily="18" charset="0"/>
              </a:rPr>
              <a:t>{X}n</a:t>
            </a:r>
            <a:r>
              <a:rPr lang="ru-RU" sz="2800">
                <a:latin typeface="Constantia" pitchFamily="18" charset="0"/>
              </a:rPr>
              <a:t>. Вычислить элементы массива </a:t>
            </a:r>
            <a:r>
              <a:rPr lang="en-US" sz="2800">
                <a:latin typeface="Constantia" pitchFamily="18" charset="0"/>
              </a:rPr>
              <a:t>Y</a:t>
            </a:r>
            <a:r>
              <a:rPr lang="ru-RU" sz="2800">
                <a:latin typeface="Constantia" pitchFamily="18" charset="0"/>
              </a:rPr>
              <a:t>, где </a:t>
            </a:r>
            <a:r>
              <a:rPr lang="en-US" sz="2800">
                <a:latin typeface="Constantia" pitchFamily="18" charset="0"/>
              </a:rPr>
              <a:t>y0=max(x0,x1), y1=max(x2,x3), y2=max(x4,x5) </a:t>
            </a:r>
            <a:r>
              <a:rPr lang="ru-RU" sz="2800">
                <a:latin typeface="Constantia" pitchFamily="18" charset="0"/>
              </a:rPr>
              <a:t>и т.д. Если </a:t>
            </a:r>
            <a:r>
              <a:rPr lang="en-US" sz="2800">
                <a:latin typeface="Constantia" pitchFamily="18" charset="0"/>
              </a:rPr>
              <a:t>n </a:t>
            </a:r>
            <a:r>
              <a:rPr lang="ru-RU" sz="2800">
                <a:latin typeface="Constantia" pitchFamily="18" charset="0"/>
              </a:rPr>
              <a:t>нечетное, то последний элемент </a:t>
            </a:r>
            <a:r>
              <a:rPr lang="en-US" sz="2800">
                <a:latin typeface="Constantia" pitchFamily="18" charset="0"/>
              </a:rPr>
              <a:t>y=x</a:t>
            </a:r>
            <a:r>
              <a:rPr lang="en-US" sz="2000">
                <a:latin typeface="Constantia" pitchFamily="18" charset="0"/>
              </a:rPr>
              <a:t>n</a:t>
            </a:r>
            <a:r>
              <a:rPr lang="ru-RU" sz="2000">
                <a:latin typeface="Constantia" pitchFamily="18" charset="0"/>
              </a:rPr>
              <a:t>. </a:t>
            </a:r>
          </a:p>
          <a:p>
            <a:r>
              <a:rPr lang="ru-RU" sz="2000">
                <a:latin typeface="Constantia" pitchFamily="18" charset="0"/>
              </a:rPr>
              <a:t> </a:t>
            </a:r>
            <a:r>
              <a:rPr lang="ru-RU" sz="2800">
                <a:latin typeface="Constantia" pitchFamily="18" charset="0"/>
              </a:rPr>
              <a:t>Определить в </a:t>
            </a:r>
            <a:r>
              <a:rPr lang="en-US" sz="2800">
                <a:latin typeface="Constantia" pitchFamily="18" charset="0"/>
              </a:rPr>
              <a:t>Y</a:t>
            </a:r>
            <a:r>
              <a:rPr lang="ru-RU" sz="2800">
                <a:latin typeface="Constantia" pitchFamily="18" charset="0"/>
              </a:rPr>
              <a:t> наименьший элемент и его порядковый номер</a:t>
            </a:r>
            <a:endParaRPr lang="ru-RU" sz="200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52625" y="4129088"/>
          <a:ext cx="4924425" cy="1819275"/>
        </p:xfrm>
        <a:graphic>
          <a:graphicData uri="http://schemas.openxmlformats.org/presentationml/2006/ole">
            <p:oleObj spid="_x0000_s2050" name="Формула" r:id="rId3" imgW="1168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92113" y="117475"/>
            <a:ext cx="7848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#include &lt;iostream&gt;</a:t>
            </a:r>
          </a:p>
          <a:p>
            <a:r>
              <a:rPr lang="en-US" sz="2000"/>
              <a:t>#include &lt;iomanip&gt;</a:t>
            </a:r>
          </a:p>
          <a:p>
            <a:r>
              <a:rPr lang="en-US" sz="2000"/>
              <a:t>#include &lt;time.h&gt;</a:t>
            </a:r>
          </a:p>
          <a:p>
            <a:r>
              <a:rPr lang="en-US" sz="2000"/>
              <a:t>#include &lt;math.h&gt;</a:t>
            </a:r>
          </a:p>
          <a:p>
            <a:r>
              <a:rPr lang="en-US" sz="2000"/>
              <a:t>using	namespace std;</a:t>
            </a:r>
          </a:p>
          <a:p>
            <a:r>
              <a:rPr lang="en-US" sz="2000"/>
              <a:t>void main()</a:t>
            </a:r>
          </a:p>
          <a:p>
            <a:r>
              <a:rPr lang="ru-RU" sz="2000"/>
              <a:t>{</a:t>
            </a:r>
          </a:p>
          <a:p>
            <a:r>
              <a:rPr lang="en-US" sz="2000"/>
              <a:t>    setlocale(LC_CTYPE,"Russian"); </a:t>
            </a:r>
          </a:p>
          <a:p>
            <a:r>
              <a:rPr lang="en-US" sz="2000"/>
              <a:t>	srand((unsigned)time(NULL));</a:t>
            </a:r>
          </a:p>
          <a:p>
            <a:r>
              <a:rPr lang="en-US" sz="2000"/>
              <a:t>    const int n=9,k=n/2+1;</a:t>
            </a:r>
          </a:p>
          <a:p>
            <a:r>
              <a:rPr lang="en-US" sz="2000"/>
              <a:t>	double x[n],y[k];</a:t>
            </a:r>
          </a:p>
          <a:p>
            <a:r>
              <a:rPr lang="en-US" sz="2000"/>
              <a:t>	cout&lt;&lt;"</a:t>
            </a:r>
            <a:r>
              <a:rPr lang="ru-RU" sz="2000"/>
              <a:t>Массив </a:t>
            </a:r>
            <a:r>
              <a:rPr lang="en-US" sz="2000"/>
              <a:t>X"&lt;&lt;endl;</a:t>
            </a:r>
          </a:p>
          <a:p>
            <a:r>
              <a:rPr lang="nn-NO" sz="2000"/>
              <a:t>	for(int i=0;i&lt;n;i++) x[i]=rand()/100-100;</a:t>
            </a:r>
          </a:p>
          <a:p>
            <a:r>
              <a:rPr lang="en-US" sz="2000"/>
              <a:t>	for(int i=0;i&lt;n;i++)cout&lt;&lt;x[i]&lt;&lt;setw(5);</a:t>
            </a:r>
          </a:p>
          <a:p>
            <a:r>
              <a:rPr lang="en-US" sz="2000"/>
              <a:t>	cout&lt;&lt;endl;</a:t>
            </a:r>
          </a:p>
          <a:p>
            <a:r>
              <a:rPr lang="en-US" sz="2000"/>
              <a:t>	for(int i=0;i&lt;n/2;i++)</a:t>
            </a:r>
          </a:p>
          <a:p>
            <a:r>
              <a:rPr lang="ru-RU" sz="2000"/>
              <a:t>	{        </a:t>
            </a:r>
          </a:p>
          <a:p>
            <a:r>
              <a:rPr lang="en-US" sz="2000"/>
              <a:t>		if(x[2*i]&gt;x[2*i+1])y[i]=x[2*i];</a:t>
            </a:r>
          </a:p>
          <a:p>
            <a:r>
              <a:rPr lang="en-US" sz="2000"/>
              <a:t>		else y[i]=x[2*i+1];</a:t>
            </a:r>
          </a:p>
          <a:p>
            <a:r>
              <a:rPr lang="ru-RU" sz="2000"/>
              <a:t>	}</a:t>
            </a:r>
            <a:r>
              <a:rPr lang="en-US" sz="20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ерая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Серая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</TotalTime>
  <Words>725</Words>
  <Application>Microsoft Office PowerPoint</Application>
  <PresentationFormat>Экран (4:3)</PresentationFormat>
  <Paragraphs>252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Times New Roman</vt:lpstr>
      <vt:lpstr>Wingdings</vt:lpstr>
      <vt:lpstr>Поток</vt:lpstr>
      <vt:lpstr>Microsoft Equation 3.0</vt:lpstr>
      <vt:lpstr>Программирование задач с использованием одномерных массивов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МИЭТ ПРИТ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задач с использованием одномерных массивов</dc:title>
  <dc:creator>dekan2</dc:creator>
  <cp:lastModifiedBy>Natella</cp:lastModifiedBy>
  <cp:revision>63</cp:revision>
  <dcterms:created xsi:type="dcterms:W3CDTF">2008-09-30T11:40:10Z</dcterms:created>
  <dcterms:modified xsi:type="dcterms:W3CDTF">2017-12-08T14:53:57Z</dcterms:modified>
</cp:coreProperties>
</file>