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1" r:id="rId2"/>
  </p:sldMasterIdLst>
  <p:notesMasterIdLst>
    <p:notesMasterId r:id="rId16"/>
  </p:notesMasterIdLst>
  <p:handoutMasterIdLst>
    <p:handoutMasterId r:id="rId17"/>
  </p:handoutMasterIdLst>
  <p:sldIdLst>
    <p:sldId id="256" r:id="rId3"/>
    <p:sldId id="257" r:id="rId4"/>
    <p:sldId id="308" r:id="rId5"/>
    <p:sldId id="309" r:id="rId6"/>
    <p:sldId id="310" r:id="rId7"/>
    <p:sldId id="312" r:id="rId8"/>
    <p:sldId id="322" r:id="rId9"/>
    <p:sldId id="323" r:id="rId10"/>
    <p:sldId id="317" r:id="rId11"/>
    <p:sldId id="319" r:id="rId12"/>
    <p:sldId id="320" r:id="rId13"/>
    <p:sldId id="313" r:id="rId14"/>
    <p:sldId id="272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CC92"/>
    <a:srgbClr val="C1F38B"/>
    <a:srgbClr val="7434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812" autoAdjust="0"/>
    <p:restoredTop sz="95356" autoAdjust="0"/>
  </p:normalViewPr>
  <p:slideViewPr>
    <p:cSldViewPr snapToGrid="0">
      <p:cViewPr varScale="1">
        <p:scale>
          <a:sx n="84" d="100"/>
          <a:sy n="84" d="100"/>
        </p:scale>
        <p:origin x="1326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582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D6FC6-EA67-4F41-A84A-3713D2A38186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DDEB6A-F539-46E9-A7A4-6D4264689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BD739-C410-4BBA-B985-F85A0DB96196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2722A1-26EE-43C4-98D9-FC7E73F7EF5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255.255.255.0(8 8 8 0)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2722A1-26EE-43C4-98D9-FC7E73F7EF50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TELLO-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开头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开头的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是怎么重合的。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2722A1-26EE-43C4-98D9-FC7E73F7EF50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2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5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2" y="1562122"/>
            <a:ext cx="7772400" cy="1944687"/>
          </a:xfrm>
        </p:spPr>
        <p:txBody>
          <a:bodyPr/>
          <a:lstStyle>
            <a:lvl1pPr>
              <a:defRPr sz="4000">
                <a:solidFill>
                  <a:srgbClr val="C00000"/>
                </a:solidFill>
                <a:ea typeface="隶书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0012" y="3763107"/>
            <a:ext cx="6400800" cy="1195754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94" r="28233" b="58652"/>
          <a:stretch>
            <a:fillRect/>
          </a:stretch>
        </p:blipFill>
        <p:spPr>
          <a:xfrm>
            <a:off x="140677" y="103209"/>
            <a:ext cx="1375351" cy="1355704"/>
          </a:xfrm>
          <a:prstGeom prst="rect">
            <a:avLst/>
          </a:prstGeom>
        </p:spPr>
      </p:pic>
      <p:pic>
        <p:nvPicPr>
          <p:cNvPr id="8" name="Picture 10" descr="ee"/>
          <p:cNvPicPr>
            <a:picLocks noChangeAspect="1" noChangeArrowheads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539" y="5434044"/>
            <a:ext cx="1464160" cy="1355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0F2E-4FD5-4A1E-9CA8-6E07AB261D37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1A6F-2C68-430D-BCA0-B15F093FB40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0F2E-4FD5-4A1E-9CA8-6E07AB261D37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1A6F-2C68-430D-BCA0-B15F093FB40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0F2E-4FD5-4A1E-9CA8-6E07AB261D37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1A6F-2C68-430D-BCA0-B15F093FB40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0F2E-4FD5-4A1E-9CA8-6E07AB261D37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1A6F-2C68-430D-BCA0-B15F093FB40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539329" y="6491420"/>
            <a:ext cx="526473" cy="30424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618A5E3-D6EC-487E-AF78-87AAF270F2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0F2E-4FD5-4A1E-9CA8-6E07AB261D37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1A6F-2C68-430D-BCA0-B15F093FB40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0F2E-4FD5-4A1E-9CA8-6E07AB261D37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1A6F-2C68-430D-BCA0-B15F093FB40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0F2E-4FD5-4A1E-9CA8-6E07AB261D37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1A6F-2C68-430D-BCA0-B15F093FB40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0F2E-4FD5-4A1E-9CA8-6E07AB261D37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1A6F-2C68-430D-BCA0-B15F093FB40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0F2E-4FD5-4A1E-9CA8-6E07AB261D37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1A6F-2C68-430D-BCA0-B15F093FB40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0F2E-4FD5-4A1E-9CA8-6E07AB261D37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1A6F-2C68-430D-BCA0-B15F093FB40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0F2E-4FD5-4A1E-9CA8-6E07AB261D37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1A6F-2C68-430D-BCA0-B15F093FB40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GIF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2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3175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37602" y="62290"/>
            <a:ext cx="7848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5238" y="1065151"/>
            <a:ext cx="8642350" cy="531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648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4352" y="6540855"/>
            <a:ext cx="526473" cy="30424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fld id="{3A18AB5D-A3BE-492D-9337-C5B8FB8ACAC9}" type="slidenum">
              <a:rPr lang="zh-CN" altLang="en-US" smtClean="0"/>
              <a:t>‹#›</a:t>
            </a:fld>
            <a:endParaRPr lang="zh-CN" altLang="en-US" dirty="0"/>
          </a:p>
        </p:txBody>
      </p:sp>
      <p:grpSp>
        <p:nvGrpSpPr>
          <p:cNvPr id="1029" name="Group 7"/>
          <p:cNvGrpSpPr/>
          <p:nvPr/>
        </p:nvGrpSpPr>
        <p:grpSpPr bwMode="auto">
          <a:xfrm>
            <a:off x="-3175" y="796320"/>
            <a:ext cx="9144000" cy="144463"/>
            <a:chOff x="0" y="720"/>
            <a:chExt cx="5753" cy="96"/>
          </a:xfrm>
        </p:grpSpPr>
        <p:sp>
          <p:nvSpPr>
            <p:cNvPr id="1032" name="Rectangle 8"/>
            <p:cNvSpPr>
              <a:spLocks noChangeArrowheads="1"/>
            </p:cNvSpPr>
            <p:nvPr/>
          </p:nvSpPr>
          <p:spPr bwMode="auto">
            <a:xfrm>
              <a:off x="0" y="720"/>
              <a:ext cx="5753" cy="47"/>
            </a:xfrm>
            <a:prstGeom prst="rect">
              <a:avLst/>
            </a:prstGeom>
            <a:gradFill rotWithShape="0">
              <a:gsLst>
                <a:gs pos="0">
                  <a:srgbClr val="770D05"/>
                </a:gs>
                <a:gs pos="50000">
                  <a:srgbClr val="E71909"/>
                </a:gs>
                <a:gs pos="100000">
                  <a:srgbClr val="770D05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 i="1">
                  <a:solidFill>
                    <a:srgbClr val="008000"/>
                  </a:solidFill>
                  <a:latin typeface="Arial" panose="020B0604020202090204" pitchFamily="34" charset="0"/>
                  <a:ea typeface="宋体" charset="-122"/>
                </a:defRPr>
              </a:lvl1pPr>
              <a:lvl2pPr marL="742950" indent="-285750">
                <a:defRPr sz="1000" i="1">
                  <a:solidFill>
                    <a:srgbClr val="008000"/>
                  </a:solidFill>
                  <a:latin typeface="Arial" panose="020B0604020202090204" pitchFamily="34" charset="0"/>
                  <a:ea typeface="宋体" charset="-122"/>
                </a:defRPr>
              </a:lvl2pPr>
              <a:lvl3pPr marL="1143000" indent="-228600">
                <a:defRPr sz="1000" i="1">
                  <a:solidFill>
                    <a:srgbClr val="008000"/>
                  </a:solidFill>
                  <a:latin typeface="Arial" panose="020B0604020202090204" pitchFamily="34" charset="0"/>
                  <a:ea typeface="宋体" charset="-122"/>
                </a:defRPr>
              </a:lvl3pPr>
              <a:lvl4pPr marL="1600200" indent="-228600">
                <a:defRPr sz="1000" i="1">
                  <a:solidFill>
                    <a:srgbClr val="008000"/>
                  </a:solidFill>
                  <a:latin typeface="Arial" panose="020B0604020202090204" pitchFamily="34" charset="0"/>
                  <a:ea typeface="宋体" charset="-122"/>
                </a:defRPr>
              </a:lvl4pPr>
              <a:lvl5pPr marL="2057400" indent="-228600">
                <a:defRPr sz="1000" i="1">
                  <a:solidFill>
                    <a:srgbClr val="008000"/>
                  </a:solidFill>
                  <a:latin typeface="Arial" panose="020B0604020202090204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1000" i="1">
                  <a:solidFill>
                    <a:srgbClr val="008000"/>
                  </a:solidFill>
                  <a:latin typeface="Arial" panose="020B0604020202090204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1000" i="1">
                  <a:solidFill>
                    <a:srgbClr val="008000"/>
                  </a:solidFill>
                  <a:latin typeface="Arial" panose="020B0604020202090204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1000" i="1">
                  <a:solidFill>
                    <a:srgbClr val="008000"/>
                  </a:solidFill>
                  <a:latin typeface="Arial" panose="020B0604020202090204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1000" i="1">
                  <a:solidFill>
                    <a:srgbClr val="008000"/>
                  </a:solidFill>
                  <a:latin typeface="Arial" panose="020B0604020202090204" pitchFamily="34" charset="0"/>
                  <a:ea typeface="宋体" charset="-122"/>
                </a:defRPr>
              </a:lvl9pPr>
            </a:lstStyle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/>
            </a:p>
          </p:txBody>
        </p:sp>
        <p:sp>
          <p:nvSpPr>
            <p:cNvPr id="1033" name="Rectangle 9"/>
            <p:cNvSpPr>
              <a:spLocks noChangeArrowheads="1"/>
            </p:cNvSpPr>
            <p:nvPr/>
          </p:nvSpPr>
          <p:spPr bwMode="auto">
            <a:xfrm>
              <a:off x="0" y="792"/>
              <a:ext cx="5753" cy="24"/>
            </a:xfrm>
            <a:prstGeom prst="rect">
              <a:avLst/>
            </a:prstGeom>
            <a:gradFill rotWithShape="0">
              <a:gsLst>
                <a:gs pos="0">
                  <a:srgbClr val="00007F"/>
                </a:gs>
                <a:gs pos="50000">
                  <a:srgbClr val="0000B6"/>
                </a:gs>
                <a:gs pos="100000">
                  <a:srgbClr val="00007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 i="1">
                  <a:solidFill>
                    <a:srgbClr val="008000"/>
                  </a:solidFill>
                  <a:latin typeface="Arial" panose="020B0604020202090204" pitchFamily="34" charset="0"/>
                  <a:ea typeface="宋体" charset="-122"/>
                </a:defRPr>
              </a:lvl1pPr>
              <a:lvl2pPr marL="742950" indent="-285750">
                <a:defRPr sz="1000" i="1">
                  <a:solidFill>
                    <a:srgbClr val="008000"/>
                  </a:solidFill>
                  <a:latin typeface="Arial" panose="020B0604020202090204" pitchFamily="34" charset="0"/>
                  <a:ea typeface="宋体" charset="-122"/>
                </a:defRPr>
              </a:lvl2pPr>
              <a:lvl3pPr marL="1143000" indent="-228600">
                <a:defRPr sz="1000" i="1">
                  <a:solidFill>
                    <a:srgbClr val="008000"/>
                  </a:solidFill>
                  <a:latin typeface="Arial" panose="020B0604020202090204" pitchFamily="34" charset="0"/>
                  <a:ea typeface="宋体" charset="-122"/>
                </a:defRPr>
              </a:lvl3pPr>
              <a:lvl4pPr marL="1600200" indent="-228600">
                <a:defRPr sz="1000" i="1">
                  <a:solidFill>
                    <a:srgbClr val="008000"/>
                  </a:solidFill>
                  <a:latin typeface="Arial" panose="020B0604020202090204" pitchFamily="34" charset="0"/>
                  <a:ea typeface="宋体" charset="-122"/>
                </a:defRPr>
              </a:lvl4pPr>
              <a:lvl5pPr marL="2057400" indent="-228600">
                <a:defRPr sz="1000" i="1">
                  <a:solidFill>
                    <a:srgbClr val="008000"/>
                  </a:solidFill>
                  <a:latin typeface="Arial" panose="020B0604020202090204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1000" i="1">
                  <a:solidFill>
                    <a:srgbClr val="008000"/>
                  </a:solidFill>
                  <a:latin typeface="Arial" panose="020B0604020202090204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1000" i="1">
                  <a:solidFill>
                    <a:srgbClr val="008000"/>
                  </a:solidFill>
                  <a:latin typeface="Arial" panose="020B0604020202090204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1000" i="1">
                  <a:solidFill>
                    <a:srgbClr val="008000"/>
                  </a:solidFill>
                  <a:latin typeface="Arial" panose="020B0604020202090204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1000" i="1">
                  <a:solidFill>
                    <a:srgbClr val="008000"/>
                  </a:solidFill>
                  <a:latin typeface="Arial" panose="020B0604020202090204" pitchFamily="34" charset="0"/>
                  <a:ea typeface="宋体" charset="-122"/>
                </a:defRPr>
              </a:lvl9pPr>
            </a:lstStyle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/>
            </a:p>
          </p:txBody>
        </p:sp>
      </p:grp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94" r="28233" b="58652"/>
          <a:stretch>
            <a:fillRect/>
          </a:stretch>
        </p:blipFill>
        <p:spPr>
          <a:xfrm>
            <a:off x="140677" y="103209"/>
            <a:ext cx="659423" cy="65000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/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FF0000"/>
          </a:solidFill>
          <a:latin typeface="黑体" pitchFamily="49" charset="-122"/>
          <a:ea typeface="黑体" pitchFamily="49" charset="-122"/>
          <a:cs typeface="黑体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FF0000"/>
          </a:solidFill>
          <a:latin typeface="黑体" pitchFamily="49" charset="-122"/>
          <a:ea typeface="黑体" pitchFamily="49" charset="-122"/>
          <a:cs typeface="黑体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FF0000"/>
          </a:solidFill>
          <a:latin typeface="黑体" pitchFamily="49" charset="-122"/>
          <a:ea typeface="黑体" pitchFamily="49" charset="-122"/>
          <a:cs typeface="黑体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FF0000"/>
          </a:solidFill>
          <a:latin typeface="黑体" pitchFamily="49" charset="-122"/>
          <a:ea typeface="黑体" pitchFamily="49" charset="-122"/>
          <a:cs typeface="黑体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anose="020B0604020202090204" pitchFamily="34" charset="0"/>
          <a:ea typeface="楷体_GB2312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anose="020B0604020202090204" pitchFamily="34" charset="0"/>
          <a:ea typeface="楷体_GB2312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anose="020B0604020202090204" pitchFamily="34" charset="0"/>
          <a:ea typeface="楷体_GB2312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anose="020B0604020202090204" pitchFamily="34" charset="0"/>
          <a:ea typeface="楷体_GB2312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00F2E-4FD5-4A1E-9CA8-6E07AB261D37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E1A6F-2C68-430D-BCA0-B15F093FB40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2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3175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94" r="28233" b="58652"/>
          <a:stretch>
            <a:fillRect/>
          </a:stretch>
        </p:blipFill>
        <p:spPr>
          <a:xfrm>
            <a:off x="3534183" y="1266552"/>
            <a:ext cx="2075631" cy="2045980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3857949" y="3616573"/>
            <a:ext cx="16391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yc19@mails.tsinghua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dji-sdk/Tello-Pytho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徐远帆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联系方式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hlinkClick r:id="rId2"/>
              </a:rPr>
              <a:t>xuyf20@mails.tsinghua.edu.cn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时间：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2021.11.13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800" dirty="0"/>
              <a:t>智能无人机技术设计实践</a:t>
            </a:r>
            <a:br>
              <a:rPr lang="en-US" altLang="zh-CN" dirty="0"/>
            </a:br>
            <a:r>
              <a:rPr lang="en-US" altLang="zh-CN" dirty="0"/>
              <a:t>       --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控制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Tello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8A5E3-D6EC-487E-AF78-87AAF270F22D}" type="slidenum">
              <a:rPr lang="zh-CN" altLang="en-US" smtClean="0">
                <a:solidFill>
                  <a:sysClr val="windowText" lastClr="000000"/>
                </a:solidFill>
              </a:rPr>
              <a:t>10</a:t>
            </a:fld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53965" y="53649"/>
            <a:ext cx="7848600" cy="762000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dirty="0">
                <a:cs typeface="Times New Roman" panose="02020603050405020304" pitchFamily="18" charset="0"/>
              </a:rPr>
              <a:t>官方</a:t>
            </a:r>
            <a:r>
              <a:rPr lang="en-US" altLang="zh-CN" dirty="0">
                <a:cs typeface="Times New Roman" panose="02020603050405020304" pitchFamily="18" charset="0"/>
              </a:rPr>
              <a:t>SDK</a:t>
            </a:r>
            <a:r>
              <a:rPr lang="zh-CN" altLang="en-US" dirty="0">
                <a:cs typeface="Times New Roman" panose="02020603050405020304" pitchFamily="18" charset="0"/>
              </a:rPr>
              <a:t>修改版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76224" y="1066971"/>
            <a:ext cx="8591551" cy="341632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zh-CN" dirty="0"/>
              <a:t>Tello</a:t>
            </a:r>
            <a:r>
              <a:rPr lang="zh-CN" altLang="en-US" dirty="0"/>
              <a:t>采用</a:t>
            </a:r>
            <a:r>
              <a:rPr lang="en-US" altLang="zh-CN" dirty="0"/>
              <a:t>socket</a:t>
            </a:r>
            <a:r>
              <a:rPr lang="zh-CN" altLang="en-US" dirty="0"/>
              <a:t>方式与</a:t>
            </a:r>
            <a:r>
              <a:rPr lang="en-US" altLang="zh-CN" dirty="0"/>
              <a:t>pc</a:t>
            </a:r>
            <a:r>
              <a:rPr lang="zh-CN" altLang="en-US" dirty="0"/>
              <a:t>端进行通信，提供了以下几个端口：</a:t>
            </a:r>
            <a:endParaRPr lang="en-US" altLang="zh-CN" dirty="0"/>
          </a:p>
          <a:p>
            <a:pPr lvl="1"/>
            <a:r>
              <a:rPr lang="en-US" altLang="zh-CN" dirty="0"/>
              <a:t>receiving video stream </a:t>
            </a:r>
            <a:r>
              <a:rPr lang="zh-CN" altLang="en-US" dirty="0"/>
              <a:t>端口</a:t>
            </a:r>
            <a:r>
              <a:rPr lang="en-US" altLang="zh-CN" dirty="0"/>
              <a:t>11111</a:t>
            </a:r>
            <a:r>
              <a:rPr lang="zh-CN" altLang="en-US" dirty="0"/>
              <a:t>（在</a:t>
            </a:r>
            <a:r>
              <a:rPr lang="en-US" altLang="zh-CN" dirty="0"/>
              <a:t>pc</a:t>
            </a:r>
            <a:r>
              <a:rPr lang="zh-CN" altLang="en-US" dirty="0"/>
              <a:t>端负责接收图像信息）</a:t>
            </a:r>
            <a:endParaRPr lang="en-US" altLang="zh-CN" dirty="0"/>
          </a:p>
          <a:p>
            <a:pPr lvl="1"/>
            <a:r>
              <a:rPr lang="en-US" altLang="zh-CN" dirty="0"/>
              <a:t>receiving state </a:t>
            </a:r>
            <a:r>
              <a:rPr lang="zh-CN" altLang="en-US" dirty="0"/>
              <a:t>端口</a:t>
            </a:r>
            <a:r>
              <a:rPr lang="en-US" altLang="zh-CN" dirty="0"/>
              <a:t>8890</a:t>
            </a:r>
            <a:r>
              <a:rPr lang="zh-CN" altLang="en-US" dirty="0"/>
              <a:t>（在</a:t>
            </a:r>
            <a:r>
              <a:rPr lang="en-US" altLang="zh-CN" dirty="0"/>
              <a:t>pc</a:t>
            </a:r>
            <a:r>
              <a:rPr lang="zh-CN" altLang="en-US" dirty="0"/>
              <a:t>端负责接收状态信息）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从</a:t>
            </a:r>
            <a:r>
              <a:rPr lang="en-US" altLang="zh-CN" dirty="0"/>
              <a:t>https://</a:t>
            </a:r>
            <a:r>
              <a:rPr lang="en-US" altLang="zh-CN" dirty="0" err="1"/>
              <a:t>github.com</a:t>
            </a:r>
            <a:r>
              <a:rPr lang="en-US" altLang="zh-CN" dirty="0"/>
              <a:t>/</a:t>
            </a:r>
            <a:r>
              <a:rPr lang="en-US" altLang="zh-CN" dirty="0" err="1"/>
              <a:t>FarawaySail</a:t>
            </a:r>
            <a:r>
              <a:rPr lang="en-US" altLang="zh-CN" dirty="0"/>
              <a:t>/tello_control</a:t>
            </a:r>
            <a:r>
              <a:rPr lang="zh-CN" altLang="en-US" dirty="0"/>
              <a:t>下载开发源程序，将</a:t>
            </a:r>
            <a:r>
              <a:rPr lang="en-US" altLang="zh-CN" dirty="0" err="1"/>
              <a:t>tello_control</a:t>
            </a:r>
            <a:r>
              <a:rPr lang="zh-CN" altLang="en-US" dirty="0"/>
              <a:t>文件夹放在到</a:t>
            </a:r>
            <a:r>
              <a:rPr lang="en-US" altLang="zh-CN" dirty="0" err="1"/>
              <a:t>catkin_ws</a:t>
            </a:r>
            <a:r>
              <a:rPr lang="en-US" altLang="zh-CN" dirty="0"/>
              <a:t>/</a:t>
            </a:r>
            <a:r>
              <a:rPr lang="en-US" altLang="zh-CN" dirty="0" err="1"/>
              <a:t>src</a:t>
            </a:r>
            <a:r>
              <a:rPr lang="en-US" altLang="zh-CN" dirty="0"/>
              <a:t>/</a:t>
            </a:r>
            <a:r>
              <a:rPr lang="zh-CN" altLang="en-US" dirty="0"/>
              <a:t>路径下。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安装依赖（均在</a:t>
            </a:r>
            <a:r>
              <a:rPr lang="en-US" altLang="zh-CN" dirty="0"/>
              <a:t>Ubuntu</a:t>
            </a:r>
            <a:r>
              <a:rPr lang="zh-CN" altLang="en-US" dirty="0"/>
              <a:t>默认的</a:t>
            </a:r>
            <a:r>
              <a:rPr lang="en-US" altLang="zh-CN" dirty="0"/>
              <a:t>python2.7</a:t>
            </a:r>
            <a:r>
              <a:rPr lang="zh-CN" altLang="en-US" dirty="0"/>
              <a:t>版本下运行）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endParaRPr lang="en-US" altLang="zh-CN" dirty="0"/>
          </a:p>
          <a:p>
            <a:pPr marL="342900" indent="-342900">
              <a:buFont typeface="+mj-ea"/>
              <a:buAutoNum type="circleNumDbPlain" startAt="4"/>
            </a:pPr>
            <a:r>
              <a:rPr lang="zh-CN" altLang="en-US" dirty="0"/>
              <a:t>安装</a:t>
            </a:r>
            <a:r>
              <a:rPr lang="en-US" altLang="zh-CN" dirty="0"/>
              <a:t>h264 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723502" y="3429000"/>
            <a:ext cx="7044459" cy="553998"/>
          </a:xfrm>
          <a:prstGeom prst="rect">
            <a:avLst/>
          </a:prstGeom>
          <a:solidFill>
            <a:srgbClr val="F3F3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lvl="1"/>
            <a:r>
              <a:rPr lang="en-US" altLang="zh-CN" dirty="0"/>
              <a:t>&gt;&gt; pip install --upgrade pip</a:t>
            </a:r>
          </a:p>
          <a:p>
            <a:pPr marL="0" lvl="1"/>
            <a:r>
              <a:rPr lang="en-US" altLang="zh-CN" dirty="0"/>
              <a:t>&gt;&gt; pip install </a:t>
            </a:r>
            <a:r>
              <a:rPr lang="en-US" altLang="zh-CN" dirty="0" err="1"/>
              <a:t>pyyaml</a:t>
            </a:r>
            <a:r>
              <a:rPr lang="en-US" altLang="zh-CN" dirty="0"/>
              <a:t> matplotlib </a:t>
            </a:r>
            <a:r>
              <a:rPr lang="en-US" altLang="zh-CN" dirty="0" err="1"/>
              <a:t>opencv</a:t>
            </a:r>
            <a:r>
              <a:rPr lang="en-US" altLang="zh-CN" dirty="0"/>
              <a:t>-python==3.4.0.12</a:t>
            </a:r>
          </a:p>
        </p:txBody>
      </p:sp>
      <p:sp>
        <p:nvSpPr>
          <p:cNvPr id="3" name="矩形 2"/>
          <p:cNvSpPr/>
          <p:nvPr/>
        </p:nvSpPr>
        <p:spPr>
          <a:xfrm>
            <a:off x="723502" y="4517860"/>
            <a:ext cx="4572000" cy="2215991"/>
          </a:xfrm>
          <a:prstGeom prst="rect">
            <a:avLst/>
          </a:prstGeom>
          <a:solidFill>
            <a:srgbClr val="F3F3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r>
              <a:rPr lang="en-US" altLang="zh-CN" dirty="0"/>
              <a:t>&gt;&gt; cd ~/</a:t>
            </a:r>
            <a:r>
              <a:rPr lang="en-US" altLang="zh-CN" dirty="0" err="1"/>
              <a:t>catkin_ws</a:t>
            </a:r>
            <a:r>
              <a:rPr lang="en-US" altLang="zh-CN" dirty="0"/>
              <a:t>/</a:t>
            </a:r>
            <a:r>
              <a:rPr lang="en-US" altLang="zh-CN" dirty="0" err="1"/>
              <a:t>src</a:t>
            </a:r>
            <a:r>
              <a:rPr lang="en-US" altLang="zh-CN" dirty="0"/>
              <a:t>/</a:t>
            </a:r>
            <a:r>
              <a:rPr lang="en-US" altLang="zh-CN" dirty="0" err="1"/>
              <a:t>tello_control</a:t>
            </a:r>
            <a:r>
              <a:rPr lang="en-US" altLang="zh-CN" dirty="0"/>
              <a:t>/h264decoder </a:t>
            </a:r>
          </a:p>
          <a:p>
            <a:r>
              <a:rPr lang="en-US" altLang="zh-CN" dirty="0"/>
              <a:t>&gt;&gt; </a:t>
            </a:r>
            <a:r>
              <a:rPr lang="en-US" altLang="zh-CN" dirty="0" err="1"/>
              <a:t>mkdir</a:t>
            </a:r>
            <a:r>
              <a:rPr lang="en-US" altLang="zh-CN" dirty="0"/>
              <a:t> build </a:t>
            </a:r>
          </a:p>
          <a:p>
            <a:r>
              <a:rPr lang="en-US" altLang="zh-CN" dirty="0"/>
              <a:t>&gt;&gt; cd build </a:t>
            </a:r>
          </a:p>
          <a:p>
            <a:r>
              <a:rPr lang="en-US" altLang="zh-CN" dirty="0"/>
              <a:t>&gt;&gt; </a:t>
            </a:r>
            <a:r>
              <a:rPr lang="en-US" altLang="zh-CN" dirty="0" err="1"/>
              <a:t>cmake</a:t>
            </a:r>
            <a:r>
              <a:rPr lang="en-US" altLang="zh-CN" dirty="0"/>
              <a:t> .. </a:t>
            </a:r>
          </a:p>
          <a:p>
            <a:r>
              <a:rPr lang="en-US" altLang="zh-CN" dirty="0"/>
              <a:t>&gt;&gt; make -j </a:t>
            </a:r>
          </a:p>
          <a:p>
            <a:r>
              <a:rPr lang="en-US" altLang="zh-CN" dirty="0"/>
              <a:t>&gt;&gt; cp libh264decoder.so ../../</a:t>
            </a:r>
          </a:p>
          <a:p>
            <a:r>
              <a:rPr lang="en-US" altLang="zh-CN" dirty="0"/>
              <a:t>&gt;&gt; cd ~/</a:t>
            </a:r>
            <a:r>
              <a:rPr lang="en-US" altLang="zh-CN" dirty="0" err="1"/>
              <a:t>catkin_ws</a:t>
            </a:r>
            <a:endParaRPr lang="en-US" altLang="zh-CN" dirty="0"/>
          </a:p>
          <a:p>
            <a:r>
              <a:rPr lang="en-US" altLang="zh-CN" dirty="0"/>
              <a:t>&gt;&gt; </a:t>
            </a:r>
            <a:r>
              <a:rPr lang="en-US" altLang="zh-CN" dirty="0" err="1"/>
              <a:t>catkin_make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8A5E3-D6EC-487E-AF78-87AAF270F22D}" type="slidenum">
              <a:rPr lang="zh-CN" altLang="en-US" smtClean="0">
                <a:solidFill>
                  <a:sysClr val="windowText" lastClr="000000"/>
                </a:solidFill>
              </a:rPr>
              <a:t>11</a:t>
            </a:fld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53965" y="53649"/>
            <a:ext cx="7848600" cy="762000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dirty="0">
                <a:cs typeface="Times New Roman" panose="02020603050405020304" pitchFamily="18" charset="0"/>
              </a:rPr>
              <a:t>官方</a:t>
            </a:r>
            <a:r>
              <a:rPr lang="en-US" altLang="zh-CN" dirty="0">
                <a:cs typeface="Times New Roman" panose="02020603050405020304" pitchFamily="18" charset="0"/>
              </a:rPr>
              <a:t>SDK</a:t>
            </a:r>
            <a:r>
              <a:rPr lang="zh-CN" altLang="en-US" dirty="0">
                <a:cs typeface="Times New Roman" panose="02020603050405020304" pitchFamily="18" charset="0"/>
              </a:rPr>
              <a:t>修改版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66061" y="1102406"/>
            <a:ext cx="801347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 startAt="5"/>
            </a:pPr>
            <a:r>
              <a:rPr lang="en-US" altLang="zh-CN" dirty="0" err="1"/>
              <a:t>wifi</a:t>
            </a:r>
            <a:r>
              <a:rPr lang="zh-CN" altLang="en-US" dirty="0"/>
              <a:t>连接</a:t>
            </a:r>
            <a:r>
              <a:rPr lang="en-US" altLang="zh-CN" dirty="0"/>
              <a:t>Tello</a:t>
            </a:r>
            <a:r>
              <a:rPr lang="zh-CN" altLang="en-US" dirty="0"/>
              <a:t>（见上一章）</a:t>
            </a:r>
            <a:endParaRPr lang="en-US" altLang="zh-CN" dirty="0"/>
          </a:p>
          <a:p>
            <a:pPr marL="342900" indent="-342900">
              <a:buFont typeface="+mj-ea"/>
              <a:buAutoNum type="circleNumDbPlain" startAt="5"/>
            </a:pPr>
            <a:endParaRPr lang="en-US" altLang="zh-CN" dirty="0"/>
          </a:p>
          <a:p>
            <a:pPr marL="342900" indent="-342900">
              <a:buFont typeface="+mj-ea"/>
              <a:buAutoNum type="circleNumDbPlain" startAt="5"/>
            </a:pPr>
            <a:endParaRPr lang="en-US" altLang="zh-CN" dirty="0"/>
          </a:p>
          <a:p>
            <a:pPr marL="342900" indent="-342900">
              <a:buFont typeface="+mj-ea"/>
              <a:buAutoNum type="circleNumDbPlain" startAt="5"/>
            </a:pPr>
            <a:endParaRPr lang="en-US" altLang="zh-CN" dirty="0"/>
          </a:p>
          <a:p>
            <a:pPr marL="342900" indent="-342900">
              <a:buFont typeface="+mj-ea"/>
              <a:buAutoNum type="circleNumDbPlain" startAt="5"/>
            </a:pPr>
            <a:r>
              <a:rPr lang="zh-CN" altLang="en-US" dirty="0"/>
              <a:t>运行</a:t>
            </a:r>
            <a:r>
              <a:rPr lang="en-US" altLang="zh-CN" dirty="0" err="1"/>
              <a:t>rostopic</a:t>
            </a:r>
            <a:r>
              <a:rPr lang="en-US" altLang="zh-CN" dirty="0"/>
              <a:t> list</a:t>
            </a:r>
            <a:r>
              <a:rPr lang="zh-CN" altLang="en-US" dirty="0"/>
              <a:t>可以查看话题列表，提供一下三个话题以供开发：</a:t>
            </a:r>
            <a:endParaRPr lang="en-US" altLang="zh-CN" dirty="0"/>
          </a:p>
          <a:p>
            <a:pPr lvl="1"/>
            <a:r>
              <a:rPr lang="en-US" altLang="zh-CN" dirty="0"/>
              <a:t>/command      </a:t>
            </a:r>
            <a:r>
              <a:rPr lang="zh-CN" altLang="en-US" dirty="0"/>
              <a:t>（控制指令）</a:t>
            </a:r>
            <a:endParaRPr lang="en-US" altLang="zh-CN" dirty="0"/>
          </a:p>
          <a:p>
            <a:pPr lvl="1"/>
            <a:r>
              <a:rPr lang="en-US" altLang="zh-CN" dirty="0"/>
              <a:t>/</a:t>
            </a:r>
            <a:r>
              <a:rPr lang="en-US" altLang="zh-CN" dirty="0" err="1"/>
              <a:t>tello_state</a:t>
            </a:r>
            <a:r>
              <a:rPr lang="en-US" altLang="zh-CN" dirty="0"/>
              <a:t>     </a:t>
            </a:r>
            <a:r>
              <a:rPr lang="zh-CN" altLang="en-US" dirty="0"/>
              <a:t>（状态信息，</a:t>
            </a:r>
            <a:r>
              <a:rPr lang="en-US" altLang="zh-CN" dirty="0" err="1"/>
              <a:t>std_msgs</a:t>
            </a:r>
            <a:r>
              <a:rPr lang="en-US" altLang="zh-CN" dirty="0"/>
              <a:t>/String</a:t>
            </a:r>
            <a:r>
              <a:rPr lang="zh-CN" altLang="en-US" dirty="0"/>
              <a:t>型，用作定位）</a:t>
            </a:r>
            <a:endParaRPr lang="en-US" altLang="zh-CN" dirty="0"/>
          </a:p>
          <a:p>
            <a:pPr lvl="1"/>
            <a:r>
              <a:rPr lang="en-US" altLang="zh-CN" dirty="0"/>
              <a:t>/</a:t>
            </a:r>
            <a:r>
              <a:rPr lang="en-US" altLang="zh-CN" dirty="0" err="1"/>
              <a:t>tello_image</a:t>
            </a:r>
            <a:r>
              <a:rPr lang="en-US" altLang="zh-CN" dirty="0"/>
              <a:t>     </a:t>
            </a:r>
            <a:r>
              <a:rPr lang="zh-CN" altLang="en-US" dirty="0"/>
              <a:t>（图像信息，</a:t>
            </a:r>
            <a:r>
              <a:rPr lang="en-US" altLang="zh-CN" dirty="0"/>
              <a:t>Image</a:t>
            </a:r>
            <a:r>
              <a:rPr lang="zh-CN" altLang="en-US" dirty="0"/>
              <a:t>型，用作检测）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953965" y="1465244"/>
            <a:ext cx="4390392" cy="830997"/>
          </a:xfrm>
          <a:prstGeom prst="rect">
            <a:avLst/>
          </a:prstGeom>
          <a:solidFill>
            <a:srgbClr val="F3F3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r>
              <a:rPr lang="en-US" altLang="zh-CN" dirty="0"/>
              <a:t>&gt;&gt; </a:t>
            </a:r>
            <a:r>
              <a:rPr lang="en-US" altLang="zh-CN" dirty="0" err="1"/>
              <a:t>roscore</a:t>
            </a:r>
            <a:endParaRPr lang="en-US" altLang="zh-CN" dirty="0"/>
          </a:p>
          <a:p>
            <a:r>
              <a:rPr lang="en-US" altLang="zh-CN" dirty="0"/>
              <a:t>&gt;&gt; </a:t>
            </a:r>
            <a:r>
              <a:rPr lang="it-IT" altLang="zh-CN" dirty="0"/>
              <a:t>rosrun tello_control tello_state.py</a:t>
            </a:r>
          </a:p>
          <a:p>
            <a:r>
              <a:rPr lang="en-US" altLang="zh-CN" dirty="0"/>
              <a:t>&gt;&gt; </a:t>
            </a:r>
            <a:r>
              <a:rPr lang="it-IT" altLang="zh-CN" dirty="0"/>
              <a:t>rosrun tello_control tello_control.py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367434" y="3365018"/>
            <a:ext cx="8171895" cy="1916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400"/>
              </a:lnSpc>
              <a:buFont typeface="+mj-ea"/>
              <a:buAutoNum type="circleNumDbPlain" startAt="7"/>
            </a:pPr>
            <a:r>
              <a:rPr lang="en-US" altLang="zh-CN" dirty="0"/>
              <a:t>Tello</a:t>
            </a:r>
            <a:r>
              <a:rPr lang="zh-CN" altLang="en-US" dirty="0"/>
              <a:t>提供了输入指令的控制方法 ，我们可以向</a:t>
            </a:r>
            <a:r>
              <a:rPr lang="en-US" altLang="zh-CN" dirty="0"/>
              <a:t>/command</a:t>
            </a:r>
            <a:r>
              <a:rPr lang="zh-CN" altLang="en-US" dirty="0"/>
              <a:t>话题发送控制字，可以用作调试，终端直接输入：</a:t>
            </a:r>
            <a:endParaRPr lang="en-US" altLang="zh-CN" dirty="0"/>
          </a:p>
          <a:p>
            <a:pPr marL="342900" indent="-342900">
              <a:lnSpc>
                <a:spcPts val="2400"/>
              </a:lnSpc>
              <a:buFont typeface="+mj-ea"/>
              <a:buAutoNum type="circleNumDbPlain" startAt="7"/>
            </a:pPr>
            <a:endParaRPr lang="en-US" altLang="zh-CN" dirty="0"/>
          </a:p>
          <a:p>
            <a:pPr marL="342900" indent="-342900">
              <a:lnSpc>
                <a:spcPts val="2400"/>
              </a:lnSpc>
              <a:buFont typeface="+mj-ea"/>
              <a:buAutoNum type="circleNumDbPlain" startAt="7"/>
            </a:pPr>
            <a:endParaRPr lang="en-US" altLang="zh-CN" dirty="0"/>
          </a:p>
          <a:p>
            <a:pPr marL="342900" indent="-342900">
              <a:lnSpc>
                <a:spcPts val="2400"/>
              </a:lnSpc>
              <a:buFont typeface="+mj-ea"/>
              <a:buAutoNum type="circleNumDbPlain" startAt="7"/>
            </a:pPr>
            <a:r>
              <a:rPr lang="zh-CN" altLang="en-US" dirty="0"/>
              <a:t>在</a:t>
            </a:r>
            <a:r>
              <a:rPr lang="en-US" altLang="zh-CN" dirty="0"/>
              <a:t>tello_control.py</a:t>
            </a:r>
            <a:r>
              <a:rPr lang="zh-CN" altLang="en-US" dirty="0"/>
              <a:t>中预留了供同学们利用状态和图像等信息实现的函数区域：</a:t>
            </a:r>
            <a:endParaRPr lang="en-US" altLang="zh-CN" dirty="0"/>
          </a:p>
          <a:p>
            <a:pPr>
              <a:lnSpc>
                <a:spcPts val="2400"/>
              </a:lnSpc>
            </a:pPr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953965" y="4143354"/>
            <a:ext cx="6734097" cy="276999"/>
          </a:xfrm>
          <a:prstGeom prst="rect">
            <a:avLst/>
          </a:prstGeom>
          <a:solidFill>
            <a:srgbClr val="F3F3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r>
              <a:rPr lang="en-US" altLang="zh-CN" dirty="0"/>
              <a:t>&gt;&gt; </a:t>
            </a:r>
            <a:r>
              <a:rPr lang="en-US" altLang="zh-CN" dirty="0" err="1"/>
              <a:t>rostopic</a:t>
            </a:r>
            <a:r>
              <a:rPr lang="en-US" altLang="zh-CN" dirty="0"/>
              <a:t> pub –1 /command </a:t>
            </a:r>
            <a:r>
              <a:rPr lang="en-US" altLang="zh-CN" dirty="0" err="1"/>
              <a:t>std_msgs</a:t>
            </a:r>
            <a:r>
              <a:rPr lang="en-US" altLang="zh-CN" dirty="0"/>
              <a:t>/String </a:t>
            </a:r>
            <a:r>
              <a:rPr lang="zh-CN" altLang="en-US" dirty="0"/>
              <a:t>“</a:t>
            </a:r>
            <a:r>
              <a:rPr lang="en-US" altLang="zh-CN" dirty="0"/>
              <a:t>takeoff</a:t>
            </a:r>
            <a:r>
              <a:rPr lang="zh-CN" altLang="en-US" dirty="0"/>
              <a:t>”</a:t>
            </a:r>
            <a:endParaRPr lang="en-US" altLang="zh-CN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691" y="5053121"/>
            <a:ext cx="3475061" cy="162893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cs typeface="Times New Roman" panose="02020603050405020304" pitchFamily="18" charset="0"/>
              </a:rPr>
              <a:t>官方</a:t>
            </a:r>
            <a:r>
              <a:rPr lang="en-US" altLang="zh-CN" dirty="0">
                <a:cs typeface="Times New Roman" panose="02020603050405020304" pitchFamily="18" charset="0"/>
              </a:rPr>
              <a:t>SDK</a:t>
            </a:r>
            <a:r>
              <a:rPr lang="zh-CN" altLang="en-US" dirty="0">
                <a:cs typeface="Times New Roman" panose="02020603050405020304" pitchFamily="18" charset="0"/>
              </a:rPr>
              <a:t>修改版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8A5E3-D6EC-487E-AF78-87AAF270F22D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721" y="1291009"/>
            <a:ext cx="5741299" cy="512645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21619" y="4750420"/>
            <a:ext cx="366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答疑地点：双清大厦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号楼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502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8A5E3-D6EC-487E-AF78-87AAF270F22D}" type="slidenum">
              <a:rPr lang="zh-CN" altLang="en-US" smtClean="0">
                <a:solidFill>
                  <a:sysClr val="windowText" lastClr="000000"/>
                </a:solidFill>
              </a:rPr>
              <a:t>2</a:t>
            </a:fld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76581" y="65735"/>
            <a:ext cx="7848600" cy="762000"/>
          </a:xfrm>
        </p:spPr>
        <p:txBody>
          <a:bodyPr/>
          <a:lstStyle/>
          <a:p>
            <a:r>
              <a:rPr lang="zh-CN" altLang="en-US" dirty="0"/>
              <a:t>目  录</a:t>
            </a:r>
          </a:p>
        </p:txBody>
      </p:sp>
      <p:sp>
        <p:nvSpPr>
          <p:cNvPr id="6" name="内容占位符 3"/>
          <p:cNvSpPr txBox="1"/>
          <p:nvPr/>
        </p:nvSpPr>
        <p:spPr>
          <a:xfrm>
            <a:off x="1473530" y="1827376"/>
            <a:ext cx="7065799" cy="1732915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+mn-lt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+mn-lt"/>
                <a:ea typeface="+mn-ea"/>
                <a:cs typeface="Times New Roman" panose="02020603050405020304" pitchFamily="18" charset="0"/>
              </a:rPr>
              <a:t>1 </a:t>
            </a:r>
            <a:r>
              <a:rPr lang="zh-CN" altLang="en-US" sz="2000" dirty="0">
                <a:latin typeface="+mn-lt"/>
                <a:ea typeface="+mn-ea"/>
                <a:cs typeface="Times New Roman" panose="02020603050405020304" pitchFamily="18" charset="0"/>
              </a:rPr>
              <a:t>连接无人机</a:t>
            </a:r>
            <a:endParaRPr lang="en-US" altLang="zh-CN" sz="200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+mn-lt"/>
                <a:ea typeface="+mn-ea"/>
                <a:cs typeface="Times New Roman" panose="02020603050405020304" pitchFamily="18" charset="0"/>
              </a:rPr>
              <a:t>2 </a:t>
            </a:r>
            <a:r>
              <a:rPr lang="zh-CN" altLang="en-US" sz="2000" dirty="0">
                <a:latin typeface="+mn-lt"/>
                <a:ea typeface="+mn-ea"/>
                <a:cs typeface="Times New Roman" panose="02020603050405020304" pitchFamily="18" charset="0"/>
              </a:rPr>
              <a:t>官方</a:t>
            </a:r>
            <a:r>
              <a:rPr lang="en-US" altLang="zh-CN" sz="2000" dirty="0">
                <a:latin typeface="+mn-lt"/>
                <a:ea typeface="+mn-ea"/>
                <a:cs typeface="Times New Roman" panose="02020603050405020304" pitchFamily="18" charset="0"/>
              </a:rPr>
              <a:t>SDK</a:t>
            </a:r>
            <a:r>
              <a:rPr lang="zh-CN" altLang="en-US" sz="2000" dirty="0">
                <a:latin typeface="+mn-lt"/>
                <a:ea typeface="+mn-ea"/>
                <a:cs typeface="Times New Roman" panose="02020603050405020304" pitchFamily="18" charset="0"/>
              </a:rPr>
              <a:t>修改版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+mn-lt"/>
                <a:ea typeface="+mn-ea"/>
                <a:cs typeface="Times New Roman" panose="02020603050405020304" pitchFamily="18" charset="0"/>
              </a:rPr>
              <a:t>3 </a:t>
            </a:r>
            <a:r>
              <a:rPr lang="zh-CN" altLang="en-US" sz="2000" dirty="0">
                <a:latin typeface="+mn-lt"/>
                <a:ea typeface="+mn-ea"/>
                <a:cs typeface="Times New Roman" panose="02020603050405020304" pitchFamily="18" charset="0"/>
              </a:rPr>
              <a:t>补充材料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8A5E3-D6EC-487E-AF78-87AAF270F22D}" type="slidenum">
              <a:rPr lang="zh-CN" altLang="en-US" smtClean="0">
                <a:solidFill>
                  <a:sysClr val="windowText" lastClr="000000"/>
                </a:solidFill>
              </a:rPr>
              <a:t>3</a:t>
            </a:fld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53965" y="53649"/>
            <a:ext cx="7848600" cy="762000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连接无人机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76221" y="1261131"/>
            <a:ext cx="8591551" cy="1198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lnSpc>
                <a:spcPts val="2160"/>
              </a:lnSpc>
              <a:buFont typeface="+mj-ea"/>
              <a:buAutoNum type="circleNumDbPlain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00050" indent="-400050">
              <a:lnSpc>
                <a:spcPts val="2160"/>
              </a:lnSpc>
              <a:buFont typeface="+mj-ea"/>
              <a:buAutoNum type="circleNumDbPlai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更改网络配置连接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Tello</a:t>
            </a:r>
          </a:p>
          <a:p>
            <a:pPr marL="742950" lvl="1" indent="-285750">
              <a:lnSpc>
                <a:spcPts val="2160"/>
              </a:lnSpc>
              <a:buFont typeface="Arial" panose="020B060402020209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若使用虚拟机方案：在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VMware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界面点击→虚拟机 → 设置 → 网络适配器 → 选择桥接模式 → 确定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387" y="2467413"/>
            <a:ext cx="6529221" cy="392069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76221" y="891799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若使用双系统，直接</a:t>
            </a:r>
            <a:r>
              <a:rPr lang="zh-CN" altLang="en-US" dirty="0">
                <a:ea typeface="微软雅黑" panose="020B0503020204020204" pitchFamily="34" charset="-122"/>
                <a:cs typeface="Times New Roman" panose="02020603050405020304" pitchFamily="18" charset="0"/>
              </a:rPr>
              <a:t>无线连接以</a:t>
            </a:r>
            <a:r>
              <a:rPr lang="en-US" altLang="zh-CN" dirty="0">
                <a:ea typeface="微软雅黑" panose="020B0503020204020204" pitchFamily="34" charset="-122"/>
                <a:cs typeface="Times New Roman" panose="02020603050405020304" pitchFamily="18" charset="0"/>
              </a:rPr>
              <a:t>TELLO-</a:t>
            </a:r>
            <a:r>
              <a:rPr lang="zh-CN" altLang="en-US" dirty="0">
                <a:ea typeface="微软雅黑" panose="020B0503020204020204" pitchFamily="34" charset="-122"/>
                <a:cs typeface="Times New Roman" panose="02020603050405020304" pitchFamily="18" charset="0"/>
              </a:rPr>
              <a:t>开头的</a:t>
            </a:r>
            <a:r>
              <a:rPr lang="en-US" altLang="zh-CN" dirty="0">
                <a:ea typeface="微软雅黑" panose="020B0503020204020204" pitchFamily="34" charset="-122"/>
                <a:cs typeface="Times New Roman" panose="02020603050405020304" pitchFamily="18" charset="0"/>
              </a:rPr>
              <a:t>WIFI</a:t>
            </a:r>
          </a:p>
          <a:p>
            <a:r>
              <a:rPr kumimoji="1" lang="zh-CN" altLang="en-US" dirty="0">
                <a:ea typeface="微软雅黑" panose="020B0503020204020204" pitchFamily="34" charset="-122"/>
                <a:cs typeface="Times New Roman" panose="02020603050405020304" pitchFamily="18" charset="0"/>
              </a:rPr>
              <a:t>以下方案适用于虚拟机：</a:t>
            </a:r>
            <a:endParaRPr kumimoji="1" lang="zh-CN" altLang="en-US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8A5E3-D6EC-487E-AF78-87AAF270F22D}" type="slidenum">
              <a:rPr lang="zh-CN" altLang="en-US" smtClean="0">
                <a:solidFill>
                  <a:sysClr val="windowText" lastClr="000000"/>
                </a:solidFill>
              </a:rPr>
              <a:t>4</a:t>
            </a:fld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53965" y="53649"/>
            <a:ext cx="7848600" cy="762000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连接无人机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1512" y="1415396"/>
            <a:ext cx="8591551" cy="933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ts val="2160"/>
              </a:lnSpc>
              <a:buFont typeface="Arial" panose="020B060402020209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ubuntu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桌面内点击→右上角↑↓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网络图标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→ </a:t>
            </a:r>
            <a:r>
              <a:rPr lang="en-US" altLang="zh-CN" dirty="0"/>
              <a:t>Edit Connections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216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/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1512" y="1911136"/>
            <a:ext cx="6879049" cy="358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ts val="2160"/>
              </a:lnSpc>
              <a:buFont typeface="Arial" panose="020B0604020202090204" pitchFamily="34" charset="0"/>
              <a:buChar char="•"/>
            </a:pPr>
            <a:r>
              <a:rPr lang="en-US" altLang="zh-CN" dirty="0">
                <a:ea typeface="微软雅黑" panose="020B0503020204020204" pitchFamily="34" charset="-122"/>
                <a:cs typeface="Times New Roman" panose="02020603050405020304" pitchFamily="18" charset="0"/>
              </a:rPr>
              <a:t>Wired connection 1</a:t>
            </a:r>
            <a:r>
              <a:rPr lang="zh-CN" altLang="en-US" dirty="0">
                <a:ea typeface="微软雅黑" panose="020B0503020204020204" pitchFamily="34" charset="-122"/>
                <a:cs typeface="Times New Roman" panose="02020603050405020304" pitchFamily="18" charset="0"/>
              </a:rPr>
              <a:t>→ </a:t>
            </a:r>
            <a:r>
              <a:rPr lang="en-US" altLang="zh-CN" dirty="0">
                <a:ea typeface="微软雅黑" panose="020B0503020204020204" pitchFamily="34" charset="-122"/>
                <a:cs typeface="Times New Roman" panose="02020603050405020304" pitchFamily="18" charset="0"/>
              </a:rPr>
              <a:t>Edit</a:t>
            </a:r>
            <a:r>
              <a:rPr lang="zh-CN" altLang="en-US" dirty="0"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US" altLang="zh-CN" sz="2000" b="1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44" y="2538419"/>
            <a:ext cx="3784556" cy="255046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374" y="2538419"/>
            <a:ext cx="3730955" cy="254871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8A5E3-D6EC-487E-AF78-87AAF270F22D}" type="slidenum">
              <a:rPr lang="zh-CN" altLang="en-US" smtClean="0">
                <a:solidFill>
                  <a:sysClr val="windowText" lastClr="000000"/>
                </a:solidFill>
              </a:rPr>
              <a:t>5</a:t>
            </a:fld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53965" y="53649"/>
            <a:ext cx="7848600" cy="762000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连接无人机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-185177" y="1284607"/>
            <a:ext cx="8724506" cy="1205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ts val="2160"/>
              </a:lnSpc>
              <a:buFont typeface="Arial" panose="020B0604020202090204" pitchFamily="34" charset="0"/>
              <a:buChar char="•"/>
            </a:pPr>
            <a:r>
              <a:rPr lang="zh-CN" altLang="en-US" dirty="0"/>
              <a:t>进入</a:t>
            </a:r>
            <a:r>
              <a:rPr lang="en-US" altLang="zh-CN" dirty="0"/>
              <a:t>IPV4 Settings</a:t>
            </a:r>
            <a:r>
              <a:rPr lang="zh-CN" altLang="en-US" dirty="0"/>
              <a:t>，设置</a:t>
            </a:r>
            <a:r>
              <a:rPr lang="en-US" altLang="zh-CN" dirty="0"/>
              <a:t>Method </a:t>
            </a:r>
            <a:r>
              <a:rPr lang="zh-CN" altLang="en-US" dirty="0"/>
              <a:t>为</a:t>
            </a:r>
            <a:r>
              <a:rPr lang="en-US" altLang="zh-CN" dirty="0"/>
              <a:t>Manual</a:t>
            </a:r>
            <a:r>
              <a:rPr lang="zh-CN" altLang="en-US" dirty="0"/>
              <a:t>，在</a:t>
            </a:r>
            <a:r>
              <a:rPr lang="en-US" altLang="zh-CN" dirty="0">
                <a:ea typeface="微软雅黑" panose="020B0503020204020204" pitchFamily="34" charset="-122"/>
                <a:cs typeface="Times New Roman" panose="02020603050405020304" pitchFamily="18" charset="0"/>
              </a:rPr>
              <a:t>Addresses </a:t>
            </a:r>
            <a:r>
              <a:rPr lang="zh-CN" altLang="en-US" dirty="0">
                <a:ea typeface="微软雅黑" panose="020B0503020204020204" pitchFamily="34" charset="-122"/>
                <a:cs typeface="Times New Roman" panose="02020603050405020304" pitchFamily="18" charset="0"/>
              </a:rPr>
              <a:t>栏选择</a:t>
            </a:r>
            <a:r>
              <a:rPr lang="en-US" altLang="zh-CN" dirty="0">
                <a:ea typeface="微软雅黑" panose="020B0503020204020204" pitchFamily="34" charset="-122"/>
                <a:cs typeface="Times New Roman" panose="02020603050405020304" pitchFamily="18" charset="0"/>
              </a:rPr>
              <a:t> Add</a:t>
            </a:r>
            <a:r>
              <a:rPr lang="zh-CN" altLang="en-US" dirty="0">
                <a:ea typeface="微软雅黑" panose="020B0503020204020204" pitchFamily="34" charset="-122"/>
                <a:cs typeface="Times New Roman" panose="02020603050405020304" pitchFamily="18" charset="0"/>
              </a:rPr>
              <a:t>一个新的</a:t>
            </a:r>
            <a:r>
              <a:rPr lang="en-US" altLang="zh-CN" dirty="0" err="1">
                <a:ea typeface="微软雅黑" panose="020B0503020204020204" pitchFamily="34" charset="-122"/>
                <a:cs typeface="Times New Roman" panose="02020603050405020304" pitchFamily="18" charset="0"/>
              </a:rPr>
              <a:t>ip</a:t>
            </a:r>
            <a:r>
              <a:rPr lang="zh-CN" altLang="en-US" dirty="0">
                <a:ea typeface="微软雅黑" panose="020B0503020204020204" pitchFamily="34" charset="-122"/>
                <a:cs typeface="Times New Roman" panose="02020603050405020304" pitchFamily="18" charset="0"/>
              </a:rPr>
              <a:t>如下：</a:t>
            </a:r>
            <a:r>
              <a:rPr lang="en-US" altLang="zh-CN" dirty="0"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Address:192.168.10.xx      Netmask:24      Gateway:192.168.10.1</a:t>
            </a:r>
          </a:p>
          <a:p>
            <a:pPr marL="742950" lvl="1" indent="-285750">
              <a:lnSpc>
                <a:spcPts val="216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注意：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#</a:t>
            </a:r>
            <a:r>
              <a:rPr lang="en-US" altLang="zh-CN" dirty="0">
                <a:ea typeface="微软雅黑" panose="020B0503020204020204" pitchFamily="34" charset="-122"/>
                <a:cs typeface="Times New Roman" panose="02020603050405020304" pitchFamily="18" charset="0"/>
              </a:rPr>
              <a:t>192.168.10.1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ea typeface="微软雅黑" panose="020B0503020204020204" pitchFamily="34" charset="-122"/>
                <a:cs typeface="Times New Roman" panose="02020603050405020304" pitchFamily="18" charset="0"/>
              </a:rPr>
              <a:t>Tello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无人机的网址，配置的地址需在同一网段，即前三位相同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6500" y="2489873"/>
            <a:ext cx="4831000" cy="404621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8A5E3-D6EC-487E-AF78-87AAF270F22D}" type="slidenum">
              <a:rPr lang="zh-CN" altLang="en-US" smtClean="0">
                <a:solidFill>
                  <a:sysClr val="windowText" lastClr="000000"/>
                </a:solidFill>
                <a:latin typeface="+mn-lt"/>
              </a:rPr>
              <a:t>6</a:t>
            </a:fld>
            <a:endParaRPr lang="zh-CN" altLang="en-US">
              <a:solidFill>
                <a:sysClr val="windowText" lastClr="000000"/>
              </a:solidFill>
              <a:latin typeface="+mn-lt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53965" y="53649"/>
            <a:ext cx="7848600" cy="762000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连接无人机</a:t>
            </a:r>
            <a:endParaRPr lang="zh-CN" altLang="en-US" dirty="0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386" y="969364"/>
            <a:ext cx="8412272" cy="176952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ts val="2160"/>
              </a:lnSpc>
              <a:buFont typeface="+mj-ea"/>
              <a:buAutoNum type="circleNumDbPlain" startAt="6"/>
            </a:pPr>
            <a:r>
              <a:rPr lang="zh-CN" altLang="en-US" dirty="0">
                <a:ea typeface="微软雅黑" panose="020B0503020204020204" pitchFamily="34" charset="-122"/>
                <a:cs typeface="Times New Roman" panose="02020603050405020304" pitchFamily="18" charset="0"/>
              </a:rPr>
              <a:t>测试能否连接无人机。</a:t>
            </a:r>
            <a:endParaRPr lang="en-US" altLang="zh-CN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216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ea typeface="微软雅黑" panose="020B0503020204020204" pitchFamily="34" charset="-122"/>
                <a:cs typeface="Times New Roman" panose="02020603050405020304" pitchFamily="18" charset="0"/>
              </a:rPr>
              <a:t>打开</a:t>
            </a:r>
            <a:r>
              <a:rPr lang="en-US" altLang="zh-CN" dirty="0">
                <a:ea typeface="微软雅黑" panose="020B0503020204020204" pitchFamily="34" charset="-122"/>
                <a:cs typeface="Times New Roman" panose="02020603050405020304" pitchFamily="18" charset="0"/>
              </a:rPr>
              <a:t>Tello</a:t>
            </a:r>
            <a:r>
              <a:rPr lang="zh-CN" altLang="en-US" dirty="0">
                <a:ea typeface="微软雅黑" panose="020B0503020204020204" pitchFamily="34" charset="-122"/>
                <a:cs typeface="Times New Roman" panose="02020603050405020304" pitchFamily="18" charset="0"/>
              </a:rPr>
              <a:t>电源，笔记本无线连接以</a:t>
            </a:r>
            <a:r>
              <a:rPr lang="en-US" altLang="zh-CN" dirty="0">
                <a:ea typeface="微软雅黑" panose="020B0503020204020204" pitchFamily="34" charset="-122"/>
                <a:cs typeface="Times New Roman" panose="02020603050405020304" pitchFamily="18" charset="0"/>
              </a:rPr>
              <a:t>TELLO-</a:t>
            </a:r>
            <a:r>
              <a:rPr lang="zh-CN" altLang="en-US" dirty="0">
                <a:ea typeface="微软雅黑" panose="020B0503020204020204" pitchFamily="34" charset="-122"/>
                <a:cs typeface="Times New Roman" panose="02020603050405020304" pitchFamily="18" charset="0"/>
              </a:rPr>
              <a:t>开头的</a:t>
            </a:r>
            <a:r>
              <a:rPr lang="en-US" altLang="zh-CN" dirty="0">
                <a:ea typeface="微软雅黑" panose="020B0503020204020204" pitchFamily="34" charset="-122"/>
                <a:cs typeface="Times New Roman" panose="02020603050405020304" pitchFamily="18" charset="0"/>
              </a:rPr>
              <a:t>WIFI</a:t>
            </a:r>
            <a:r>
              <a:rPr lang="zh-CN" altLang="en-US" dirty="0"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216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ea typeface="微软雅黑" panose="020B0503020204020204" pitchFamily="34" charset="-122"/>
                <a:cs typeface="Times New Roman" panose="02020603050405020304" pitchFamily="18" charset="0"/>
              </a:rPr>
              <a:t>打开终端：</a:t>
            </a:r>
            <a:endParaRPr lang="en-US" altLang="zh-CN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ts val="2160"/>
              </a:lnSpc>
            </a:pPr>
            <a:r>
              <a:rPr lang="en-US" altLang="zh-CN" dirty="0"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</a:p>
          <a:p>
            <a:pPr lvl="1">
              <a:lnSpc>
                <a:spcPts val="2160"/>
              </a:lnSpc>
            </a:pPr>
            <a:endParaRPr lang="en-US" altLang="zh-CN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216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ea typeface="微软雅黑" panose="020B0503020204020204" pitchFamily="34" charset="-122"/>
                <a:cs typeface="Times New Roman" panose="02020603050405020304" pitchFamily="18" charset="0"/>
              </a:rPr>
              <a:t>若无法</a:t>
            </a:r>
            <a:r>
              <a:rPr lang="en-US" altLang="zh-CN" dirty="0">
                <a:ea typeface="微软雅黑" panose="020B0503020204020204" pitchFamily="34" charset="-122"/>
                <a:cs typeface="Times New Roman" panose="02020603050405020304" pitchFamily="18" charset="0"/>
              </a:rPr>
              <a:t>ping</a:t>
            </a:r>
            <a:r>
              <a:rPr lang="zh-CN" altLang="en-US" dirty="0">
                <a:ea typeface="微软雅黑" panose="020B0503020204020204" pitchFamily="34" charset="-122"/>
                <a:cs typeface="Times New Roman" panose="02020603050405020304" pitchFamily="18" charset="0"/>
              </a:rPr>
              <a:t>通，则重启虚拟机（电脑），再次尝试。</a:t>
            </a:r>
            <a:endParaRPr lang="en-US" altLang="zh-CN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26813" y="1983356"/>
            <a:ext cx="2454172" cy="276999"/>
          </a:xfrm>
          <a:prstGeom prst="rect">
            <a:avLst/>
          </a:prstGeom>
          <a:solidFill>
            <a:srgbClr val="F3F3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cs typeface="Courier New" panose="02070609020205090404" pitchFamily="49" charset="0"/>
              </a:rPr>
              <a:t>&gt;&gt; ping 192.168.10.1</a:t>
            </a:r>
            <a:endParaRPr lang="zh-CN" altLang="en-US" dirty="0">
              <a:cs typeface="Courier New" panose="02070609020205090404" pitchFamily="49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373180" y="7604325"/>
            <a:ext cx="4160786" cy="369332"/>
          </a:xfrm>
          <a:prstGeom prst="rect">
            <a:avLst/>
          </a:prstGeom>
          <a:ln w="15875" cap="rnd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$ </a:t>
            </a:r>
            <a:r>
              <a:rPr lang="en-US" altLang="zh-CN" dirty="0" err="1"/>
              <a:t>rosrun</a:t>
            </a:r>
            <a:r>
              <a:rPr lang="en-US" altLang="zh-CN" dirty="0"/>
              <a:t> </a:t>
            </a:r>
            <a:r>
              <a:rPr lang="en-US" altLang="zh-CN" dirty="0" err="1"/>
              <a:t>tello_driver</a:t>
            </a:r>
            <a:r>
              <a:rPr lang="en-US" altLang="zh-CN" dirty="0"/>
              <a:t> keys_publish.py  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01" t="17075" r="27766" b="30113"/>
          <a:stretch>
            <a:fillRect/>
          </a:stretch>
        </p:blipFill>
        <p:spPr>
          <a:xfrm>
            <a:off x="3437575" y="3133062"/>
            <a:ext cx="2183894" cy="203854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23386" y="570397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若使用双系统，直接</a:t>
            </a:r>
            <a:r>
              <a:rPr lang="zh-CN" altLang="en-US" dirty="0">
                <a:ea typeface="微软雅黑" panose="020B0503020204020204" pitchFamily="34" charset="-122"/>
                <a:cs typeface="Times New Roman" panose="02020603050405020304" pitchFamily="18" charset="0"/>
              </a:rPr>
              <a:t>无线连接以</a:t>
            </a:r>
            <a:r>
              <a:rPr lang="en-US" altLang="zh-CN" dirty="0">
                <a:ea typeface="微软雅黑" panose="020B0503020204020204" pitchFamily="34" charset="-122"/>
                <a:cs typeface="Times New Roman" panose="02020603050405020304" pitchFamily="18" charset="0"/>
              </a:rPr>
              <a:t>TELLO-</a:t>
            </a:r>
            <a:r>
              <a:rPr lang="zh-CN" altLang="en-US" dirty="0">
                <a:ea typeface="微软雅黑" panose="020B0503020204020204" pitchFamily="34" charset="-122"/>
                <a:cs typeface="Times New Roman" panose="02020603050405020304" pitchFamily="18" charset="0"/>
              </a:rPr>
              <a:t>开头的</a:t>
            </a:r>
            <a:r>
              <a:rPr lang="en-US" altLang="zh-CN" dirty="0">
                <a:ea typeface="微软雅黑" panose="020B0503020204020204" pitchFamily="34" charset="-122"/>
                <a:cs typeface="Times New Roman" panose="02020603050405020304" pitchFamily="18" charset="0"/>
              </a:rPr>
              <a:t>WIFI</a:t>
            </a:r>
            <a:endParaRPr kumimoji="1" lang="zh-CN" altLang="en-US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8A5E3-D6EC-487E-AF78-87AAF270F22D}" type="slidenum">
              <a:rPr lang="zh-CN" altLang="en-US" smtClean="0">
                <a:solidFill>
                  <a:sysClr val="windowText" lastClr="000000"/>
                </a:solidFill>
              </a:rPr>
              <a:t>7</a:t>
            </a:fld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53965" y="53649"/>
            <a:ext cx="7848600" cy="762000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连接无人机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66394" y="1171513"/>
            <a:ext cx="8171895" cy="1300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endParaRPr lang="en-US" altLang="zh-CN" dirty="0"/>
          </a:p>
          <a:p>
            <a:pPr marL="342900" indent="-342900">
              <a:lnSpc>
                <a:spcPts val="2400"/>
              </a:lnSpc>
              <a:buFont typeface="+mj-ea"/>
              <a:buAutoNum type="circleNumDbPlain" startAt="7"/>
            </a:pPr>
            <a:endParaRPr lang="en-US" altLang="zh-CN" dirty="0"/>
          </a:p>
          <a:p>
            <a:pPr>
              <a:lnSpc>
                <a:spcPts val="2400"/>
              </a:lnSpc>
            </a:pPr>
            <a:endParaRPr lang="en-US" altLang="zh-CN" dirty="0"/>
          </a:p>
          <a:p>
            <a:pPr>
              <a:lnSpc>
                <a:spcPts val="2400"/>
              </a:lnSpc>
            </a:pP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287870" y="745844"/>
            <a:ext cx="8171895" cy="1300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endParaRPr lang="en-US" altLang="zh-CN" dirty="0"/>
          </a:p>
          <a:p>
            <a:pPr>
              <a:lnSpc>
                <a:spcPts val="2400"/>
              </a:lnSpc>
            </a:pPr>
            <a:r>
              <a:rPr lang="zh-CN" altLang="en-US" dirty="0"/>
              <a:t>注意：若使用虚拟机方案，虚拟机连接主机网络方法：</a:t>
            </a:r>
            <a:endParaRPr lang="en-US" altLang="zh-CN" dirty="0"/>
          </a:p>
          <a:p>
            <a:pPr>
              <a:lnSpc>
                <a:spcPts val="24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VMware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界面点击→虚拟机 → 设置 → 网络适配器 → 选择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NAT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模式 → 确定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</a:pP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006" y="1953011"/>
            <a:ext cx="3273291" cy="4077053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>
          <a:xfrm>
            <a:off x="8539328" y="6530281"/>
            <a:ext cx="526473" cy="304245"/>
          </a:xfrm>
        </p:spPr>
        <p:txBody>
          <a:bodyPr/>
          <a:lstStyle/>
          <a:p>
            <a:fld id="{4618A5E3-D6EC-487E-AF78-87AAF270F22D}" type="slidenum">
              <a:rPr lang="zh-CN" altLang="en-US" smtClean="0">
                <a:solidFill>
                  <a:sysClr val="windowText" lastClr="000000"/>
                </a:solidFill>
              </a:rPr>
              <a:t>8</a:t>
            </a:fld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53965" y="53649"/>
            <a:ext cx="7848600" cy="762000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连接无人机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5622" y="420024"/>
            <a:ext cx="8171895" cy="1300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endParaRPr lang="en-US" altLang="zh-CN" dirty="0"/>
          </a:p>
          <a:p>
            <a:pPr marL="342900" indent="-342900">
              <a:lnSpc>
                <a:spcPts val="2400"/>
              </a:lnSpc>
              <a:buFont typeface="+mj-ea"/>
              <a:buAutoNum type="circleNumDbPlain" startAt="7"/>
            </a:pPr>
            <a:endParaRPr lang="en-US" altLang="zh-CN" dirty="0"/>
          </a:p>
          <a:p>
            <a:pPr>
              <a:lnSpc>
                <a:spcPts val="2400"/>
              </a:lnSpc>
            </a:pPr>
            <a:endParaRPr lang="en-US" altLang="zh-CN" dirty="0"/>
          </a:p>
          <a:p>
            <a:pPr>
              <a:lnSpc>
                <a:spcPts val="2400"/>
              </a:lnSpc>
            </a:pPr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-56521" y="1087742"/>
            <a:ext cx="8591551" cy="933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ts val="2160"/>
              </a:lnSpc>
              <a:buFont typeface="Arial" panose="020B060402020209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ubuntu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桌面内点击→右上角↑↓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网络图标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→ </a:t>
            </a:r>
            <a:r>
              <a:rPr lang="en-US" altLang="zh-CN" dirty="0"/>
              <a:t>Edit Connections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216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/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56521" y="1507215"/>
            <a:ext cx="6879049" cy="358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ts val="2160"/>
              </a:lnSpc>
              <a:buFont typeface="Arial" panose="020B0604020202090204" pitchFamily="34" charset="0"/>
              <a:buChar char="•"/>
            </a:pPr>
            <a:r>
              <a:rPr lang="en-US" altLang="zh-CN" dirty="0">
                <a:ea typeface="微软雅黑" panose="020B0503020204020204" pitchFamily="34" charset="-122"/>
                <a:cs typeface="Times New Roman" panose="02020603050405020304" pitchFamily="18" charset="0"/>
              </a:rPr>
              <a:t>Wired connection 1</a:t>
            </a:r>
            <a:r>
              <a:rPr lang="zh-CN" altLang="en-US" dirty="0">
                <a:ea typeface="微软雅黑" panose="020B0503020204020204" pitchFamily="34" charset="-122"/>
                <a:cs typeface="Times New Roman" panose="02020603050405020304" pitchFamily="18" charset="0"/>
              </a:rPr>
              <a:t>→ </a:t>
            </a:r>
            <a:r>
              <a:rPr lang="en-US" altLang="zh-CN" dirty="0">
                <a:ea typeface="微软雅黑" panose="020B0503020204020204" pitchFamily="34" charset="-122"/>
                <a:cs typeface="Times New Roman" panose="02020603050405020304" pitchFamily="18" charset="0"/>
              </a:rPr>
              <a:t>Edit</a:t>
            </a:r>
            <a:r>
              <a:rPr lang="zh-CN" altLang="en-US" dirty="0"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US" altLang="zh-CN" sz="2000" b="1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4760" y="1960258"/>
            <a:ext cx="8724506" cy="358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ts val="2160"/>
              </a:lnSpc>
              <a:buFont typeface="Arial" panose="020B0604020202090204" pitchFamily="34" charset="0"/>
              <a:buChar char="•"/>
            </a:pPr>
            <a:r>
              <a:rPr lang="zh-CN" altLang="en-US" dirty="0"/>
              <a:t>进入</a:t>
            </a:r>
            <a:r>
              <a:rPr lang="en-US" altLang="zh-CN" dirty="0"/>
              <a:t>IPV4 Settings</a:t>
            </a:r>
            <a:r>
              <a:rPr lang="zh-CN" altLang="en-US" dirty="0"/>
              <a:t>，设置</a:t>
            </a:r>
            <a:r>
              <a:rPr lang="en-US" altLang="zh-CN" dirty="0"/>
              <a:t>Method </a:t>
            </a:r>
            <a:r>
              <a:rPr lang="zh-CN" altLang="en-US" dirty="0"/>
              <a:t>为</a:t>
            </a:r>
            <a:r>
              <a:rPr lang="en-US" altLang="zh-CN" dirty="0"/>
              <a:t>DHCP</a:t>
            </a:r>
            <a:r>
              <a:rPr lang="zh-CN" altLang="en-US" dirty="0"/>
              <a:t>，重启虚拟机即可。</a:t>
            </a:r>
            <a:endParaRPr lang="en-US" altLang="zh-CN" b="1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348" y="2689049"/>
            <a:ext cx="4561022" cy="358878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8A5E3-D6EC-487E-AF78-87AAF270F22D}" type="slidenum">
              <a:rPr lang="zh-CN" altLang="en-US" smtClean="0">
                <a:solidFill>
                  <a:sysClr val="windowText" lastClr="000000"/>
                </a:solidFill>
              </a:rPr>
              <a:t>9</a:t>
            </a:fld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53965" y="53649"/>
            <a:ext cx="7848600" cy="762000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dirty="0">
                <a:cs typeface="Times New Roman" panose="02020603050405020304" pitchFamily="18" charset="0"/>
              </a:rPr>
              <a:t>官方</a:t>
            </a:r>
            <a:r>
              <a:rPr lang="en-US" altLang="zh-CN" dirty="0">
                <a:cs typeface="Times New Roman" panose="02020603050405020304" pitchFamily="18" charset="0"/>
              </a:rPr>
              <a:t>SDK</a:t>
            </a:r>
            <a:r>
              <a:rPr lang="zh-CN" altLang="en-US" dirty="0">
                <a:cs typeface="Times New Roman" panose="02020603050405020304" pitchFamily="18" charset="0"/>
              </a:rPr>
              <a:t>修改版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74157" y="1204454"/>
            <a:ext cx="8195685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16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+mn-ea"/>
                <a:cs typeface="Times New Roman" panose="02020603050405020304" pitchFamily="18" charset="0"/>
              </a:rPr>
              <a:t>助教版本：</a:t>
            </a:r>
            <a:r>
              <a:rPr lang="en-US" altLang="zh-CN" dirty="0">
                <a:latin typeface="+mn-ea"/>
              </a:rPr>
              <a:t>https://github.com/FarawaySail/tello_control</a:t>
            </a:r>
            <a:r>
              <a:rPr lang="zh-CN" altLang="en-US" dirty="0">
                <a:latin typeface="+mn-ea"/>
              </a:rPr>
              <a:t>，根据官方的</a:t>
            </a:r>
            <a:r>
              <a:rPr lang="en-US" altLang="zh-CN" dirty="0" err="1">
                <a:latin typeface="+mn-ea"/>
              </a:rPr>
              <a:t>Tello</a:t>
            </a:r>
            <a:r>
              <a:rPr lang="en-US" altLang="zh-CN" dirty="0">
                <a:latin typeface="+mn-ea"/>
              </a:rPr>
              <a:t>-Python</a:t>
            </a:r>
            <a:r>
              <a:rPr lang="zh-CN" altLang="en-US" dirty="0">
                <a:latin typeface="+mn-ea"/>
              </a:rPr>
              <a:t>改的</a:t>
            </a:r>
            <a:endParaRPr lang="en-US" altLang="zh-CN" dirty="0">
              <a:latin typeface="+mn-ea"/>
            </a:endParaRPr>
          </a:p>
          <a:p>
            <a:pPr marL="285750" indent="-285750">
              <a:lnSpc>
                <a:spcPts val="216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+mn-ea"/>
              </a:rPr>
              <a:t>官方版本</a:t>
            </a:r>
            <a:r>
              <a:rPr lang="en-US" altLang="zh-CN" dirty="0">
                <a:latin typeface="+mn-ea"/>
              </a:rPr>
              <a:t>(</a:t>
            </a:r>
            <a:r>
              <a:rPr lang="zh-CN" altLang="en-US" dirty="0">
                <a:latin typeface="+mn-ea"/>
              </a:rPr>
              <a:t>不带</a:t>
            </a:r>
            <a:r>
              <a:rPr lang="en-US" altLang="zh-CN" dirty="0">
                <a:latin typeface="+mn-ea"/>
              </a:rPr>
              <a:t>ROS)</a:t>
            </a:r>
            <a:r>
              <a:rPr lang="zh-CN" altLang="en-US" dirty="0">
                <a:latin typeface="+mn-ea"/>
              </a:rPr>
              <a:t>：</a:t>
            </a:r>
            <a:r>
              <a:rPr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ea"/>
                <a:cs typeface="Times New Roman" panose="02020603050405020304" pitchFamily="18" charset="0"/>
                <a:hlinkClick r:id="rId2"/>
              </a:rPr>
              <a:t>https://github.com/dji-sdk/Tello-Python/</a:t>
            </a:r>
            <a:r>
              <a:rPr lang="zh-CN" altLang="en-US" dirty="0">
                <a:latin typeface="+mn-ea"/>
                <a:cs typeface="Times New Roman" panose="02020603050405020304" pitchFamily="18" charset="0"/>
              </a:rPr>
              <a:t>，安装教程在箭头所示的文件中，使用说明在网络学堂的补充资料中。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39" y="2640326"/>
            <a:ext cx="8123674" cy="3636068"/>
          </a:xfrm>
          <a:prstGeom prst="rect">
            <a:avLst/>
          </a:prstGeom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主题1">
  <a:themeElements>
    <a:clrScheme name="Tries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自定义 1">
      <a:majorFont>
        <a:latin typeface="Times New Roman"/>
        <a:ea typeface="黑体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defRPr kumimoji="0" lang="zh-CN" altLang="en-US" sz="1000" b="0" i="1" u="none" strike="noStrike" cap="none" normalizeH="0" baseline="0" smtClean="0">
            <a:ln>
              <a:noFill/>
            </a:ln>
            <a:solidFill>
              <a:srgbClr val="008000"/>
            </a:solidFill>
            <a:effectLst/>
            <a:latin typeface="Arial" panose="020B0604020202090204" pitchFamily="34" charset="0"/>
            <a:ea typeface="宋体" charset="-122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</a:spPr>
      <a:bodyPr/>
      <a:lstStyle/>
    </a:lnDef>
  </a:objectDefaults>
  <a:extraClrSchemeLst>
    <a:extraClrScheme>
      <a:clrScheme name="Tries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ies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ies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ies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ies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ies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ies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主题2</Template>
  <TotalTime>35</TotalTime>
  <Words>733</Words>
  <Application>Microsoft Office PowerPoint</Application>
  <PresentationFormat>全屏显示(4:3)</PresentationFormat>
  <Paragraphs>112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等线</vt:lpstr>
      <vt:lpstr>等线 Light</vt:lpstr>
      <vt:lpstr>黑体</vt:lpstr>
      <vt:lpstr>微软雅黑</vt:lpstr>
      <vt:lpstr>Arial</vt:lpstr>
      <vt:lpstr>Times New Roman</vt:lpstr>
      <vt:lpstr>Wingdings</vt:lpstr>
      <vt:lpstr>主题1</vt:lpstr>
      <vt:lpstr>自定义设计方案</vt:lpstr>
      <vt:lpstr>智能无人机技术设计实践        --ROS控制Tello</vt:lpstr>
      <vt:lpstr>目  录</vt:lpstr>
      <vt:lpstr>1 连接无人机</vt:lpstr>
      <vt:lpstr>1 连接无人机</vt:lpstr>
      <vt:lpstr>1 连接无人机</vt:lpstr>
      <vt:lpstr>1 连接无人机</vt:lpstr>
      <vt:lpstr>1 连接无人机</vt:lpstr>
      <vt:lpstr>1 连接无人机</vt:lpstr>
      <vt:lpstr>2 官方SDK修改版</vt:lpstr>
      <vt:lpstr>2 官方SDK修改版</vt:lpstr>
      <vt:lpstr>2 官方SDK修改版</vt:lpstr>
      <vt:lpstr>2 官方SDK修改版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Journal 讨论</dc:title>
  <dc:creator>sony</dc:creator>
  <cp:lastModifiedBy>Jincheng Yu</cp:lastModifiedBy>
  <cp:revision>640</cp:revision>
  <dcterms:created xsi:type="dcterms:W3CDTF">2020-11-20T05:19:11Z</dcterms:created>
  <dcterms:modified xsi:type="dcterms:W3CDTF">2021-11-17T08:40:35Z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2052-2.7.1.4479</vt:lpwstr>
  </property>
</Properties>
</file>