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9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99" r:id="rId4"/>
    <p:sldId id="347" r:id="rId5"/>
    <p:sldId id="353" r:id="rId6"/>
    <p:sldId id="354" r:id="rId7"/>
    <p:sldId id="348" r:id="rId8"/>
    <p:sldId id="349" r:id="rId9"/>
    <p:sldId id="350" r:id="rId10"/>
    <p:sldId id="355" r:id="rId11"/>
    <p:sldId id="356" r:id="rId12"/>
    <p:sldId id="352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16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>
            <a:extLst>
              <a:ext uri="{FF2B5EF4-FFF2-40B4-BE49-F238E27FC236}">
                <a16:creationId xmlns:a16="http://schemas.microsoft.com/office/drawing/2014/main" id="{0025CBDC-3EA6-4B2D-BB3E-F4C201A180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332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82CAD-7829-45BE-97C7-C56B2A6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815E6-EEA5-4966-8EE6-F1015923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4F092-4243-4C0F-8383-AF56F773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0B3A-2396-4109-B807-F07FE8FC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DDEE5-89E5-40F3-A498-3D70F38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9DCF-AC40-407B-ACD1-21569B5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4FA9-9A7B-4AA6-956C-9D92898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F85C4-1A01-445C-9632-DDCA5E42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C69B1-5B96-4B00-A264-BE0187DA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3513-D2FF-4464-8C8E-3FC8EEF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DBFCF-098A-4788-9CDB-0D44EB4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E2889-7C65-4FAA-992D-EE55E44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11E6-B629-4A84-ABE5-F978739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30DB4-16CA-4800-B961-865A4CCD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E9CF-8358-4D70-8BD1-9AB7AB8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92B06-E0A2-454A-BFD1-B449F4C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6229-1196-4412-9AB5-F9E7A1F4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6F26A-53BE-4871-B965-F0B910D6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EE472-AA5F-474B-859C-C14BED04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375-CE13-4AF3-8424-7A8F74DC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5DCD5-A8C4-4E8A-AAE0-FC0AFC1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BED8B-FF02-4CDA-8F0F-ACFD041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2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3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894D2-9B8B-4696-93EE-A0B3542E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CF836-E250-4B00-82D4-E9C98F2B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9FA-F32A-4AAB-80F2-E2B83E2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CC9E7-9A7F-430B-8F28-A267A67E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86813-4A0C-49F0-A9FB-773C445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BB94-2672-414D-9BE4-A4CD47E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800DA-F730-4A6E-93D7-552CCA1C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26E7C-DF12-48B9-B458-7A2105FF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A91AB-DFC1-43EA-8075-AB21F237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0A3C1-3E42-4DA3-88AC-A80BFCE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4265-5F32-49FE-9CE0-44CDC634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F5053-CE04-4D9A-A3CC-90E80D25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200EF-C12B-4098-B761-E7304C8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E12EE-D0F7-4561-91B6-C3730B8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37F9A-4C58-4A62-A30C-895D57C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42E8-4D87-4A89-A04A-AE300902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3DC2-4234-4D8B-BBFA-4D0C2B0D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DB771-7C99-4BE0-8AB0-3E8387E1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49C7-2D0C-497C-B66D-55A2295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2DC03-2C1C-45C3-84A9-1C2548C9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A26B5-2634-48E1-89D4-F608576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54FD-F9DA-4A7F-A918-836051F7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8D4E7-1525-4502-AC53-2F7486C7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C721B-246A-436B-B0F6-56F5BF44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3633A-685D-4FBE-943C-78F56231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C9E13-2754-46D8-B608-6943DE8F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9DAA3-6827-4657-AB61-6F7F5FAF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8D256A-A4BA-4BBD-B657-DB3D86F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C4D70-777B-4BAC-B784-D8DA2CD7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5EE29-0668-40E0-873C-58E1BE3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4645F7-6450-457C-86BB-E0086135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AC50-8EDA-4272-9C69-90A6CBD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62D3F-94CA-47BF-A71B-163E595D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BF5C6-C440-4A4D-B4B0-D2944AC6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0E68E-3E35-42C5-8A28-93D0615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EBDDB-D281-4980-967B-0BD7F04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9525B5B-3C7A-4E7E-B1A7-F4C7BDAB2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481B9-7969-4E3B-8BC7-D0BEC04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34D9-504F-48EF-BBC0-35C98423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0D0B7-FEAC-4F6C-82EA-34B05569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3AC9E-EFED-4AE6-B30A-FEA4E50B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25635-BD06-459A-A7B8-C0600A10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9DA07780-C51D-41C5-95EF-4AD42CD3FC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40934F-21EA-4061-A7CA-B28FA0BD6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BF3F05-39D6-4C78-B33B-A531AB99E412}"/>
              </a:ext>
            </a:extLst>
          </p:cNvPr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786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jincheng@yujincheng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rubbishdq/thudrone_jud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oeyuchao/tello_contr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cloud.tsinghua.edu.cn/f/f7b1b7e330fe4cefb5b8/?dl=1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pan.baidu.com/s/1TyprqABzm5tLs3HOFgVug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tsinghua.edu.cn/d/d057b1904a684044a3bf/" TargetMode="External"/><Relationship Id="rId5" Type="http://schemas.openxmlformats.org/officeDocument/2006/relationships/hyperlink" Target="https://cloud.tsinghua.edu.cn/f/f6748453cced47608edb/?dl=1" TargetMode="External"/><Relationship Id="rId4" Type="http://schemas.openxmlformats.org/officeDocument/2006/relationships/hyperlink" Target="https://pan.baidu.com/s/1nrLffPnwhslNZHZPpmUAoA" TargetMode="External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67FCB478-02E3-419B-8A2E-9F3DE241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余金城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yujincheng@yujincheng.net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2021.11.13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A521BD-E8C4-450E-A298-69BC3388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/>
              <a:t>智能无人机技术设计实践</a:t>
            </a:r>
            <a:br>
              <a:rPr lang="en-US" altLang="zh-CN" b="1" dirty="0"/>
            </a:br>
            <a:r>
              <a:rPr lang="en-US" altLang="zh-CN" b="1" dirty="0"/>
              <a:t>                         -- </a:t>
            </a:r>
            <a:r>
              <a:rPr lang="zh-CN" altLang="en-US" b="1" dirty="0"/>
              <a:t>决赛发布</a:t>
            </a:r>
          </a:p>
        </p:txBody>
      </p:sp>
    </p:spTree>
    <p:extLst>
      <p:ext uri="{BB962C8B-B14F-4D97-AF65-F5344CB8AC3E}">
        <p14:creationId xmlns:p14="http://schemas.microsoft.com/office/powerpoint/2010/main" val="1264148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上位机交互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042274"/>
            <a:ext cx="8893175" cy="5658564"/>
          </a:xfrm>
        </p:spPr>
        <p:txBody>
          <a:bodyPr/>
          <a:lstStyle/>
          <a:p>
            <a:r>
              <a:rPr lang="zh-CN" altLang="en-US" dirty="0"/>
              <a:t>上位机裁判机模拟器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https://github.com/rubbishdq/thudrone_judge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1580477-0DEB-469C-A119-36F199D0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1959686"/>
            <a:ext cx="7565780" cy="2387781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EB9AE3E-2C1F-42A0-9D3D-89C3DC4E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0" y="4297592"/>
            <a:ext cx="7750419" cy="26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71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决赛可能的安排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299531"/>
          </a:xfrm>
        </p:spPr>
        <p:txBody>
          <a:bodyPr/>
          <a:lstStyle/>
          <a:p>
            <a:r>
              <a:rPr lang="zh-CN" altLang="en-US" dirty="0"/>
              <a:t>比赛时间： 暂定 </a:t>
            </a:r>
            <a:r>
              <a:rPr lang="en-US" altLang="zh-CN" dirty="0"/>
              <a:t>12.12</a:t>
            </a:r>
            <a:r>
              <a:rPr lang="zh-CN" altLang="en-US" dirty="0"/>
              <a:t>（周日）</a:t>
            </a:r>
            <a:r>
              <a:rPr lang="en-US" altLang="zh-CN" dirty="0"/>
              <a:t> </a:t>
            </a:r>
            <a:r>
              <a:rPr lang="zh-CN" altLang="en-US" dirty="0"/>
              <a:t>晚上。罗姆楼</a:t>
            </a:r>
            <a:r>
              <a:rPr lang="en-US" altLang="zh-CN" dirty="0"/>
              <a:t>11</a:t>
            </a:r>
            <a:r>
              <a:rPr lang="zh-CN" altLang="en-US" dirty="0"/>
              <a:t>层阳光厅。</a:t>
            </a:r>
            <a:endParaRPr lang="en-US" altLang="zh-CN" dirty="0"/>
          </a:p>
          <a:p>
            <a:r>
              <a:rPr lang="zh-CN" altLang="en-US" dirty="0"/>
              <a:t>调试时间：</a:t>
            </a:r>
            <a:endParaRPr lang="en-US" altLang="zh-CN" dirty="0"/>
          </a:p>
          <a:p>
            <a:pPr lvl="1"/>
            <a:r>
              <a:rPr lang="zh-CN" altLang="en-US" dirty="0"/>
              <a:t>实际场地调试：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日（周六）全天</a:t>
            </a:r>
            <a:endParaRPr lang="en-US" altLang="zh-CN" dirty="0"/>
          </a:p>
          <a:p>
            <a:pPr lvl="1"/>
            <a:r>
              <a:rPr lang="zh-CN" altLang="en-US" dirty="0"/>
              <a:t>平时调试：罗姆楼地下一层食堂</a:t>
            </a:r>
            <a:endParaRPr lang="en-US" altLang="zh-CN" dirty="0"/>
          </a:p>
          <a:p>
            <a:r>
              <a:rPr lang="zh-CN" altLang="en-US" dirty="0"/>
              <a:t>调试手段：</a:t>
            </a:r>
            <a:endParaRPr lang="en-US" altLang="zh-CN" dirty="0"/>
          </a:p>
          <a:p>
            <a:pPr lvl="1"/>
            <a:r>
              <a:rPr lang="zh-CN" altLang="en-US" dirty="0"/>
              <a:t>定位毯位置总是丢咋办呀？</a:t>
            </a:r>
            <a:endParaRPr lang="en-US" altLang="zh-CN" dirty="0"/>
          </a:p>
          <a:p>
            <a:pPr lvl="2"/>
            <a:r>
              <a:rPr lang="zh-CN" altLang="en-US" dirty="0"/>
              <a:t>定位不准就飞得高一些，能看到定位毯就行。</a:t>
            </a:r>
            <a:endParaRPr lang="en-US" altLang="zh-CN" dirty="0"/>
          </a:p>
          <a:p>
            <a:pPr lvl="1"/>
            <a:r>
              <a:rPr lang="zh-CN" altLang="en-US" dirty="0"/>
              <a:t>定位毯位置返回的可能位置不准咋办呀？</a:t>
            </a:r>
            <a:endParaRPr lang="en-US" altLang="zh-CN" dirty="0"/>
          </a:p>
          <a:p>
            <a:pPr lvl="2"/>
            <a:r>
              <a:rPr lang="zh-CN" altLang="en-US" dirty="0"/>
              <a:t>先装作是准的吧，可以在上电的之前把位置摆正，这样</a:t>
            </a:r>
            <a:r>
              <a:rPr lang="en-US" altLang="zh-CN" dirty="0"/>
              <a:t>yaw</a:t>
            </a:r>
            <a:r>
              <a:rPr lang="zh-CN" altLang="en-US" dirty="0"/>
              <a:t>会准一些。先把逻辑大致调通。后续根据大家的调试反馈再想办法。</a:t>
            </a:r>
            <a:endParaRPr lang="en-US" altLang="zh-CN" dirty="0"/>
          </a:p>
          <a:p>
            <a:pPr lvl="1"/>
            <a:r>
              <a:rPr lang="zh-CN" altLang="en-US" dirty="0"/>
              <a:t>我平时调试怎么和上位机联调呢？</a:t>
            </a:r>
            <a:endParaRPr lang="en-US" altLang="zh-CN" dirty="0"/>
          </a:p>
          <a:p>
            <a:pPr lvl="2"/>
            <a:r>
              <a:rPr lang="zh-CN" altLang="en-US" dirty="0"/>
              <a:t>我们需要会提供一个上位机程序节点。在本地模拟上位机行为。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66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4376-E587-4EBE-9DC5-840EAB2E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276355"/>
            <a:ext cx="7772400" cy="1944687"/>
          </a:xfrm>
        </p:spPr>
        <p:txBody>
          <a:bodyPr/>
          <a:lstStyle/>
          <a:p>
            <a:r>
              <a:rPr lang="zh-CN" altLang="en-US" sz="6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7303337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84846-DC54-4319-A643-FC63BFB3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3" y="1093085"/>
            <a:ext cx="7886700" cy="4692476"/>
          </a:xfrm>
        </p:spPr>
        <p:txBody>
          <a:bodyPr/>
          <a:lstStyle/>
          <a:p>
            <a:r>
              <a:rPr lang="zh-CN" altLang="en-US" sz="2000" dirty="0"/>
              <a:t>已经提供了基础任务的框架 </a:t>
            </a:r>
            <a:r>
              <a:rPr lang="en-US" altLang="zh-CN" sz="2000" dirty="0" err="1"/>
              <a:t>tello_control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/>
              <a:t>https://github.com/FarawaySail</a:t>
            </a:r>
            <a:r>
              <a:rPr lang="en-US" altLang="zh-C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/tello_control</a:t>
            </a:r>
            <a:endParaRPr lang="en-US" altLang="zh-CN" sz="1800" dirty="0"/>
          </a:p>
          <a:p>
            <a:pPr lvl="1"/>
            <a:r>
              <a:rPr lang="en-US" altLang="zh-CN" sz="1800" dirty="0"/>
              <a:t>tello_state.py </a:t>
            </a:r>
            <a:r>
              <a:rPr lang="zh-CN" altLang="en-US" sz="1800" dirty="0"/>
              <a:t>是课程上的程序，主要完成三件事情：</a:t>
            </a:r>
            <a:endParaRPr lang="en-US" altLang="zh-CN" sz="1800" dirty="0"/>
          </a:p>
          <a:p>
            <a:pPr lvl="2"/>
            <a:r>
              <a:rPr lang="en-US" altLang="zh-CN" sz="1600" dirty="0"/>
              <a:t>publish</a:t>
            </a:r>
            <a:r>
              <a:rPr lang="zh-CN" altLang="en-US" sz="1600" dirty="0"/>
              <a:t>一个图像信息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tello_img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publish</a:t>
            </a:r>
            <a:r>
              <a:rPr lang="zh-CN" altLang="en-US" sz="1600" dirty="0"/>
              <a:t>一个状态信息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tello_state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subscribe</a:t>
            </a:r>
            <a:r>
              <a:rPr lang="zh-CN" altLang="en-US" sz="1600" dirty="0"/>
              <a:t>一个</a:t>
            </a:r>
            <a:r>
              <a:rPr lang="en-US" altLang="zh-CN" sz="1600" dirty="0"/>
              <a:t>command</a:t>
            </a:r>
            <a:r>
              <a:rPr lang="zh-CN" altLang="en-US" sz="1600" dirty="0"/>
              <a:t>的控制信息 </a:t>
            </a:r>
            <a:r>
              <a:rPr lang="en-US" altLang="zh-CN" sz="1600" dirty="0"/>
              <a:t>(command)</a:t>
            </a:r>
          </a:p>
          <a:p>
            <a:pPr lvl="1"/>
            <a:r>
              <a:rPr lang="en-US" altLang="zh-CN" sz="1800" dirty="0"/>
              <a:t>tello_control.py </a:t>
            </a:r>
            <a:r>
              <a:rPr lang="zh-CN" altLang="en-US" sz="1800" dirty="0"/>
              <a:t>是助教开发的控制程序，订阅图像和状态信息，通过</a:t>
            </a:r>
            <a:r>
              <a:rPr lang="en-US" altLang="zh-CN" sz="1800" dirty="0"/>
              <a:t>publish</a:t>
            </a:r>
            <a:r>
              <a:rPr lang="zh-CN" altLang="en-US" sz="1800" dirty="0"/>
              <a:t>到</a:t>
            </a:r>
            <a:r>
              <a:rPr lang="en-US" altLang="zh-CN" sz="1800" dirty="0"/>
              <a:t>command</a:t>
            </a:r>
            <a:r>
              <a:rPr lang="zh-CN" altLang="en-US" sz="1800" dirty="0"/>
              <a:t>话题来完成反馈控制，大家基于该文件运行</a:t>
            </a:r>
            <a:endParaRPr lang="en-US" altLang="zh-CN" sz="1800" dirty="0"/>
          </a:p>
          <a:p>
            <a:pPr lvl="1"/>
            <a:r>
              <a:rPr lang="zh-CN" altLang="en-US" sz="1800" dirty="0"/>
              <a:t>需要在 </a:t>
            </a:r>
            <a:r>
              <a:rPr lang="en-US" altLang="zh-CN" sz="1800" dirty="0"/>
              <a:t>Python2.7 </a:t>
            </a:r>
            <a:r>
              <a:rPr lang="zh-CN" altLang="en-US" sz="1800" dirty="0"/>
              <a:t>环境中运行</a:t>
            </a:r>
            <a:endParaRPr lang="en-US" altLang="zh-CN" sz="1800" dirty="0"/>
          </a:p>
          <a:p>
            <a:pPr lvl="1"/>
            <a:r>
              <a:rPr lang="zh-CN" altLang="en-US" sz="1800" dirty="0"/>
              <a:t>在定位毯环境中运行</a:t>
            </a:r>
            <a:endParaRPr lang="en-US" altLang="zh-CN" sz="1800" dirty="0"/>
          </a:p>
        </p:txBody>
      </p:sp>
      <p:grpSp>
        <p:nvGrpSpPr>
          <p:cNvPr id="41" name="组 40"/>
          <p:cNvGrpSpPr/>
          <p:nvPr/>
        </p:nvGrpSpPr>
        <p:grpSpPr>
          <a:xfrm>
            <a:off x="2772115" y="3648051"/>
            <a:ext cx="5457486" cy="3048584"/>
            <a:chOff x="2772115" y="3648051"/>
            <a:chExt cx="5457486" cy="304858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017" y="3648051"/>
              <a:ext cx="3048584" cy="3048584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BC794F6-0519-4D82-8B3B-D68C206193AC}"/>
                </a:ext>
              </a:extLst>
            </p:cNvPr>
            <p:cNvSpPr/>
            <p:nvPr/>
          </p:nvSpPr>
          <p:spPr>
            <a:xfrm>
              <a:off x="5181017" y="4240306"/>
              <a:ext cx="3048584" cy="1837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4" name="直线连接符 33"/>
            <p:cNvCxnSpPr>
              <a:stCxn id="37" idx="2"/>
              <a:endCxn id="29" idx="1"/>
            </p:cNvCxnSpPr>
            <p:nvPr/>
          </p:nvCxnSpPr>
          <p:spPr bwMode="auto">
            <a:xfrm>
              <a:off x="3780461" y="5165364"/>
              <a:ext cx="1400556" cy="6979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文本框 36"/>
            <p:cNvSpPr txBox="1"/>
            <p:nvPr/>
          </p:nvSpPr>
          <p:spPr>
            <a:xfrm>
              <a:off x="2772115" y="4796032"/>
              <a:ext cx="201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红框作为决赛场地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7597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620141"/>
          </a:xfrm>
        </p:spPr>
        <p:txBody>
          <a:bodyPr/>
          <a:lstStyle/>
          <a:p>
            <a:r>
              <a:rPr lang="zh-CN" altLang="en-US" dirty="0"/>
              <a:t>决赛场地范围和大致地图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2EEF-1DD3-407E-A248-118511279190}"/>
              </a:ext>
            </a:extLst>
          </p:cNvPr>
          <p:cNvSpPr/>
          <p:nvPr/>
        </p:nvSpPr>
        <p:spPr>
          <a:xfrm>
            <a:off x="6333498" y="11905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场地效果图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47858" y="2453468"/>
            <a:ext cx="2446040" cy="2363860"/>
            <a:chOff x="2990697" y="2201372"/>
            <a:chExt cx="3048584" cy="3048584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697" y="2201372"/>
              <a:ext cx="3048584" cy="3048584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BC794F6-0519-4D82-8B3B-D68C206193AC}"/>
                </a:ext>
              </a:extLst>
            </p:cNvPr>
            <p:cNvSpPr/>
            <p:nvPr/>
          </p:nvSpPr>
          <p:spPr>
            <a:xfrm>
              <a:off x="2990697" y="2793627"/>
              <a:ext cx="3048584" cy="1837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58" name="直线连接符 57"/>
          <p:cNvCxnSpPr>
            <a:stCxn id="59" idx="2"/>
            <a:endCxn id="56" idx="0"/>
          </p:cNvCxnSpPr>
          <p:nvPr/>
        </p:nvCxnSpPr>
        <p:spPr bwMode="auto">
          <a:xfrm flipH="1">
            <a:off x="1570878" y="1973836"/>
            <a:ext cx="10426" cy="479632"/>
          </a:xfrm>
          <a:prstGeom prst="line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572958" y="1604504"/>
            <a:ext cx="20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红框作为决赛场地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E8B7E4F7-F109-43FD-B4CE-C872CB7F0080}"/>
              </a:ext>
            </a:extLst>
          </p:cNvPr>
          <p:cNvSpPr/>
          <p:nvPr/>
        </p:nvSpPr>
        <p:spPr>
          <a:xfrm>
            <a:off x="2817169" y="2174057"/>
            <a:ext cx="6254414" cy="35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EFC43B07-DDDE-4357-8E0B-BC12645A82E5}"/>
              </a:ext>
            </a:extLst>
          </p:cNvPr>
          <p:cNvSpPr txBox="1"/>
          <p:nvPr/>
        </p:nvSpPr>
        <p:spPr>
          <a:xfrm>
            <a:off x="2793898" y="2186968"/>
            <a:ext cx="771066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(-2.5, 1.6)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40A29241-511B-4D9C-978E-77D3F2A9D93E}"/>
              </a:ext>
            </a:extLst>
          </p:cNvPr>
          <p:cNvSpPr txBox="1"/>
          <p:nvPr/>
        </p:nvSpPr>
        <p:spPr>
          <a:xfrm>
            <a:off x="7985258" y="5280044"/>
            <a:ext cx="771066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(2.5, -1.6)</a:t>
            </a:r>
            <a:endParaRPr lang="zh-CN" altLang="en-US" dirty="0"/>
          </a:p>
        </p:txBody>
      </p:sp>
      <p:grpSp>
        <p:nvGrpSpPr>
          <p:cNvPr id="273" name="组合 20">
            <a:extLst>
              <a:ext uri="{FF2B5EF4-FFF2-40B4-BE49-F238E27FC236}">
                <a16:creationId xmlns:a16="http://schemas.microsoft.com/office/drawing/2014/main" id="{92D95077-BC85-4A40-8C88-49285F16025D}"/>
              </a:ext>
            </a:extLst>
          </p:cNvPr>
          <p:cNvGrpSpPr/>
          <p:nvPr/>
        </p:nvGrpSpPr>
        <p:grpSpPr>
          <a:xfrm>
            <a:off x="2817170" y="3608070"/>
            <a:ext cx="961660" cy="729625"/>
            <a:chOff x="1513143" y="3204062"/>
            <a:chExt cx="1419860" cy="1123972"/>
          </a:xfrm>
        </p:grpSpPr>
        <p:pic>
          <p:nvPicPr>
            <p:cNvPr id="323" name="Picture 2">
              <a:extLst>
                <a:ext uri="{FF2B5EF4-FFF2-40B4-BE49-F238E27FC236}">
                  <a16:creationId xmlns:a16="http://schemas.microsoft.com/office/drawing/2014/main" id="{0FB355AB-B632-4871-BB1B-46450C82CB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33111" r="31488" b="32821"/>
            <a:stretch/>
          </p:blipFill>
          <p:spPr bwMode="auto">
            <a:xfrm>
              <a:off x="1550133" y="3204062"/>
              <a:ext cx="1209579" cy="1123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52CF51D5-A4BF-4C82-9C37-23BC89FC84A1}"/>
                </a:ext>
              </a:extLst>
            </p:cNvPr>
            <p:cNvSpPr txBox="1"/>
            <p:nvPr/>
          </p:nvSpPr>
          <p:spPr>
            <a:xfrm>
              <a:off x="1513143" y="3473124"/>
              <a:ext cx="1419860" cy="5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起飞区</a:t>
              </a:r>
            </a:p>
          </p:txBody>
        </p:sp>
      </p:grpSp>
      <p:grpSp>
        <p:nvGrpSpPr>
          <p:cNvPr id="274" name="组合 22">
            <a:extLst>
              <a:ext uri="{FF2B5EF4-FFF2-40B4-BE49-F238E27FC236}">
                <a16:creationId xmlns:a16="http://schemas.microsoft.com/office/drawing/2014/main" id="{62B4AF1E-6D3D-40F6-85D8-36C12FEB02D8}"/>
              </a:ext>
            </a:extLst>
          </p:cNvPr>
          <p:cNvGrpSpPr/>
          <p:nvPr/>
        </p:nvGrpSpPr>
        <p:grpSpPr>
          <a:xfrm>
            <a:off x="3859121" y="2519499"/>
            <a:ext cx="153042" cy="3138703"/>
            <a:chOff x="2914022" y="1115367"/>
            <a:chExt cx="190921" cy="5831380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FC050E8E-C39D-4E79-A7CC-4632E1EAB532}"/>
                </a:ext>
              </a:extLst>
            </p:cNvPr>
            <p:cNvSpPr/>
            <p:nvPr/>
          </p:nvSpPr>
          <p:spPr>
            <a:xfrm>
              <a:off x="2914022" y="1115367"/>
              <a:ext cx="190919" cy="1879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80C1580D-AA77-4FCF-9F8A-EFBCB53751DB}"/>
                </a:ext>
              </a:extLst>
            </p:cNvPr>
            <p:cNvSpPr/>
            <p:nvPr/>
          </p:nvSpPr>
          <p:spPr>
            <a:xfrm>
              <a:off x="2914022" y="3091536"/>
              <a:ext cx="190919" cy="1879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6E3A2E89-DCE7-45BE-8E19-006123031C6A}"/>
                </a:ext>
              </a:extLst>
            </p:cNvPr>
            <p:cNvSpPr/>
            <p:nvPr/>
          </p:nvSpPr>
          <p:spPr>
            <a:xfrm>
              <a:off x="2914024" y="5067705"/>
              <a:ext cx="190919" cy="18790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5" name="直接箭头连接符 26">
            <a:extLst>
              <a:ext uri="{FF2B5EF4-FFF2-40B4-BE49-F238E27FC236}">
                <a16:creationId xmlns:a16="http://schemas.microsoft.com/office/drawing/2014/main" id="{FB0151E4-6034-4613-8921-AAB34F98ADF7}"/>
              </a:ext>
            </a:extLst>
          </p:cNvPr>
          <p:cNvCxnSpPr>
            <a:cxnSpLocks/>
          </p:cNvCxnSpPr>
          <p:nvPr/>
        </p:nvCxnSpPr>
        <p:spPr>
          <a:xfrm>
            <a:off x="2810366" y="4939621"/>
            <a:ext cx="10419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B26150D-818D-4104-AD73-607992E4ACA3}"/>
              </a:ext>
            </a:extLst>
          </p:cNvPr>
          <p:cNvSpPr txBox="1"/>
          <p:nvPr/>
        </p:nvSpPr>
        <p:spPr>
          <a:xfrm>
            <a:off x="3120411" y="4936358"/>
            <a:ext cx="480387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1m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E75C085C-B402-4D89-B137-FC2A4CBE0434}"/>
              </a:ext>
            </a:extLst>
          </p:cNvPr>
          <p:cNvSpPr txBox="1"/>
          <p:nvPr/>
        </p:nvSpPr>
        <p:spPr>
          <a:xfrm>
            <a:off x="3258858" y="5715477"/>
            <a:ext cx="20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门：横向有</a:t>
            </a:r>
            <a:r>
              <a:rPr lang="en-US" altLang="zh-CN" dirty="0"/>
              <a:t>3</a:t>
            </a:r>
            <a:r>
              <a:rPr lang="zh-CN" altLang="en-US" dirty="0"/>
              <a:t>个门</a:t>
            </a:r>
          </a:p>
        </p:txBody>
      </p:sp>
      <p:grpSp>
        <p:nvGrpSpPr>
          <p:cNvPr id="278" name="组合 38">
            <a:extLst>
              <a:ext uri="{FF2B5EF4-FFF2-40B4-BE49-F238E27FC236}">
                <a16:creationId xmlns:a16="http://schemas.microsoft.com/office/drawing/2014/main" id="{E5B9971C-8EB1-4C52-8C88-78192D72CE8A}"/>
              </a:ext>
            </a:extLst>
          </p:cNvPr>
          <p:cNvGrpSpPr/>
          <p:nvPr/>
        </p:nvGrpSpPr>
        <p:grpSpPr>
          <a:xfrm>
            <a:off x="4582701" y="2004147"/>
            <a:ext cx="1306083" cy="539088"/>
            <a:chOff x="3321288" y="1047946"/>
            <a:chExt cx="1928388" cy="830454"/>
          </a:xfrm>
        </p:grpSpPr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FC7DA6B6-6AEB-47A6-BA95-EEA9F1FD896B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7" name="直接连接符 33">
              <a:extLst>
                <a:ext uri="{FF2B5EF4-FFF2-40B4-BE49-F238E27FC236}">
                  <a16:creationId xmlns:a16="http://schemas.microsoft.com/office/drawing/2014/main" id="{E073E1F1-1AAE-4285-A388-287750F791A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6" y="1047946"/>
              <a:ext cx="0" cy="8201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6">
              <a:extLst>
                <a:ext uri="{FF2B5EF4-FFF2-40B4-BE49-F238E27FC236}">
                  <a16:creationId xmlns:a16="http://schemas.microsoft.com/office/drawing/2014/main" id="{A50A36E1-7DFB-4F47-AEDF-B7D101140138}"/>
                </a:ext>
              </a:extLst>
            </p:cNvPr>
            <p:cNvCxnSpPr>
              <a:cxnSpLocks/>
            </p:cNvCxnSpPr>
            <p:nvPr/>
          </p:nvCxnSpPr>
          <p:spPr>
            <a:xfrm>
              <a:off x="5215891" y="1047946"/>
              <a:ext cx="8972" cy="830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7">
              <a:extLst>
                <a:ext uri="{FF2B5EF4-FFF2-40B4-BE49-F238E27FC236}">
                  <a16:creationId xmlns:a16="http://schemas.microsoft.com/office/drawing/2014/main" id="{EED05249-4F6B-4E3C-B9DF-E01DA40744B3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9" name="组合 40">
            <a:extLst>
              <a:ext uri="{FF2B5EF4-FFF2-40B4-BE49-F238E27FC236}">
                <a16:creationId xmlns:a16="http://schemas.microsoft.com/office/drawing/2014/main" id="{0BE6F463-4E07-470B-8A9F-3E755F696FAB}"/>
              </a:ext>
            </a:extLst>
          </p:cNvPr>
          <p:cNvGrpSpPr/>
          <p:nvPr/>
        </p:nvGrpSpPr>
        <p:grpSpPr>
          <a:xfrm rot="16200000">
            <a:off x="3795532" y="4854434"/>
            <a:ext cx="1063662" cy="543875"/>
            <a:chOff x="3321288" y="1065126"/>
            <a:chExt cx="1928388" cy="803013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5AC5A64-E6E7-4347-844A-EF7F27C72388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3" name="直接连接符 42">
              <a:extLst>
                <a:ext uri="{FF2B5EF4-FFF2-40B4-BE49-F238E27FC236}">
                  <a16:creationId xmlns:a16="http://schemas.microsoft.com/office/drawing/2014/main" id="{83ADB2AF-647D-4BCE-A16F-E9A55CE59FC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43">
              <a:extLst>
                <a:ext uri="{FF2B5EF4-FFF2-40B4-BE49-F238E27FC236}">
                  <a16:creationId xmlns:a16="http://schemas.microsoft.com/office/drawing/2014/main" id="{65C7A856-56B6-456A-9370-FF0294EB968E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44">
              <a:extLst>
                <a:ext uri="{FF2B5EF4-FFF2-40B4-BE49-F238E27FC236}">
                  <a16:creationId xmlns:a16="http://schemas.microsoft.com/office/drawing/2014/main" id="{E1151F3D-7AF2-4F56-B75E-6D7B5BE9B5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0" name="组合 50">
            <a:extLst>
              <a:ext uri="{FF2B5EF4-FFF2-40B4-BE49-F238E27FC236}">
                <a16:creationId xmlns:a16="http://schemas.microsoft.com/office/drawing/2014/main" id="{70EFCAA3-D197-4000-B3CC-71E61B03B5CF}"/>
              </a:ext>
            </a:extLst>
          </p:cNvPr>
          <p:cNvGrpSpPr/>
          <p:nvPr/>
        </p:nvGrpSpPr>
        <p:grpSpPr>
          <a:xfrm rot="10800000">
            <a:off x="6730581" y="5136928"/>
            <a:ext cx="1160153" cy="521275"/>
            <a:chOff x="3321288" y="1065126"/>
            <a:chExt cx="1928388" cy="803013"/>
          </a:xfrm>
        </p:grpSpPr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EF61E727-A5EC-48F5-9AEC-5284B785AF61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9" name="直接连接符 52">
              <a:extLst>
                <a:ext uri="{FF2B5EF4-FFF2-40B4-BE49-F238E27FC236}">
                  <a16:creationId xmlns:a16="http://schemas.microsoft.com/office/drawing/2014/main" id="{26149A13-71AA-4878-8504-92017BBEBF4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53">
              <a:extLst>
                <a:ext uri="{FF2B5EF4-FFF2-40B4-BE49-F238E27FC236}">
                  <a16:creationId xmlns:a16="http://schemas.microsoft.com/office/drawing/2014/main" id="{90491CD9-5840-4B53-B621-CC98961C9E8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54">
              <a:extLst>
                <a:ext uri="{FF2B5EF4-FFF2-40B4-BE49-F238E27FC236}">
                  <a16:creationId xmlns:a16="http://schemas.microsoft.com/office/drawing/2014/main" id="{45841687-181A-4EE3-B0F7-2F3067EA47A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1" name="组合 55">
            <a:extLst>
              <a:ext uri="{FF2B5EF4-FFF2-40B4-BE49-F238E27FC236}">
                <a16:creationId xmlns:a16="http://schemas.microsoft.com/office/drawing/2014/main" id="{93BA1BDF-A83F-472E-93DC-0AE0DE04545E}"/>
              </a:ext>
            </a:extLst>
          </p:cNvPr>
          <p:cNvGrpSpPr/>
          <p:nvPr/>
        </p:nvGrpSpPr>
        <p:grpSpPr>
          <a:xfrm rot="16200000">
            <a:off x="7070889" y="2479703"/>
            <a:ext cx="1133372" cy="543876"/>
            <a:chOff x="3322805" y="1065124"/>
            <a:chExt cx="1965548" cy="803015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19A7081-AB5C-4AB0-B6AF-7F7E4C56A86A}"/>
                </a:ext>
              </a:extLst>
            </p:cNvPr>
            <p:cNvSpPr/>
            <p:nvPr/>
          </p:nvSpPr>
          <p:spPr>
            <a:xfrm>
              <a:off x="3359965" y="1065124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5" name="直接连接符 57">
              <a:extLst>
                <a:ext uri="{FF2B5EF4-FFF2-40B4-BE49-F238E27FC236}">
                  <a16:creationId xmlns:a16="http://schemas.microsoft.com/office/drawing/2014/main" id="{7C2B4314-0CCF-473F-9394-A7496E5888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58">
              <a:extLst>
                <a:ext uri="{FF2B5EF4-FFF2-40B4-BE49-F238E27FC236}">
                  <a16:creationId xmlns:a16="http://schemas.microsoft.com/office/drawing/2014/main" id="{998CE964-F5B6-4365-8277-C537E40CEA93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79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59">
              <a:extLst>
                <a:ext uri="{FF2B5EF4-FFF2-40B4-BE49-F238E27FC236}">
                  <a16:creationId xmlns:a16="http://schemas.microsoft.com/office/drawing/2014/main" id="{8BD429FC-B0DB-408F-BB72-41294DE32C8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0766" y="107166"/>
              <a:ext cx="24812" cy="19407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组合 60">
            <a:extLst>
              <a:ext uri="{FF2B5EF4-FFF2-40B4-BE49-F238E27FC236}">
                <a16:creationId xmlns:a16="http://schemas.microsoft.com/office/drawing/2014/main" id="{E790C54F-0CF7-42F1-AD55-102593BC6E2C}"/>
              </a:ext>
            </a:extLst>
          </p:cNvPr>
          <p:cNvGrpSpPr/>
          <p:nvPr/>
        </p:nvGrpSpPr>
        <p:grpSpPr>
          <a:xfrm>
            <a:off x="8140937" y="3608071"/>
            <a:ext cx="891630" cy="729624"/>
            <a:chOff x="1181420" y="3204064"/>
            <a:chExt cx="1316462" cy="1123970"/>
          </a:xfrm>
        </p:grpSpPr>
        <p:pic>
          <p:nvPicPr>
            <p:cNvPr id="302" name="Picture 2">
              <a:extLst>
                <a:ext uri="{FF2B5EF4-FFF2-40B4-BE49-F238E27FC236}">
                  <a16:creationId xmlns:a16="http://schemas.microsoft.com/office/drawing/2014/main" id="{8561D68F-DCC0-4CBD-8C66-90C90CCBC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33111" r="31488" b="32821"/>
            <a:stretch/>
          </p:blipFill>
          <p:spPr bwMode="auto">
            <a:xfrm>
              <a:off x="1199017" y="3204064"/>
              <a:ext cx="1209577" cy="1123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32458C9-147E-45E3-8E54-B3F60022F43D}"/>
                </a:ext>
              </a:extLst>
            </p:cNvPr>
            <p:cNvSpPr txBox="1"/>
            <p:nvPr/>
          </p:nvSpPr>
          <p:spPr>
            <a:xfrm>
              <a:off x="1181420" y="3473124"/>
              <a:ext cx="1316462" cy="5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降落区</a:t>
              </a:r>
            </a:p>
          </p:txBody>
        </p:sp>
      </p:grpSp>
      <p:grpSp>
        <p:nvGrpSpPr>
          <p:cNvPr id="283" name="组合 39">
            <a:extLst>
              <a:ext uri="{FF2B5EF4-FFF2-40B4-BE49-F238E27FC236}">
                <a16:creationId xmlns:a16="http://schemas.microsoft.com/office/drawing/2014/main" id="{8878C3D7-F570-47CC-BB2B-55CAA42E6F4D}"/>
              </a:ext>
            </a:extLst>
          </p:cNvPr>
          <p:cNvGrpSpPr/>
          <p:nvPr/>
        </p:nvGrpSpPr>
        <p:grpSpPr>
          <a:xfrm>
            <a:off x="4582701" y="1695371"/>
            <a:ext cx="1306083" cy="239751"/>
            <a:chOff x="4644462" y="576406"/>
            <a:chExt cx="1538403" cy="369332"/>
          </a:xfrm>
        </p:grpSpPr>
        <p:cxnSp>
          <p:nvCxnSpPr>
            <p:cNvPr id="300" name="直接箭头连接符 63">
              <a:extLst>
                <a:ext uri="{FF2B5EF4-FFF2-40B4-BE49-F238E27FC236}">
                  <a16:creationId xmlns:a16="http://schemas.microsoft.com/office/drawing/2014/main" id="{56A6E372-BA75-4362-857E-E5DDD9CB1C3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462" y="602023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3171035-6976-4AEF-926A-A095C4DDDDC1}"/>
                </a:ext>
              </a:extLst>
            </p:cNvPr>
            <p:cNvSpPr txBox="1"/>
            <p:nvPr/>
          </p:nvSpPr>
          <p:spPr>
            <a:xfrm>
              <a:off x="5057145" y="576406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284" name="直接箭头连接符 67">
            <a:extLst>
              <a:ext uri="{FF2B5EF4-FFF2-40B4-BE49-F238E27FC236}">
                <a16:creationId xmlns:a16="http://schemas.microsoft.com/office/drawing/2014/main" id="{D9CB082E-065E-4E6F-B834-D754CBAEF8CE}"/>
              </a:ext>
            </a:extLst>
          </p:cNvPr>
          <p:cNvCxnSpPr>
            <a:cxnSpLocks/>
            <a:endCxn id="285" idx="0"/>
          </p:cNvCxnSpPr>
          <p:nvPr/>
        </p:nvCxnSpPr>
        <p:spPr>
          <a:xfrm>
            <a:off x="3935640" y="2206867"/>
            <a:ext cx="1" cy="3126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1BEAD092-0A99-4713-AFEE-561D2C7F0AF7}"/>
              </a:ext>
            </a:extLst>
          </p:cNvPr>
          <p:cNvSpPr txBox="1"/>
          <p:nvPr/>
        </p:nvSpPr>
        <p:spPr>
          <a:xfrm>
            <a:off x="3908662" y="2306843"/>
            <a:ext cx="480387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0.2m</a:t>
            </a:r>
            <a:endParaRPr lang="zh-CN" altLang="en-US" dirty="0"/>
          </a:p>
        </p:txBody>
      </p:sp>
      <p:cxnSp>
        <p:nvCxnSpPr>
          <p:cNvPr id="286" name="直接箭头连接符 75">
            <a:extLst>
              <a:ext uri="{FF2B5EF4-FFF2-40B4-BE49-F238E27FC236}">
                <a16:creationId xmlns:a16="http://schemas.microsoft.com/office/drawing/2014/main" id="{ABA4E966-F336-46F8-8EDC-1EAAB5B10C66}"/>
              </a:ext>
            </a:extLst>
          </p:cNvPr>
          <p:cNvCxnSpPr>
            <a:cxnSpLocks/>
          </p:cNvCxnSpPr>
          <p:nvPr/>
        </p:nvCxnSpPr>
        <p:spPr>
          <a:xfrm flipH="1">
            <a:off x="3996557" y="2260824"/>
            <a:ext cx="3045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组合 77">
            <a:extLst>
              <a:ext uri="{FF2B5EF4-FFF2-40B4-BE49-F238E27FC236}">
                <a16:creationId xmlns:a16="http://schemas.microsoft.com/office/drawing/2014/main" id="{F72ECE42-ABA8-4E56-91C1-ACDF42D7AA8C}"/>
              </a:ext>
            </a:extLst>
          </p:cNvPr>
          <p:cNvGrpSpPr/>
          <p:nvPr/>
        </p:nvGrpSpPr>
        <p:grpSpPr>
          <a:xfrm>
            <a:off x="7878642" y="1709753"/>
            <a:ext cx="1169670" cy="239751"/>
            <a:chOff x="4459775" y="768775"/>
            <a:chExt cx="1538403" cy="369332"/>
          </a:xfrm>
        </p:grpSpPr>
        <p:cxnSp>
          <p:nvCxnSpPr>
            <p:cNvPr id="298" name="直接箭头连接符 78">
              <a:extLst>
                <a:ext uri="{FF2B5EF4-FFF2-40B4-BE49-F238E27FC236}">
                  <a16:creationId xmlns:a16="http://schemas.microsoft.com/office/drawing/2014/main" id="{65A06082-D5A1-4E0B-BFF1-1501725317D5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75" y="773801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1B484D92-737B-4785-BB2A-045AE9054091}"/>
                </a:ext>
              </a:extLst>
            </p:cNvPr>
            <p:cNvSpPr txBox="1"/>
            <p:nvPr/>
          </p:nvSpPr>
          <p:spPr>
            <a:xfrm>
              <a:off x="4917547" y="768775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288" name="直接连接符 80">
            <a:extLst>
              <a:ext uri="{FF2B5EF4-FFF2-40B4-BE49-F238E27FC236}">
                <a16:creationId xmlns:a16="http://schemas.microsoft.com/office/drawing/2014/main" id="{AC5B721E-E8F9-4935-BA65-6AF47234EE39}"/>
              </a:ext>
            </a:extLst>
          </p:cNvPr>
          <p:cNvCxnSpPr/>
          <p:nvPr/>
        </p:nvCxnSpPr>
        <p:spPr>
          <a:xfrm flipV="1">
            <a:off x="7922756" y="2044262"/>
            <a:ext cx="0" cy="3699712"/>
          </a:xfrm>
          <a:prstGeom prst="line">
            <a:avLst/>
          </a:prstGeom>
          <a:ln>
            <a:noFill/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75807F76-8EE4-4EEB-A131-5BF3BF082D86}"/>
              </a:ext>
            </a:extLst>
          </p:cNvPr>
          <p:cNvSpPr txBox="1"/>
          <p:nvPr/>
        </p:nvSpPr>
        <p:spPr>
          <a:xfrm>
            <a:off x="3935640" y="2872960"/>
            <a:ext cx="809046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DD86EBFB-7742-4A53-894D-6BF9D5B5D93A}"/>
              </a:ext>
            </a:extLst>
          </p:cNvPr>
          <p:cNvSpPr txBox="1"/>
          <p:nvPr/>
        </p:nvSpPr>
        <p:spPr>
          <a:xfrm>
            <a:off x="3935640" y="3925163"/>
            <a:ext cx="809046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</a:t>
            </a: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F0EA541C-E296-405A-B9ED-E03C9369CB1F}"/>
              </a:ext>
            </a:extLst>
          </p:cNvPr>
          <p:cNvSpPr txBox="1"/>
          <p:nvPr/>
        </p:nvSpPr>
        <p:spPr>
          <a:xfrm>
            <a:off x="4703164" y="2085193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97D3897-2A78-4BC7-873A-999F35897291}"/>
              </a:ext>
            </a:extLst>
          </p:cNvPr>
          <p:cNvSpPr txBox="1"/>
          <p:nvPr/>
        </p:nvSpPr>
        <p:spPr>
          <a:xfrm>
            <a:off x="4242515" y="5037854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grpSp>
        <p:nvGrpSpPr>
          <p:cNvPr id="266" name="组合 45">
            <a:extLst>
              <a:ext uri="{FF2B5EF4-FFF2-40B4-BE49-F238E27FC236}">
                <a16:creationId xmlns:a16="http://schemas.microsoft.com/office/drawing/2014/main" id="{1B4175F8-759D-4CA5-9D7B-C21AFC87A485}"/>
              </a:ext>
            </a:extLst>
          </p:cNvPr>
          <p:cNvGrpSpPr/>
          <p:nvPr/>
        </p:nvGrpSpPr>
        <p:grpSpPr>
          <a:xfrm>
            <a:off x="5470516" y="3635022"/>
            <a:ext cx="1447716" cy="675752"/>
            <a:chOff x="3321288" y="1065126"/>
            <a:chExt cx="1928388" cy="803013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BDC61CDD-6304-4FE8-80DC-391A6708D394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1" name="直接连接符 47">
              <a:extLst>
                <a:ext uri="{FF2B5EF4-FFF2-40B4-BE49-F238E27FC236}">
                  <a16:creationId xmlns:a16="http://schemas.microsoft.com/office/drawing/2014/main" id="{7F7155E4-9211-485A-AFEE-B2B6A33CEF93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48">
              <a:extLst>
                <a:ext uri="{FF2B5EF4-FFF2-40B4-BE49-F238E27FC236}">
                  <a16:creationId xmlns:a16="http://schemas.microsoft.com/office/drawing/2014/main" id="{BDE0ED56-CAC8-4FCD-9182-81FA143D59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49">
              <a:extLst>
                <a:ext uri="{FF2B5EF4-FFF2-40B4-BE49-F238E27FC236}">
                  <a16:creationId xmlns:a16="http://schemas.microsoft.com/office/drawing/2014/main" id="{E9114F69-DCA5-4231-A6D9-E077F504A48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文本框 267">
            <a:extLst>
              <a:ext uri="{FF2B5EF4-FFF2-40B4-BE49-F238E27FC236}">
                <a16:creationId xmlns:a16="http://schemas.microsoft.com/office/drawing/2014/main" id="{25EEDA22-7182-4917-B50C-D46458A62E78}"/>
              </a:ext>
            </a:extLst>
          </p:cNvPr>
          <p:cNvSpPr txBox="1"/>
          <p:nvPr/>
        </p:nvSpPr>
        <p:spPr>
          <a:xfrm>
            <a:off x="5367002" y="3868667"/>
            <a:ext cx="660335" cy="47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DJI</a:t>
            </a:r>
            <a:endParaRPr lang="zh-CN" altLang="en-US" i="1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81A163A-BE5D-43BD-AC8E-B1F16855B6E4}"/>
              </a:ext>
            </a:extLst>
          </p:cNvPr>
          <p:cNvSpPr txBox="1"/>
          <p:nvPr/>
        </p:nvSpPr>
        <p:spPr>
          <a:xfrm>
            <a:off x="5808616" y="3998414"/>
            <a:ext cx="519164" cy="31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(0,0)</a:t>
            </a:r>
            <a:endParaRPr lang="zh-CN" altLang="en-US" dirty="0"/>
          </a:p>
        </p:txBody>
      </p:sp>
      <p:grpSp>
        <p:nvGrpSpPr>
          <p:cNvPr id="270" name="组合 16">
            <a:extLst>
              <a:ext uri="{FF2B5EF4-FFF2-40B4-BE49-F238E27FC236}">
                <a16:creationId xmlns:a16="http://schemas.microsoft.com/office/drawing/2014/main" id="{06C5E8F2-B0D5-4CBB-871C-911E49ED757B}"/>
              </a:ext>
            </a:extLst>
          </p:cNvPr>
          <p:cNvGrpSpPr/>
          <p:nvPr/>
        </p:nvGrpSpPr>
        <p:grpSpPr>
          <a:xfrm>
            <a:off x="5767024" y="3532856"/>
            <a:ext cx="1032391" cy="704649"/>
            <a:chOff x="6409967" y="2772573"/>
            <a:chExt cx="1221518" cy="837352"/>
          </a:xfrm>
        </p:grpSpPr>
        <p:grpSp>
          <p:nvGrpSpPr>
            <p:cNvPr id="325" name="组合 12">
              <a:extLst>
                <a:ext uri="{FF2B5EF4-FFF2-40B4-BE49-F238E27FC236}">
                  <a16:creationId xmlns:a16="http://schemas.microsoft.com/office/drawing/2014/main" id="{37C09DC6-FA82-4E82-BCC1-D894CA551AFF}"/>
                </a:ext>
              </a:extLst>
            </p:cNvPr>
            <p:cNvGrpSpPr/>
            <p:nvPr/>
          </p:nvGrpSpPr>
          <p:grpSpPr>
            <a:xfrm>
              <a:off x="6705246" y="2813538"/>
              <a:ext cx="690341" cy="611722"/>
              <a:chOff x="6705246" y="2813538"/>
              <a:chExt cx="690341" cy="611722"/>
            </a:xfrm>
          </p:grpSpPr>
          <p:cxnSp>
            <p:nvCxnSpPr>
              <p:cNvPr id="328" name="直接箭头连接符 7">
                <a:extLst>
                  <a:ext uri="{FF2B5EF4-FFF2-40B4-BE49-F238E27FC236}">
                    <a16:creationId xmlns:a16="http://schemas.microsoft.com/office/drawing/2014/main" id="{8FBF670B-C264-4B0C-9BFD-BD81D4980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246" y="3425259"/>
                <a:ext cx="6903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箭头连接符 9">
                <a:extLst>
                  <a:ext uri="{FF2B5EF4-FFF2-40B4-BE49-F238E27FC236}">
                    <a16:creationId xmlns:a16="http://schemas.microsoft.com/office/drawing/2014/main" id="{81E5EB37-EAFB-4712-A7BC-295BDD9E9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246" y="2813538"/>
                <a:ext cx="0" cy="61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E3D2935-9F62-4F61-B314-C416DB959582}"/>
                </a:ext>
              </a:extLst>
            </p:cNvPr>
            <p:cNvSpPr txBox="1"/>
            <p:nvPr/>
          </p:nvSpPr>
          <p:spPr>
            <a:xfrm>
              <a:off x="7345829" y="324059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3ABA1F93-F866-4C98-BDDC-A8D3B9938C04}"/>
                </a:ext>
              </a:extLst>
            </p:cNvPr>
            <p:cNvSpPr txBox="1"/>
            <p:nvPr/>
          </p:nvSpPr>
          <p:spPr>
            <a:xfrm>
              <a:off x="6409967" y="277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2E421F6-7EA0-44D9-B48D-5400C9D0F3B1}"/>
              </a:ext>
            </a:extLst>
          </p:cNvPr>
          <p:cNvSpPr txBox="1"/>
          <p:nvPr/>
        </p:nvSpPr>
        <p:spPr>
          <a:xfrm>
            <a:off x="6458132" y="3620517"/>
            <a:ext cx="351167" cy="31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80951C82-D23C-4B89-8BD3-36C4515994BD}"/>
              </a:ext>
            </a:extLst>
          </p:cNvPr>
          <p:cNvSpPr txBox="1"/>
          <p:nvPr/>
        </p:nvSpPr>
        <p:spPr>
          <a:xfrm>
            <a:off x="7419907" y="2278108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755FC0EE-8F4B-40DD-B2E4-9422328AC585}"/>
              </a:ext>
            </a:extLst>
          </p:cNvPr>
          <p:cNvSpPr txBox="1"/>
          <p:nvPr/>
        </p:nvSpPr>
        <p:spPr>
          <a:xfrm>
            <a:off x="6912012" y="5227223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BD1DDCAE-931C-4788-B46D-109DFCD25744}"/>
              </a:ext>
            </a:extLst>
          </p:cNvPr>
          <p:cNvSpPr txBox="1"/>
          <p:nvPr/>
        </p:nvSpPr>
        <p:spPr>
          <a:xfrm>
            <a:off x="3013161" y="2653396"/>
            <a:ext cx="567208" cy="29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室外</a:t>
            </a: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1DBD704C-17D8-4D4A-8797-9DCDFC4649EF}"/>
              </a:ext>
            </a:extLst>
          </p:cNvPr>
          <p:cNvSpPr txBox="1"/>
          <p:nvPr/>
        </p:nvSpPr>
        <p:spPr>
          <a:xfrm>
            <a:off x="5684999" y="2558833"/>
            <a:ext cx="555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室内</a:t>
            </a:r>
          </a:p>
        </p:txBody>
      </p:sp>
    </p:spTree>
    <p:extLst>
      <p:ext uri="{BB962C8B-B14F-4D97-AF65-F5344CB8AC3E}">
        <p14:creationId xmlns:p14="http://schemas.microsoft.com/office/powerpoint/2010/main" val="22179870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dirty="0"/>
              <a:t>柜子细节</a:t>
            </a:r>
            <a:endParaRPr lang="en-US" altLang="zh-CN" dirty="0"/>
          </a:p>
        </p:txBody>
      </p:sp>
      <p:grpSp>
        <p:nvGrpSpPr>
          <p:cNvPr id="8" name="组合 65">
            <a:extLst>
              <a:ext uri="{FF2B5EF4-FFF2-40B4-BE49-F238E27FC236}">
                <a16:creationId xmlns:a16="http://schemas.microsoft.com/office/drawing/2014/main" id="{195E5162-D1A8-4D08-ABAE-A7B4B88326E3}"/>
              </a:ext>
            </a:extLst>
          </p:cNvPr>
          <p:cNvGrpSpPr/>
          <p:nvPr/>
        </p:nvGrpSpPr>
        <p:grpSpPr>
          <a:xfrm>
            <a:off x="930006" y="3782244"/>
            <a:ext cx="1712928" cy="803013"/>
            <a:chOff x="3321288" y="1065126"/>
            <a:chExt cx="1928388" cy="80301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892911-5A80-41BE-B0F1-B3DEF89178AA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67">
              <a:extLst>
                <a:ext uri="{FF2B5EF4-FFF2-40B4-BE49-F238E27FC236}">
                  <a16:creationId xmlns:a16="http://schemas.microsoft.com/office/drawing/2014/main" id="{E81A179F-9439-41F7-BEC0-DDF49044DA5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68">
              <a:extLst>
                <a:ext uri="{FF2B5EF4-FFF2-40B4-BE49-F238E27FC236}">
                  <a16:creationId xmlns:a16="http://schemas.microsoft.com/office/drawing/2014/main" id="{DA85965F-C90A-42FF-8840-AACFB19A567F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69">
              <a:extLst>
                <a:ext uri="{FF2B5EF4-FFF2-40B4-BE49-F238E27FC236}">
                  <a16:creationId xmlns:a16="http://schemas.microsoft.com/office/drawing/2014/main" id="{3D14D15C-53E2-4188-95F1-F979B6CCC9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70">
            <a:extLst>
              <a:ext uri="{FF2B5EF4-FFF2-40B4-BE49-F238E27FC236}">
                <a16:creationId xmlns:a16="http://schemas.microsoft.com/office/drawing/2014/main" id="{BB0D7524-15FA-4F22-BEF2-A365528C8538}"/>
              </a:ext>
            </a:extLst>
          </p:cNvPr>
          <p:cNvGrpSpPr/>
          <p:nvPr/>
        </p:nvGrpSpPr>
        <p:grpSpPr>
          <a:xfrm>
            <a:off x="1023468" y="3467057"/>
            <a:ext cx="1538403" cy="369332"/>
            <a:chOff x="4459775" y="768775"/>
            <a:chExt cx="1538403" cy="369332"/>
          </a:xfrm>
        </p:grpSpPr>
        <p:cxnSp>
          <p:nvCxnSpPr>
            <p:cNvPr id="14" name="直接箭头连接符 71">
              <a:extLst>
                <a:ext uri="{FF2B5EF4-FFF2-40B4-BE49-F238E27FC236}">
                  <a16:creationId xmlns:a16="http://schemas.microsoft.com/office/drawing/2014/main" id="{76513AB8-D5BB-4963-B9AC-CA27C1A8EA77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75" y="773801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6024F17-0355-4BCC-9260-B1997391ED35}"/>
                </a:ext>
              </a:extLst>
            </p:cNvPr>
            <p:cNvSpPr txBox="1"/>
            <p:nvPr/>
          </p:nvSpPr>
          <p:spPr>
            <a:xfrm>
              <a:off x="4917547" y="768775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16" name="直接箭头连接符 73">
            <a:extLst>
              <a:ext uri="{FF2B5EF4-FFF2-40B4-BE49-F238E27FC236}">
                <a16:creationId xmlns:a16="http://schemas.microsoft.com/office/drawing/2014/main" id="{BEDAC3C1-7E1A-4597-B9DC-FFEC31A8B774}"/>
              </a:ext>
            </a:extLst>
          </p:cNvPr>
          <p:cNvCxnSpPr>
            <a:cxnSpLocks/>
          </p:cNvCxnSpPr>
          <p:nvPr/>
        </p:nvCxnSpPr>
        <p:spPr>
          <a:xfrm>
            <a:off x="1247337" y="4670630"/>
            <a:ext cx="0" cy="81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6015AAC-88F1-47F3-91BD-1D74718BBB1C}"/>
              </a:ext>
            </a:extLst>
          </p:cNvPr>
          <p:cNvSpPr txBox="1"/>
          <p:nvPr/>
        </p:nvSpPr>
        <p:spPr>
          <a:xfrm>
            <a:off x="1185562" y="4895417"/>
            <a:ext cx="13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开口方向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B0758-23E6-449F-BD45-6901B83BF152}"/>
              </a:ext>
            </a:extLst>
          </p:cNvPr>
          <p:cNvSpPr txBox="1"/>
          <p:nvPr/>
        </p:nvSpPr>
        <p:spPr>
          <a:xfrm>
            <a:off x="823486" y="1596536"/>
            <a:ext cx="51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每个柜子有一个开口。中间有一个格挡。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物体会出现在格挡的左侧或者右侧。</a:t>
            </a:r>
            <a:endParaRPr lang="en-US" altLang="zh-CN" dirty="0"/>
          </a:p>
        </p:txBody>
      </p:sp>
      <p:pic>
        <p:nvPicPr>
          <p:cNvPr id="22" name="图片 21" descr="图片包含 室内, 桌子, 房间, 厨房&#10;&#10;描述已自动生成">
            <a:extLst>
              <a:ext uri="{FF2B5EF4-FFF2-40B4-BE49-F238E27FC236}">
                <a16:creationId xmlns:a16="http://schemas.microsoft.com/office/drawing/2014/main" id="{37A88FBE-E636-4B65-AE69-9D062BB1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32"/>
          <a:stretch/>
        </p:blipFill>
        <p:spPr>
          <a:xfrm>
            <a:off x="4131337" y="3505869"/>
            <a:ext cx="3955574" cy="183246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94B4D83-0F83-46ED-97AF-3BFD86BF7D63}"/>
              </a:ext>
            </a:extLst>
          </p:cNvPr>
          <p:cNvSpPr txBox="1"/>
          <p:nvPr/>
        </p:nvSpPr>
        <p:spPr>
          <a:xfrm>
            <a:off x="6219591" y="2853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39B007-A240-4239-AD28-CB7AFA6E7B53}"/>
              </a:ext>
            </a:extLst>
          </p:cNvPr>
          <p:cNvSpPr txBox="1"/>
          <p:nvPr/>
        </p:nvSpPr>
        <p:spPr>
          <a:xfrm>
            <a:off x="4202254" y="2853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待识别物体</a:t>
            </a:r>
          </a:p>
        </p:txBody>
      </p:sp>
      <p:cxnSp>
        <p:nvCxnSpPr>
          <p:cNvPr id="25" name="直接箭头连接符 76">
            <a:extLst>
              <a:ext uri="{FF2B5EF4-FFF2-40B4-BE49-F238E27FC236}">
                <a16:creationId xmlns:a16="http://schemas.microsoft.com/office/drawing/2014/main" id="{FCFFFCE1-83D8-41F3-BE1B-6F6BE0B3032C}"/>
              </a:ext>
            </a:extLst>
          </p:cNvPr>
          <p:cNvCxnSpPr/>
          <p:nvPr/>
        </p:nvCxnSpPr>
        <p:spPr>
          <a:xfrm>
            <a:off x="4871668" y="3223211"/>
            <a:ext cx="566244" cy="121619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8">
            <a:extLst>
              <a:ext uri="{FF2B5EF4-FFF2-40B4-BE49-F238E27FC236}">
                <a16:creationId xmlns:a16="http://schemas.microsoft.com/office/drawing/2014/main" id="{8206C183-31DF-4E67-A4AF-D103C5D07C37}"/>
              </a:ext>
            </a:extLst>
          </p:cNvPr>
          <p:cNvCxnSpPr>
            <a:cxnSpLocks/>
          </p:cNvCxnSpPr>
          <p:nvPr/>
        </p:nvCxnSpPr>
        <p:spPr>
          <a:xfrm flipH="1">
            <a:off x="6170360" y="3223211"/>
            <a:ext cx="372397" cy="96762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81">
            <a:extLst>
              <a:ext uri="{FF2B5EF4-FFF2-40B4-BE49-F238E27FC236}">
                <a16:creationId xmlns:a16="http://schemas.microsoft.com/office/drawing/2014/main" id="{A43394F1-E933-432E-92B9-130A4A403123}"/>
              </a:ext>
            </a:extLst>
          </p:cNvPr>
          <p:cNvCxnSpPr>
            <a:cxnSpLocks/>
          </p:cNvCxnSpPr>
          <p:nvPr/>
        </p:nvCxnSpPr>
        <p:spPr>
          <a:xfrm flipV="1">
            <a:off x="1745681" y="3852877"/>
            <a:ext cx="10220" cy="95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图片包含 室内, 桌子, 房间, 厨房&#10;&#10;描述已自动生成">
            <a:extLst>
              <a:ext uri="{FF2B5EF4-FFF2-40B4-BE49-F238E27FC236}">
                <a16:creationId xmlns:a16="http://schemas.microsoft.com/office/drawing/2014/main" id="{CB4593E4-FD39-4ED4-8172-72917D080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9925" r="57475" b="49539"/>
          <a:stretch/>
        </p:blipFill>
        <p:spPr>
          <a:xfrm>
            <a:off x="1076739" y="3949017"/>
            <a:ext cx="582239" cy="6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72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dirty="0"/>
              <a:t>可通行门细节</a:t>
            </a:r>
            <a:endParaRPr lang="en-US" altLang="zh-CN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3B0758-23E6-449F-BD45-6901B83BF152}"/>
              </a:ext>
            </a:extLst>
          </p:cNvPr>
          <p:cNvSpPr txBox="1"/>
          <p:nvPr/>
        </p:nvSpPr>
        <p:spPr>
          <a:xfrm>
            <a:off x="306673" y="1615886"/>
            <a:ext cx="427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一共有两个门，每个门有四个入口（一共八个入口）</a:t>
            </a:r>
            <a:endParaRPr lang="en-US" altLang="zh-CN" dirty="0"/>
          </a:p>
          <a:p>
            <a:r>
              <a:rPr lang="zh-CN" altLang="en-US" dirty="0"/>
              <a:t>在比赛中，会有一个入口的</a:t>
            </a:r>
            <a:r>
              <a:rPr lang="zh-CN" altLang="en-US" b="1" dirty="0"/>
              <a:t>下方</a:t>
            </a:r>
            <a:r>
              <a:rPr lang="zh-CN" altLang="en-US" dirty="0"/>
              <a:t>出现着火点。选手需要从着火点对应的入口进入室内环境进行探索。</a:t>
            </a:r>
            <a:endParaRPr lang="en-US" altLang="zh-CN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08561D1-2C03-422D-A11C-FE88B1264C34}"/>
              </a:ext>
            </a:extLst>
          </p:cNvPr>
          <p:cNvSpPr/>
          <p:nvPr/>
        </p:nvSpPr>
        <p:spPr>
          <a:xfrm rot="16200000">
            <a:off x="890197" y="4512807"/>
            <a:ext cx="94812" cy="162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D74323D-C135-4515-8204-AC137201DFB7}"/>
              </a:ext>
            </a:extLst>
          </p:cNvPr>
          <p:cNvSpPr txBox="1"/>
          <p:nvPr/>
        </p:nvSpPr>
        <p:spPr>
          <a:xfrm>
            <a:off x="0" y="5476985"/>
            <a:ext cx="189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可通行门（俯视）</a:t>
            </a:r>
          </a:p>
        </p:txBody>
      </p:sp>
      <p:grpSp>
        <p:nvGrpSpPr>
          <p:cNvPr id="64" name="组合 8">
            <a:extLst>
              <a:ext uri="{FF2B5EF4-FFF2-40B4-BE49-F238E27FC236}">
                <a16:creationId xmlns:a16="http://schemas.microsoft.com/office/drawing/2014/main" id="{81C9EAB9-4698-4417-B891-8E0934A483D0}"/>
              </a:ext>
            </a:extLst>
          </p:cNvPr>
          <p:cNvGrpSpPr/>
          <p:nvPr/>
        </p:nvGrpSpPr>
        <p:grpSpPr>
          <a:xfrm>
            <a:off x="4685272" y="3176917"/>
            <a:ext cx="4366181" cy="3120272"/>
            <a:chOff x="7002332" y="3109856"/>
            <a:chExt cx="4366181" cy="3274636"/>
          </a:xfrm>
        </p:grpSpPr>
        <p:pic>
          <p:nvPicPr>
            <p:cNvPr id="76" name="图片 75" descr="图片包含 室内, 厨房, 冰箱, 床&#10;&#10;描述已自动生成">
              <a:extLst>
                <a:ext uri="{FF2B5EF4-FFF2-40B4-BE49-F238E27FC236}">
                  <a16:creationId xmlns:a16="http://schemas.microsoft.com/office/drawing/2014/main" id="{FA62E33B-5748-422D-9CE5-80903DACF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32" y="3109856"/>
              <a:ext cx="4366181" cy="3274636"/>
            </a:xfrm>
            <a:prstGeom prst="rect">
              <a:avLst/>
            </a:prstGeom>
          </p:spPr>
        </p:pic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780D07C-D7B7-4206-8005-A2C241C13DDB}"/>
                </a:ext>
              </a:extLst>
            </p:cNvPr>
            <p:cNvSpPr/>
            <p:nvPr/>
          </p:nvSpPr>
          <p:spPr>
            <a:xfrm>
              <a:off x="7379434" y="5066647"/>
              <a:ext cx="1905967" cy="66982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C2C238A-976B-459B-9CCE-8E88D4E426C1}"/>
                </a:ext>
              </a:extLst>
            </p:cNvPr>
            <p:cNvSpPr/>
            <p:nvPr/>
          </p:nvSpPr>
          <p:spPr>
            <a:xfrm>
              <a:off x="9458815" y="5066647"/>
              <a:ext cx="1736283" cy="66982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FF66991-1758-405F-8D2A-898EBBA96D8B}"/>
                </a:ext>
              </a:extLst>
            </p:cNvPr>
            <p:cNvSpPr/>
            <p:nvPr/>
          </p:nvSpPr>
          <p:spPr>
            <a:xfrm>
              <a:off x="10360058" y="3337239"/>
              <a:ext cx="75414" cy="167730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21C20B6-7622-48CF-936A-6B400E8B8FE1}"/>
              </a:ext>
            </a:extLst>
          </p:cNvPr>
          <p:cNvSpPr txBox="1"/>
          <p:nvPr/>
        </p:nvSpPr>
        <p:spPr>
          <a:xfrm>
            <a:off x="5695360" y="6297675"/>
            <a:ext cx="24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可通行门（实际场景）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06368E-DCE6-4351-A454-765C26346200}"/>
              </a:ext>
            </a:extLst>
          </p:cNvPr>
          <p:cNvSpPr txBox="1"/>
          <p:nvPr/>
        </p:nvSpPr>
        <p:spPr>
          <a:xfrm>
            <a:off x="4685272" y="1606181"/>
            <a:ext cx="374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暂定</a:t>
            </a:r>
            <a:r>
              <a:rPr lang="zh-CN" altLang="en-US" dirty="0"/>
              <a:t>有遮挡的地方：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可通过的们比较窄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着火点只会出现在较高的两个地方（最底下的入口被封锁）</a:t>
            </a:r>
            <a:endParaRPr lang="en-US" altLang="zh-CN" dirty="0"/>
          </a:p>
        </p:txBody>
      </p:sp>
      <p:cxnSp>
        <p:nvCxnSpPr>
          <p:cNvPr id="68" name="连接符: 肘形 13">
            <a:extLst>
              <a:ext uri="{FF2B5EF4-FFF2-40B4-BE49-F238E27FC236}">
                <a16:creationId xmlns:a16="http://schemas.microsoft.com/office/drawing/2014/main" id="{76EF8E95-BC75-42B3-9679-DAD55A026D67}"/>
              </a:ext>
            </a:extLst>
          </p:cNvPr>
          <p:cNvCxnSpPr/>
          <p:nvPr/>
        </p:nvCxnSpPr>
        <p:spPr>
          <a:xfrm flipH="1">
            <a:off x="8118412" y="2281487"/>
            <a:ext cx="228428" cy="1739756"/>
          </a:xfrm>
          <a:prstGeom prst="bentConnector3">
            <a:avLst>
              <a:gd name="adj1" fmla="val -10007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42">
            <a:extLst>
              <a:ext uri="{FF2B5EF4-FFF2-40B4-BE49-F238E27FC236}">
                <a16:creationId xmlns:a16="http://schemas.microsoft.com/office/drawing/2014/main" id="{2F55F8E5-486B-4D86-98C9-24F893971247}"/>
              </a:ext>
            </a:extLst>
          </p:cNvPr>
          <p:cNvCxnSpPr>
            <a:cxnSpLocks/>
          </p:cNvCxnSpPr>
          <p:nvPr/>
        </p:nvCxnSpPr>
        <p:spPr>
          <a:xfrm>
            <a:off x="8346840" y="2281487"/>
            <a:ext cx="531198" cy="2907649"/>
          </a:xfrm>
          <a:prstGeom prst="bentConnector3">
            <a:avLst>
              <a:gd name="adj1" fmla="val 1430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909990" y="3191206"/>
            <a:ext cx="2457891" cy="3490091"/>
            <a:chOff x="3173461" y="3191206"/>
            <a:chExt cx="2457891" cy="349009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4A44D33-C63C-40CD-B889-45FB315DA852}"/>
                </a:ext>
              </a:extLst>
            </p:cNvPr>
            <p:cNvSpPr/>
            <p:nvPr/>
          </p:nvSpPr>
          <p:spPr>
            <a:xfrm>
              <a:off x="3329323" y="3191206"/>
              <a:ext cx="2146169" cy="3120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CDB6195-B632-46C6-8CCE-817E070122C0}"/>
                </a:ext>
              </a:extLst>
            </p:cNvPr>
            <p:cNvSpPr/>
            <p:nvPr/>
          </p:nvSpPr>
          <p:spPr>
            <a:xfrm>
              <a:off x="3446984" y="3356590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08051E-4C6F-4B4D-9B5F-EB535E28137F}"/>
                </a:ext>
              </a:extLst>
            </p:cNvPr>
            <p:cNvSpPr/>
            <p:nvPr/>
          </p:nvSpPr>
          <p:spPr>
            <a:xfrm>
              <a:off x="4578201" y="3356590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F4B8ED-BEEF-46A6-A214-FCC092431CBB}"/>
                </a:ext>
              </a:extLst>
            </p:cNvPr>
            <p:cNvSpPr/>
            <p:nvPr/>
          </p:nvSpPr>
          <p:spPr>
            <a:xfrm>
              <a:off x="3446984" y="4210494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E8158B2-AFFA-4512-9202-4FE713BD0C51}"/>
                </a:ext>
              </a:extLst>
            </p:cNvPr>
            <p:cNvSpPr/>
            <p:nvPr/>
          </p:nvSpPr>
          <p:spPr>
            <a:xfrm>
              <a:off x="4578201" y="4210494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485F650-123E-4F37-A5A0-FEFA81AE70D2}"/>
                </a:ext>
              </a:extLst>
            </p:cNvPr>
            <p:cNvSpPr/>
            <p:nvPr/>
          </p:nvSpPr>
          <p:spPr>
            <a:xfrm>
              <a:off x="4844169" y="4807646"/>
              <a:ext cx="226244" cy="2262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E25CE6C-9A52-4181-B0E0-B6A03D4E4628}"/>
                </a:ext>
              </a:extLst>
            </p:cNvPr>
            <p:cNvSpPr txBox="1"/>
            <p:nvPr/>
          </p:nvSpPr>
          <p:spPr>
            <a:xfrm>
              <a:off x="3173461" y="6311965"/>
              <a:ext cx="245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可通行门（前视示意）</a:t>
              </a:r>
            </a:p>
          </p:txBody>
        </p:sp>
        <p:cxnSp>
          <p:nvCxnSpPr>
            <p:cNvPr id="70" name="直接箭头连接符 18">
              <a:extLst>
                <a:ext uri="{FF2B5EF4-FFF2-40B4-BE49-F238E27FC236}">
                  <a16:creationId xmlns:a16="http://schemas.microsoft.com/office/drawing/2014/main" id="{D9CEDB26-353B-4B40-9574-867C996C743B}"/>
                </a:ext>
              </a:extLst>
            </p:cNvPr>
            <p:cNvCxnSpPr>
              <a:cxnSpLocks/>
              <a:stCxn id="71" idx="0"/>
              <a:endCxn id="63" idx="4"/>
            </p:cNvCxnSpPr>
            <p:nvPr/>
          </p:nvCxnSpPr>
          <p:spPr>
            <a:xfrm flipH="1" flipV="1">
              <a:off x="4957291" y="5033890"/>
              <a:ext cx="171045" cy="3359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6D504A6-6E7E-491B-A0D0-BD03574CD16A}"/>
                </a:ext>
              </a:extLst>
            </p:cNvPr>
            <p:cNvSpPr txBox="1"/>
            <p:nvPr/>
          </p:nvSpPr>
          <p:spPr>
            <a:xfrm>
              <a:off x="4663865" y="5369854"/>
              <a:ext cx="928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着火点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6ED2714-B88C-4F53-8193-A9B1FDF6C39F}"/>
                </a:ext>
              </a:extLst>
            </p:cNvPr>
            <p:cNvSpPr txBox="1"/>
            <p:nvPr/>
          </p:nvSpPr>
          <p:spPr>
            <a:xfrm>
              <a:off x="4678100" y="4326675"/>
              <a:ext cx="88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入口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CDE87DAF-D70B-45D3-8DFE-EFC73B4995CB}"/>
              </a:ext>
            </a:extLst>
          </p:cNvPr>
          <p:cNvSpPr txBox="1"/>
          <p:nvPr/>
        </p:nvSpPr>
        <p:spPr>
          <a:xfrm>
            <a:off x="6211603" y="4196266"/>
            <a:ext cx="656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5F37AB-DA19-42C4-99AE-6F540367E673}"/>
              </a:ext>
            </a:extLst>
          </p:cNvPr>
          <p:cNvSpPr txBox="1"/>
          <p:nvPr/>
        </p:nvSpPr>
        <p:spPr>
          <a:xfrm>
            <a:off x="6074742" y="5169706"/>
            <a:ext cx="9289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着火点</a:t>
            </a:r>
          </a:p>
        </p:txBody>
      </p:sp>
      <p:cxnSp>
        <p:nvCxnSpPr>
          <p:cNvPr id="75" name="直接箭头连接符 55">
            <a:extLst>
              <a:ext uri="{FF2B5EF4-FFF2-40B4-BE49-F238E27FC236}">
                <a16:creationId xmlns:a16="http://schemas.microsoft.com/office/drawing/2014/main" id="{B915FCE2-1C9E-4797-AC31-BFCD6D58C4F3}"/>
              </a:ext>
            </a:extLst>
          </p:cNvPr>
          <p:cNvCxnSpPr>
            <a:cxnSpLocks/>
          </p:cNvCxnSpPr>
          <p:nvPr/>
        </p:nvCxnSpPr>
        <p:spPr>
          <a:xfrm flipH="1" flipV="1">
            <a:off x="6539212" y="4848146"/>
            <a:ext cx="1" cy="3215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sz="1600" dirty="0"/>
              <a:t>现场有 </a:t>
            </a:r>
            <a:r>
              <a:rPr lang="en-US" altLang="zh-CN" sz="1600" dirty="0"/>
              <a:t>5 </a:t>
            </a:r>
            <a:r>
              <a:rPr lang="zh-CN" altLang="en-US" sz="1600" dirty="0"/>
              <a:t>个柜子，有些柜子上摆放球类（篮球、足球、排球）</a:t>
            </a:r>
            <a:endParaRPr lang="en-US" altLang="zh-CN" sz="1600" dirty="0"/>
          </a:p>
          <a:p>
            <a:pPr lvl="2"/>
            <a:r>
              <a:rPr lang="zh-CN" altLang="en-US" sz="1600" dirty="0"/>
              <a:t>柜子编号和大致位置已知（中心点位置确定，柜子摆放可能旋转）</a:t>
            </a:r>
            <a:endParaRPr lang="en-US" altLang="zh-CN" sz="1600" dirty="0"/>
          </a:p>
          <a:p>
            <a:pPr lvl="2"/>
            <a:r>
              <a:rPr lang="zh-CN" altLang="en-US" sz="1600" dirty="0"/>
              <a:t>选手需要在这些柜子中找到三个有效的目标，并且将目标反馈给上位机。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我们采集和标注的数据集可以在网盘下载自己训练：</a:t>
            </a:r>
            <a:r>
              <a:rPr lang="en-US" altLang="zh-CN" sz="1600" dirty="0" err="1">
                <a:solidFill>
                  <a:srgbClr val="24292E"/>
                </a:solidFill>
                <a:latin typeface="-apple-system"/>
              </a:rPr>
              <a:t>ball_dataset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百度链接：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2"/>
              </a:rPr>
              <a:t>https://pan.baidu.com/s/1TyprqABzm5tLs3HOFgVugw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提取码：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1kgy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（有损坏图片，自行剔除）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清华网盘链接：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3"/>
              </a:rPr>
              <a:t>https://cloud.tsinghua.edu.cn/f/f7b1b7e330fe4cefb5b8/?dl=1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我们提供一个训好的模型权重 </a:t>
            </a:r>
            <a:r>
              <a:rPr lang="en-US" altLang="zh-CN" sz="1600" dirty="0" err="1">
                <a:solidFill>
                  <a:srgbClr val="24292E"/>
                </a:solidFill>
                <a:latin typeface="-apple-system"/>
              </a:rPr>
              <a:t>ball.pt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百度网盘链接：链接：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4"/>
              </a:rPr>
              <a:t>https://pan.baidu.com/s/1nrLffPnwhslNZHZPpmUAoA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提取码：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lf6y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清华网盘链接：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5"/>
              </a:rPr>
              <a:t>https://cloud.tsinghua.edu.cn/f/f6748453cced47608edb/?dl=1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具体的使用和识别方法请大家复习课程第二讲：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课程录屏：</a:t>
            </a:r>
            <a:r>
              <a:rPr lang="en-US" altLang="zh-CN" sz="1600" dirty="0">
                <a:solidFill>
                  <a:srgbClr val="212529"/>
                </a:solidFill>
                <a:latin typeface="-apple-system"/>
                <a:hlinkClick r:id="rId6"/>
              </a:rPr>
              <a:t>https://cloud.tsinghua.edu.cn/d/d057b1904a684044a3bf/</a:t>
            </a:r>
            <a:endParaRPr lang="en-US" altLang="zh-CN" sz="1600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529"/>
                </a:solidFill>
                <a:latin typeface="-apple-system"/>
              </a:rPr>
              <a:t>PPT</a:t>
            </a:r>
            <a:r>
              <a:rPr lang="zh-CN" altLang="en-US" sz="1600" dirty="0">
                <a:solidFill>
                  <a:srgbClr val="212529"/>
                </a:solidFill>
                <a:latin typeface="-apple-system"/>
              </a:rPr>
              <a:t>见网络学堂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6A783C9-4CCA-4708-B980-026B5DDD8195}"/>
              </a:ext>
            </a:extLst>
          </p:cNvPr>
          <p:cNvSpPr/>
          <p:nvPr/>
        </p:nvSpPr>
        <p:spPr>
          <a:xfrm>
            <a:off x="3937811" y="6472160"/>
            <a:ext cx="1467091" cy="29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目标物品示意图</a:t>
            </a:r>
          </a:p>
        </p:txBody>
      </p:sp>
      <p:pic>
        <p:nvPicPr>
          <p:cNvPr id="18" name="图片 17" descr="图片包含 室内, 桌子, 体育, 电脑&#10;&#10;描述已自动生成">
            <a:extLst>
              <a:ext uri="{FF2B5EF4-FFF2-40B4-BE49-F238E27FC236}">
                <a16:creationId xmlns:a16="http://schemas.microsoft.com/office/drawing/2014/main" id="{24A6F4FE-8201-45BB-B032-EBEC4ACC2830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15684" r="16460" b="8089"/>
          <a:stretch/>
        </p:blipFill>
        <p:spPr>
          <a:xfrm rot="5400000">
            <a:off x="2524162" y="5144244"/>
            <a:ext cx="1296868" cy="1358973"/>
          </a:xfrm>
          <a:prstGeom prst="rect">
            <a:avLst/>
          </a:prstGeom>
        </p:spPr>
      </p:pic>
      <p:pic>
        <p:nvPicPr>
          <p:cNvPr id="19" name="图片 18" descr="图片包含 室内, 瓷砖, 小, 瓦&#10;&#10;描述已自动生成">
            <a:extLst>
              <a:ext uri="{FF2B5EF4-FFF2-40B4-BE49-F238E27FC236}">
                <a16:creationId xmlns:a16="http://schemas.microsoft.com/office/drawing/2014/main" id="{F4C30A59-5A38-4292-8A8A-738CDDA558BA}"/>
              </a:ext>
            </a:extLst>
          </p:cNvPr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4" t="38141" r="28546" b="18168"/>
          <a:stretch/>
        </p:blipFill>
        <p:spPr>
          <a:xfrm rot="5400000">
            <a:off x="4225799" y="5162286"/>
            <a:ext cx="1296868" cy="1322886"/>
          </a:xfrm>
          <a:prstGeom prst="rect">
            <a:avLst/>
          </a:prstGeom>
        </p:spPr>
      </p:pic>
      <p:pic>
        <p:nvPicPr>
          <p:cNvPr id="20" name="图片 19" descr="图片包含 游戏机, 球, 体育&#10;&#10;描述已自动生成">
            <a:extLst>
              <a:ext uri="{FF2B5EF4-FFF2-40B4-BE49-F238E27FC236}">
                <a16:creationId xmlns:a16="http://schemas.microsoft.com/office/drawing/2014/main" id="{4E24B499-DD21-475B-9EEF-9A281EFAFF9B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7" t="25905"/>
          <a:stretch/>
        </p:blipFill>
        <p:spPr>
          <a:xfrm>
            <a:off x="5847118" y="5175294"/>
            <a:ext cx="1315528" cy="1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47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准备阶段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299531"/>
          </a:xfrm>
        </p:spPr>
        <p:txBody>
          <a:bodyPr/>
          <a:lstStyle/>
          <a:p>
            <a:r>
              <a:rPr lang="zh-CN" altLang="en-US" sz="1800" dirty="0"/>
              <a:t>选手将飞机放到起飞点，</a:t>
            </a:r>
            <a:endParaRPr lang="en-US" altLang="zh-CN" sz="1800" dirty="0"/>
          </a:p>
          <a:p>
            <a:r>
              <a:rPr lang="zh-CN" altLang="en-US" sz="1800" dirty="0"/>
              <a:t>抽签（电脑抽签）选择 起火 地点 和 有效目标种类</a:t>
            </a:r>
            <a:endParaRPr lang="en-US" altLang="zh-CN" sz="1800" dirty="0"/>
          </a:p>
          <a:p>
            <a:r>
              <a:rPr lang="zh-CN" altLang="en-US" sz="1800" dirty="0"/>
              <a:t>裁判和选手一起将起火点标签（红色贴纸）和 目标（物品）摆放到对应位置（目标物品数目固定，但是随机出现在不同的柜子上）</a:t>
            </a:r>
            <a:endParaRPr lang="en-US" altLang="zh-CN" sz="1800" dirty="0"/>
          </a:p>
          <a:p>
            <a:r>
              <a:rPr lang="zh-CN" altLang="en-US" sz="1800" dirty="0"/>
              <a:t>飞机上电，选手程序启动，无人机准备起飞，选手退场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921001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上位机通信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623997"/>
          </a:xfrm>
        </p:spPr>
        <p:txBody>
          <a:bodyPr/>
          <a:lstStyle/>
          <a:p>
            <a:r>
              <a:rPr lang="zh-CN" altLang="en-US" sz="1800" dirty="0"/>
              <a:t>上位机通过</a:t>
            </a:r>
            <a:r>
              <a:rPr lang="en-US" altLang="zh-CN" sz="1800" dirty="0"/>
              <a:t>ROS</a:t>
            </a:r>
            <a:r>
              <a:rPr lang="zh-CN" altLang="en-US" sz="1800" dirty="0"/>
              <a:t>的</a:t>
            </a:r>
            <a:r>
              <a:rPr lang="en-US" altLang="zh-CN" sz="1800" dirty="0"/>
              <a:t>TOPIC</a:t>
            </a:r>
            <a:r>
              <a:rPr lang="zh-CN" altLang="en-US" sz="1800" dirty="0"/>
              <a:t>通知无人机需要检测的有效物体是什么。</a:t>
            </a:r>
            <a:endParaRPr lang="en-US" altLang="zh-CN" sz="1800" dirty="0"/>
          </a:p>
          <a:p>
            <a:r>
              <a:rPr lang="zh-CN" altLang="en-US" sz="1800" dirty="0"/>
              <a:t>无人机通过另一个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和上位机确认已经收到需要检测的有效物体。并告知上位机自己可以起飞。</a:t>
            </a:r>
            <a:endParaRPr lang="en-US" altLang="zh-CN" sz="1800" dirty="0"/>
          </a:p>
          <a:p>
            <a:r>
              <a:rPr lang="zh-CN" altLang="en-US" sz="1800" dirty="0"/>
              <a:t>上位机通过</a:t>
            </a:r>
            <a:r>
              <a:rPr lang="en-US" altLang="zh-CN" sz="1800" dirty="0"/>
              <a:t>ROS</a:t>
            </a:r>
            <a:r>
              <a:rPr lang="zh-CN" altLang="en-US" sz="1800" dirty="0"/>
              <a:t>的</a:t>
            </a:r>
            <a:r>
              <a:rPr lang="en-US" altLang="zh-CN" sz="1800" dirty="0"/>
              <a:t>TOPIC</a:t>
            </a:r>
            <a:r>
              <a:rPr lang="zh-CN" altLang="en-US" sz="1800" dirty="0"/>
              <a:t>给无人发送起飞命令，并且开始计时</a:t>
            </a:r>
            <a:endParaRPr lang="en-US" altLang="zh-CN" sz="1800" dirty="0"/>
          </a:p>
          <a:p>
            <a:r>
              <a:rPr lang="zh-CN" altLang="en-US" sz="1800" dirty="0"/>
              <a:t>选手先通过感知着火点，穿过窗户到达室内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A</a:t>
            </a:r>
            <a:r>
              <a:rPr lang="zh-CN" altLang="en-US" sz="1800" dirty="0"/>
              <a:t>，给上位机发送物品</a:t>
            </a:r>
            <a:r>
              <a:rPr lang="en-US" altLang="zh-CN" sz="1800" dirty="0"/>
              <a:t>A</a:t>
            </a:r>
            <a:r>
              <a:rPr lang="zh-CN" altLang="en-US" sz="1800" dirty="0"/>
              <a:t>的坐标（发送形式待定，可能是柜子编号）</a:t>
            </a:r>
            <a:endParaRPr lang="en-US" altLang="zh-CN" sz="1800" dirty="0"/>
          </a:p>
          <a:p>
            <a:r>
              <a:rPr lang="zh-CN" altLang="en-US" sz="1800" dirty="0"/>
              <a:t>等待上位机确认</a:t>
            </a:r>
            <a:r>
              <a:rPr lang="en-US" altLang="zh-CN" sz="1800" dirty="0"/>
              <a:t>A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B</a:t>
            </a:r>
            <a:r>
              <a:rPr lang="zh-CN" altLang="en-US" sz="1800" dirty="0"/>
              <a:t>，发送</a:t>
            </a:r>
            <a:r>
              <a:rPr lang="en-US" altLang="zh-CN" sz="1800" dirty="0"/>
              <a:t>B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等待上位机确认</a:t>
            </a:r>
            <a:r>
              <a:rPr lang="en-US" altLang="zh-CN" sz="1800" dirty="0"/>
              <a:t>B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C</a:t>
            </a:r>
            <a:r>
              <a:rPr lang="zh-CN" altLang="en-US" sz="1800" dirty="0"/>
              <a:t>，并等待确认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15809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上位机交互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042274"/>
            <a:ext cx="8893175" cy="5658564"/>
          </a:xfrm>
        </p:spPr>
        <p:txBody>
          <a:bodyPr/>
          <a:lstStyle/>
          <a:p>
            <a:r>
              <a:rPr lang="zh-CN" altLang="en-US" sz="1800" dirty="0"/>
              <a:t>裁判机给选手程序发送可以起飞命令</a:t>
            </a:r>
            <a:endParaRPr lang="en-US" altLang="zh-CN" sz="1800" dirty="0"/>
          </a:p>
          <a:p>
            <a:r>
              <a:rPr lang="zh-CN" altLang="en-US" sz="1800" dirty="0"/>
              <a:t>无人机成功起飞之后，选手程序给裁判机发送成功起飞话题（具体格式见裁判机说明）</a:t>
            </a:r>
            <a:endParaRPr lang="en-US" altLang="zh-CN" sz="1800" dirty="0"/>
          </a:p>
          <a:p>
            <a:r>
              <a:rPr lang="zh-CN" altLang="en-US" sz="1800" dirty="0"/>
              <a:t>无人机从室外飞到室内之后，选手程序给裁判机发送成功进入话题</a:t>
            </a:r>
            <a:endParaRPr lang="en-US" altLang="zh-CN" sz="1800" dirty="0"/>
          </a:p>
          <a:p>
            <a:r>
              <a:rPr lang="zh-CN" altLang="en-US" sz="1800" dirty="0"/>
              <a:t>无人机进行环境探索，探索完成之后给裁判机发送识别字符串</a:t>
            </a:r>
            <a:endParaRPr lang="en-US" altLang="zh-CN" sz="1800" dirty="0"/>
          </a:p>
          <a:p>
            <a:r>
              <a:rPr lang="zh-CN" altLang="en-US" sz="1800" dirty="0"/>
              <a:t>无人机降落，裁判机监听降落命令</a:t>
            </a:r>
            <a:endParaRPr lang="en-US" altLang="zh-CN" sz="1800" dirty="0"/>
          </a:p>
          <a:p>
            <a:r>
              <a:rPr lang="en-US" altLang="zh-CN" sz="1800" dirty="0"/>
              <a:t>Q&amp;A</a:t>
            </a:r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在降落前就发任务完成消息怎么办？</a:t>
            </a:r>
            <a:endParaRPr lang="en-US" altLang="zh-CN" sz="1800" dirty="0"/>
          </a:p>
          <a:p>
            <a:pPr lvl="2"/>
            <a:r>
              <a:rPr lang="en-US" altLang="zh-CN" dirty="0"/>
              <a:t>A:</a:t>
            </a:r>
            <a:r>
              <a:rPr lang="zh-CN" altLang="en-US" dirty="0"/>
              <a:t>我们有人工裁判，这种欺骗手段会被红牌退场的。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在降落区外降落怎么办？</a:t>
            </a:r>
            <a:endParaRPr lang="en-US" altLang="zh-CN" sz="1800" dirty="0"/>
          </a:p>
          <a:p>
            <a:pPr lvl="2"/>
            <a:r>
              <a:rPr lang="zh-CN" altLang="en-US" dirty="0"/>
              <a:t>我们有人工裁判，会酌情容忍或亮牌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没有按顺序发三个目标怎么办？</a:t>
            </a:r>
            <a:endParaRPr lang="en-US" altLang="zh-CN" sz="1800" dirty="0"/>
          </a:p>
          <a:p>
            <a:pPr lvl="2"/>
            <a:r>
              <a:rPr lang="zh-CN" altLang="en-US" dirty="0"/>
              <a:t>不按顺序和没有找到目标没有区别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中间和上位机确认没有通过怎么办</a:t>
            </a:r>
            <a:endParaRPr lang="en-US" altLang="zh-CN" sz="1800" dirty="0"/>
          </a:p>
          <a:p>
            <a:pPr lvl="2"/>
            <a:r>
              <a:rPr lang="zh-CN" altLang="en-US" dirty="0"/>
              <a:t>说明检测错了目标，请立刻降落</a:t>
            </a:r>
            <a:endParaRPr lang="en-US" altLang="zh-CN" dirty="0"/>
          </a:p>
          <a:p>
            <a:pPr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9407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96C5A3-B2D9-4DAD-8B1A-33BB00589477}" vid="{A43CD031-20BF-484A-869A-86C98286D8F7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3702</TotalTime>
  <Words>1102</Words>
  <Application>Microsoft Office PowerPoint</Application>
  <PresentationFormat>全屏显示(4:3)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-apple-system</vt:lpstr>
      <vt:lpstr>等线</vt:lpstr>
      <vt:lpstr>等线 Light</vt:lpstr>
      <vt:lpstr>黑体</vt:lpstr>
      <vt:lpstr>微软雅黑</vt:lpstr>
      <vt:lpstr>Arial</vt:lpstr>
      <vt:lpstr>Times New Roman</vt:lpstr>
      <vt:lpstr>主题1</vt:lpstr>
      <vt:lpstr>自定义设计方案</vt:lpstr>
      <vt:lpstr>智能无人机技术设计实践                          -- 决赛发布</vt:lpstr>
      <vt:lpstr>决赛发布</vt:lpstr>
      <vt:lpstr>决赛地图</vt:lpstr>
      <vt:lpstr>决赛地图</vt:lpstr>
      <vt:lpstr>决赛地图</vt:lpstr>
      <vt:lpstr>决赛地图</vt:lpstr>
      <vt:lpstr>决赛流程——准备阶段</vt:lpstr>
      <vt:lpstr>决赛流程——上位机通信</vt:lpstr>
      <vt:lpstr>决赛流程——上位机交互</vt:lpstr>
      <vt:lpstr>决赛流程——上位机交互</vt:lpstr>
      <vt:lpstr>决赛可能的安排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Jincheng Yu</cp:lastModifiedBy>
  <cp:revision>749</cp:revision>
  <dcterms:created xsi:type="dcterms:W3CDTF">2016-04-07T04:51:38Z</dcterms:created>
  <dcterms:modified xsi:type="dcterms:W3CDTF">2021-11-17T08:45:37Z</dcterms:modified>
</cp:coreProperties>
</file>