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693" r:id="rId2"/>
  </p:sldMasterIdLst>
  <p:notesMasterIdLst>
    <p:notesMasterId r:id="rId41"/>
  </p:notesMasterIdLst>
  <p:handoutMasterIdLst>
    <p:handoutMasterId r:id="rId42"/>
  </p:handoutMasterIdLst>
  <p:sldIdLst>
    <p:sldId id="256" r:id="rId3"/>
    <p:sldId id="349" r:id="rId4"/>
    <p:sldId id="362" r:id="rId5"/>
    <p:sldId id="258" r:id="rId6"/>
    <p:sldId id="278" r:id="rId7"/>
    <p:sldId id="363" r:id="rId8"/>
    <p:sldId id="279" r:id="rId9"/>
    <p:sldId id="273" r:id="rId10"/>
    <p:sldId id="287" r:id="rId11"/>
    <p:sldId id="292" r:id="rId12"/>
    <p:sldId id="286" r:id="rId13"/>
    <p:sldId id="288" r:id="rId14"/>
    <p:sldId id="345" r:id="rId15"/>
    <p:sldId id="293" r:id="rId16"/>
    <p:sldId id="298" r:id="rId17"/>
    <p:sldId id="289" r:id="rId18"/>
    <p:sldId id="294" r:id="rId19"/>
    <p:sldId id="295" r:id="rId20"/>
    <p:sldId id="290" r:id="rId21"/>
    <p:sldId id="364" r:id="rId22"/>
    <p:sldId id="350" r:id="rId23"/>
    <p:sldId id="351" r:id="rId24"/>
    <p:sldId id="352" r:id="rId25"/>
    <p:sldId id="353" r:id="rId26"/>
    <p:sldId id="368" r:id="rId27"/>
    <p:sldId id="354" r:id="rId28"/>
    <p:sldId id="355" r:id="rId29"/>
    <p:sldId id="356" r:id="rId30"/>
    <p:sldId id="358" r:id="rId31"/>
    <p:sldId id="371" r:id="rId32"/>
    <p:sldId id="369" r:id="rId33"/>
    <p:sldId id="372" r:id="rId34"/>
    <p:sldId id="373" r:id="rId35"/>
    <p:sldId id="365" r:id="rId36"/>
    <p:sldId id="374" r:id="rId37"/>
    <p:sldId id="376" r:id="rId38"/>
    <p:sldId id="378" r:id="rId39"/>
    <p:sldId id="26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54581897@qq.com" initials="4" lastIdx="1" clrIdx="0">
    <p:extLst>
      <p:ext uri="{19B8F6BF-5375-455C-9EA6-DF929625EA0E}">
        <p15:presenceInfo xmlns:p15="http://schemas.microsoft.com/office/powerpoint/2012/main" userId="1d4935777a7db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C92"/>
    <a:srgbClr val="C1F38B"/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FC6-EA67-4F41-A84A-3713D2A3818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EB6A-F539-46E9-A7A4-6D426468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16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D739-C410-4BBA-B985-F85A0DB9619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22A1-26EE-43C4-98D9-FC7E73F7E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42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6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1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72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路径规划：</a:t>
            </a:r>
            <a:r>
              <a:rPr lang="en-US" altLang="zh-CN" dirty="0"/>
              <a:t>A</a:t>
            </a:r>
            <a:r>
              <a:rPr lang="zh-CN" altLang="en-US" dirty="0"/>
              <a:t>*算法、人工势场法、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9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内部传感器：感知自身状态</a:t>
            </a:r>
            <a:endParaRPr lang="en-US" altLang="zh-CN" dirty="0"/>
          </a:p>
          <a:p>
            <a:r>
              <a:rPr lang="zh-CN" altLang="en-US" dirty="0"/>
              <a:t>外部传感器：感知周围环境信息</a:t>
            </a:r>
            <a:endParaRPr lang="en-US" altLang="zh-CN" dirty="0"/>
          </a:p>
          <a:p>
            <a:r>
              <a:rPr lang="zh-CN" altLang="en-US" dirty="0"/>
              <a:t>气压计：用大气压力换算出高度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5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除了前述传感器，在不同的机器人系统中，还存在各种各样的传感器；同时也还存在除了传感器之外多种多样的感知手段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路径规划：</a:t>
            </a:r>
            <a:r>
              <a:rPr lang="en-US" altLang="zh-CN" dirty="0"/>
              <a:t>A</a:t>
            </a:r>
            <a:r>
              <a:rPr lang="zh-CN" altLang="en-US" dirty="0"/>
              <a:t>*算法、人工势场法、</a:t>
            </a:r>
            <a:endParaRPr lang="en-US" altLang="zh-CN" dirty="0"/>
          </a:p>
          <a:p>
            <a:r>
              <a:rPr lang="zh-CN" altLang="en-US" dirty="0"/>
              <a:t>无人机避障：往往是与路径规划一起考虑</a:t>
            </a:r>
            <a:endParaRPr lang="en-US" altLang="zh-CN" dirty="0"/>
          </a:p>
          <a:p>
            <a:r>
              <a:rPr lang="zh-CN" altLang="en-US" dirty="0"/>
              <a:t>人工控制：可通过遥控设备人工操控无人机飞行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0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9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自稳定模式：只是机身自身水平，高度和水平位置都会改变；</a:t>
            </a:r>
            <a:endParaRPr lang="en-US" altLang="zh-CN" dirty="0"/>
          </a:p>
          <a:p>
            <a:r>
              <a:rPr lang="zh-CN" altLang="en-US" dirty="0"/>
              <a:t>定高模式：保持高度不变，水平位置会变</a:t>
            </a:r>
            <a:endParaRPr lang="en-US" altLang="zh-CN" dirty="0"/>
          </a:p>
          <a:p>
            <a:r>
              <a:rPr lang="zh-CN" altLang="en-US" dirty="0"/>
              <a:t>定点模式：水平位置、航向、高度不变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6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健康评估</a:t>
            </a:r>
            <a:r>
              <a:rPr lang="zh-CN" altLang="en-US" dirty="0"/>
              <a:t>：如若多旋翼在悬停时，气压计所获高度值出现较大范围地波动，进而导致多旋翼无法定高，则需要考虑气压计不健康的可能性。若多旋翼出现自转现象，则需要考虑电子罗盘不健康的可能性。若多旋翼出现较大抖动，则需要考虑惯导系统不健康的可能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0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7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2" y="1562122"/>
            <a:ext cx="7772400" cy="1944687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2" y="3763107"/>
            <a:ext cx="6400800" cy="1195754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1375351" cy="1355704"/>
          </a:xfrm>
          <a:prstGeom prst="rect">
            <a:avLst/>
          </a:prstGeom>
        </p:spPr>
      </p:pic>
      <p:pic>
        <p:nvPicPr>
          <p:cNvPr id="8" name="Picture 10" descr="ee">
            <a:extLst>
              <a:ext uri="{FF2B5EF4-FFF2-40B4-BE49-F238E27FC236}">
                <a16:creationId xmlns:a16="http://schemas.microsoft.com/office/drawing/2014/main" id="{0025CBDC-3EA6-4B2D-BB3E-F4C201A180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9" y="5434044"/>
            <a:ext cx="1464160" cy="13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6332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82CAD-7829-45BE-97C7-C56B2A6A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815E6-EEA5-4966-8EE6-F1015923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4F092-4243-4C0F-8383-AF56F773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0B3A-2396-4109-B807-F07FE8FC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DDEE5-89E5-40F3-A498-3D70F38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9DCF-AC40-407B-ACD1-21569B5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24FA9-9A7B-4AA6-956C-9D92898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F85C4-1A01-445C-9632-DDCA5E42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C69B1-5B96-4B00-A264-BE0187DA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83513-D2FF-4464-8C8E-3FC8EEF6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DBFCF-098A-4788-9CDB-0D44EB4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E2889-7C65-4FAA-992D-EE55E44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2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11E6-B629-4A84-ABE5-F978739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30DB4-16CA-4800-B961-865A4CCD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E9CF-8358-4D70-8BD1-9AB7AB8F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92B06-E0A2-454A-BFD1-B449F4C6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06229-1196-4412-9AB5-F9E7A1F4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6F26A-53BE-4871-B965-F0B910D6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EE472-AA5F-474B-859C-C14BED04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A375-CE13-4AF3-8424-7A8F74DC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5DCD5-A8C4-4E8A-AAE0-FC0AFC1A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BED8B-FF02-4CDA-8F0F-ACFD041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2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9329" y="6491420"/>
            <a:ext cx="526473" cy="304245"/>
          </a:xfr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18A5E3-D6EC-487E-AF78-87AAF270F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239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894D2-9B8B-4696-93EE-A0B3542E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CF836-E250-4B00-82D4-E9C98F2B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9FA-F32A-4AAB-80F2-E2B83E2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CC9E7-9A7F-430B-8F28-A267A67E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86813-4A0C-49F0-A9FB-773C445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BB94-2672-414D-9BE4-A4CD47E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800DA-F730-4A6E-93D7-552CCA1C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26E7C-DF12-48B9-B458-7A2105FF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A91AB-DFC1-43EA-8075-AB21F237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0A3C1-3E42-4DA3-88AC-A80BFCE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4265-5F32-49FE-9CE0-44CDC634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F5053-CE04-4D9A-A3CC-90E80D25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200EF-C12B-4098-B761-E7304C8D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E12EE-D0F7-4561-91B6-C3730B8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37F9A-4C58-4A62-A30C-895D57C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42E8-4D87-4A89-A04A-AE300902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B3DC2-4234-4D8B-BBFA-4D0C2B0D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DB771-7C99-4BE0-8AB0-3E8387E1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449C7-2D0C-497C-B66D-55A22950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2DC03-2C1C-45C3-84A9-1C2548C9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A26B5-2634-48E1-89D4-F608576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54FD-F9DA-4A7F-A918-836051F7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8D4E7-1525-4502-AC53-2F7486C7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C721B-246A-436B-B0F6-56F5BF44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3633A-685D-4FBE-943C-78F56231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C9E13-2754-46D8-B608-6943DE8F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9DAA3-6827-4657-AB61-6F7F5FAF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8D256A-A4BA-4BBD-B657-DB3D86F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C4D70-777B-4BAC-B784-D8DA2CD7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5EE29-0668-40E0-873C-58E1BE3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4645F7-6450-457C-86BB-E0086135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AC50-8EDA-4272-9C69-90A6CBD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62D3F-94CA-47BF-A71B-163E595D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BF5C6-C440-4A4D-B4B0-D2944AC6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0E68E-3E35-42C5-8A28-93D0615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EBDDB-D281-4980-967B-0BD7F04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7602" y="6229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38" y="1065151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352" y="6540855"/>
            <a:ext cx="526473" cy="3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3A18AB5D-A3BE-492D-9337-C5B8FB8ACA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-3175" y="796320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9525B5B-3C7A-4E7E-B1A7-F4C7BDAB2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659423" cy="6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481B9-7969-4E3B-8BC7-D0BEC04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34D9-504F-48EF-BBC0-35C98423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0D0B7-FEAC-4F6C-82EA-34B05569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0F2E-4FD5-4A1E-9CA8-6E07AB261D3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3AC9E-EFED-4AE6-B30A-FEA4E50B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25635-BD06-459A-A7B8-C0600A10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9DA07780-C51D-41C5-95EF-4AD42CD3FC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40934F-21EA-4061-A7CA-B28FA0BD61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3534183" y="1266552"/>
            <a:ext cx="2075631" cy="20459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BF3F05-39D6-4C78-B33B-A531AB99E412}"/>
              </a:ext>
            </a:extLst>
          </p:cNvPr>
          <p:cNvSpPr txBox="1"/>
          <p:nvPr userDrawn="1"/>
        </p:nvSpPr>
        <p:spPr>
          <a:xfrm>
            <a:off x="3857949" y="3616573"/>
            <a:ext cx="1639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786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67FCB478-02E3-419B-8A2E-9F3DE241B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陈华聪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联系方式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chenhc21@mails.tsinghua.edu.cn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A521BD-E8C4-450E-A298-69BC3388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智能无人机技术设计实践</a:t>
            </a:r>
            <a:br>
              <a:rPr lang="en-US" altLang="zh-CN" dirty="0"/>
            </a:br>
            <a:r>
              <a:rPr lang="en-US" altLang="zh-CN" dirty="0"/>
              <a:t>     -- </a:t>
            </a:r>
            <a:r>
              <a:rPr lang="zh-CN" altLang="en-US" dirty="0"/>
              <a:t>系统集成与初赛环境使用</a:t>
            </a:r>
          </a:p>
        </p:txBody>
      </p:sp>
    </p:spTree>
    <p:extLst>
      <p:ext uri="{BB962C8B-B14F-4D97-AF65-F5344CB8AC3E}">
        <p14:creationId xmlns:p14="http://schemas.microsoft.com/office/powerpoint/2010/main" val="12641484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10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感知阶段</a:t>
            </a:r>
          </a:p>
        </p:txBody>
      </p:sp>
      <p:sp>
        <p:nvSpPr>
          <p:cNvPr id="8" name="矩形 7"/>
          <p:cNvSpPr/>
          <p:nvPr/>
        </p:nvSpPr>
        <p:spPr>
          <a:xfrm>
            <a:off x="363249" y="1116120"/>
            <a:ext cx="83279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数据滤波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：对带噪观测数据进行处理从而降低噪声干扰，更好的提取数据特征，如卡尔曼滤波及其改进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：根据抽取的随机样本数据估计总体分布的未知参数，如最大似然估计、最小二乘等；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多源融合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：对通过不同手段获得的观测数据进行综合处理和分析，按照融合的层次还可分为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数据级融合：直接对原始数据处理，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信息损失量少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，但有较大局限性，且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计算量较大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模型级融合：处于中间层次，可以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降低数据量和计算量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，但也会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导致信息损失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决策级融合：是最高层面的智能化融合，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容错与抗干扰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性强；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377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11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73334" y="1597943"/>
            <a:ext cx="6497454" cy="5045599"/>
            <a:chOff x="1173334" y="1542555"/>
            <a:chExt cx="6497454" cy="5045599"/>
          </a:xfrm>
        </p:grpSpPr>
        <p:sp>
          <p:nvSpPr>
            <p:cNvPr id="14" name="右箭头 13"/>
            <p:cNvSpPr/>
            <p:nvPr/>
          </p:nvSpPr>
          <p:spPr bwMode="auto">
            <a:xfrm rot="5400000">
              <a:off x="4259737" y="2307860"/>
              <a:ext cx="364024" cy="429877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707222" y="1542555"/>
              <a:ext cx="1963566" cy="702227"/>
              <a:chOff x="1403498" y="3717911"/>
              <a:chExt cx="1041990" cy="733647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453936" y="3839640"/>
                <a:ext cx="962013" cy="41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任务目标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40278" y="1550477"/>
              <a:ext cx="1963566" cy="702227"/>
              <a:chOff x="1403498" y="3717911"/>
              <a:chExt cx="1041990" cy="733647"/>
            </a:xfrm>
          </p:grpSpPr>
          <p:sp>
            <p:nvSpPr>
              <p:cNvPr id="69" name="圆角矩形 68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453936" y="3839640"/>
                <a:ext cx="962013" cy="41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障碍物坐标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73334" y="1550476"/>
              <a:ext cx="1963566" cy="702227"/>
              <a:chOff x="1403498" y="3717911"/>
              <a:chExt cx="1041990" cy="733647"/>
            </a:xfrm>
          </p:grpSpPr>
          <p:sp>
            <p:nvSpPr>
              <p:cNvPr id="72" name="圆角矩形 71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453936" y="3839640"/>
                <a:ext cx="962013" cy="239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位姿信息</a:t>
                </a: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715971" y="3082578"/>
              <a:ext cx="4154729" cy="565478"/>
              <a:chOff x="1558149" y="3717913"/>
              <a:chExt cx="887340" cy="733647"/>
            </a:xfrm>
          </p:grpSpPr>
          <p:sp>
            <p:nvSpPr>
              <p:cNvPr id="85" name="圆角矩形 84"/>
              <p:cNvSpPr/>
              <p:nvPr/>
            </p:nvSpPr>
            <p:spPr bwMode="auto">
              <a:xfrm>
                <a:off x="1558149" y="3717913"/>
                <a:ext cx="88734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665679" y="3853901"/>
                <a:ext cx="704482" cy="51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路径规划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866900" y="2768987"/>
              <a:ext cx="5308600" cy="2724200"/>
              <a:chOff x="3720792" y="2575617"/>
              <a:chExt cx="1959356" cy="733647"/>
            </a:xfrm>
          </p:grpSpPr>
          <p:sp>
            <p:nvSpPr>
              <p:cNvPr id="83" name="圆角矩形 82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826282" y="2764234"/>
                <a:ext cx="155428" cy="35641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决策系统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2730466" y="3884996"/>
              <a:ext cx="4122605" cy="524353"/>
              <a:chOff x="1556865" y="3791627"/>
              <a:chExt cx="888623" cy="762841"/>
            </a:xfrm>
          </p:grpSpPr>
          <p:sp>
            <p:nvSpPr>
              <p:cNvPr id="81" name="圆角矩形 80"/>
              <p:cNvSpPr/>
              <p:nvPr/>
            </p:nvSpPr>
            <p:spPr bwMode="auto">
              <a:xfrm>
                <a:off x="1556865" y="3791627"/>
                <a:ext cx="888623" cy="762841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663504" y="3878445"/>
                <a:ext cx="698641" cy="582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无人机避障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715967" y="4646289"/>
              <a:ext cx="4153220" cy="532029"/>
              <a:chOff x="1552546" y="3827045"/>
              <a:chExt cx="895222" cy="774008"/>
            </a:xfrm>
          </p:grpSpPr>
          <p:sp>
            <p:nvSpPr>
              <p:cNvPr id="79" name="圆角矩形 78"/>
              <p:cNvSpPr/>
              <p:nvPr/>
            </p:nvSpPr>
            <p:spPr bwMode="auto">
              <a:xfrm>
                <a:off x="1552546" y="3827045"/>
                <a:ext cx="895222" cy="77400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659185" y="3913864"/>
                <a:ext cx="705239" cy="582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人工控制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半自主控制模式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右箭头 86"/>
            <p:cNvSpPr/>
            <p:nvPr/>
          </p:nvSpPr>
          <p:spPr bwMode="auto">
            <a:xfrm rot="7662592">
              <a:off x="6208848" y="2275887"/>
              <a:ext cx="582890" cy="434159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8" name="右箭头 87"/>
            <p:cNvSpPr/>
            <p:nvPr/>
          </p:nvSpPr>
          <p:spPr bwMode="auto">
            <a:xfrm rot="13937408" flipH="1">
              <a:off x="2007675" y="2275886"/>
              <a:ext cx="582890" cy="434159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1173335" y="5985148"/>
              <a:ext cx="6497453" cy="603006"/>
              <a:chOff x="1267363" y="3717911"/>
              <a:chExt cx="1275342" cy="733647"/>
            </a:xfrm>
          </p:grpSpPr>
          <p:sp>
            <p:nvSpPr>
              <p:cNvPr id="90" name="圆角矩形 89"/>
              <p:cNvSpPr/>
              <p:nvPr/>
            </p:nvSpPr>
            <p:spPr bwMode="auto">
              <a:xfrm>
                <a:off x="1267363" y="3717911"/>
                <a:ext cx="1275342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364514" y="3825076"/>
                <a:ext cx="1088769" cy="48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飞行控制指令：目标坐标、姿态、方向、速度等</a:t>
                </a:r>
              </a:p>
            </p:txBody>
          </p:sp>
        </p:grpSp>
        <p:sp>
          <p:nvSpPr>
            <p:cNvPr id="36" name="右箭头 35"/>
            <p:cNvSpPr/>
            <p:nvPr/>
          </p:nvSpPr>
          <p:spPr bwMode="auto">
            <a:xfrm rot="5400000">
              <a:off x="4259737" y="5524078"/>
              <a:ext cx="364024" cy="429877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无人机计划阶段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0511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12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89" y="3522560"/>
            <a:ext cx="2963719" cy="27470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3249" y="1116120"/>
            <a:ext cx="83279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无人机决策机制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全自主控制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：主要包括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路径规划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，由操作人员离线完成，飞机起飞后无法人为在线干预；路径规划中一般还需要考虑避障功能，如人工势场法；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半自主控制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）下，飞控手可以通过遥控器人为在线干预无人机的飞行，飞控手释放摇杆时无人机自动进入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），如下图的油门死区；</a:t>
            </a:r>
          </a:p>
        </p:txBody>
      </p:sp>
    </p:spTree>
    <p:extLst>
      <p:ext uri="{BB962C8B-B14F-4D97-AF65-F5344CB8AC3E}">
        <p14:creationId xmlns:p14="http://schemas.microsoft.com/office/powerpoint/2010/main" val="31060779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13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97" y="4398269"/>
            <a:ext cx="2532168" cy="23470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3249" y="1116120"/>
            <a:ext cx="832798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半自主控制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自稳定模式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：自动模式下，多旋翼会自动保持自身水平，但是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水平位置和高度均会漂移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定高模式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：自动模式下，无人机自动调整油门来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保持当前的高度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，但飞控手需要不断地调整遥控器的滚转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俯仰摇杆保持悬停。定高模式需要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高度传感器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的支持才能实现，例如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气压计、超声波测距仪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：自动模式下，多旋翼能自动保持当前的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水平位置、航向和高度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。定点模态需要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测高仪器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位置传感器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的支持才能实现，例如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摄像机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2240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14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sp>
        <p:nvSpPr>
          <p:cNvPr id="10" name="矩形 9"/>
          <p:cNvSpPr/>
          <p:nvPr/>
        </p:nvSpPr>
        <p:spPr>
          <a:xfrm>
            <a:off x="363249" y="1116120"/>
            <a:ext cx="8327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系统鲁棒性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：无人机决策层除了完成正常规划任务，还要考虑各种可能的异常情况，如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通信故障、动力系统异常、传感器失效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等；可考虑增加健康评估和失效保护等功能；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健康评估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：根据监测数据检验传感器、动力系统、机械系统等是否有故障；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所获高度值出现较大范围地波动，导致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多旋翼无法定高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，则考虑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不健康的可能性。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多旋翼出现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自转现象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，则需要考虑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电子罗盘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不健康的可能性。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若多旋翼出现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较大抖动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，则需要考虑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惯导系统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不健康的可能性。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8385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15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sp>
        <p:nvSpPr>
          <p:cNvPr id="6" name="矩形 5"/>
          <p:cNvSpPr/>
          <p:nvPr/>
        </p:nvSpPr>
        <p:spPr>
          <a:xfrm>
            <a:off x="363249" y="1116120"/>
            <a:ext cx="832798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系统鲁棒性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：无人机决策层除了完成正常规划任务，还要考虑各种可能的异常情况，如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通信故障、动力系统异常、传感器失效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等；可考虑增加健康评估和失效保护等功能；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：系统故障时对关键模块进行保护；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：若多旋翼监测到气压计故障，则建议多旋翼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保持油门不变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，从定点模式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降级为自稳定模式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电子罗盘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：若多旋翼监测到电子罗盘故障，则建议多旋翼根据用户配置，从定点模式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降级为定高模式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存在问题，则建议多旋翼根据用户配置，从定点模式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降级为定高模式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惯导系统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：若多旋翼监测到惯导系统失效，则建议多旋翼以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逐渐减少拉力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的方式实现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紧急着陆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4068258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16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执行阶段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2802" y="1518628"/>
            <a:ext cx="7682515" cy="5145753"/>
            <a:chOff x="742801" y="1458424"/>
            <a:chExt cx="7682515" cy="5145753"/>
          </a:xfrm>
        </p:grpSpPr>
        <p:grpSp>
          <p:nvGrpSpPr>
            <p:cNvPr id="71" name="组合 70"/>
            <p:cNvGrpSpPr/>
            <p:nvPr/>
          </p:nvGrpSpPr>
          <p:grpSpPr>
            <a:xfrm>
              <a:off x="742804" y="2510190"/>
              <a:ext cx="7680564" cy="604102"/>
              <a:chOff x="1403498" y="3717911"/>
              <a:chExt cx="1041990" cy="733647"/>
            </a:xfrm>
          </p:grpSpPr>
          <p:sp>
            <p:nvSpPr>
              <p:cNvPr id="72" name="圆角矩形 71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432896" y="3839386"/>
                <a:ext cx="962013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控制器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：闭环自动控制技术，输出控制信号</a:t>
                </a: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594100" y="1459520"/>
              <a:ext cx="4829267" cy="603006"/>
              <a:chOff x="1523619" y="3717911"/>
              <a:chExt cx="921869" cy="733647"/>
            </a:xfrm>
          </p:grpSpPr>
          <p:sp>
            <p:nvSpPr>
              <p:cNvPr id="90" name="圆角矩形 89"/>
              <p:cNvSpPr/>
              <p:nvPr/>
            </p:nvSpPr>
            <p:spPr bwMode="auto">
              <a:xfrm>
                <a:off x="1523619" y="3717911"/>
                <a:ext cx="921869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523619" y="3825653"/>
                <a:ext cx="921869" cy="48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目标位姿、方向、速度等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742801" y="1458424"/>
              <a:ext cx="2609996" cy="617617"/>
              <a:chOff x="1403497" y="3717911"/>
              <a:chExt cx="1385026" cy="733647"/>
            </a:xfrm>
          </p:grpSpPr>
          <p:sp>
            <p:nvSpPr>
              <p:cNvPr id="35" name="圆角矩形 34"/>
              <p:cNvSpPr/>
              <p:nvPr/>
            </p:nvSpPr>
            <p:spPr bwMode="auto">
              <a:xfrm>
                <a:off x="1403497" y="3717911"/>
                <a:ext cx="138502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53936" y="3839640"/>
                <a:ext cx="1273934" cy="47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当前位姿</a:t>
                </a:r>
              </a:p>
            </p:txBody>
          </p:sp>
        </p:grpSp>
        <p:sp>
          <p:nvSpPr>
            <p:cNvPr id="37" name="右箭头 36"/>
            <p:cNvSpPr/>
            <p:nvPr/>
          </p:nvSpPr>
          <p:spPr bwMode="auto">
            <a:xfrm rot="5400000">
              <a:off x="5818610" y="2101083"/>
              <a:ext cx="380245" cy="403386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 rot="5400000">
              <a:off x="4368063" y="3214517"/>
              <a:ext cx="430041" cy="399894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744752" y="3673485"/>
              <a:ext cx="7680564" cy="604102"/>
              <a:chOff x="1403498" y="3717911"/>
              <a:chExt cx="1041990" cy="733647"/>
            </a:xfrm>
          </p:grpSpPr>
          <p:sp>
            <p:nvSpPr>
              <p:cNvPr id="54" name="圆角矩形 53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422058" y="3872954"/>
                <a:ext cx="983161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PWM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：脉冲宽度调制，输出占空比变化的脉冲信号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2803" y="4836780"/>
              <a:ext cx="7680564" cy="604102"/>
              <a:chOff x="1403498" y="3717911"/>
              <a:chExt cx="1041990" cy="733647"/>
            </a:xfrm>
          </p:grpSpPr>
          <p:sp>
            <p:nvSpPr>
              <p:cNvPr id="57" name="圆角矩形 56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432896" y="3822212"/>
                <a:ext cx="962013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电子调速器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ESC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：根据控制信号调节电动机转速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42801" y="6000075"/>
              <a:ext cx="7680564" cy="604102"/>
              <a:chOff x="1403498" y="3717911"/>
              <a:chExt cx="1041990" cy="733647"/>
            </a:xfrm>
          </p:grpSpPr>
          <p:sp>
            <p:nvSpPr>
              <p:cNvPr id="60" name="圆角矩形 59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440599" y="3887527"/>
                <a:ext cx="962013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有刷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无刷电机、螺旋桨</a:t>
                </a:r>
              </a:p>
            </p:txBody>
          </p:sp>
        </p:grpSp>
        <p:sp>
          <p:nvSpPr>
            <p:cNvPr id="62" name="右箭头 61"/>
            <p:cNvSpPr/>
            <p:nvPr/>
          </p:nvSpPr>
          <p:spPr bwMode="auto">
            <a:xfrm rot="5400000">
              <a:off x="1848053" y="2091423"/>
              <a:ext cx="380245" cy="403386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 rot="5400000">
              <a:off x="4368063" y="4365988"/>
              <a:ext cx="430041" cy="399894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2" name="右箭头 31"/>
            <p:cNvSpPr/>
            <p:nvPr/>
          </p:nvSpPr>
          <p:spPr bwMode="auto">
            <a:xfrm rot="5400000">
              <a:off x="4368063" y="5537192"/>
              <a:ext cx="430041" cy="399894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无人机执行阶段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9252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20" y="4280336"/>
            <a:ext cx="4766637" cy="219265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17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http://www.360doc.com/content/19/0531/17/44130189_839466938.shtml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执行阶段</a:t>
            </a:r>
          </a:p>
        </p:txBody>
      </p:sp>
      <p:sp>
        <p:nvSpPr>
          <p:cNvPr id="11" name="矩形 10"/>
          <p:cNvSpPr/>
          <p:nvPr/>
        </p:nvSpPr>
        <p:spPr>
          <a:xfrm>
            <a:off x="363249" y="1116120"/>
            <a:ext cx="83279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微分控制器，是工业控制中常用的反馈回路部件；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：即其控制器的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输出与输入误差信号成比例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关系，是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的控制基础；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输出与输入误差信号的积分成正比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关系，可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消除稳态误差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可能增加超调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输出与输入误差信号的微分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（即误差的变化 率）成正比关系，可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加快大惯性系统响应速度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减弱超调趋势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64654" y="5641992"/>
            <a:ext cx="226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</a:t>
            </a:r>
            <a:r>
              <a:rPr lang="zh-CN" altLang="en-US" sz="1600" dirty="0"/>
              <a:t>：当前误差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</a:t>
            </a:r>
            <a:r>
              <a:rPr lang="zh-CN" altLang="en-US" sz="1600" dirty="0"/>
              <a:t>：过去误差的积累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</a:t>
            </a:r>
            <a:r>
              <a:rPr lang="zh-CN" altLang="en-US" sz="1600" dirty="0"/>
              <a:t>：误差的微分</a:t>
            </a:r>
          </a:p>
        </p:txBody>
      </p:sp>
    </p:spTree>
    <p:extLst>
      <p:ext uri="{BB962C8B-B14F-4D97-AF65-F5344CB8AC3E}">
        <p14:creationId xmlns:p14="http://schemas.microsoft.com/office/powerpoint/2010/main" val="27566823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18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https://openlabpro.com/guide/pulse-width-modulation/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执行阶段</a:t>
            </a:r>
          </a:p>
        </p:txBody>
      </p:sp>
      <p:sp>
        <p:nvSpPr>
          <p:cNvPr id="12" name="矩形 11"/>
          <p:cNvSpPr/>
          <p:nvPr/>
        </p:nvSpPr>
        <p:spPr>
          <a:xfrm>
            <a:off x="363249" y="1116120"/>
            <a:ext cx="83279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脉冲宽度调制，对电路开关器件进行控制，从而改变脉冲的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宽度或占空比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，进而实现通过数字输出控制模拟电路；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其优点是从处理器到被控系统信号都是数字形式的，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无需进行数模转换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，相比于模拟控制电路，其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抗噪声能力强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2" y="3346942"/>
            <a:ext cx="4635062" cy="28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78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19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无人机系统集成框架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4904" y="1815290"/>
            <a:ext cx="8408221" cy="3967094"/>
            <a:chOff x="394904" y="1815290"/>
            <a:chExt cx="8408221" cy="3967094"/>
          </a:xfrm>
        </p:grpSpPr>
        <p:grpSp>
          <p:nvGrpSpPr>
            <p:cNvPr id="30" name="组合 29"/>
            <p:cNvGrpSpPr/>
            <p:nvPr/>
          </p:nvGrpSpPr>
          <p:grpSpPr>
            <a:xfrm>
              <a:off x="3062830" y="2959134"/>
              <a:ext cx="1701036" cy="1569968"/>
              <a:chOff x="1403498" y="3717911"/>
              <a:chExt cx="1041990" cy="733647"/>
            </a:xfrm>
          </p:grpSpPr>
          <p:sp>
            <p:nvSpPr>
              <p:cNvPr id="70" name="圆角矩形 69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449895" y="3718055"/>
                <a:ext cx="946693" cy="73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任务决策路径规划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健康评估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失效保护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482590" y="2959134"/>
              <a:ext cx="648654" cy="1560589"/>
              <a:chOff x="4638157" y="3742660"/>
              <a:chExt cx="1041990" cy="733647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734531" y="3803759"/>
                <a:ext cx="889936" cy="6230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飞行指令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820187" y="1815290"/>
              <a:ext cx="1959356" cy="733647"/>
              <a:chOff x="3720792" y="2575617"/>
              <a:chExt cx="1959356" cy="733647"/>
            </a:xfrm>
          </p:grpSpPr>
          <p:sp>
            <p:nvSpPr>
              <p:cNvPr id="51" name="圆角矩形 50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845416" y="271160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外部传感器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823754" y="5048737"/>
              <a:ext cx="1959356" cy="733647"/>
              <a:chOff x="2349795" y="5278707"/>
              <a:chExt cx="1959356" cy="733647"/>
            </a:xfrm>
          </p:grpSpPr>
          <p:sp>
            <p:nvSpPr>
              <p:cNvPr id="48" name="圆角矩形 47"/>
              <p:cNvSpPr/>
              <p:nvPr/>
            </p:nvSpPr>
            <p:spPr bwMode="auto">
              <a:xfrm>
                <a:off x="2349795" y="527870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474419" y="541469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内部传感器</a:t>
                </a:r>
              </a:p>
            </p:txBody>
          </p:sp>
        </p:grpSp>
        <p:sp>
          <p:nvSpPr>
            <p:cNvPr id="41" name="右箭头 40"/>
            <p:cNvSpPr/>
            <p:nvPr/>
          </p:nvSpPr>
          <p:spPr bwMode="auto">
            <a:xfrm>
              <a:off x="2461104" y="3563701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4" name="圆角右箭头 43"/>
            <p:cNvSpPr/>
            <p:nvPr/>
          </p:nvSpPr>
          <p:spPr bwMode="auto">
            <a:xfrm flipH="1">
              <a:off x="5866633" y="1912434"/>
              <a:ext cx="2707707" cy="956963"/>
            </a:xfrm>
            <a:prstGeom prst="bentArrow">
              <a:avLst>
                <a:gd name="adj1" fmla="val 20367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5" name="圆角右箭头 44"/>
            <p:cNvSpPr/>
            <p:nvPr/>
          </p:nvSpPr>
          <p:spPr bwMode="auto">
            <a:xfrm rot="16200000" flipH="1">
              <a:off x="2018537" y="1249708"/>
              <a:ext cx="871221" cy="2502151"/>
            </a:xfrm>
            <a:prstGeom prst="bentArrow">
              <a:avLst>
                <a:gd name="adj1" fmla="val 21034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6" name="圆角右箭头 45"/>
            <p:cNvSpPr/>
            <p:nvPr/>
          </p:nvSpPr>
          <p:spPr bwMode="auto">
            <a:xfrm rot="5400000" flipH="1" flipV="1">
              <a:off x="2002029" y="3730351"/>
              <a:ext cx="871221" cy="2535165"/>
            </a:xfrm>
            <a:prstGeom prst="bentArrow">
              <a:avLst>
                <a:gd name="adj1" fmla="val 19892"/>
                <a:gd name="adj2" fmla="val 26711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7" name="圆角右箭头 46"/>
            <p:cNvSpPr/>
            <p:nvPr/>
          </p:nvSpPr>
          <p:spPr bwMode="auto">
            <a:xfrm flipH="1" flipV="1">
              <a:off x="5909501" y="3786075"/>
              <a:ext cx="1948615" cy="1836803"/>
            </a:xfrm>
            <a:prstGeom prst="bentArrow">
              <a:avLst>
                <a:gd name="adj1" fmla="val 10376"/>
                <a:gd name="adj2" fmla="val 12063"/>
                <a:gd name="adj3" fmla="val 16129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08222" y="2970204"/>
              <a:ext cx="1969928" cy="733647"/>
              <a:chOff x="1403498" y="3717911"/>
              <a:chExt cx="1041990" cy="733647"/>
            </a:xfrm>
          </p:grpSpPr>
          <p:sp>
            <p:nvSpPr>
              <p:cNvPr id="76" name="圆角矩形 75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489598" y="3836806"/>
                <a:ext cx="869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环境信息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94904" y="3786076"/>
              <a:ext cx="1983245" cy="733647"/>
              <a:chOff x="1403498" y="3717911"/>
              <a:chExt cx="1041990" cy="733647"/>
            </a:xfrm>
          </p:grpSpPr>
          <p:sp>
            <p:nvSpPr>
              <p:cNvPr id="79" name="圆角矩形 78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489598" y="3836806"/>
                <a:ext cx="869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自身信息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801151" y="2971439"/>
              <a:ext cx="648654" cy="1560589"/>
              <a:chOff x="4638157" y="3742660"/>
              <a:chExt cx="1041990" cy="733647"/>
            </a:xfrm>
          </p:grpSpPr>
          <p:sp>
            <p:nvSpPr>
              <p:cNvPr id="86" name="圆角矩形 85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4734531" y="3803759"/>
                <a:ext cx="889936" cy="6230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电机驱动</a:t>
                </a: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154471" y="2959134"/>
              <a:ext cx="648654" cy="1560589"/>
              <a:chOff x="4638157" y="3742660"/>
              <a:chExt cx="1041990" cy="733647"/>
            </a:xfrm>
          </p:grpSpPr>
          <p:sp>
            <p:nvSpPr>
              <p:cNvPr id="94" name="圆角矩形 93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4734531" y="3803759"/>
                <a:ext cx="889936" cy="6230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</a:t>
                </a:r>
              </a:p>
            </p:txBody>
          </p:sp>
        </p:grpSp>
        <p:sp>
          <p:nvSpPr>
            <p:cNvPr id="42" name="右箭头 41"/>
            <p:cNvSpPr/>
            <p:nvPr/>
          </p:nvSpPr>
          <p:spPr bwMode="auto">
            <a:xfrm>
              <a:off x="4843587" y="3561889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3" name="右箭头 42"/>
            <p:cNvSpPr/>
            <p:nvPr/>
          </p:nvSpPr>
          <p:spPr bwMode="auto">
            <a:xfrm>
              <a:off x="6191977" y="3573215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9" name="右箭头 48"/>
            <p:cNvSpPr/>
            <p:nvPr/>
          </p:nvSpPr>
          <p:spPr bwMode="auto">
            <a:xfrm>
              <a:off x="7507986" y="3532318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无人机系统集成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25780" y="2986040"/>
            <a:ext cx="1791247" cy="1569968"/>
            <a:chOff x="419145" y="4996681"/>
            <a:chExt cx="1791247" cy="1569968"/>
          </a:xfrm>
        </p:grpSpPr>
        <p:sp>
          <p:nvSpPr>
            <p:cNvPr id="54" name="圆角矩形 53"/>
            <p:cNvSpPr/>
            <p:nvPr/>
          </p:nvSpPr>
          <p:spPr bwMode="auto">
            <a:xfrm>
              <a:off x="464251" y="4996681"/>
              <a:ext cx="1701036" cy="1569968"/>
            </a:xfrm>
            <a:prstGeom prst="roundRect">
              <a:avLst/>
            </a:prstGeom>
            <a:solidFill>
              <a:srgbClr val="FF00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19145" y="5550832"/>
              <a:ext cx="179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有限状态机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71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机器人系统及系统集成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无人机系统集成框架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有限状态机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初赛环境使用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265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机器人系统及系统集成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无人机系统集成框架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有限状态机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初赛环境使用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63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3 </a:t>
            </a:r>
            <a:r>
              <a:rPr lang="zh-CN" altLang="en-US" dirty="0"/>
              <a:t>系统组织工具</a:t>
            </a:r>
            <a:r>
              <a:rPr lang="en-US" altLang="zh-CN" dirty="0"/>
              <a:t>——</a:t>
            </a:r>
            <a:r>
              <a:rPr lang="zh-CN" altLang="en-US" dirty="0"/>
              <a:t>状态机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26C41-E254-4563-9B80-31592E2A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状态机理论最初的发展在数字电路设计领域。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在电路系统中定义</a:t>
            </a:r>
            <a:r>
              <a:rPr lang="en-US" altLang="zh-CN" dirty="0"/>
              <a:t>】</a:t>
            </a:r>
            <a:r>
              <a:rPr lang="zh-CN" altLang="en-US" dirty="0"/>
              <a:t>状态机由状态寄存器和组合逻辑电路构成，能够根据控制信号按照预先设定的状态进行状态转移，是协调相关信号动作</a:t>
            </a:r>
            <a:r>
              <a:rPr lang="en-US" altLang="zh-CN" dirty="0"/>
              <a:t>,</a:t>
            </a:r>
            <a:r>
              <a:rPr lang="zh-CN" altLang="en-US" dirty="0"/>
              <a:t>完成特定操作的控制中心。</a:t>
            </a:r>
            <a:r>
              <a:rPr lang="zh-CN" altLang="zh-CN" dirty="0"/>
              <a:t>在数字电路方面，根据输出是否与输入信号有关，状态机可以划分为Mealy型和Moore型状态机。 Moore型状态机的输出只和当前状态有关，和输入无关。 </a:t>
            </a:r>
            <a:r>
              <a:rPr lang="en-US" altLang="zh-CN" dirty="0"/>
              <a:t>——《</a:t>
            </a:r>
            <a:r>
              <a:rPr lang="zh-CN" altLang="en-US" dirty="0"/>
              <a:t>数字逻辑与处理器基础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将状态机概念应用到软件设计</a:t>
            </a:r>
            <a:r>
              <a:rPr lang="en-US" altLang="zh-CN" dirty="0"/>
              <a:t>】</a:t>
            </a:r>
            <a:r>
              <a:rPr lang="zh-CN" altLang="zh-CN" dirty="0"/>
              <a:t>用来描述一些复杂的算法，表明一些算法的内部的结构和流程，更多的关注于程序对象的执行顺序。</a:t>
            </a:r>
            <a:endParaRPr lang="en-US" altLang="zh-CN" dirty="0"/>
          </a:p>
          <a:p>
            <a:pPr lvl="1"/>
            <a:r>
              <a:rPr lang="zh-CN" altLang="en-US" dirty="0"/>
              <a:t>状态寄存器 </a:t>
            </a:r>
            <a:r>
              <a:rPr lang="en-US" altLang="zh-CN" dirty="0"/>
              <a:t>-&gt; </a:t>
            </a:r>
            <a:r>
              <a:rPr lang="zh-CN" altLang="en-US" dirty="0"/>
              <a:t>系统运行状态</a:t>
            </a:r>
            <a:endParaRPr lang="en-US" altLang="zh-CN" dirty="0"/>
          </a:p>
          <a:p>
            <a:pPr lvl="1"/>
            <a:r>
              <a:rPr lang="zh-CN" altLang="en-US" dirty="0"/>
              <a:t>组合逻辑电路 </a:t>
            </a:r>
            <a:r>
              <a:rPr lang="en-US" altLang="zh-CN" dirty="0"/>
              <a:t>-&gt; </a:t>
            </a:r>
            <a:r>
              <a:rPr lang="zh-CN" altLang="en-US" dirty="0"/>
              <a:t>在对应状态下的处理程序</a:t>
            </a:r>
            <a:endParaRPr lang="en-US" altLang="zh-CN" dirty="0"/>
          </a:p>
          <a:p>
            <a:pPr lvl="1"/>
            <a:r>
              <a:rPr lang="zh-CN" altLang="en-US" dirty="0"/>
              <a:t>状态转移 </a:t>
            </a:r>
            <a:r>
              <a:rPr lang="en-US" altLang="zh-CN" dirty="0"/>
              <a:t>-&gt; </a:t>
            </a:r>
            <a:r>
              <a:rPr lang="zh-CN" altLang="en-US" dirty="0"/>
              <a:t>根据观察和反馈修改状态</a:t>
            </a:r>
          </a:p>
        </p:txBody>
      </p:sp>
    </p:spTree>
    <p:extLst>
      <p:ext uri="{BB962C8B-B14F-4D97-AF65-F5344CB8AC3E}">
        <p14:creationId xmlns:p14="http://schemas.microsoft.com/office/powerpoint/2010/main" val="11942514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en-US" dirty="0"/>
              <a:t>电路中有限状态机</a:t>
            </a:r>
          </a:p>
        </p:txBody>
      </p:sp>
      <p:pic>
        <p:nvPicPr>
          <p:cNvPr id="7" name="Picture 3" descr="LOY8CGQALXYP6XD7VCE7SG2">
            <a:extLst>
              <a:ext uri="{FF2B5EF4-FFF2-40B4-BE49-F238E27FC236}">
                <a16:creationId xmlns:a16="http://schemas.microsoft.com/office/drawing/2014/main" id="{626A08FE-2C5B-4CCA-BF5E-3D4FDBD1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71950"/>
            <a:ext cx="56673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G~~4[8E1_RG%6LA1KX8MT~7">
            <a:extLst>
              <a:ext uri="{FF2B5EF4-FFF2-40B4-BE49-F238E27FC236}">
                <a16:creationId xmlns:a16="http://schemas.microsoft.com/office/drawing/2014/main" id="{4D5B0CFF-96B9-4C11-826D-8E0E167C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76375"/>
            <a:ext cx="5429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0456828-0E39-4C13-A2DD-601CAAF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kern="0" dirty="0"/>
              <a:t>静态顺序结构</a:t>
            </a:r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r>
              <a:rPr lang="zh-CN" altLang="zh-CN" kern="0" dirty="0"/>
              <a:t>动态结构</a:t>
            </a:r>
          </a:p>
          <a:p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32934015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51F53F0-0110-451B-8D31-E5FA4179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52" y="120015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</a:rPr>
              <a:t>有限自动机（Finite Automata Machine）是计算机科学的重要基石，它在软件开发领域内通常被称作有限状态机（Finite State Machine），是一种应用非常广泛的软件设计模式。</a:t>
            </a:r>
          </a:p>
          <a:p>
            <a:pPr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</a:rPr>
              <a:t>有限状态机的作用主要是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描述对象在它的生命周期内所经历的状态序列，以及如何响应来自外界的各种事件</a:t>
            </a:r>
            <a:r>
              <a:rPr lang="zh-CN" altLang="zh-CN" kern="0" dirty="0">
                <a:latin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FF99FF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</a:rPr>
              <a:t>在现实中，有许多事情可以用有限个状态来表达，如: 红绿灯、电话机等等。 其实，在资讯领域中，很多事情都是由有限的状态所组成，再由于不同的输入而衍生出各个状态。 </a:t>
            </a:r>
          </a:p>
        </p:txBody>
      </p:sp>
    </p:spTree>
    <p:extLst>
      <p:ext uri="{BB962C8B-B14F-4D97-AF65-F5344CB8AC3E}">
        <p14:creationId xmlns:p14="http://schemas.microsoft.com/office/powerpoint/2010/main" val="33850682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8112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/>
              <a:t>有限状态机</a:t>
            </a:r>
            <a:r>
              <a:rPr lang="en-US" altLang="zh-CN" kern="0" dirty="0"/>
              <a:t>FSM</a:t>
            </a:r>
            <a:r>
              <a:rPr lang="zh-CN" altLang="en-US" kern="0" dirty="0"/>
              <a:t>思想广泛应用于</a:t>
            </a:r>
            <a:r>
              <a:rPr lang="zh-CN" altLang="en-US" kern="0" dirty="0">
                <a:solidFill>
                  <a:srgbClr val="FF0000"/>
                </a:solidFill>
              </a:rPr>
              <a:t>硬件控制电路</a:t>
            </a:r>
            <a:r>
              <a:rPr lang="zh-CN" altLang="en-US" kern="0" dirty="0"/>
              <a:t>设计，也是</a:t>
            </a:r>
            <a:r>
              <a:rPr lang="zh-CN" altLang="en-US" kern="0" dirty="0">
                <a:solidFill>
                  <a:srgbClr val="FF0000"/>
                </a:solidFill>
              </a:rPr>
              <a:t>软件</a:t>
            </a:r>
            <a:r>
              <a:rPr lang="zh-CN" altLang="en-US" kern="0" dirty="0"/>
              <a:t>上常用的一种处理方法。它把</a:t>
            </a:r>
            <a:r>
              <a:rPr lang="zh-CN" altLang="en-US" kern="0" dirty="0">
                <a:solidFill>
                  <a:srgbClr val="FF0000"/>
                </a:solidFill>
              </a:rPr>
              <a:t>复杂的控制逻辑</a:t>
            </a:r>
            <a:r>
              <a:rPr lang="zh-CN" altLang="en-US" kern="0" dirty="0"/>
              <a:t>分解成</a:t>
            </a:r>
            <a:r>
              <a:rPr lang="zh-CN" altLang="en-US" kern="0" dirty="0">
                <a:solidFill>
                  <a:srgbClr val="FF0000"/>
                </a:solidFill>
              </a:rPr>
              <a:t>有限个稳定状态</a:t>
            </a:r>
            <a:r>
              <a:rPr lang="zh-CN" altLang="en-US" kern="0" dirty="0"/>
              <a:t>，在每个状态上判断事件，变连续处理为离散数字处理，符合计算机的工作特点。</a:t>
            </a:r>
          </a:p>
          <a:p>
            <a:pPr>
              <a:lnSpc>
                <a:spcPct val="125000"/>
              </a:lnSpc>
            </a:pPr>
            <a:r>
              <a:rPr lang="zh-CN" altLang="en-US" kern="0" dirty="0"/>
              <a:t>同时，因为有限状态机具有有限个状态，所以可以在实际的工程上实现。但这并不意味着其只能进行有限次的处理，相反，有限状态机是闭环系统，有限无穷，可以用有限的状态，处理无穷的事务。</a:t>
            </a:r>
            <a:br>
              <a:rPr lang="zh-CN" altLang="en-US" kern="0" dirty="0"/>
            </a:br>
            <a:endParaRPr lang="zh-CN" altLang="en-US" kern="0" dirty="0"/>
          </a:p>
          <a:p>
            <a:pPr>
              <a:lnSpc>
                <a:spcPct val="125000"/>
              </a:lnSpc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678735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FA8F0577-F5FF-445C-A5C4-EF14BCE59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基本概念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50E67443-2F52-4BC4-BA55-3485D11E5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765" y="1064688"/>
            <a:ext cx="8509718" cy="527396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在描述有限状态机时，常会碰到的几个基本概念：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状态（State）</a:t>
            </a:r>
            <a:r>
              <a:rPr lang="zh-CN" altLang="zh-CN" dirty="0">
                <a:latin typeface="Times New Roman" panose="02020603050405020304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事件（Event）　</a:t>
            </a:r>
            <a:r>
              <a:rPr lang="zh-CN" altLang="zh-CN" dirty="0">
                <a:latin typeface="Times New Roman" panose="02020603050405020304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转换（Transition）</a:t>
            </a:r>
            <a:r>
              <a:rPr lang="zh-CN" altLang="zh-CN" dirty="0">
                <a:latin typeface="Times New Roman" panose="02020603050405020304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动作（Action）</a:t>
            </a:r>
            <a:r>
              <a:rPr lang="zh-CN" altLang="zh-CN" dirty="0">
                <a:latin typeface="Times New Roman" panose="02020603050405020304" pitchFamily="18" charset="0"/>
              </a:rPr>
              <a:t>　指的是状态机中可以执行的那些原子操作，所谓原子操作指的是它们在运行的过程中不能被其他消息所中断，必须一直执行下去。</a:t>
            </a:r>
            <a:r>
              <a:rPr lang="zh-CN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9455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r>
              <a:rPr lang="en-US" altLang="zh-CN" dirty="0"/>
              <a:t>—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8112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/>
              <a:t>红绿灯</a:t>
            </a:r>
            <a:endParaRPr lang="en-US" altLang="zh-CN" kern="0" dirty="0"/>
          </a:p>
          <a:p>
            <a:pPr lvl="1">
              <a:lnSpc>
                <a:spcPct val="125000"/>
              </a:lnSpc>
            </a:pPr>
            <a:r>
              <a:rPr lang="zh-CN" altLang="en-US" kern="0" dirty="0"/>
              <a:t>红绿灯运作的原理相当简单，从一开始绿灯，经过一段时间后，将变为黄灯， 再隔一会儿，就会变成红灯，如此不断反覆。 其</a:t>
            </a:r>
            <a:r>
              <a:rPr lang="en-US" altLang="zh-CN" kern="0" dirty="0"/>
              <a:t>FSM</a:t>
            </a:r>
            <a:r>
              <a:rPr lang="zh-CN" altLang="en-US" kern="0" dirty="0"/>
              <a:t>如下。 </a:t>
            </a:r>
          </a:p>
        </p:txBody>
      </p:sp>
      <p:pic>
        <p:nvPicPr>
          <p:cNvPr id="5" name="Picture 4" descr="3LM@~%CM}{@KJK(HB(J9X]6">
            <a:extLst>
              <a:ext uri="{FF2B5EF4-FFF2-40B4-BE49-F238E27FC236}">
                <a16:creationId xmlns:a16="http://schemas.microsoft.com/office/drawing/2014/main" id="{51A70928-9BDE-4155-9496-72B4E668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048000"/>
            <a:ext cx="4572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090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r>
              <a:rPr lang="en-US" altLang="zh-CN" dirty="0"/>
              <a:t>—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13347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dirty="0"/>
              <a:t>自动贩售机</a:t>
            </a:r>
            <a:endParaRPr lang="en-US" altLang="zh-CN" dirty="0"/>
          </a:p>
          <a:p>
            <a:pPr lvl="1"/>
            <a:r>
              <a:rPr lang="zh-CN" altLang="zh-CN" dirty="0"/>
              <a:t>假设有简单的一自动贩卖机贩售两类商品，一类售价20元，另一类售价50元。 如果该贩卖机只能辨识10元及50元硬币。 一开始机器处于Hello的状态，当投入10元时，机器会进入余额不足的状态，直到投入的金额大于20元为止。 如果一次投入50元，则可以选择所有的产品，否则就只能选择20元的产品。 完成选择后，将会卖出商品并且找回剩余的零钱，随后，机器又将返回初始的状态。 </a:t>
            </a:r>
          </a:p>
          <a:p>
            <a:pPr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57288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r>
              <a:rPr lang="en-US" altLang="zh-CN" dirty="0"/>
              <a:t>—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13347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dirty="0"/>
              <a:t>自动贩售机</a:t>
            </a:r>
            <a:endParaRPr lang="en-US" altLang="zh-CN" dirty="0"/>
          </a:p>
          <a:p>
            <a:pPr lvl="1"/>
            <a:r>
              <a:rPr lang="zh-CN" altLang="en-US" dirty="0"/>
              <a:t>状态转移从初始状态</a:t>
            </a:r>
            <a:r>
              <a:rPr lang="en-US" altLang="zh-CN" dirty="0"/>
              <a:t>Hello</a:t>
            </a:r>
            <a:r>
              <a:rPr lang="zh-CN" altLang="en-US" dirty="0"/>
              <a:t>开始：</a:t>
            </a:r>
            <a:endParaRPr lang="en-US" altLang="zh-CN" dirty="0"/>
          </a:p>
          <a:p>
            <a:pPr lvl="1"/>
            <a:r>
              <a:rPr lang="zh-CN" altLang="en-US" dirty="0"/>
              <a:t>状态允许买</a:t>
            </a:r>
            <a:r>
              <a:rPr lang="en-US" altLang="zh-CN" dirty="0"/>
              <a:t>50</a:t>
            </a:r>
            <a:r>
              <a:rPr lang="zh-CN" altLang="en-US" dirty="0"/>
              <a:t>元东西的状态可以合并，也可以分立</a:t>
            </a:r>
            <a:endParaRPr lang="en-US" altLang="zh-CN" dirty="0"/>
          </a:p>
        </p:txBody>
      </p:sp>
      <p:pic>
        <p:nvPicPr>
          <p:cNvPr id="5" name="Picture 4" descr="$XU7UA`BLNOE01MF3S1P(YB">
            <a:extLst>
              <a:ext uri="{FF2B5EF4-FFF2-40B4-BE49-F238E27FC236}">
                <a16:creationId xmlns:a16="http://schemas.microsoft.com/office/drawing/2014/main" id="{406FBD99-4C2D-41C1-8C55-CEEF55C1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78" y="2380533"/>
            <a:ext cx="4779533" cy="41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03074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基本出发点：认为</a:t>
            </a:r>
            <a:r>
              <a:rPr lang="zh-CN" altLang="en-US" dirty="0">
                <a:latin typeface="Times New Roman" panose="02020603050405020304" pitchFamily="18" charset="0"/>
              </a:rPr>
              <a:t>整体系统</a:t>
            </a:r>
            <a:r>
              <a:rPr lang="zh-CN" altLang="zh-CN" dirty="0">
                <a:latin typeface="Times New Roman" panose="02020603050405020304" pitchFamily="18" charset="0"/>
              </a:rPr>
              <a:t>主要是由响应多个“事件”的相对简单的处理过程组成。</a:t>
            </a: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开发步骤：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梳理状态转移图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实现各状态处理方法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判断条件完成状态转移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2500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优点：简单明了，比较精确。对许多复杂的协议，事件数和状态数</a:t>
            </a:r>
            <a:r>
              <a:rPr lang="zh-CN" altLang="en-US" dirty="0">
                <a:latin typeface="Times New Roman" panose="02020603050405020304" pitchFamily="18" charset="0"/>
              </a:rPr>
              <a:t>虽然增加，但是只要搞清楚了状态转移，对于每个状态下的处理都很简单。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028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机器人系统及系统集成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无人机系统集成框架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有限状态机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初赛环境使用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204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以仿真例程中</a:t>
            </a:r>
            <a:r>
              <a:rPr lang="en-US" altLang="zh-CN" dirty="0" err="1">
                <a:latin typeface="Times New Roman" panose="02020603050405020304" pitchFamily="18" charset="0"/>
              </a:rPr>
              <a:t>windows.launch</a:t>
            </a:r>
            <a:r>
              <a:rPr lang="zh-CN" altLang="en-US" dirty="0">
                <a:latin typeface="Times New Roman" panose="02020603050405020304" pitchFamily="18" charset="0"/>
              </a:rPr>
              <a:t>中的任务为例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任务：无人机识别墙体上的模拟着火点，穿过其下方对应的窗户，最终在指定位置降落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思路</a:t>
            </a:r>
            <a:r>
              <a:rPr lang="zh-CN" altLang="zh-CN" dirty="0">
                <a:latin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起飞后飞至与墙体距离适中的位置，以便后续识别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从左向右扫描模拟着火点可能出现的位置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发现模拟着火点后，导航至窗户中心点位置，然后穿过窗户并到达终点附近，最终降落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69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梳理状态转移图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缺点</a:t>
            </a:r>
            <a:r>
              <a:rPr lang="zh-CN" altLang="zh-CN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状态数过多，</a:t>
            </a:r>
            <a:r>
              <a:rPr lang="en-US" altLang="zh-CN" dirty="0">
                <a:latin typeface="Times New Roman" panose="02020603050405020304" pitchFamily="18" charset="0"/>
              </a:rPr>
              <a:t>FSM</a:t>
            </a:r>
            <a:r>
              <a:rPr lang="zh-CN" altLang="en-US" dirty="0">
                <a:latin typeface="Times New Roman" panose="02020603050405020304" pitchFamily="18" charset="0"/>
              </a:rPr>
              <a:t>复杂，每导航一步都要引入新状态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ACB9F1-0038-4EBB-8617-FB4E4EA2A015}"/>
              </a:ext>
            </a:extLst>
          </p:cNvPr>
          <p:cNvSpPr/>
          <p:nvPr/>
        </p:nvSpPr>
        <p:spPr bwMode="auto">
          <a:xfrm>
            <a:off x="235238" y="1932626"/>
            <a:ext cx="2418317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State</a:t>
            </a:r>
            <a:r>
              <a:rPr lang="en-US" altLang="zh-CN" dirty="0">
                <a:latin typeface="Arial" charset="0"/>
                <a:ea typeface="宋体" charset="-122"/>
              </a:rPr>
              <a:t>1</a:t>
            </a:r>
            <a:r>
              <a:rPr lang="zh-CN" altLang="en-US" dirty="0">
                <a:latin typeface="Arial" charset="0"/>
                <a:ea typeface="宋体" charset="-122"/>
              </a:rPr>
              <a:t>：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起始状态：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起飞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622FCC-60DB-43CE-A4C1-B7A9A8C98F09}"/>
                  </a:ext>
                </a:extLst>
              </p:cNvPr>
              <p:cNvSpPr/>
              <p:nvPr/>
            </p:nvSpPr>
            <p:spPr bwMode="auto">
              <a:xfrm>
                <a:off x="3347254" y="1932626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State2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：飞至离墙体距离适中的位置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至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=1.8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622FCC-60DB-43CE-A4C1-B7A9A8C98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254" y="1932626"/>
                <a:ext cx="2418317" cy="1085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44D81F7-DD5C-4D2A-AB26-79F889F08F3E}"/>
              </a:ext>
            </a:extLst>
          </p:cNvPr>
          <p:cNvSpPr/>
          <p:nvPr/>
        </p:nvSpPr>
        <p:spPr bwMode="auto">
          <a:xfrm>
            <a:off x="6490445" y="1932626"/>
            <a:ext cx="2418317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State</a:t>
            </a:r>
            <a:r>
              <a:rPr lang="en-US" altLang="zh-CN" dirty="0">
                <a:latin typeface="Arial" charset="0"/>
                <a:ea typeface="宋体" charset="-122"/>
              </a:rPr>
              <a:t>3</a:t>
            </a:r>
            <a:r>
              <a:rPr lang="zh-CN" altLang="en-US" dirty="0">
                <a:latin typeface="Arial" charset="0"/>
                <a:ea typeface="宋体" charset="-122"/>
              </a:rPr>
              <a:t>：在墙体附近自左向右扫描模拟着火点</a:t>
            </a:r>
            <a:endParaRPr kumimoji="0" lang="zh-CN" altLang="en-US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C1241A-CBA2-41F4-A801-979FC0E59C3F}"/>
                  </a:ext>
                </a:extLst>
              </p:cNvPr>
              <p:cNvSpPr/>
              <p:nvPr/>
            </p:nvSpPr>
            <p:spPr bwMode="auto">
              <a:xfrm>
                <a:off x="235237" y="3360767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4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：飞至着火点对应的窗户中心点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至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=2.4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C1241A-CBA2-41F4-A801-979FC0E59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37" y="3360767"/>
                <a:ext cx="2418317" cy="1085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89FEABA-F91F-43C4-859E-E207663FB898}"/>
                  </a:ext>
                </a:extLst>
              </p:cNvPr>
              <p:cNvSpPr/>
              <p:nvPr/>
            </p:nvSpPr>
            <p:spPr bwMode="auto">
              <a:xfrm>
                <a:off x="3342421" y="3360767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5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：飞至着火点对应的窗户中心点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至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𝑧</m:t>
                    </m:r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89FEABA-F91F-43C4-859E-E207663FB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2421" y="3360767"/>
                <a:ext cx="2418317" cy="1085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5CBCF0-501F-4BF4-B5C1-07C0867953BC}"/>
                  </a:ext>
                </a:extLst>
              </p:cNvPr>
              <p:cNvSpPr/>
              <p:nvPr/>
            </p:nvSpPr>
            <p:spPr bwMode="auto">
              <a:xfrm>
                <a:off x="6490445" y="3377953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6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：飞至着火点对应的窗户中心点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𝑥</m:t>
                    </m:r>
                  </m:oMath>
                </a14:m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方向上调整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5CBCF0-501F-4BF4-B5C1-07C08679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0445" y="3377953"/>
                <a:ext cx="2418317" cy="1085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2920B4-8A26-490A-AE2E-6A90AE7633B4}"/>
                  </a:ext>
                </a:extLst>
              </p:cNvPr>
              <p:cNvSpPr/>
              <p:nvPr/>
            </p:nvSpPr>
            <p:spPr bwMode="auto">
              <a:xfrm>
                <a:off x="235237" y="4823758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7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：穿过窗户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2920B4-8A26-490A-AE2E-6A90AE76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37" y="4823758"/>
                <a:ext cx="2418317" cy="10857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C3DCF0F-1A03-4462-9887-16F0170198B7}"/>
                  </a:ext>
                </a:extLst>
              </p:cNvPr>
              <p:cNvSpPr/>
              <p:nvPr/>
            </p:nvSpPr>
            <p:spPr bwMode="auto">
              <a:xfrm>
                <a:off x="3342420" y="4823758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8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：飞至终点上方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C3DCF0F-1A03-4462-9887-16F017019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2420" y="4823758"/>
                <a:ext cx="2418317" cy="1085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68762005-85EB-4612-9FB0-EEAE3E22DC5B}"/>
              </a:ext>
            </a:extLst>
          </p:cNvPr>
          <p:cNvSpPr/>
          <p:nvPr/>
        </p:nvSpPr>
        <p:spPr bwMode="auto">
          <a:xfrm>
            <a:off x="6490445" y="4832351"/>
            <a:ext cx="2418317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State9</a:t>
            </a:r>
            <a:r>
              <a:rPr lang="zh-CN" altLang="en-US" dirty="0">
                <a:latin typeface="Arial" charset="0"/>
                <a:ea typeface="宋体" charset="-122"/>
              </a:rPr>
              <a:t>：结束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降落</a:t>
            </a:r>
            <a:endParaRPr kumimoji="0" lang="zh-CN" altLang="en-US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86EAC89-44C6-44A7-9F9B-2FB66C977811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2653555" y="2475517"/>
            <a:ext cx="6936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E972D0-22E8-4395-AB27-3B58E634A460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5765571" y="2475517"/>
            <a:ext cx="72487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C770E8-085B-4B13-8D34-A05D7973450D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flipH="1">
            <a:off x="1444396" y="3018407"/>
            <a:ext cx="6255208" cy="342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4EBB708-36DE-4D00-A3C6-45D5CF28DA9B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2653554" y="3903658"/>
            <a:ext cx="68886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DE3CCD-18AE-4B10-89DE-848139654BA4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5760737" y="3920844"/>
            <a:ext cx="729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7E19A2-AD56-4010-B129-D7BDF4BD9F8F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flipH="1">
            <a:off x="1444396" y="4463734"/>
            <a:ext cx="6255208" cy="360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2C61EF9-3B42-4D48-A385-7A4CF88BEDC5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2653554" y="5366649"/>
            <a:ext cx="6888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15BE3E2-546C-4920-9AA4-A55FA13BBFE6}"/>
              </a:ext>
            </a:extLst>
          </p:cNvPr>
          <p:cNvCxnSpPr>
            <a:stCxn id="14" idx="3"/>
          </p:cNvCxnSpPr>
          <p:nvPr/>
        </p:nvCxnSpPr>
        <p:spPr bwMode="auto">
          <a:xfrm>
            <a:off x="5760737" y="5366649"/>
            <a:ext cx="729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936714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FSM</a:t>
            </a:r>
            <a:r>
              <a:rPr lang="zh-CN" altLang="en-US" dirty="0">
                <a:latin typeface="Times New Roman" panose="02020603050405020304" pitchFamily="18" charset="0"/>
              </a:rPr>
              <a:t>状态的简化：可以将多段导航的导航信息用队列存储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进一步地，可以将所有的导航操作合并为一个状态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2500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2500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AA2988-0534-4A14-9A04-44636419ADEA}"/>
              </a:ext>
            </a:extLst>
          </p:cNvPr>
          <p:cNvSpPr/>
          <p:nvPr/>
        </p:nvSpPr>
        <p:spPr bwMode="auto">
          <a:xfrm>
            <a:off x="144294" y="2788455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WAITING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A513F0-B534-4EEC-A5F7-8DA416A5A9AD}"/>
              </a:ext>
            </a:extLst>
          </p:cNvPr>
          <p:cNvSpPr/>
          <p:nvPr/>
        </p:nvSpPr>
        <p:spPr bwMode="auto">
          <a:xfrm>
            <a:off x="1961423" y="2788455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0A98E7-3E2E-4E2D-9816-698954AB5457}"/>
              </a:ext>
            </a:extLst>
          </p:cNvPr>
          <p:cNvSpPr/>
          <p:nvPr/>
        </p:nvSpPr>
        <p:spPr bwMode="auto">
          <a:xfrm>
            <a:off x="3778553" y="2788455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DETECTING_TARGET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35869D-4D0D-4B91-B181-5C04303FCFB6}"/>
              </a:ext>
            </a:extLst>
          </p:cNvPr>
          <p:cNvSpPr/>
          <p:nvPr/>
        </p:nvSpPr>
        <p:spPr bwMode="auto">
          <a:xfrm>
            <a:off x="5611269" y="2788454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34924B-76C0-42AC-988E-CD874377EECC}"/>
              </a:ext>
            </a:extLst>
          </p:cNvPr>
          <p:cNvSpPr/>
          <p:nvPr/>
        </p:nvSpPr>
        <p:spPr bwMode="auto">
          <a:xfrm>
            <a:off x="7443986" y="2788454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LANDING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C57721-C7D4-4DF5-A294-0ABF4E7DCF36}"/>
              </a:ext>
            </a:extLst>
          </p:cNvPr>
          <p:cNvCxnSpPr>
            <a:stCxn id="22" idx="3"/>
            <a:endCxn id="24" idx="1"/>
          </p:cNvCxnSpPr>
          <p:nvPr/>
        </p:nvCxnSpPr>
        <p:spPr bwMode="auto">
          <a:xfrm>
            <a:off x="1731188" y="3331346"/>
            <a:ext cx="23023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6A74D1-4DA9-443F-9F15-A89EC93DB9F2}"/>
              </a:ext>
            </a:extLst>
          </p:cNvPr>
          <p:cNvCxnSpPr>
            <a:stCxn id="24" idx="3"/>
          </p:cNvCxnSpPr>
          <p:nvPr/>
        </p:nvCxnSpPr>
        <p:spPr bwMode="auto">
          <a:xfrm>
            <a:off x="3548317" y="3331346"/>
            <a:ext cx="23023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2DCB2B6-90C3-41AD-86F2-7C00280A39DF}"/>
              </a:ext>
            </a:extLst>
          </p:cNvPr>
          <p:cNvCxnSpPr>
            <a:stCxn id="25" idx="3"/>
            <a:endCxn id="27" idx="1"/>
          </p:cNvCxnSpPr>
          <p:nvPr/>
        </p:nvCxnSpPr>
        <p:spPr bwMode="auto">
          <a:xfrm flipV="1">
            <a:off x="5365447" y="3331345"/>
            <a:ext cx="24582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E11CED-EE6C-4EFF-B192-DAB636199008}"/>
              </a:ext>
            </a:extLst>
          </p:cNvPr>
          <p:cNvCxnSpPr>
            <a:stCxn id="27" idx="3"/>
          </p:cNvCxnSpPr>
          <p:nvPr/>
        </p:nvCxnSpPr>
        <p:spPr bwMode="auto">
          <a:xfrm>
            <a:off x="7198163" y="3331345"/>
            <a:ext cx="21464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98AAECE-8765-43E2-9F4A-48E432548B8D}"/>
              </a:ext>
            </a:extLst>
          </p:cNvPr>
          <p:cNvSpPr/>
          <p:nvPr/>
        </p:nvSpPr>
        <p:spPr bwMode="auto">
          <a:xfrm>
            <a:off x="2315260" y="2254849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7838421-1AFF-438A-ADA0-5AE5CE4B907D}"/>
              </a:ext>
            </a:extLst>
          </p:cNvPr>
          <p:cNvSpPr/>
          <p:nvPr/>
        </p:nvSpPr>
        <p:spPr bwMode="auto">
          <a:xfrm>
            <a:off x="5965106" y="2268482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EBEEEFD-1C32-4AB9-8F1E-C41B94F1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27" y="4661552"/>
            <a:ext cx="3396371" cy="1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949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每次进入</a:t>
            </a:r>
            <a:r>
              <a:rPr lang="en-US" altLang="zh-CN" dirty="0">
                <a:latin typeface="Times New Roman" panose="02020603050405020304" pitchFamily="18" charset="0"/>
              </a:rPr>
              <a:t>NAVIGATING</a:t>
            </a:r>
            <a:r>
              <a:rPr lang="zh-CN" altLang="en-US" dirty="0">
                <a:latin typeface="Times New Roman" panose="02020603050405020304" pitchFamily="18" charset="0"/>
              </a:rPr>
              <a:t>状态前，初始化导航信息队列，说明导航状态之后的状态，然后调用</a:t>
            </a:r>
            <a:r>
              <a:rPr lang="en-US" altLang="zh-CN" dirty="0" err="1">
                <a:latin typeface="Times New Roman" panose="02020603050405020304" pitchFamily="18" charset="0"/>
              </a:rPr>
              <a:t>switchNavigatingState</a:t>
            </a:r>
            <a:r>
              <a:rPr lang="zh-CN" altLang="en-US" dirty="0">
                <a:latin typeface="Times New Roman" panose="02020603050405020304" pitchFamily="18" charset="0"/>
              </a:rPr>
              <a:t>函数切换状态。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2500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AA2988-0534-4A14-9A04-44636419ADEA}"/>
              </a:ext>
            </a:extLst>
          </p:cNvPr>
          <p:cNvSpPr/>
          <p:nvPr/>
        </p:nvSpPr>
        <p:spPr bwMode="auto">
          <a:xfrm>
            <a:off x="144294" y="2779573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WAITING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A513F0-B534-4EEC-A5F7-8DA416A5A9AD}"/>
              </a:ext>
            </a:extLst>
          </p:cNvPr>
          <p:cNvSpPr/>
          <p:nvPr/>
        </p:nvSpPr>
        <p:spPr bwMode="auto">
          <a:xfrm>
            <a:off x="1961423" y="2779573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0A98E7-3E2E-4E2D-9816-698954AB5457}"/>
              </a:ext>
            </a:extLst>
          </p:cNvPr>
          <p:cNvSpPr/>
          <p:nvPr/>
        </p:nvSpPr>
        <p:spPr bwMode="auto">
          <a:xfrm>
            <a:off x="3778553" y="2779573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DETECTING_TARGET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35869D-4D0D-4B91-B181-5C04303FCFB6}"/>
              </a:ext>
            </a:extLst>
          </p:cNvPr>
          <p:cNvSpPr/>
          <p:nvPr/>
        </p:nvSpPr>
        <p:spPr bwMode="auto">
          <a:xfrm>
            <a:off x="5611269" y="2779572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34924B-76C0-42AC-988E-CD874377EECC}"/>
              </a:ext>
            </a:extLst>
          </p:cNvPr>
          <p:cNvSpPr/>
          <p:nvPr/>
        </p:nvSpPr>
        <p:spPr bwMode="auto">
          <a:xfrm>
            <a:off x="7443986" y="2779572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LANDING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C57721-C7D4-4DF5-A294-0ABF4E7DCF36}"/>
              </a:ext>
            </a:extLst>
          </p:cNvPr>
          <p:cNvCxnSpPr>
            <a:stCxn id="22" idx="3"/>
            <a:endCxn id="24" idx="1"/>
          </p:cNvCxnSpPr>
          <p:nvPr/>
        </p:nvCxnSpPr>
        <p:spPr bwMode="auto">
          <a:xfrm>
            <a:off x="1731188" y="3322464"/>
            <a:ext cx="23023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6A74D1-4DA9-443F-9F15-A89EC93DB9F2}"/>
              </a:ext>
            </a:extLst>
          </p:cNvPr>
          <p:cNvCxnSpPr>
            <a:stCxn id="24" idx="3"/>
          </p:cNvCxnSpPr>
          <p:nvPr/>
        </p:nvCxnSpPr>
        <p:spPr bwMode="auto">
          <a:xfrm>
            <a:off x="3548317" y="3322464"/>
            <a:ext cx="23023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2DCB2B6-90C3-41AD-86F2-7C00280A39DF}"/>
              </a:ext>
            </a:extLst>
          </p:cNvPr>
          <p:cNvCxnSpPr>
            <a:stCxn id="25" idx="3"/>
            <a:endCxn id="27" idx="1"/>
          </p:cNvCxnSpPr>
          <p:nvPr/>
        </p:nvCxnSpPr>
        <p:spPr bwMode="auto">
          <a:xfrm flipV="1">
            <a:off x="5365447" y="3322463"/>
            <a:ext cx="24582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E11CED-EE6C-4EFF-B192-DAB636199008}"/>
              </a:ext>
            </a:extLst>
          </p:cNvPr>
          <p:cNvCxnSpPr>
            <a:stCxn id="27" idx="3"/>
          </p:cNvCxnSpPr>
          <p:nvPr/>
        </p:nvCxnSpPr>
        <p:spPr bwMode="auto">
          <a:xfrm>
            <a:off x="7198163" y="3322463"/>
            <a:ext cx="21464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98AAECE-8765-43E2-9F4A-48E432548B8D}"/>
              </a:ext>
            </a:extLst>
          </p:cNvPr>
          <p:cNvSpPr/>
          <p:nvPr/>
        </p:nvSpPr>
        <p:spPr bwMode="auto">
          <a:xfrm>
            <a:off x="2315260" y="2245967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7838421-1AFF-438A-ADA0-5AE5CE4B907D}"/>
              </a:ext>
            </a:extLst>
          </p:cNvPr>
          <p:cNvSpPr/>
          <p:nvPr/>
        </p:nvSpPr>
        <p:spPr bwMode="auto">
          <a:xfrm>
            <a:off x="5965106" y="2259600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0C92BA-491F-4151-AF7D-42FD40051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41" y="4686142"/>
            <a:ext cx="4887717" cy="188640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520E930-3F00-472F-B421-DD6993DF39F1}"/>
              </a:ext>
            </a:extLst>
          </p:cNvPr>
          <p:cNvCxnSpPr>
            <a:cxnSpLocks/>
          </p:cNvCxnSpPr>
          <p:nvPr/>
        </p:nvCxnSpPr>
        <p:spPr bwMode="auto">
          <a:xfrm>
            <a:off x="4651899" y="6400800"/>
            <a:ext cx="236395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D52E701-F9F2-449E-A173-4F8F4127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99" y="3984905"/>
            <a:ext cx="5302028" cy="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49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机器人系统及系统集成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无人机系统集成框架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有限状态机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初赛环境使用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2151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4 </a:t>
            </a:r>
            <a:r>
              <a:rPr lang="zh-CN" altLang="en-US" dirty="0"/>
              <a:t>初赛任务回顾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558" y="1358114"/>
            <a:ext cx="8042275" cy="4673208"/>
          </a:xfrm>
        </p:spPr>
        <p:txBody>
          <a:bodyPr/>
          <a:lstStyle/>
          <a:p>
            <a:r>
              <a:rPr lang="zh-CN" altLang="en-US" dirty="0"/>
              <a:t>流程回顾</a:t>
            </a:r>
            <a:endParaRPr lang="en-US" altLang="zh-CN" dirty="0"/>
          </a:p>
          <a:p>
            <a:pPr lvl="1"/>
            <a:r>
              <a:rPr lang="zh-CN" altLang="en-US" dirty="0"/>
              <a:t>起飞→检测着火点→穿过窗户→楼内区域导航→检测识别目标→指定位置降落</a:t>
            </a:r>
            <a:endParaRPr lang="en-US" altLang="zh-CN" dirty="0"/>
          </a:p>
          <a:p>
            <a:r>
              <a:rPr lang="zh-CN" altLang="en-US" dirty="0"/>
              <a:t>考察技能</a:t>
            </a:r>
            <a:endParaRPr lang="en-US" altLang="zh-CN" dirty="0"/>
          </a:p>
          <a:p>
            <a:pPr lvl="1"/>
            <a:r>
              <a:rPr lang="en-US" altLang="zh-CN" dirty="0"/>
              <a:t>ROS</a:t>
            </a:r>
            <a:r>
              <a:rPr lang="zh-CN" altLang="en-US" dirty="0"/>
              <a:t>框架基础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OpenCV</a:t>
            </a:r>
            <a:r>
              <a:rPr lang="zh-CN" altLang="en-US" dirty="0"/>
              <a:t>的计算机视觉基本方法</a:t>
            </a:r>
            <a:endParaRPr lang="en-US" altLang="zh-CN" dirty="0"/>
          </a:p>
          <a:p>
            <a:pPr lvl="1"/>
            <a:r>
              <a:rPr lang="zh-CN" altLang="en-US" dirty="0"/>
              <a:t>无人机闭环控制</a:t>
            </a:r>
            <a:endParaRPr lang="en-US" altLang="zh-CN" dirty="0"/>
          </a:p>
          <a:p>
            <a:r>
              <a:rPr lang="zh-CN" altLang="en-US" dirty="0"/>
              <a:t>已经提供了基础程序框架</a:t>
            </a:r>
            <a:r>
              <a:rPr lang="en-US" altLang="zh-CN" dirty="0"/>
              <a:t>controller.py</a:t>
            </a:r>
          </a:p>
        </p:txBody>
      </p:sp>
    </p:spTree>
    <p:extLst>
      <p:ext uri="{BB962C8B-B14F-4D97-AF65-F5344CB8AC3E}">
        <p14:creationId xmlns:p14="http://schemas.microsoft.com/office/powerpoint/2010/main" val="45570978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4 </a:t>
            </a:r>
            <a:r>
              <a:rPr lang="zh-CN" altLang="en-US" dirty="0"/>
              <a:t>赛场环境介绍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Rectangle 3">
                <a:extLst>
                  <a:ext uri="{FF2B5EF4-FFF2-40B4-BE49-F238E27FC236}">
                    <a16:creationId xmlns:a16="http://schemas.microsoft.com/office/drawing/2014/main" id="{5CE04E53-C9D6-4521-92FC-4345196FF62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5238" y="1065151"/>
                <a:ext cx="8642350" cy="4673208"/>
              </a:xfrm>
            </p:spPr>
            <p:txBody>
              <a:bodyPr/>
              <a:lstStyle/>
              <a:p>
                <a:r>
                  <a:rPr lang="zh-CN" altLang="en-US" dirty="0"/>
                  <a:t>赛场：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zh-CN" altLang="en-US" dirty="0"/>
                  <a:t>矩形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293" name="Rectangle 3">
                <a:extLst>
                  <a:ext uri="{FF2B5EF4-FFF2-40B4-BE49-F238E27FC236}">
                    <a16:creationId xmlns:a16="http://schemas.microsoft.com/office/drawing/2014/main" id="{5CE04E53-C9D6-4521-92FC-4345196FF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238" y="1065151"/>
                <a:ext cx="8642350" cy="4673208"/>
              </a:xfrm>
              <a:blipFill>
                <a:blip r:embed="rId2"/>
                <a:stretch>
                  <a:fillRect l="-1341" t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40EE316-8F73-40A4-B873-9886F125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311"/>
            <a:ext cx="9144000" cy="54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627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4 </a:t>
            </a:r>
            <a:r>
              <a:rPr lang="zh-CN" altLang="en-US" dirty="0"/>
              <a:t>初赛仿真环境开发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558" y="1358114"/>
            <a:ext cx="8042275" cy="4673208"/>
          </a:xfrm>
        </p:spPr>
        <p:txBody>
          <a:bodyPr/>
          <a:lstStyle/>
          <a:p>
            <a:r>
              <a:rPr lang="zh-CN" altLang="en-US" dirty="0"/>
              <a:t>裁判机：</a:t>
            </a:r>
            <a:r>
              <a:rPr lang="en-US" altLang="zh-CN" dirty="0"/>
              <a:t>judge.py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launch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调试方法</a:t>
            </a:r>
            <a:endParaRPr lang="en-US" altLang="zh-CN" dirty="0"/>
          </a:p>
          <a:p>
            <a:pPr lvl="1"/>
            <a:r>
              <a:rPr lang="en-US" altLang="zh-CN" dirty="0" err="1"/>
              <a:t>rostopic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</a:p>
          <a:p>
            <a:pPr lvl="1"/>
            <a:r>
              <a:rPr lang="en-US" altLang="zh-CN" dirty="0" err="1"/>
              <a:t>rqt_graph</a:t>
            </a:r>
            <a:r>
              <a:rPr lang="en-US" altLang="zh-CN" dirty="0"/>
              <a:t> &amp; </a:t>
            </a:r>
            <a:r>
              <a:rPr lang="en-US" altLang="zh-CN" dirty="0" err="1"/>
              <a:t>rviz</a:t>
            </a:r>
            <a:endParaRPr lang="en-US" altLang="zh-CN" dirty="0"/>
          </a:p>
          <a:p>
            <a:pPr lvl="1"/>
            <a:r>
              <a:rPr lang="zh-CN" altLang="en-US" dirty="0"/>
              <a:t>直接在程序中打印要调试的信息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8803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3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pPr/>
              <a:t>4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BEA214-0EA3-47E8-BBF9-0169631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机器人系统及组成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9011" r="12710"/>
          <a:stretch/>
        </p:blipFill>
        <p:spPr>
          <a:xfrm>
            <a:off x="4586009" y="1865449"/>
            <a:ext cx="4354049" cy="42305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69454" y="1271338"/>
            <a:ext cx="843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机器人并没有严格统一的定义，但作为一种信息处理系统，一般包含以下四个部分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453" y="6498913"/>
            <a:ext cx="3694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图源：清华大学电子工程系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</a:p>
        </p:txBody>
      </p:sp>
      <p:sp>
        <p:nvSpPr>
          <p:cNvPr id="6" name="矩形 5"/>
          <p:cNvSpPr/>
          <p:nvPr/>
        </p:nvSpPr>
        <p:spPr>
          <a:xfrm>
            <a:off x="369453" y="1865449"/>
            <a:ext cx="405476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内部传感器和外部传感器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组成，感知自身状态和环境信息，是机器人与环境交互的窗口，相当于人的五觉；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运算、存储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功能，处理来自感知系统的信息，并协调各执行器的工作，相当于人的大脑；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，是机器人作用于环境的执行体，相当于人的四肢；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驱动机械系统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的装置，相当于人的肌肉；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4402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pPr/>
              <a:t>5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BEA214-0EA3-47E8-BBF9-0169631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系统集成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9452" y="6498913"/>
            <a:ext cx="3979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https://en.wikipedia.org/wiki/Robotic_paradigm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249" y="1116120"/>
            <a:ext cx="8327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系统集成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：将各个分离的模块集成到相互关联、统一和协调的系统之中，通过各模块的协作与交互而实现具有特定功能的完整系统。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S-P-A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：机器人系统的结构组成，使其天然拥有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sense-think-act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的工作模式，自然而然的形成了“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5092" y="2970091"/>
            <a:ext cx="6296700" cy="3194653"/>
            <a:chOff x="1385092" y="2970091"/>
            <a:chExt cx="6296700" cy="3194653"/>
          </a:xfrm>
        </p:grpSpPr>
        <p:grpSp>
          <p:nvGrpSpPr>
            <p:cNvPr id="26" name="组合 25"/>
            <p:cNvGrpSpPr/>
            <p:nvPr/>
          </p:nvGrpSpPr>
          <p:grpSpPr>
            <a:xfrm>
              <a:off x="1385092" y="4187827"/>
              <a:ext cx="1041990" cy="733647"/>
              <a:chOff x="1403498" y="3717911"/>
              <a:chExt cx="1041990" cy="733647"/>
            </a:xfrm>
          </p:grpSpPr>
          <p:sp>
            <p:nvSpPr>
              <p:cNvPr id="12" name="圆角矩形 11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528123" y="3853901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142254" y="4187827"/>
              <a:ext cx="1041990" cy="733647"/>
              <a:chOff x="3139569" y="3742660"/>
              <a:chExt cx="1041990" cy="733647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3139569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64194" y="3878650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驱动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891028" y="4187825"/>
              <a:ext cx="1041990" cy="733647"/>
              <a:chOff x="4638157" y="3742660"/>
              <a:chExt cx="1041990" cy="733647"/>
            </a:xfrm>
          </p:grpSpPr>
          <p:sp>
            <p:nvSpPr>
              <p:cNvPr id="16" name="圆角矩形 15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762782" y="3878650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639802" y="4187825"/>
              <a:ext cx="1041990" cy="733647"/>
              <a:chOff x="6226555" y="3742660"/>
              <a:chExt cx="1041990" cy="733647"/>
            </a:xfrm>
          </p:grpSpPr>
          <p:sp>
            <p:nvSpPr>
              <p:cNvPr id="18" name="圆角矩形 17"/>
              <p:cNvSpPr/>
              <p:nvPr/>
            </p:nvSpPr>
            <p:spPr bwMode="auto">
              <a:xfrm>
                <a:off x="6226555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351180" y="3878650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547562" y="2970091"/>
              <a:ext cx="1959356" cy="733647"/>
              <a:chOff x="3720792" y="2575617"/>
              <a:chExt cx="1959356" cy="733647"/>
            </a:xfrm>
          </p:grpSpPr>
          <p:sp>
            <p:nvSpPr>
              <p:cNvPr id="20" name="圆角矩形 19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45416" y="271160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外部传感器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588013" y="5431097"/>
              <a:ext cx="1959356" cy="733647"/>
              <a:chOff x="2349795" y="5278707"/>
              <a:chExt cx="1959356" cy="733647"/>
            </a:xfrm>
          </p:grpSpPr>
          <p:sp>
            <p:nvSpPr>
              <p:cNvPr id="24" name="圆角矩形 23"/>
              <p:cNvSpPr/>
              <p:nvPr/>
            </p:nvSpPr>
            <p:spPr bwMode="auto">
              <a:xfrm>
                <a:off x="2349795" y="527870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474419" y="541469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内部传感器</a:t>
                </a:r>
              </a:p>
            </p:txBody>
          </p:sp>
        </p:grpSp>
        <p:sp>
          <p:nvSpPr>
            <p:cNvPr id="32" name="右箭头 31"/>
            <p:cNvSpPr/>
            <p:nvPr/>
          </p:nvSpPr>
          <p:spPr bwMode="auto">
            <a:xfrm>
              <a:off x="2501749" y="4376144"/>
              <a:ext cx="611091" cy="357005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5" name="圆角右箭头 34"/>
            <p:cNvSpPr/>
            <p:nvPr/>
          </p:nvSpPr>
          <p:spPr bwMode="auto">
            <a:xfrm flipH="1">
              <a:off x="5631541" y="3094869"/>
              <a:ext cx="1548509" cy="956963"/>
            </a:xfrm>
            <a:prstGeom prst="bentArrow">
              <a:avLst>
                <a:gd name="adj1" fmla="val 17713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6" name="圆角右箭头 35"/>
            <p:cNvSpPr/>
            <p:nvPr/>
          </p:nvSpPr>
          <p:spPr bwMode="auto">
            <a:xfrm rot="16200000" flipH="1">
              <a:off x="2066139" y="2723914"/>
              <a:ext cx="871221" cy="1765066"/>
            </a:xfrm>
            <a:prstGeom prst="bentArrow">
              <a:avLst>
                <a:gd name="adj1" fmla="val 21034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8" name="圆角右箭头 37"/>
            <p:cNvSpPr/>
            <p:nvPr/>
          </p:nvSpPr>
          <p:spPr bwMode="auto">
            <a:xfrm rot="5400000" flipH="1" flipV="1">
              <a:off x="2066140" y="4610541"/>
              <a:ext cx="871221" cy="1765066"/>
            </a:xfrm>
            <a:prstGeom prst="bentArrow">
              <a:avLst>
                <a:gd name="adj1" fmla="val 19892"/>
                <a:gd name="adj2" fmla="val 26711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9" name="圆角右箭头 38"/>
            <p:cNvSpPr/>
            <p:nvPr/>
          </p:nvSpPr>
          <p:spPr bwMode="auto">
            <a:xfrm flipH="1" flipV="1">
              <a:off x="5683458" y="4535919"/>
              <a:ext cx="676942" cy="1459142"/>
            </a:xfrm>
            <a:prstGeom prst="bentArrow">
              <a:avLst>
                <a:gd name="adj1" fmla="val 25240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4240958" y="4376144"/>
              <a:ext cx="611091" cy="357005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0" name="右箭头 39"/>
            <p:cNvSpPr/>
            <p:nvPr/>
          </p:nvSpPr>
          <p:spPr bwMode="auto">
            <a:xfrm>
              <a:off x="6005569" y="4374750"/>
              <a:ext cx="611091" cy="357005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7814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机器人系统及系统集成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无人机系统集成框架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有限状态机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初赛环境使用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24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pPr/>
              <a:t>7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BEA214-0EA3-47E8-BBF9-0169631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无人机系统集成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2" y="3697372"/>
            <a:ext cx="4245324" cy="2794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1" y="3724052"/>
            <a:ext cx="3913533" cy="2779176"/>
          </a:xfrm>
          <a:prstGeom prst="rect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4698184" y="6552388"/>
            <a:ext cx="399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图源：</a:t>
            </a:r>
            <a:r>
              <a:rPr lang="en-US" altLang="zh-CN" sz="1000" dirty="0"/>
              <a:t>http://www.crazepony.com/wiki/heli-quad-fix-copter.html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63249" y="1116120"/>
            <a:ext cx="83279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单个无人机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本身即是一个系统集成，需要各个模块的相互协作以完成飞行任务。无人机基本组成部分有：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感知系统：惯性测量单元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、图传等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控制系统：客户端、服务器、飞行控制器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机械系统：电机驱动控制、电动机、螺旋桨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其他：电池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12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8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感知阶段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24855" y="1655382"/>
            <a:ext cx="6318409" cy="4988160"/>
            <a:chOff x="1285725" y="1460954"/>
            <a:chExt cx="6318409" cy="4988160"/>
          </a:xfrm>
        </p:grpSpPr>
        <p:sp>
          <p:nvSpPr>
            <p:cNvPr id="14" name="右箭头 13"/>
            <p:cNvSpPr/>
            <p:nvPr/>
          </p:nvSpPr>
          <p:spPr bwMode="auto">
            <a:xfrm rot="5400000">
              <a:off x="2491254" y="3848374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09065" y="5127402"/>
              <a:ext cx="2758459" cy="489348"/>
              <a:chOff x="1309065" y="5127402"/>
              <a:chExt cx="2758459" cy="489348"/>
            </a:xfrm>
          </p:grpSpPr>
          <p:sp>
            <p:nvSpPr>
              <p:cNvPr id="34" name="圆角矩形 33"/>
              <p:cNvSpPr/>
              <p:nvPr/>
            </p:nvSpPr>
            <p:spPr bwMode="auto">
              <a:xfrm>
                <a:off x="1309065" y="5127402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22958" y="5185193"/>
                <a:ext cx="253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姿态解算、位置估计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95924" y="2013386"/>
              <a:ext cx="2147219" cy="468684"/>
              <a:chOff x="1403499" y="3717913"/>
              <a:chExt cx="1041990" cy="733647"/>
            </a:xfrm>
          </p:grpSpPr>
          <p:sp>
            <p:nvSpPr>
              <p:cNvPr id="31" name="圆角矩形 30"/>
              <p:cNvSpPr/>
              <p:nvPr/>
            </p:nvSpPr>
            <p:spPr bwMode="auto">
              <a:xfrm>
                <a:off x="1403499" y="3717913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476073" y="3811401"/>
                <a:ext cx="894089" cy="48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惯性测量单元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292546" y="1471567"/>
              <a:ext cx="2758459" cy="2441214"/>
              <a:chOff x="3720792" y="2575617"/>
              <a:chExt cx="1959356" cy="733647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027995" y="2604322"/>
                <a:ext cx="1280845" cy="9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内部传感器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84111" y="2689072"/>
              <a:ext cx="2165172" cy="417967"/>
              <a:chOff x="1408734" y="3793989"/>
              <a:chExt cx="1041990" cy="733647"/>
            </a:xfrm>
          </p:grpSpPr>
          <p:sp>
            <p:nvSpPr>
              <p:cNvPr id="37" name="圆角矩形 36"/>
              <p:cNvSpPr/>
              <p:nvPr/>
            </p:nvSpPr>
            <p:spPr bwMode="auto">
              <a:xfrm>
                <a:off x="1408734" y="3793989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00716" y="3880809"/>
                <a:ext cx="866665" cy="54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传感器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584111" y="3315786"/>
              <a:ext cx="2165172" cy="415213"/>
              <a:chOff x="1407817" y="3828875"/>
              <a:chExt cx="1041990" cy="733648"/>
            </a:xfrm>
          </p:grpSpPr>
          <p:sp>
            <p:nvSpPr>
              <p:cNvPr id="40" name="圆角矩形 39"/>
              <p:cNvSpPr/>
              <p:nvPr/>
            </p:nvSpPr>
            <p:spPr bwMode="auto">
              <a:xfrm>
                <a:off x="1407817" y="3828875"/>
                <a:ext cx="1041990" cy="7336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499799" y="3915690"/>
                <a:ext cx="866665" cy="54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......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155819" y="2002064"/>
              <a:ext cx="2147219" cy="471189"/>
              <a:chOff x="1403499" y="3717913"/>
              <a:chExt cx="1041990" cy="733647"/>
            </a:xfrm>
          </p:grpSpPr>
          <p:sp>
            <p:nvSpPr>
              <p:cNvPr id="53" name="圆角矩形 52"/>
              <p:cNvSpPr/>
              <p:nvPr/>
            </p:nvSpPr>
            <p:spPr bwMode="auto">
              <a:xfrm>
                <a:off x="1403499" y="3717913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28123" y="3853901"/>
                <a:ext cx="821672" cy="47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图像传感器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155819" y="2681561"/>
              <a:ext cx="2165172" cy="420200"/>
              <a:chOff x="1403498" y="3791628"/>
              <a:chExt cx="1041990" cy="733647"/>
            </a:xfrm>
          </p:grpSpPr>
          <p:sp>
            <p:nvSpPr>
              <p:cNvPr id="49" name="圆角矩形 48"/>
              <p:cNvSpPr/>
              <p:nvPr/>
            </p:nvSpPr>
            <p:spPr bwMode="auto">
              <a:xfrm>
                <a:off x="1403498" y="3791628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495480" y="3878446"/>
                <a:ext cx="866665" cy="53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超声波传感器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176651" y="3301727"/>
              <a:ext cx="2165172" cy="420200"/>
              <a:chOff x="1405778" y="3827046"/>
              <a:chExt cx="1041990" cy="733647"/>
            </a:xfrm>
          </p:grpSpPr>
          <p:sp>
            <p:nvSpPr>
              <p:cNvPr id="47" name="圆角矩形 46"/>
              <p:cNvSpPr/>
              <p:nvPr/>
            </p:nvSpPr>
            <p:spPr bwMode="auto">
              <a:xfrm>
                <a:off x="1405778" y="3827046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97760" y="3913864"/>
                <a:ext cx="866665" cy="53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18726" y="5962953"/>
              <a:ext cx="6285406" cy="486161"/>
              <a:chOff x="1318726" y="5962953"/>
              <a:chExt cx="6285406" cy="486161"/>
            </a:xfrm>
          </p:grpSpPr>
          <p:sp>
            <p:nvSpPr>
              <p:cNvPr id="62" name="圆角矩形 61"/>
              <p:cNvSpPr/>
              <p:nvPr/>
            </p:nvSpPr>
            <p:spPr bwMode="auto">
              <a:xfrm>
                <a:off x="1318726" y="5962953"/>
                <a:ext cx="6285406" cy="486161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605040" y="6017136"/>
                <a:ext cx="5585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姿态信息、位置信息、障碍物坐标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845675" y="1460954"/>
              <a:ext cx="2758459" cy="2441214"/>
              <a:chOff x="3720792" y="2575617"/>
              <a:chExt cx="1959356" cy="733647"/>
            </a:xfrm>
          </p:grpSpPr>
          <p:sp>
            <p:nvSpPr>
              <p:cNvPr id="69" name="圆角矩形 68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4027995" y="2604322"/>
                <a:ext cx="1280845" cy="11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外部传感器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845673" y="5118967"/>
              <a:ext cx="2758459" cy="489348"/>
              <a:chOff x="4880007" y="4688199"/>
              <a:chExt cx="2758459" cy="489348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5115154" y="4746858"/>
                <a:ext cx="238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物体识别与定位</a:t>
                </a:r>
              </a:p>
            </p:txBody>
          </p:sp>
          <p:sp>
            <p:nvSpPr>
              <p:cNvPr id="71" name="圆角矩形 70"/>
              <p:cNvSpPr/>
              <p:nvPr/>
            </p:nvSpPr>
            <p:spPr bwMode="auto">
              <a:xfrm>
                <a:off x="4880007" y="4688199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285725" y="4256899"/>
              <a:ext cx="2758459" cy="489348"/>
              <a:chOff x="1309065" y="5127402"/>
              <a:chExt cx="2758459" cy="489348"/>
            </a:xfrm>
          </p:grpSpPr>
          <p:sp>
            <p:nvSpPr>
              <p:cNvPr id="74" name="圆角矩形 73"/>
              <p:cNvSpPr/>
              <p:nvPr/>
            </p:nvSpPr>
            <p:spPr bwMode="auto">
              <a:xfrm>
                <a:off x="1309065" y="5127402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422958" y="5185193"/>
                <a:ext cx="253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三轴加速度、角速度等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845674" y="4248371"/>
              <a:ext cx="2758459" cy="489348"/>
              <a:chOff x="1309065" y="5127402"/>
              <a:chExt cx="2758459" cy="489348"/>
            </a:xfrm>
          </p:grpSpPr>
          <p:sp>
            <p:nvSpPr>
              <p:cNvPr id="77" name="圆角矩形 76"/>
              <p:cNvSpPr/>
              <p:nvPr/>
            </p:nvSpPr>
            <p:spPr bwMode="auto">
              <a:xfrm>
                <a:off x="1309065" y="5127402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422958" y="5185193"/>
                <a:ext cx="253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图像、障碍物距离等</a:t>
                </a:r>
              </a:p>
            </p:txBody>
          </p:sp>
        </p:grpSp>
        <p:sp>
          <p:nvSpPr>
            <p:cNvPr id="79" name="右箭头 78"/>
            <p:cNvSpPr/>
            <p:nvPr/>
          </p:nvSpPr>
          <p:spPr bwMode="auto">
            <a:xfrm rot="5400000">
              <a:off x="6140074" y="3849566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0" name="右箭头 79"/>
            <p:cNvSpPr/>
            <p:nvPr/>
          </p:nvSpPr>
          <p:spPr bwMode="auto">
            <a:xfrm rot="5400000">
              <a:off x="2491254" y="4690497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1" name="右箭头 80"/>
            <p:cNvSpPr/>
            <p:nvPr/>
          </p:nvSpPr>
          <p:spPr bwMode="auto">
            <a:xfrm rot="5400000">
              <a:off x="6140074" y="4701858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2" name="右箭头 81"/>
            <p:cNvSpPr/>
            <p:nvPr/>
          </p:nvSpPr>
          <p:spPr bwMode="auto">
            <a:xfrm rot="5400000">
              <a:off x="2491254" y="5551527"/>
              <a:ext cx="270794" cy="497876"/>
            </a:xfrm>
            <a:prstGeom prst="rightArrow">
              <a:avLst>
                <a:gd name="adj1" fmla="val 54271"/>
                <a:gd name="adj2" fmla="val 50000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3" name="右箭头 82"/>
            <p:cNvSpPr/>
            <p:nvPr/>
          </p:nvSpPr>
          <p:spPr bwMode="auto">
            <a:xfrm rot="5400000">
              <a:off x="6140074" y="5551527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无人机感知阶段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5890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9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5" y="3829817"/>
            <a:ext cx="3186744" cy="2813782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9" y="3829817"/>
            <a:ext cx="3003446" cy="272813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感知阶段</a:t>
            </a:r>
          </a:p>
        </p:txBody>
      </p:sp>
      <p:sp>
        <p:nvSpPr>
          <p:cNvPr id="10" name="矩形 9"/>
          <p:cNvSpPr/>
          <p:nvPr/>
        </p:nvSpPr>
        <p:spPr>
          <a:xfrm>
            <a:off x="363249" y="1116120"/>
            <a:ext cx="832798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各种各样的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，如工业机器人需要力觉传感器、环境监测系统中需要温湿度、气压等多种传感器等；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超声波雷达、毫米波雷达、激光雷达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等多种感知手段，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LiDAR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由于出色的精度和速度，一直是无人驾驶感知系统中的主角；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新型无线通信技术如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超宽带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(UWB)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具有更高的时间分辨率，在协同定位网络中就可以提高定位精度；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249" y="649142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图源：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https://en.wikipedia.org/wiki/Inertial_measurement_unit</a:t>
            </a:r>
          </a:p>
          <a:p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http://www.cvlibs.net/datasets/kitti/index.php</a:t>
            </a:r>
          </a:p>
        </p:txBody>
      </p:sp>
    </p:spTree>
    <p:extLst>
      <p:ext uri="{BB962C8B-B14F-4D97-AF65-F5344CB8AC3E}">
        <p14:creationId xmlns:p14="http://schemas.microsoft.com/office/powerpoint/2010/main" val="926283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96C5A3-B2D9-4DAD-8B1A-33BB00589477}" vid="{A43CD031-20BF-484A-869A-86C98286D8F7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3810</TotalTime>
  <Words>3134</Words>
  <Application>Microsoft Office PowerPoint</Application>
  <PresentationFormat>全屏显示(4:3)</PresentationFormat>
  <Paragraphs>309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等线</vt:lpstr>
      <vt:lpstr>等线 Light</vt:lpstr>
      <vt:lpstr>黑体</vt:lpstr>
      <vt:lpstr>微软雅黑</vt:lpstr>
      <vt:lpstr>Arial</vt:lpstr>
      <vt:lpstr>Cambria Math</vt:lpstr>
      <vt:lpstr>Times New Roman</vt:lpstr>
      <vt:lpstr>Wingdings</vt:lpstr>
      <vt:lpstr>主题1</vt:lpstr>
      <vt:lpstr>自定义设计方案</vt:lpstr>
      <vt:lpstr>智能无人机技术设计实践      -- 系统集成与初赛环境使用</vt:lpstr>
      <vt:lpstr>目录</vt:lpstr>
      <vt:lpstr>目录</vt:lpstr>
      <vt:lpstr>1 机器人系统及组成</vt:lpstr>
      <vt:lpstr>1 系统集成</vt:lpstr>
      <vt:lpstr>目录</vt:lpstr>
      <vt:lpstr>2 无人机系统集成</vt:lpstr>
      <vt:lpstr>2 系统集成——感知阶段</vt:lpstr>
      <vt:lpstr>2 系统集成——感知阶段</vt:lpstr>
      <vt:lpstr>2 系统集成——感知阶段</vt:lpstr>
      <vt:lpstr>2 系统集成——计划阶段</vt:lpstr>
      <vt:lpstr>2 系统集成——计划阶段</vt:lpstr>
      <vt:lpstr>2 系统集成——计划阶段</vt:lpstr>
      <vt:lpstr>2 系统集成——计划阶段</vt:lpstr>
      <vt:lpstr>2 系统集成——计划阶段</vt:lpstr>
      <vt:lpstr>2 系统集成——执行阶段</vt:lpstr>
      <vt:lpstr>2 系统集成——执行阶段</vt:lpstr>
      <vt:lpstr>2 系统集成——执行阶段</vt:lpstr>
      <vt:lpstr>2 无人机系统集成框架</vt:lpstr>
      <vt:lpstr>目录</vt:lpstr>
      <vt:lpstr>3 系统组织工具——状态机</vt:lpstr>
      <vt:lpstr>3 电路中有限状态机</vt:lpstr>
      <vt:lpstr>3 有限状态机</vt:lpstr>
      <vt:lpstr>3 有限状态机</vt:lpstr>
      <vt:lpstr>3 基本概念</vt:lpstr>
      <vt:lpstr>3 有限状态机—例1</vt:lpstr>
      <vt:lpstr>3 有限状态机—例2</vt:lpstr>
      <vt:lpstr>3 有限状态机—例2</vt:lpstr>
      <vt:lpstr>3 有限状态机模型在系统中应用</vt:lpstr>
      <vt:lpstr>3 有限状态机模型在系统中应用</vt:lpstr>
      <vt:lpstr>3 有限状态机模型在系统中应用</vt:lpstr>
      <vt:lpstr>3 有限状态机模型在系统中应用</vt:lpstr>
      <vt:lpstr>3 有限状态机模型在系统中应用</vt:lpstr>
      <vt:lpstr>目录</vt:lpstr>
      <vt:lpstr>4 初赛任务回顾</vt:lpstr>
      <vt:lpstr>4 赛场环境介绍</vt:lpstr>
      <vt:lpstr>4 初赛仿真环境开发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讨论</dc:title>
  <dc:creator>sony</dc:creator>
  <cp:lastModifiedBy>454581897@qq.com</cp:lastModifiedBy>
  <cp:revision>935</cp:revision>
  <dcterms:created xsi:type="dcterms:W3CDTF">2016-04-07T04:51:38Z</dcterms:created>
  <dcterms:modified xsi:type="dcterms:W3CDTF">2021-10-22T13:39:06Z</dcterms:modified>
</cp:coreProperties>
</file>