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6858000" cy="9144000"/>
  <p:embeddedFontLst>
    <p:embeddedFont>
      <p:font typeface="Algerian" panose="04020705040A02060702" pitchFamily="82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Glacial Indifference" panose="020B0604020202020204" charset="0"/>
      <p:regular r:id="rId27"/>
    </p:embeddedFont>
    <p:embeddedFont>
      <p:font typeface="Glacial Indifference Bold" panose="020B0604020202020204" charset="0"/>
      <p:regular r:id="rId28"/>
    </p:embeddedFont>
    <p:embeddedFont>
      <p:font typeface="Montserrat Ultra-Bold" panose="020B0604020202020204" charset="0"/>
      <p:regular r:id="rId29"/>
    </p:embeddedFont>
    <p:embeddedFont>
      <p:font typeface="Poppins Light" panose="00000400000000000000" pitchFamily="2" charset="0"/>
      <p:regular r:id="rId30"/>
      <p:italic r:id="rId31"/>
    </p:embeddedFont>
    <p:embeddedFont>
      <p:font typeface="Poppins Light Bold" panose="020B0604020202020204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24D095-1468-42F3-97DA-90B3B3374B63}" v="92" dt="2023-11-29T10:49:59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SAR VALI" userId="ecfadf426dfc454a" providerId="LiveId" clId="{5524D095-1468-42F3-97DA-90B3B3374B63}"/>
    <pc:docChg chg="undo redo custSel modSld modMainMaster">
      <pc:chgData name="NASAR VALI" userId="ecfadf426dfc454a" providerId="LiveId" clId="{5524D095-1468-42F3-97DA-90B3B3374B63}" dt="2023-12-02T06:04:15.895" v="534" actId="21"/>
      <pc:docMkLst>
        <pc:docMk/>
      </pc:docMkLst>
      <pc:sldChg chg="addSp delSp modSp mod modTransition delAnim modAnim">
        <pc:chgData name="NASAR VALI" userId="ecfadf426dfc454a" providerId="LiveId" clId="{5524D095-1468-42F3-97DA-90B3B3374B63}" dt="2023-12-02T06:04:15.895" v="534" actId="21"/>
        <pc:sldMkLst>
          <pc:docMk/>
          <pc:sldMk cId="0" sldId="256"/>
        </pc:sldMkLst>
        <pc:spChg chg="mod">
          <ac:chgData name="NASAR VALI" userId="ecfadf426dfc454a" providerId="LiveId" clId="{5524D095-1468-42F3-97DA-90B3B3374B63}" dt="2023-11-26T04:49:51.286" v="3" actId="207"/>
          <ac:spMkLst>
            <pc:docMk/>
            <pc:sldMk cId="0" sldId="256"/>
            <ac:spMk id="7" creationId="{00000000-0000-0000-0000-000000000000}"/>
          </ac:spMkLst>
        </pc:spChg>
        <pc:spChg chg="mod">
          <ac:chgData name="NASAR VALI" userId="ecfadf426dfc454a" providerId="LiveId" clId="{5524D095-1468-42F3-97DA-90B3B3374B63}" dt="2023-11-26T04:49:40.705" v="1" actId="1076"/>
          <ac:spMkLst>
            <pc:docMk/>
            <pc:sldMk cId="0" sldId="256"/>
            <ac:spMk id="8" creationId="{00000000-0000-0000-0000-000000000000}"/>
          </ac:spMkLst>
        </pc:spChg>
        <pc:spChg chg="add del mod">
          <ac:chgData name="NASAR VALI" userId="ecfadf426dfc454a" providerId="LiveId" clId="{5524D095-1468-42F3-97DA-90B3B3374B63}" dt="2023-12-02T06:04:15.895" v="534" actId="21"/>
          <ac:spMkLst>
            <pc:docMk/>
            <pc:sldMk cId="0" sldId="256"/>
            <ac:spMk id="14" creationId="{4EC4AF4F-6BCD-3BF3-F510-A3A120C7A0F3}"/>
          </ac:spMkLst>
        </pc:spChg>
      </pc:sldChg>
      <pc:sldChg chg="modTransition">
        <pc:chgData name="NASAR VALI" userId="ecfadf426dfc454a" providerId="LiveId" clId="{5524D095-1468-42F3-97DA-90B3B3374B63}" dt="2023-11-26T05:01:12.835" v="453"/>
        <pc:sldMkLst>
          <pc:docMk/>
          <pc:sldMk cId="0" sldId="257"/>
        </pc:sldMkLst>
      </pc:sldChg>
      <pc:sldChg chg="modTransition">
        <pc:chgData name="NASAR VALI" userId="ecfadf426dfc454a" providerId="LiveId" clId="{5524D095-1468-42F3-97DA-90B3B3374B63}" dt="2023-11-26T05:01:12.835" v="453"/>
        <pc:sldMkLst>
          <pc:docMk/>
          <pc:sldMk cId="0" sldId="258"/>
        </pc:sldMkLst>
      </pc:sldChg>
      <pc:sldChg chg="modTransition">
        <pc:chgData name="NASAR VALI" userId="ecfadf426dfc454a" providerId="LiveId" clId="{5524D095-1468-42F3-97DA-90B3B3374B63}" dt="2023-11-26T05:01:12.835" v="453"/>
        <pc:sldMkLst>
          <pc:docMk/>
          <pc:sldMk cId="0" sldId="259"/>
        </pc:sldMkLst>
      </pc:sldChg>
      <pc:sldChg chg="modTransition">
        <pc:chgData name="NASAR VALI" userId="ecfadf426dfc454a" providerId="LiveId" clId="{5524D095-1468-42F3-97DA-90B3B3374B63}" dt="2023-11-26T05:01:12.835" v="453"/>
        <pc:sldMkLst>
          <pc:docMk/>
          <pc:sldMk cId="0" sldId="260"/>
        </pc:sldMkLst>
      </pc:sldChg>
      <pc:sldChg chg="modTransition">
        <pc:chgData name="NASAR VALI" userId="ecfadf426dfc454a" providerId="LiveId" clId="{5524D095-1468-42F3-97DA-90B3B3374B63}" dt="2023-11-26T05:01:12.835" v="453"/>
        <pc:sldMkLst>
          <pc:docMk/>
          <pc:sldMk cId="0" sldId="261"/>
        </pc:sldMkLst>
      </pc:sldChg>
      <pc:sldChg chg="modTransition">
        <pc:chgData name="NASAR VALI" userId="ecfadf426dfc454a" providerId="LiveId" clId="{5524D095-1468-42F3-97DA-90B3B3374B63}" dt="2023-11-26T05:01:12.835" v="453"/>
        <pc:sldMkLst>
          <pc:docMk/>
          <pc:sldMk cId="3545853287" sldId="262"/>
        </pc:sldMkLst>
      </pc:sldChg>
      <pc:sldChg chg="modTransition">
        <pc:chgData name="NASAR VALI" userId="ecfadf426dfc454a" providerId="LiveId" clId="{5524D095-1468-42F3-97DA-90B3B3374B63}" dt="2023-11-26T05:01:12.835" v="453"/>
        <pc:sldMkLst>
          <pc:docMk/>
          <pc:sldMk cId="459888855" sldId="263"/>
        </pc:sldMkLst>
      </pc:sldChg>
      <pc:sldChg chg="modTransition">
        <pc:chgData name="NASAR VALI" userId="ecfadf426dfc454a" providerId="LiveId" clId="{5524D095-1468-42F3-97DA-90B3B3374B63}" dt="2023-11-26T05:01:12.835" v="453"/>
        <pc:sldMkLst>
          <pc:docMk/>
          <pc:sldMk cId="1762037319" sldId="264"/>
        </pc:sldMkLst>
      </pc:sldChg>
      <pc:sldChg chg="modTransition">
        <pc:chgData name="NASAR VALI" userId="ecfadf426dfc454a" providerId="LiveId" clId="{5524D095-1468-42F3-97DA-90B3B3374B63}" dt="2023-11-26T05:01:12.835" v="453"/>
        <pc:sldMkLst>
          <pc:docMk/>
          <pc:sldMk cId="1924109815" sldId="265"/>
        </pc:sldMkLst>
      </pc:sldChg>
      <pc:sldChg chg="modTransition">
        <pc:chgData name="NASAR VALI" userId="ecfadf426dfc454a" providerId="LiveId" clId="{5524D095-1468-42F3-97DA-90B3B3374B63}" dt="2023-11-26T05:01:12.835" v="453"/>
        <pc:sldMkLst>
          <pc:docMk/>
          <pc:sldMk cId="914908271" sldId="266"/>
        </pc:sldMkLst>
      </pc:sldChg>
      <pc:sldChg chg="modTransition">
        <pc:chgData name="NASAR VALI" userId="ecfadf426dfc454a" providerId="LiveId" clId="{5524D095-1468-42F3-97DA-90B3B3374B63}" dt="2023-11-26T05:01:12.835" v="453"/>
        <pc:sldMkLst>
          <pc:docMk/>
          <pc:sldMk cId="1877945223" sldId="267"/>
        </pc:sldMkLst>
      </pc:sldChg>
      <pc:sldChg chg="modTransition">
        <pc:chgData name="NASAR VALI" userId="ecfadf426dfc454a" providerId="LiveId" clId="{5524D095-1468-42F3-97DA-90B3B3374B63}" dt="2023-11-26T05:01:12.835" v="453"/>
        <pc:sldMkLst>
          <pc:docMk/>
          <pc:sldMk cId="897456057" sldId="268"/>
        </pc:sldMkLst>
      </pc:sldChg>
      <pc:sldChg chg="modTransition">
        <pc:chgData name="NASAR VALI" userId="ecfadf426dfc454a" providerId="LiveId" clId="{5524D095-1468-42F3-97DA-90B3B3374B63}" dt="2023-11-26T05:01:12.835" v="453"/>
        <pc:sldMkLst>
          <pc:docMk/>
          <pc:sldMk cId="3387715052" sldId="269"/>
        </pc:sldMkLst>
      </pc:sldChg>
      <pc:sldChg chg="modTransition">
        <pc:chgData name="NASAR VALI" userId="ecfadf426dfc454a" providerId="LiveId" clId="{5524D095-1468-42F3-97DA-90B3B3374B63}" dt="2023-11-26T05:01:12.835" v="453"/>
        <pc:sldMkLst>
          <pc:docMk/>
          <pc:sldMk cId="3905484056" sldId="270"/>
        </pc:sldMkLst>
      </pc:sldChg>
      <pc:sldChg chg="modTransition">
        <pc:chgData name="NASAR VALI" userId="ecfadf426dfc454a" providerId="LiveId" clId="{5524D095-1468-42F3-97DA-90B3B3374B63}" dt="2023-11-26T05:01:12.835" v="453"/>
        <pc:sldMkLst>
          <pc:docMk/>
          <pc:sldMk cId="3515363276" sldId="271"/>
        </pc:sldMkLst>
      </pc:sldChg>
      <pc:sldChg chg="modTransition">
        <pc:chgData name="NASAR VALI" userId="ecfadf426dfc454a" providerId="LiveId" clId="{5524D095-1468-42F3-97DA-90B3B3374B63}" dt="2023-11-26T05:01:12.835" v="453"/>
        <pc:sldMkLst>
          <pc:docMk/>
          <pc:sldMk cId="3637032800" sldId="272"/>
        </pc:sldMkLst>
      </pc:sldChg>
      <pc:sldChg chg="modTransition">
        <pc:chgData name="NASAR VALI" userId="ecfadf426dfc454a" providerId="LiveId" clId="{5524D095-1468-42F3-97DA-90B3B3374B63}" dt="2023-11-26T05:01:12.835" v="453"/>
        <pc:sldMkLst>
          <pc:docMk/>
          <pc:sldMk cId="385513525" sldId="273"/>
        </pc:sldMkLst>
      </pc:sldChg>
      <pc:sldChg chg="modTransition">
        <pc:chgData name="NASAR VALI" userId="ecfadf426dfc454a" providerId="LiveId" clId="{5524D095-1468-42F3-97DA-90B3B3374B63}" dt="2023-11-26T05:01:12.835" v="453"/>
        <pc:sldMkLst>
          <pc:docMk/>
          <pc:sldMk cId="1630891539" sldId="274"/>
        </pc:sldMkLst>
      </pc:sldChg>
      <pc:sldChg chg="modTransition">
        <pc:chgData name="NASAR VALI" userId="ecfadf426dfc454a" providerId="LiveId" clId="{5524D095-1468-42F3-97DA-90B3B3374B63}" dt="2023-11-26T05:01:12.835" v="453"/>
        <pc:sldMkLst>
          <pc:docMk/>
          <pc:sldMk cId="2380474326" sldId="275"/>
        </pc:sldMkLst>
      </pc:sldChg>
      <pc:sldMasterChg chg="modTransition modSldLayout">
        <pc:chgData name="NASAR VALI" userId="ecfadf426dfc454a" providerId="LiveId" clId="{5524D095-1468-42F3-97DA-90B3B3374B63}" dt="2023-11-26T05:01:12.835" v="453"/>
        <pc:sldMasterMkLst>
          <pc:docMk/>
          <pc:sldMasterMk cId="0" sldId="2147483648"/>
        </pc:sldMasterMkLst>
        <pc:sldLayoutChg chg="modTransition">
          <pc:chgData name="NASAR VALI" userId="ecfadf426dfc454a" providerId="LiveId" clId="{5524D095-1468-42F3-97DA-90B3B3374B63}" dt="2023-11-26T05:01:12.835" v="453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NASAR VALI" userId="ecfadf426dfc454a" providerId="LiveId" clId="{5524D095-1468-42F3-97DA-90B3B3374B63}" dt="2023-11-26T05:01:12.835" v="453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NASAR VALI" userId="ecfadf426dfc454a" providerId="LiveId" clId="{5524D095-1468-42F3-97DA-90B3B3374B63}" dt="2023-11-26T05:01:12.835" v="453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NASAR VALI" userId="ecfadf426dfc454a" providerId="LiveId" clId="{5524D095-1468-42F3-97DA-90B3B3374B63}" dt="2023-11-26T05:01:12.835" v="453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NASAR VALI" userId="ecfadf426dfc454a" providerId="LiveId" clId="{5524D095-1468-42F3-97DA-90B3B3374B63}" dt="2023-11-26T05:01:12.835" v="453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NASAR VALI" userId="ecfadf426dfc454a" providerId="LiveId" clId="{5524D095-1468-42F3-97DA-90B3B3374B63}" dt="2023-11-26T05:01:12.835" v="453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NASAR VALI" userId="ecfadf426dfc454a" providerId="LiveId" clId="{5524D095-1468-42F3-97DA-90B3B3374B63}" dt="2023-11-26T05:01:12.835" v="453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NASAR VALI" userId="ecfadf426dfc454a" providerId="LiveId" clId="{5524D095-1468-42F3-97DA-90B3B3374B63}" dt="2023-11-26T05:01:12.835" v="453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NASAR VALI" userId="ecfadf426dfc454a" providerId="LiveId" clId="{5524D095-1468-42F3-97DA-90B3B3374B63}" dt="2023-11-26T05:01:12.835" v="453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NASAR VALI" userId="ecfadf426dfc454a" providerId="LiveId" clId="{5524D095-1468-42F3-97DA-90B3B3374B63}" dt="2023-11-26T05:01:12.835" v="453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NASAR VALI" userId="ecfadf426dfc454a" providerId="LiveId" clId="{5524D095-1468-42F3-97DA-90B3B3374B63}" dt="2023-11-26T05:01:12.835" v="453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60026" y="-108589"/>
            <a:ext cx="3711061" cy="10680242"/>
            <a:chOff x="0" y="0"/>
            <a:chExt cx="1255347" cy="36128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5347" cy="3612823"/>
            </a:xfrm>
            <a:custGeom>
              <a:avLst/>
              <a:gdLst/>
              <a:ahLst/>
              <a:cxnLst/>
              <a:rect l="l" t="t" r="r" b="b"/>
              <a:pathLst>
                <a:path w="1255347" h="3612823">
                  <a:moveTo>
                    <a:pt x="0" y="0"/>
                  </a:moveTo>
                  <a:lnTo>
                    <a:pt x="1255347" y="0"/>
                  </a:lnTo>
                  <a:lnTo>
                    <a:pt x="1255347" y="3612823"/>
                  </a:lnTo>
                  <a:lnTo>
                    <a:pt x="0" y="3612823"/>
                  </a:lnTo>
                  <a:close/>
                </a:path>
              </a:pathLst>
            </a:custGeom>
            <a:solidFill>
              <a:srgbClr val="18445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830455" y="2247900"/>
            <a:ext cx="4645885" cy="6297874"/>
          </a:xfrm>
          <a:custGeom>
            <a:avLst/>
            <a:gdLst/>
            <a:ahLst/>
            <a:cxnLst/>
            <a:rect l="l" t="t" r="r" b="b"/>
            <a:pathLst>
              <a:path w="4645885" h="4037362">
                <a:moveTo>
                  <a:pt x="0" y="0"/>
                </a:moveTo>
                <a:lnTo>
                  <a:pt x="4645884" y="0"/>
                </a:lnTo>
                <a:lnTo>
                  <a:pt x="4645884" y="4037362"/>
                </a:lnTo>
                <a:lnTo>
                  <a:pt x="0" y="40373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4677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4343790" y="9483837"/>
            <a:ext cx="4040657" cy="1087816"/>
            <a:chOff x="0" y="0"/>
            <a:chExt cx="4673863" cy="125828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73863" cy="1258286"/>
            </a:xfrm>
            <a:custGeom>
              <a:avLst/>
              <a:gdLst/>
              <a:ahLst/>
              <a:cxnLst/>
              <a:rect l="l" t="t" r="r" b="b"/>
              <a:pathLst>
                <a:path w="4673863" h="1258286">
                  <a:moveTo>
                    <a:pt x="0" y="0"/>
                  </a:moveTo>
                  <a:lnTo>
                    <a:pt x="4673863" y="0"/>
                  </a:lnTo>
                  <a:lnTo>
                    <a:pt x="4673863" y="1258286"/>
                  </a:lnTo>
                  <a:lnTo>
                    <a:pt x="0" y="1258286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6595064" y="1257576"/>
            <a:ext cx="10657216" cy="86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52"/>
              </a:lnSpc>
            </a:pPr>
            <a:r>
              <a:rPr lang="en-US" sz="5037" dirty="0">
                <a:solidFill>
                  <a:srgbClr val="FF0000"/>
                </a:solidFill>
                <a:latin typeface="Montserrat Ultra-Bold"/>
              </a:rPr>
              <a:t>SALES MANAGEMENT SYSTEM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595064" y="2375228"/>
            <a:ext cx="10246687" cy="5166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64"/>
              </a:lnSpc>
            </a:pPr>
            <a:r>
              <a:rPr lang="en-US" sz="2532" dirty="0">
                <a:solidFill>
                  <a:srgbClr val="FFFFFF"/>
                </a:solidFill>
                <a:latin typeface="Poppins Light"/>
              </a:rPr>
              <a:t>I</a:t>
            </a:r>
            <a:r>
              <a:rPr lang="en-US" sz="2532" dirty="0">
                <a:solidFill>
                  <a:srgbClr val="FFFFFF"/>
                </a:solidFill>
                <a:latin typeface="Poppins Light Bold"/>
              </a:rPr>
              <a:t>n developing a Sales Management System using Java AWT (Abstract Window Toolkit), We leveraged the powerful GUI (Graphical User Interface) capabilities provided by AWT to create a user-friendly and efficient interface. AWT, being part of the Java Foundation Classes, facilitated the design and implementation of various graphical components such as buttons, text fields, and frames to construct a friendly environment for users. 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4343790" y="-108589"/>
            <a:ext cx="4040657" cy="1087816"/>
            <a:chOff x="0" y="0"/>
            <a:chExt cx="4673863" cy="125828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673863" cy="1258286"/>
            </a:xfrm>
            <a:custGeom>
              <a:avLst/>
              <a:gdLst/>
              <a:ahLst/>
              <a:cxnLst/>
              <a:rect l="l" t="t" r="r" b="b"/>
              <a:pathLst>
                <a:path w="4673863" h="1258286">
                  <a:moveTo>
                    <a:pt x="0" y="0"/>
                  </a:moveTo>
                  <a:lnTo>
                    <a:pt x="4673863" y="0"/>
                  </a:lnTo>
                  <a:lnTo>
                    <a:pt x="4673863" y="1258286"/>
                  </a:lnTo>
                  <a:lnTo>
                    <a:pt x="0" y="1258286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4909823" y="163638"/>
            <a:ext cx="2724797" cy="815589"/>
            <a:chOff x="0" y="0"/>
            <a:chExt cx="3633062" cy="1087451"/>
          </a:xfrm>
        </p:grpSpPr>
        <p:sp>
          <p:nvSpPr>
            <p:cNvPr id="12" name="TextBox 12"/>
            <p:cNvSpPr txBox="1"/>
            <p:nvPr/>
          </p:nvSpPr>
          <p:spPr>
            <a:xfrm>
              <a:off x="0" y="0"/>
              <a:ext cx="3633062" cy="623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84"/>
                </a:lnSpc>
              </a:pPr>
              <a:r>
                <a:rPr lang="en-US" sz="3070" spc="614">
                  <a:solidFill>
                    <a:srgbClr val="000000"/>
                  </a:solidFill>
                  <a:latin typeface="Glacial Indifference Bold"/>
                </a:rPr>
                <a:t>JAVA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41488" y="740813"/>
              <a:ext cx="3350086" cy="3466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47"/>
                </a:lnSpc>
              </a:pPr>
              <a:r>
                <a:rPr lang="en-US" sz="1705" spc="341">
                  <a:solidFill>
                    <a:srgbClr val="000000"/>
                  </a:solidFill>
                  <a:latin typeface="Glacial Indifference"/>
                </a:rPr>
                <a:t>AWT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074" y="0"/>
            <a:ext cx="18288000" cy="2552701"/>
            <a:chOff x="0" y="0"/>
            <a:chExt cx="6236536" cy="8635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36536" cy="863506"/>
            </a:xfrm>
            <a:custGeom>
              <a:avLst/>
              <a:gdLst/>
              <a:ahLst/>
              <a:cxnLst/>
              <a:rect l="l" t="t" r="r" b="b"/>
              <a:pathLst>
                <a:path w="6236536" h="1033913">
                  <a:moveTo>
                    <a:pt x="0" y="0"/>
                  </a:moveTo>
                  <a:lnTo>
                    <a:pt x="6236536" y="0"/>
                  </a:lnTo>
                  <a:lnTo>
                    <a:pt x="6236536" y="1033913"/>
                  </a:lnTo>
                  <a:lnTo>
                    <a:pt x="0" y="1033913"/>
                  </a:lnTo>
                  <a:close/>
                </a:path>
              </a:pathLst>
            </a:custGeom>
            <a:solidFill>
              <a:srgbClr val="18445D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628050" y="641645"/>
            <a:ext cx="17344551" cy="1842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sz="3200" b="0" i="0" dirty="0">
                <a:solidFill>
                  <a:srgbClr val="ECECF1"/>
                </a:solidFill>
                <a:effectLst/>
                <a:latin typeface="Montserrat Ultra-Bold" panose="020B0604020202020204" charset="0"/>
              </a:rPr>
              <a:t>Our App Smoothly Connects To A Database, Keeping Track Of Transactions With Details Like Date, Time, Selling Amount, And Profit. This Ensures An Organized Record For Future Reference And Analysis.</a:t>
            </a:r>
            <a:endParaRPr lang="en-US" sz="3200" b="1" dirty="0">
              <a:solidFill>
                <a:srgbClr val="FFFFFF"/>
              </a:solidFill>
              <a:latin typeface="Montserrat Ultra-Bold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9546EB-DAB9-CEB4-F845-A09F49E5E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200362"/>
            <a:ext cx="14554200" cy="567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09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552701"/>
            <a:chOff x="0" y="0"/>
            <a:chExt cx="6236536" cy="8635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36536" cy="863506"/>
            </a:xfrm>
            <a:custGeom>
              <a:avLst/>
              <a:gdLst/>
              <a:ahLst/>
              <a:cxnLst/>
              <a:rect l="l" t="t" r="r" b="b"/>
              <a:pathLst>
                <a:path w="6236536" h="1033913">
                  <a:moveTo>
                    <a:pt x="0" y="0"/>
                  </a:moveTo>
                  <a:lnTo>
                    <a:pt x="6236536" y="0"/>
                  </a:lnTo>
                  <a:lnTo>
                    <a:pt x="6236536" y="1033913"/>
                  </a:lnTo>
                  <a:lnTo>
                    <a:pt x="0" y="1033913"/>
                  </a:lnTo>
                  <a:close/>
                </a:path>
              </a:pathLst>
            </a:custGeom>
            <a:solidFill>
              <a:srgbClr val="18445D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747" y="-114300"/>
            <a:ext cx="17657203" cy="2470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0"/>
              </a:lnSpc>
            </a:pPr>
            <a:br>
              <a:rPr lang="en-US" sz="3600" dirty="0">
                <a:latin typeface="Montserrat Ultra-Bold" panose="020B0604020202020204" charset="0"/>
              </a:rPr>
            </a:br>
            <a:r>
              <a:rPr lang="en-US" sz="3600" b="0" i="0" dirty="0">
                <a:solidFill>
                  <a:srgbClr val="ECECF1"/>
                </a:solidFill>
                <a:effectLst/>
                <a:latin typeface="Montserrat Ultra-Bold" panose="020B0604020202020204" charset="0"/>
              </a:rPr>
              <a:t>We've got a complete list of items stored in our database, making it easy to manage and retrieve product information for a smooth and organized operational process</a:t>
            </a:r>
            <a:endParaRPr lang="en-US" sz="3600" b="1" dirty="0">
              <a:solidFill>
                <a:srgbClr val="FFFFFF"/>
              </a:solidFill>
              <a:latin typeface="Montserrat Ultra-Bold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711094-C362-63A0-2E2F-9AA3CE3A3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352801"/>
            <a:ext cx="141732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082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074" y="0"/>
            <a:ext cx="18288000" cy="2552701"/>
            <a:chOff x="0" y="0"/>
            <a:chExt cx="6236536" cy="8635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36536" cy="863506"/>
            </a:xfrm>
            <a:custGeom>
              <a:avLst/>
              <a:gdLst/>
              <a:ahLst/>
              <a:cxnLst/>
              <a:rect l="l" t="t" r="r" b="b"/>
              <a:pathLst>
                <a:path w="6236536" h="1033913">
                  <a:moveTo>
                    <a:pt x="0" y="0"/>
                  </a:moveTo>
                  <a:lnTo>
                    <a:pt x="6236536" y="0"/>
                  </a:lnTo>
                  <a:lnTo>
                    <a:pt x="6236536" y="1033913"/>
                  </a:lnTo>
                  <a:lnTo>
                    <a:pt x="0" y="1033913"/>
                  </a:lnTo>
                  <a:close/>
                </a:path>
              </a:pathLst>
            </a:custGeom>
            <a:solidFill>
              <a:srgbClr val="18445D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315398" y="-190500"/>
            <a:ext cx="17657203" cy="2470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0"/>
              </a:lnSpc>
            </a:pPr>
            <a:br>
              <a:rPr lang="en-US" sz="3600" dirty="0">
                <a:latin typeface="Montserrat Ultra-Bold" panose="020B0604020202020204" charset="0"/>
              </a:rPr>
            </a:br>
            <a:r>
              <a:rPr lang="en-US" sz="3600" b="0" i="0" dirty="0">
                <a:solidFill>
                  <a:srgbClr val="ECECF1"/>
                </a:solidFill>
                <a:effectLst/>
                <a:latin typeface="Montserrat Ultra-Bold" panose="020B0604020202020204" charset="0"/>
              </a:rPr>
              <a:t>Clicking "Add Product" opens a user-friendly dialog box, making it easy to add new products to our system. This feature boosts the efficiency of updating our product catalog.</a:t>
            </a:r>
            <a:endParaRPr lang="en-US" sz="3600" b="1" dirty="0">
              <a:solidFill>
                <a:srgbClr val="FFFFFF"/>
              </a:solidFill>
              <a:latin typeface="Montserrat Ultra-Bold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D56A05-9244-EEF3-3AE6-36A15C85F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2857500"/>
            <a:ext cx="16764000" cy="710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45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074" y="0"/>
            <a:ext cx="18288000" cy="2552701"/>
            <a:chOff x="0" y="0"/>
            <a:chExt cx="6236536" cy="8635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36536" cy="863506"/>
            </a:xfrm>
            <a:custGeom>
              <a:avLst/>
              <a:gdLst/>
              <a:ahLst/>
              <a:cxnLst/>
              <a:rect l="l" t="t" r="r" b="b"/>
              <a:pathLst>
                <a:path w="6236536" h="1033913">
                  <a:moveTo>
                    <a:pt x="0" y="0"/>
                  </a:moveTo>
                  <a:lnTo>
                    <a:pt x="6236536" y="0"/>
                  </a:lnTo>
                  <a:lnTo>
                    <a:pt x="6236536" y="1033913"/>
                  </a:lnTo>
                  <a:lnTo>
                    <a:pt x="0" y="1033913"/>
                  </a:lnTo>
                  <a:close/>
                </a:path>
              </a:pathLst>
            </a:custGeom>
            <a:solidFill>
              <a:srgbClr val="18445D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747" y="0"/>
            <a:ext cx="17657203" cy="18294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20"/>
              </a:lnSpc>
            </a:pPr>
            <a:br>
              <a:rPr lang="en-US" sz="3400" dirty="0">
                <a:latin typeface="Montserrat Ultra-Bold" panose="020B0604020202020204" charset="0"/>
              </a:rPr>
            </a:br>
            <a:r>
              <a:rPr lang="en-US" sz="3400" b="0" i="0" dirty="0">
                <a:solidFill>
                  <a:srgbClr val="ECECF1"/>
                </a:solidFill>
                <a:effectLst/>
                <a:latin typeface="Montserrat Ultra-Bold" panose="020B0604020202020204" charset="0"/>
              </a:rPr>
              <a:t>To Add A New Product, Input The Product ID, Product Name, Actual Price, And Selling Price, Streamlining The Process For Efficient Catalog Updates.</a:t>
            </a:r>
            <a:endParaRPr lang="en-US" sz="3400" b="1" dirty="0">
              <a:solidFill>
                <a:srgbClr val="FFFFFF"/>
              </a:solidFill>
              <a:latin typeface="Montserrat Ultra-Bold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5A9D16-793B-5683-C55D-86291FDB6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99" y="5330600"/>
            <a:ext cx="6753225" cy="2362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04BAE2-EECB-5756-E11A-490FE756B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2724761"/>
            <a:ext cx="6753225" cy="21139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43ECBE-2C68-6779-FF96-90B63C247E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948" y="7865863"/>
            <a:ext cx="7924800" cy="21979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CD305F-5094-7EE3-3507-83913D81E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30600"/>
            <a:ext cx="6400800" cy="22665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D590E3-4CC3-CA08-8224-DFE004454A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05100"/>
            <a:ext cx="6400800" cy="213360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0CFD8D-1F3B-1C43-DC07-249F0C45510A}"/>
              </a:ext>
            </a:extLst>
          </p:cNvPr>
          <p:cNvCxnSpPr>
            <a:cxnSpLocks/>
          </p:cNvCxnSpPr>
          <p:nvPr/>
        </p:nvCxnSpPr>
        <p:spPr>
          <a:xfrm>
            <a:off x="8534400" y="2705100"/>
            <a:ext cx="0" cy="51400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B53B8B0-AEB1-D646-83D6-376611A83D62}"/>
              </a:ext>
            </a:extLst>
          </p:cNvPr>
          <p:cNvCxnSpPr>
            <a:cxnSpLocks/>
          </p:cNvCxnSpPr>
          <p:nvPr/>
        </p:nvCxnSpPr>
        <p:spPr>
          <a:xfrm flipH="1">
            <a:off x="457200" y="5074276"/>
            <a:ext cx="16583024" cy="692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456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074" y="0"/>
            <a:ext cx="18288000" cy="2552701"/>
            <a:chOff x="0" y="0"/>
            <a:chExt cx="6236536" cy="8635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36536" cy="863506"/>
            </a:xfrm>
            <a:custGeom>
              <a:avLst/>
              <a:gdLst/>
              <a:ahLst/>
              <a:cxnLst/>
              <a:rect l="l" t="t" r="r" b="b"/>
              <a:pathLst>
                <a:path w="6236536" h="1033913">
                  <a:moveTo>
                    <a:pt x="0" y="0"/>
                  </a:moveTo>
                  <a:lnTo>
                    <a:pt x="6236536" y="0"/>
                  </a:lnTo>
                  <a:lnTo>
                    <a:pt x="6236536" y="1033913"/>
                  </a:lnTo>
                  <a:lnTo>
                    <a:pt x="0" y="1033913"/>
                  </a:lnTo>
                  <a:close/>
                </a:path>
              </a:pathLst>
            </a:custGeom>
            <a:solidFill>
              <a:srgbClr val="18445D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343472" y="82269"/>
            <a:ext cx="17657203" cy="1842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0"/>
              </a:lnSpc>
            </a:pPr>
            <a:br>
              <a:rPr lang="en-US" sz="3600" dirty="0">
                <a:latin typeface="Montserrat Ultra-Bold" panose="020B0604020202020204" charset="0"/>
              </a:rPr>
            </a:br>
            <a:r>
              <a:rPr lang="en-US" sz="3600" b="0" i="0" dirty="0">
                <a:solidFill>
                  <a:srgbClr val="ECECF1"/>
                </a:solidFill>
                <a:effectLst/>
                <a:latin typeface="Montserrat Ultra-Bold" panose="020B0604020202020204" charset="0"/>
              </a:rPr>
              <a:t>Enter product details, and it's instantly added to the app and database. Easy as that!</a:t>
            </a:r>
            <a:endParaRPr lang="en-US" sz="3600" dirty="0">
              <a:solidFill>
                <a:srgbClr val="FFFFFF"/>
              </a:solidFill>
              <a:latin typeface="Montserrat Ultra-Bold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56A6CE-D87B-1A64-30D7-4C8DE300C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591" y="2726656"/>
            <a:ext cx="8632084" cy="7141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D41D55-2F0B-51FF-7AD9-2774A7C1E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5" y="2728661"/>
            <a:ext cx="8823087" cy="71412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96FC21-099E-47F5-4743-D3A11089879E}"/>
              </a:ext>
            </a:extLst>
          </p:cNvPr>
          <p:cNvCxnSpPr>
            <a:cxnSpLocks/>
          </p:cNvCxnSpPr>
          <p:nvPr/>
        </p:nvCxnSpPr>
        <p:spPr>
          <a:xfrm>
            <a:off x="9144000" y="2552701"/>
            <a:ext cx="0" cy="77342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7150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074" y="0"/>
            <a:ext cx="18288000" cy="2552701"/>
            <a:chOff x="0" y="0"/>
            <a:chExt cx="6236536" cy="8635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36536" cy="863506"/>
            </a:xfrm>
            <a:custGeom>
              <a:avLst/>
              <a:gdLst/>
              <a:ahLst/>
              <a:cxnLst/>
              <a:rect l="l" t="t" r="r" b="b"/>
              <a:pathLst>
                <a:path w="6236536" h="1033913">
                  <a:moveTo>
                    <a:pt x="0" y="0"/>
                  </a:moveTo>
                  <a:lnTo>
                    <a:pt x="6236536" y="0"/>
                  </a:lnTo>
                  <a:lnTo>
                    <a:pt x="6236536" y="1033913"/>
                  </a:lnTo>
                  <a:lnTo>
                    <a:pt x="0" y="1033913"/>
                  </a:lnTo>
                  <a:close/>
                </a:path>
              </a:pathLst>
            </a:custGeom>
            <a:solidFill>
              <a:srgbClr val="18445D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52400" y="495300"/>
            <a:ext cx="17657203" cy="1219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0"/>
              </a:lnSpc>
            </a:pPr>
            <a:br>
              <a:rPr lang="en-US" sz="3600" dirty="0">
                <a:latin typeface="Montserrat Ultra-Bold" panose="020B0604020202020204" charset="0"/>
              </a:rPr>
            </a:br>
            <a:r>
              <a:rPr lang="en-US" sz="3600" b="0" i="0" dirty="0">
                <a:solidFill>
                  <a:srgbClr val="ECECF1"/>
                </a:solidFill>
                <a:effectLst/>
                <a:latin typeface="Montserrat Ultra-Bold" panose="020B0604020202020204" charset="0"/>
              </a:rPr>
              <a:t>Now, let's move on to deleting products from our list.</a:t>
            </a:r>
            <a:endParaRPr lang="en-US" sz="3600" b="1" dirty="0">
              <a:solidFill>
                <a:srgbClr val="FFFFFF"/>
              </a:solidFill>
              <a:latin typeface="Montserrat Ultra-Bold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8F55F9-1CC8-61FF-D268-4CB90E859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857500"/>
            <a:ext cx="16078200" cy="675773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FD3EF2-A622-49C9-9F33-1D935DBFC905}"/>
              </a:ext>
            </a:extLst>
          </p:cNvPr>
          <p:cNvCxnSpPr>
            <a:cxnSpLocks/>
          </p:cNvCxnSpPr>
          <p:nvPr/>
        </p:nvCxnSpPr>
        <p:spPr>
          <a:xfrm flipH="1">
            <a:off x="3733800" y="9182100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484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063" y="0"/>
            <a:ext cx="18288000" cy="2552701"/>
            <a:chOff x="0" y="0"/>
            <a:chExt cx="6236536" cy="8635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36536" cy="863506"/>
            </a:xfrm>
            <a:custGeom>
              <a:avLst/>
              <a:gdLst/>
              <a:ahLst/>
              <a:cxnLst/>
              <a:rect l="l" t="t" r="r" b="b"/>
              <a:pathLst>
                <a:path w="6236536" h="1033913">
                  <a:moveTo>
                    <a:pt x="0" y="0"/>
                  </a:moveTo>
                  <a:lnTo>
                    <a:pt x="6236536" y="0"/>
                  </a:lnTo>
                  <a:lnTo>
                    <a:pt x="6236536" y="1033913"/>
                  </a:lnTo>
                  <a:lnTo>
                    <a:pt x="0" y="1033913"/>
                  </a:lnTo>
                  <a:close/>
                </a:path>
              </a:pathLst>
            </a:custGeom>
            <a:solidFill>
              <a:srgbClr val="18445D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339461" y="190500"/>
            <a:ext cx="17657203" cy="1842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0"/>
              </a:lnSpc>
            </a:pPr>
            <a:br>
              <a:rPr lang="en-US" sz="3600" dirty="0">
                <a:latin typeface="Montserrat Ultra-Bold" panose="020B0604020202020204" charset="0"/>
              </a:rPr>
            </a:br>
            <a:r>
              <a:rPr lang="en-US" sz="3600" b="0" i="0" dirty="0">
                <a:solidFill>
                  <a:srgbClr val="ECECF1"/>
                </a:solidFill>
                <a:effectLst/>
                <a:latin typeface="Montserrat Ultra-Bold" panose="020B0604020202020204" charset="0"/>
              </a:rPr>
              <a:t>Click "Delete," and enter the Product ID in the dialog box — that's it for removing products!</a:t>
            </a:r>
            <a:endParaRPr lang="en-US" sz="3600" b="1" dirty="0">
              <a:solidFill>
                <a:srgbClr val="FFFFFF"/>
              </a:solidFill>
              <a:latin typeface="Montserrat Ultra-Bold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E38C08-B377-C723-20BE-50D63ABB0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09900"/>
            <a:ext cx="160782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63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" y="-67400"/>
            <a:ext cx="18288000" cy="2552701"/>
            <a:chOff x="0" y="0"/>
            <a:chExt cx="6236536" cy="8635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36536" cy="863506"/>
            </a:xfrm>
            <a:custGeom>
              <a:avLst/>
              <a:gdLst/>
              <a:ahLst/>
              <a:cxnLst/>
              <a:rect l="l" t="t" r="r" b="b"/>
              <a:pathLst>
                <a:path w="6236536" h="1033913">
                  <a:moveTo>
                    <a:pt x="0" y="0"/>
                  </a:moveTo>
                  <a:lnTo>
                    <a:pt x="6236536" y="0"/>
                  </a:lnTo>
                  <a:lnTo>
                    <a:pt x="6236536" y="1033913"/>
                  </a:lnTo>
                  <a:lnTo>
                    <a:pt x="0" y="1033913"/>
                  </a:lnTo>
                  <a:close/>
                </a:path>
              </a:pathLst>
            </a:custGeom>
            <a:solidFill>
              <a:srgbClr val="18445D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315398" y="623598"/>
            <a:ext cx="17657203" cy="585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sz="3600" b="0" i="0" dirty="0">
                <a:solidFill>
                  <a:srgbClr val="ECECF1"/>
                </a:solidFill>
                <a:effectLst/>
                <a:latin typeface="Montserrat Ultra-Bold" panose="020B0604020202020204" charset="0"/>
              </a:rPr>
              <a:t>Click Yes To Delete</a:t>
            </a:r>
            <a:endParaRPr lang="en-US" sz="3600" b="1" dirty="0">
              <a:solidFill>
                <a:srgbClr val="FFFFFF"/>
              </a:solidFill>
              <a:latin typeface="Montserrat Ultra-Bold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AFCA9E-8CAF-F594-B272-9CA796CBC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9" y="3170283"/>
            <a:ext cx="118872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328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" y="-67400"/>
            <a:ext cx="18288000" cy="2552701"/>
            <a:chOff x="0" y="0"/>
            <a:chExt cx="6236536" cy="8635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36536" cy="863506"/>
            </a:xfrm>
            <a:custGeom>
              <a:avLst/>
              <a:gdLst/>
              <a:ahLst/>
              <a:cxnLst/>
              <a:rect l="l" t="t" r="r" b="b"/>
              <a:pathLst>
                <a:path w="6236536" h="1033913">
                  <a:moveTo>
                    <a:pt x="0" y="0"/>
                  </a:moveTo>
                  <a:lnTo>
                    <a:pt x="6236536" y="0"/>
                  </a:lnTo>
                  <a:lnTo>
                    <a:pt x="6236536" y="1033913"/>
                  </a:lnTo>
                  <a:lnTo>
                    <a:pt x="0" y="1033913"/>
                  </a:lnTo>
                  <a:close/>
                </a:path>
              </a:pathLst>
            </a:custGeom>
            <a:solidFill>
              <a:srgbClr val="18445D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315398" y="623598"/>
            <a:ext cx="17657203" cy="585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sz="3600" b="0" i="0" dirty="0">
                <a:solidFill>
                  <a:srgbClr val="ECECF1"/>
                </a:solidFill>
                <a:effectLst/>
                <a:latin typeface="Montserrat Ultra-Bold" panose="020B0604020202020204" charset="0"/>
              </a:rPr>
              <a:t>Deletion Message Will Be Displayed</a:t>
            </a:r>
            <a:endParaRPr lang="en-US" sz="3600" b="1" dirty="0">
              <a:solidFill>
                <a:srgbClr val="FFFFFF"/>
              </a:solidFill>
              <a:latin typeface="Montserrat Ultra-Bold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3AA315-45FF-2301-8F77-7BF054161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390900"/>
            <a:ext cx="13030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3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" y="-67400"/>
            <a:ext cx="18288000" cy="2552701"/>
            <a:chOff x="0" y="0"/>
            <a:chExt cx="6236536" cy="8635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36536" cy="863506"/>
            </a:xfrm>
            <a:custGeom>
              <a:avLst/>
              <a:gdLst/>
              <a:ahLst/>
              <a:cxnLst/>
              <a:rect l="l" t="t" r="r" b="b"/>
              <a:pathLst>
                <a:path w="6236536" h="1033913">
                  <a:moveTo>
                    <a:pt x="0" y="0"/>
                  </a:moveTo>
                  <a:lnTo>
                    <a:pt x="6236536" y="0"/>
                  </a:lnTo>
                  <a:lnTo>
                    <a:pt x="6236536" y="1033913"/>
                  </a:lnTo>
                  <a:lnTo>
                    <a:pt x="0" y="1033913"/>
                  </a:lnTo>
                  <a:close/>
                </a:path>
              </a:pathLst>
            </a:custGeom>
            <a:solidFill>
              <a:srgbClr val="18445D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315398" y="623598"/>
            <a:ext cx="17657203" cy="585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sz="3600" b="0" i="0" dirty="0">
                <a:solidFill>
                  <a:srgbClr val="ECECF1"/>
                </a:solidFill>
                <a:effectLst/>
                <a:latin typeface="Montserrat Ultra-Bold" panose="020B0604020202020204" charset="0"/>
              </a:rPr>
              <a:t>The New List Is Displayed In Our Application And Database </a:t>
            </a:r>
            <a:endParaRPr lang="en-US" sz="3600" b="1" dirty="0">
              <a:solidFill>
                <a:srgbClr val="FFFFFF"/>
              </a:solidFill>
              <a:latin typeface="Montserrat Ultra-Bold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96E3C6-3F1D-64DF-D3CF-D80FD27A9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98" y="2781300"/>
            <a:ext cx="8523802" cy="676780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127245-535F-0E6B-7953-16FE9581BF96}"/>
              </a:ext>
            </a:extLst>
          </p:cNvPr>
          <p:cNvCxnSpPr>
            <a:cxnSpLocks/>
          </p:cNvCxnSpPr>
          <p:nvPr/>
        </p:nvCxnSpPr>
        <p:spPr>
          <a:xfrm>
            <a:off x="9296400" y="2485301"/>
            <a:ext cx="0" cy="78016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D2A6534-B396-189F-4612-AE767727B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312" y="3757250"/>
            <a:ext cx="8630688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915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-204461"/>
            <a:ext cx="18288000" cy="2833361"/>
            <a:chOff x="0" y="0"/>
            <a:chExt cx="6236536" cy="10339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36536" cy="1033913"/>
            </a:xfrm>
            <a:custGeom>
              <a:avLst/>
              <a:gdLst/>
              <a:ahLst/>
              <a:cxnLst/>
              <a:rect l="l" t="t" r="r" b="b"/>
              <a:pathLst>
                <a:path w="6236536" h="1033913">
                  <a:moveTo>
                    <a:pt x="0" y="0"/>
                  </a:moveTo>
                  <a:lnTo>
                    <a:pt x="6236536" y="0"/>
                  </a:lnTo>
                  <a:lnTo>
                    <a:pt x="6236536" y="1033913"/>
                  </a:lnTo>
                  <a:lnTo>
                    <a:pt x="0" y="1033913"/>
                  </a:lnTo>
                  <a:close/>
                </a:path>
              </a:pathLst>
            </a:custGeom>
            <a:solidFill>
              <a:srgbClr val="18445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4191001" y="3034653"/>
            <a:ext cx="8656889" cy="3006194"/>
          </a:xfrm>
          <a:custGeom>
            <a:avLst/>
            <a:gdLst/>
            <a:ahLst/>
            <a:cxnLst/>
            <a:rect l="l" t="t" r="r" b="b"/>
            <a:pathLst>
              <a:path w="7015827" h="3006194">
                <a:moveTo>
                  <a:pt x="0" y="0"/>
                </a:moveTo>
                <a:lnTo>
                  <a:pt x="7015827" y="0"/>
                </a:lnTo>
                <a:lnTo>
                  <a:pt x="7015827" y="3006194"/>
                </a:lnTo>
                <a:lnTo>
                  <a:pt x="0" y="30061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68" t="-840" r="-2183" b="-10864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191000" y="6603781"/>
            <a:ext cx="8656890" cy="3351351"/>
          </a:xfrm>
          <a:custGeom>
            <a:avLst/>
            <a:gdLst/>
            <a:ahLst/>
            <a:cxnLst/>
            <a:rect l="l" t="t" r="r" b="b"/>
            <a:pathLst>
              <a:path w="7003622" h="3351351">
                <a:moveTo>
                  <a:pt x="0" y="0"/>
                </a:moveTo>
                <a:lnTo>
                  <a:pt x="7003621" y="0"/>
                </a:lnTo>
                <a:lnTo>
                  <a:pt x="7003621" y="3351350"/>
                </a:lnTo>
                <a:lnTo>
                  <a:pt x="0" y="3351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705" r="-4184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485506"/>
            <a:ext cx="16361526" cy="1580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38"/>
              </a:lnSpc>
              <a:spcBef>
                <a:spcPct val="0"/>
              </a:spcBef>
            </a:pPr>
            <a:r>
              <a:rPr lang="en-US" sz="3027" dirty="0">
                <a:solidFill>
                  <a:srgbClr val="FFFFFF"/>
                </a:solidFill>
                <a:latin typeface="Montserrat Ultra-Bold"/>
              </a:rPr>
              <a:t>In The Initial Section, Users Are Prompted To Enter Their Credentials Through A Streamlined Interface, Requiring  User Id And Password Input For Secure Access To The Sales Management System.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7BA0743-03B7-93FD-B92D-6A0ADDBE6430}"/>
              </a:ext>
            </a:extLst>
          </p:cNvPr>
          <p:cNvSpPr txBox="1"/>
          <p:nvPr/>
        </p:nvSpPr>
        <p:spPr>
          <a:xfrm>
            <a:off x="5105400" y="4481780"/>
            <a:ext cx="8877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Algerian" panose="04020705040A02060702" pitchFamily="82" charset="0"/>
              </a:rPr>
              <a:t>     </a:t>
            </a:r>
            <a:r>
              <a:rPr lang="en-US" sz="8000" dirty="0">
                <a:solidFill>
                  <a:schemeClr val="tx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THANK YOU </a:t>
            </a:r>
            <a:endParaRPr lang="en-IN" sz="8000" dirty="0">
              <a:solidFill>
                <a:schemeClr val="tx2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474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" y="-154196"/>
            <a:ext cx="18288001" cy="2402097"/>
            <a:chOff x="0" y="0"/>
            <a:chExt cx="6236536" cy="81256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36536" cy="812561"/>
            </a:xfrm>
            <a:custGeom>
              <a:avLst/>
              <a:gdLst/>
              <a:ahLst/>
              <a:cxnLst/>
              <a:rect l="l" t="t" r="r" b="b"/>
              <a:pathLst>
                <a:path w="6236536" h="1033913">
                  <a:moveTo>
                    <a:pt x="0" y="0"/>
                  </a:moveTo>
                  <a:lnTo>
                    <a:pt x="6236536" y="0"/>
                  </a:lnTo>
                  <a:lnTo>
                    <a:pt x="6236536" y="1033913"/>
                  </a:lnTo>
                  <a:lnTo>
                    <a:pt x="0" y="1033913"/>
                  </a:lnTo>
                  <a:close/>
                </a:path>
              </a:pathLst>
            </a:custGeom>
            <a:solidFill>
              <a:srgbClr val="18445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685800" y="2781300"/>
            <a:ext cx="16916400" cy="6823029"/>
          </a:xfrm>
          <a:custGeom>
            <a:avLst/>
            <a:gdLst/>
            <a:ahLst/>
            <a:cxnLst/>
            <a:rect l="l" t="t" r="r" b="b"/>
            <a:pathLst>
              <a:path w="9525000" h="6823029">
                <a:moveTo>
                  <a:pt x="0" y="0"/>
                </a:moveTo>
                <a:lnTo>
                  <a:pt x="9525000" y="0"/>
                </a:lnTo>
                <a:lnTo>
                  <a:pt x="9525000" y="6823029"/>
                </a:lnTo>
                <a:lnTo>
                  <a:pt x="0" y="68230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86" t="-939" b="-529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15399" y="526284"/>
            <a:ext cx="17657203" cy="1259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60"/>
              </a:lnSpc>
              <a:spcBef>
                <a:spcPct val="0"/>
              </a:spcBef>
            </a:pPr>
            <a:r>
              <a:rPr lang="en-US" sz="3614" dirty="0">
                <a:solidFill>
                  <a:srgbClr val="FFFFFF"/>
                </a:solidFill>
                <a:latin typeface="Montserrat Ultra-Bold"/>
              </a:rPr>
              <a:t>The Interface Features A Structured Layout, With Navigation Options Elegantly Positioned On The Left Side For Easy Accessibility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-154195"/>
            <a:ext cx="18288000" cy="2630696"/>
            <a:chOff x="0" y="0"/>
            <a:chExt cx="6236536" cy="10339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36536" cy="1033913"/>
            </a:xfrm>
            <a:custGeom>
              <a:avLst/>
              <a:gdLst/>
              <a:ahLst/>
              <a:cxnLst/>
              <a:rect l="l" t="t" r="r" b="b"/>
              <a:pathLst>
                <a:path w="6236536" h="1033913">
                  <a:moveTo>
                    <a:pt x="0" y="0"/>
                  </a:moveTo>
                  <a:lnTo>
                    <a:pt x="6236536" y="0"/>
                  </a:lnTo>
                  <a:lnTo>
                    <a:pt x="6236536" y="1033913"/>
                  </a:lnTo>
                  <a:lnTo>
                    <a:pt x="0" y="1033913"/>
                  </a:lnTo>
                  <a:close/>
                </a:path>
              </a:pathLst>
            </a:custGeom>
            <a:solidFill>
              <a:srgbClr val="18445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315399" y="3009900"/>
            <a:ext cx="17657203" cy="6682499"/>
          </a:xfrm>
          <a:custGeom>
            <a:avLst/>
            <a:gdLst/>
            <a:ahLst/>
            <a:cxnLst/>
            <a:rect l="l" t="t" r="r" b="b"/>
            <a:pathLst>
              <a:path w="8962647" h="6834899">
                <a:moveTo>
                  <a:pt x="0" y="0"/>
                </a:moveTo>
                <a:lnTo>
                  <a:pt x="8962647" y="0"/>
                </a:lnTo>
                <a:lnTo>
                  <a:pt x="8962647" y="6834899"/>
                </a:lnTo>
                <a:lnTo>
                  <a:pt x="0" y="68348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97" t="-841" b="-253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15399" y="140137"/>
            <a:ext cx="17657203" cy="2467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0"/>
              </a:lnSpc>
              <a:spcBef>
                <a:spcPct val="0"/>
              </a:spcBef>
            </a:pPr>
            <a:r>
              <a:rPr lang="en-US" sz="3514" dirty="0">
                <a:solidFill>
                  <a:srgbClr val="FFFFFF"/>
                </a:solidFill>
                <a:latin typeface="Montserrat Ultra-Bold"/>
              </a:rPr>
              <a:t>On The Homepage Of Our Restaurant Management System, Users Are Greeted </a:t>
            </a:r>
            <a:r>
              <a:rPr lang="en-US" sz="2800" dirty="0">
                <a:solidFill>
                  <a:srgbClr val="FFFFFF"/>
                </a:solidFill>
                <a:latin typeface="Montserrat Ultra-Bold"/>
              </a:rPr>
              <a:t>With</a:t>
            </a:r>
            <a:r>
              <a:rPr lang="en-US" sz="3514" dirty="0">
                <a:solidFill>
                  <a:srgbClr val="FFFFFF"/>
                </a:solidFill>
                <a:latin typeface="Montserrat Ultra-Bold"/>
              </a:rPr>
              <a:t> An Organized List Of Available Items, Elegantly Presented For Easy Navigation. </a:t>
            </a:r>
          </a:p>
          <a:p>
            <a:pPr algn="ctr">
              <a:lnSpc>
                <a:spcPts val="4920"/>
              </a:lnSpc>
              <a:spcBef>
                <a:spcPct val="0"/>
              </a:spcBef>
            </a:pPr>
            <a:endParaRPr lang="en-US" sz="3514" dirty="0">
              <a:solidFill>
                <a:srgbClr val="FFFFFF"/>
              </a:solidFill>
              <a:latin typeface="Montserrat Ultra-Bold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032" y="25148"/>
            <a:ext cx="18288000" cy="2249696"/>
            <a:chOff x="0" y="0"/>
            <a:chExt cx="6236536" cy="10339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36536" cy="1033913"/>
            </a:xfrm>
            <a:custGeom>
              <a:avLst/>
              <a:gdLst/>
              <a:ahLst/>
              <a:cxnLst/>
              <a:rect l="l" t="t" r="r" b="b"/>
              <a:pathLst>
                <a:path w="6236536" h="1033913">
                  <a:moveTo>
                    <a:pt x="0" y="0"/>
                  </a:moveTo>
                  <a:lnTo>
                    <a:pt x="6236536" y="0"/>
                  </a:lnTo>
                  <a:lnTo>
                    <a:pt x="6236536" y="1033913"/>
                  </a:lnTo>
                  <a:lnTo>
                    <a:pt x="0" y="1033913"/>
                  </a:lnTo>
                  <a:close/>
                </a:path>
              </a:pathLst>
            </a:custGeom>
            <a:solidFill>
              <a:srgbClr val="18445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817431" y="3009900"/>
            <a:ext cx="16653138" cy="6324600"/>
          </a:xfrm>
          <a:custGeom>
            <a:avLst/>
            <a:gdLst/>
            <a:ahLst/>
            <a:cxnLst/>
            <a:rect l="l" t="t" r="r" b="b"/>
            <a:pathLst>
              <a:path w="9910413" h="7270215">
                <a:moveTo>
                  <a:pt x="0" y="0"/>
                </a:moveTo>
                <a:lnTo>
                  <a:pt x="9910413" y="0"/>
                </a:lnTo>
                <a:lnTo>
                  <a:pt x="9910413" y="7270215"/>
                </a:lnTo>
                <a:lnTo>
                  <a:pt x="0" y="72702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07" t="-77" r="-227" b="-2564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39462" y="51216"/>
            <a:ext cx="17657203" cy="1834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0"/>
              </a:lnSpc>
            </a:pPr>
            <a:endParaRPr dirty="0"/>
          </a:p>
          <a:p>
            <a:pPr algn="ctr">
              <a:lnSpc>
                <a:spcPts val="4920"/>
              </a:lnSpc>
              <a:spcBef>
                <a:spcPct val="0"/>
              </a:spcBef>
            </a:pPr>
            <a:r>
              <a:rPr lang="en-US" sz="3514" dirty="0">
                <a:solidFill>
                  <a:srgbClr val="FFFFFF"/>
                </a:solidFill>
                <a:latin typeface="Montserrat Ultra-Bold"/>
              </a:rPr>
              <a:t>On The Sales Page, Just Pick What You Want To Sell, Hit "Ok," And You're Done – Making The Process Simple And Quick.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074" y="0"/>
            <a:ext cx="18288000" cy="2552701"/>
            <a:chOff x="0" y="0"/>
            <a:chExt cx="6236536" cy="8635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36536" cy="863506"/>
            </a:xfrm>
            <a:custGeom>
              <a:avLst/>
              <a:gdLst/>
              <a:ahLst/>
              <a:cxnLst/>
              <a:rect l="l" t="t" r="r" b="b"/>
              <a:pathLst>
                <a:path w="6236536" h="1033913">
                  <a:moveTo>
                    <a:pt x="0" y="0"/>
                  </a:moveTo>
                  <a:lnTo>
                    <a:pt x="6236536" y="0"/>
                  </a:lnTo>
                  <a:lnTo>
                    <a:pt x="6236536" y="1033913"/>
                  </a:lnTo>
                  <a:lnTo>
                    <a:pt x="0" y="1033913"/>
                  </a:lnTo>
                  <a:close/>
                </a:path>
              </a:pathLst>
            </a:custGeom>
            <a:solidFill>
              <a:srgbClr val="18445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628050" y="3009900"/>
            <a:ext cx="17031900" cy="6635455"/>
          </a:xfrm>
          <a:custGeom>
            <a:avLst/>
            <a:gdLst/>
            <a:ahLst/>
            <a:cxnLst/>
            <a:rect l="l" t="t" r="r" b="b"/>
            <a:pathLst>
              <a:path w="9500986" h="7099106">
                <a:moveTo>
                  <a:pt x="0" y="0"/>
                </a:moveTo>
                <a:lnTo>
                  <a:pt x="9500986" y="0"/>
                </a:lnTo>
                <a:lnTo>
                  <a:pt x="9500986" y="7099106"/>
                </a:lnTo>
                <a:lnTo>
                  <a:pt x="0" y="7099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15398" y="623598"/>
            <a:ext cx="17657203" cy="1213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sz="3600" b="1" i="0" dirty="0">
                <a:solidFill>
                  <a:srgbClr val="ECECF1"/>
                </a:solidFill>
                <a:effectLst/>
                <a:latin typeface="Montserrat Ultra-Bold" panose="020B0604020202020204" charset="0"/>
              </a:rPr>
              <a:t>Once Items Are Selected, The Cart Page Provides A Clear Overview, Simplifying The Checkout Process For A Straightforward Experience.</a:t>
            </a:r>
            <a:endParaRPr lang="en-US" sz="3600" b="1" dirty="0">
              <a:solidFill>
                <a:srgbClr val="FFFFFF"/>
              </a:solidFill>
              <a:latin typeface="Montserrat Ultra-Bold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33588"/>
            <a:ext cx="18288000" cy="2552701"/>
            <a:chOff x="0" y="0"/>
            <a:chExt cx="6236536" cy="8635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36536" cy="863506"/>
            </a:xfrm>
            <a:custGeom>
              <a:avLst/>
              <a:gdLst/>
              <a:ahLst/>
              <a:cxnLst/>
              <a:rect l="l" t="t" r="r" b="b"/>
              <a:pathLst>
                <a:path w="6236536" h="1033913">
                  <a:moveTo>
                    <a:pt x="0" y="0"/>
                  </a:moveTo>
                  <a:lnTo>
                    <a:pt x="6236536" y="0"/>
                  </a:lnTo>
                  <a:lnTo>
                    <a:pt x="6236536" y="1033913"/>
                  </a:lnTo>
                  <a:lnTo>
                    <a:pt x="0" y="1033913"/>
                  </a:lnTo>
                  <a:close/>
                </a:path>
              </a:pathLst>
            </a:custGeom>
            <a:solidFill>
              <a:srgbClr val="18445D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315398" y="97621"/>
            <a:ext cx="17657203" cy="1842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0"/>
              </a:lnSpc>
            </a:pPr>
            <a:br>
              <a:rPr lang="en-US" sz="3200" dirty="0">
                <a:latin typeface="Montserrat Ultra-Bold" panose="020B0604020202020204" charset="0"/>
              </a:rPr>
            </a:br>
            <a:r>
              <a:rPr lang="en-US" sz="3200" b="0" i="0" dirty="0">
                <a:solidFill>
                  <a:srgbClr val="ECECF1"/>
                </a:solidFill>
                <a:effectLst/>
                <a:latin typeface="Montserrat Ultra-Bold" panose="020B0604020202020204" charset="0"/>
              </a:rPr>
              <a:t>The Payment Page Is Where You Settle The Bill, Making The Transaction Seamless And Efficient.</a:t>
            </a:r>
            <a:endParaRPr lang="en-US" sz="3200" b="1" dirty="0">
              <a:solidFill>
                <a:srgbClr val="FFFFFF"/>
              </a:solidFill>
              <a:latin typeface="Montserrat Ultra-Bold" panose="020B0604020202020204" charset="0"/>
            </a:endParaRPr>
          </a:p>
        </p:txBody>
      </p:sp>
      <p:sp>
        <p:nvSpPr>
          <p:cNvPr id="6" name="AutoShape 2" descr="This is the Payment page , we need to pay the bill">
            <a:extLst>
              <a:ext uri="{FF2B5EF4-FFF2-40B4-BE49-F238E27FC236}">
                <a16:creationId xmlns:a16="http://schemas.microsoft.com/office/drawing/2014/main" id="{0255B826-497B-CA97-4D9F-685213402E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33C0F5-06A0-9FD3-5F65-579D84EB3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" y="2857500"/>
            <a:ext cx="16992600" cy="705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53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074" y="0"/>
            <a:ext cx="18288000" cy="2552701"/>
            <a:chOff x="0" y="0"/>
            <a:chExt cx="6236536" cy="8635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36536" cy="863506"/>
            </a:xfrm>
            <a:custGeom>
              <a:avLst/>
              <a:gdLst/>
              <a:ahLst/>
              <a:cxnLst/>
              <a:rect l="l" t="t" r="r" b="b"/>
              <a:pathLst>
                <a:path w="6236536" h="1033913">
                  <a:moveTo>
                    <a:pt x="0" y="0"/>
                  </a:moveTo>
                  <a:lnTo>
                    <a:pt x="6236536" y="0"/>
                  </a:lnTo>
                  <a:lnTo>
                    <a:pt x="6236536" y="1033913"/>
                  </a:lnTo>
                  <a:lnTo>
                    <a:pt x="0" y="1033913"/>
                  </a:lnTo>
                  <a:close/>
                </a:path>
              </a:pathLst>
            </a:custGeom>
            <a:solidFill>
              <a:srgbClr val="18445D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315397" y="355296"/>
            <a:ext cx="17657203" cy="1842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0"/>
              </a:lnSpc>
            </a:pPr>
            <a:br>
              <a:rPr lang="en-US" sz="3600" dirty="0">
                <a:latin typeface="Montserrat Ultra-Bold" panose="020B0604020202020204" charset="0"/>
              </a:rPr>
            </a:br>
            <a:r>
              <a:rPr lang="en-US" sz="3600" b="0" i="0" dirty="0">
                <a:solidFill>
                  <a:srgbClr val="ECECF1"/>
                </a:solidFill>
                <a:effectLst/>
                <a:latin typeface="Montserrat Ultra-Bold" panose="020B0604020202020204" charset="0"/>
              </a:rPr>
              <a:t>Once You've Paid, You Get A Simple Bill With All Your Payment And Product Details.</a:t>
            </a:r>
            <a:endParaRPr lang="en-US" sz="3600" b="1" dirty="0">
              <a:solidFill>
                <a:srgbClr val="FFFFFF"/>
              </a:solidFill>
              <a:latin typeface="Montserrat Ultra-Bold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CC6F0C-37E5-B83B-3AD8-B76517C23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857500"/>
            <a:ext cx="16459200" cy="704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88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074" y="0"/>
            <a:ext cx="18288000" cy="2552701"/>
            <a:chOff x="0" y="0"/>
            <a:chExt cx="6236536" cy="8635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36536" cy="863506"/>
            </a:xfrm>
            <a:custGeom>
              <a:avLst/>
              <a:gdLst/>
              <a:ahLst/>
              <a:cxnLst/>
              <a:rect l="l" t="t" r="r" b="b"/>
              <a:pathLst>
                <a:path w="6236536" h="1033913">
                  <a:moveTo>
                    <a:pt x="0" y="0"/>
                  </a:moveTo>
                  <a:lnTo>
                    <a:pt x="6236536" y="0"/>
                  </a:lnTo>
                  <a:lnTo>
                    <a:pt x="6236536" y="1033913"/>
                  </a:lnTo>
                  <a:lnTo>
                    <a:pt x="0" y="1033913"/>
                  </a:lnTo>
                  <a:close/>
                </a:path>
              </a:pathLst>
            </a:custGeom>
            <a:solidFill>
              <a:srgbClr val="18445D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315398" y="623598"/>
            <a:ext cx="17657203" cy="1842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sz="3600" b="0" i="0" dirty="0">
                <a:solidFill>
                  <a:srgbClr val="ECECF1"/>
                </a:solidFill>
                <a:effectLst/>
                <a:latin typeface="Montserrat Ultra-Bold" panose="020B0604020202020204" charset="0"/>
              </a:rPr>
              <a:t>For Additional Transactions, Simply Click The "Refresh" Button, And The Cart Will Be Emptied, Allowing For Seamless And Repeatable Transactions As Needed.</a:t>
            </a:r>
            <a:endParaRPr lang="en-US" sz="3600" b="1" dirty="0">
              <a:solidFill>
                <a:srgbClr val="FFFFFF"/>
              </a:solidFill>
              <a:latin typeface="Montserrat Ultra-Bold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145F0E-6A21-0CD7-C7AD-35FDDE855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33700"/>
            <a:ext cx="168402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37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472</Words>
  <Application>Microsoft Office PowerPoint</Application>
  <PresentationFormat>Custom</PresentationFormat>
  <Paragraphs>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Calibri</vt:lpstr>
      <vt:lpstr>Arial</vt:lpstr>
      <vt:lpstr>Glacial Indifference</vt:lpstr>
      <vt:lpstr>Poppins Light Bold</vt:lpstr>
      <vt:lpstr>Algerian</vt:lpstr>
      <vt:lpstr>Montserrat Ultra-Bold</vt:lpstr>
      <vt:lpstr>Glacial Indifference Bold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management system</dc:title>
  <dc:creator>Aman Dayma</dc:creator>
  <cp:lastModifiedBy>NASAR VALI</cp:lastModifiedBy>
  <cp:revision>4</cp:revision>
  <dcterms:created xsi:type="dcterms:W3CDTF">2006-08-16T00:00:00Z</dcterms:created>
  <dcterms:modified xsi:type="dcterms:W3CDTF">2023-12-02T06:04:17Z</dcterms:modified>
  <dc:identifier>DAF1MF-jq5s</dc:identifier>
</cp:coreProperties>
</file>