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660"/>
  </p:normalViewPr>
  <p:slideViewPr>
    <p:cSldViewPr>
      <p:cViewPr>
        <p:scale>
          <a:sx n="90" d="100"/>
          <a:sy n="90" d="100"/>
        </p:scale>
        <p:origin x="-749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15000" y="5148305"/>
            <a:ext cx="5892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Md</a:t>
            </a:r>
            <a:r>
              <a:rPr lang="en-US" spc="-5" dirty="0" smtClean="0"/>
              <a:t> </a:t>
            </a:r>
            <a:r>
              <a:rPr lang="en-US" spc="-5" dirty="0" err="1" smtClean="0"/>
              <a:t>Nurul</a:t>
            </a:r>
            <a:r>
              <a:rPr lang="en-US" spc="-5" dirty="0" smtClean="0"/>
              <a:t> Amin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762000"/>
            <a:ext cx="88068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41500" marR="5080" indent="-1828800">
              <a:lnSpc>
                <a:spcPts val="6480"/>
              </a:lnSpc>
              <a:spcBef>
                <a:spcPts val="915"/>
              </a:spcBef>
              <a:tabLst>
                <a:tab pos="2911475" algn="l"/>
                <a:tab pos="4327525" algn="l"/>
              </a:tabLst>
            </a:pPr>
            <a:r>
              <a:rPr lang="en-US" sz="6000" b="1" spc="-5" dirty="0" smtClean="0">
                <a:latin typeface="Times New Roman"/>
                <a:cs typeface="Times New Roman"/>
              </a:rPr>
              <a:t>E-Commerce </a:t>
            </a:r>
            <a:r>
              <a:rPr sz="6000" b="1" spc="-5" dirty="0" smtClean="0">
                <a:latin typeface="Times New Roman"/>
                <a:cs typeface="Times New Roman"/>
              </a:rPr>
              <a:t>Security</a:t>
            </a:r>
            <a:r>
              <a:rPr sz="6000" b="1" spc="-5" dirty="0">
                <a:latin typeface="Times New Roman"/>
                <a:cs typeface="Times New Roman"/>
              </a:rPr>
              <a:t>	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978" y="626745"/>
            <a:ext cx="4164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Cyber</a:t>
            </a:r>
            <a:r>
              <a:rPr sz="4400" spc="-235" dirty="0"/>
              <a:t> </a:t>
            </a:r>
            <a:r>
              <a:rPr sz="4400" spc="-45" dirty="0"/>
              <a:t>Vandalism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89"/>
            <a:ext cx="10360025" cy="41144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marR="6350" indent="-457200" algn="just">
              <a:lnSpc>
                <a:spcPts val="2690"/>
              </a:lnSpc>
              <a:spcBef>
                <a:spcPts val="74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Electronically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defacing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existing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Web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site's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inserting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 content </a:t>
            </a:r>
            <a:r>
              <a:rPr sz="2800" spc="-5" dirty="0">
                <a:latin typeface="Times New Roman"/>
                <a:cs typeface="Times New Roman"/>
              </a:rPr>
              <a:t>material (which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include </a:t>
            </a:r>
            <a:r>
              <a:rPr sz="2800" spc="-10" dirty="0">
                <a:latin typeface="Times New Roman"/>
                <a:cs typeface="Times New Roman"/>
              </a:rPr>
              <a:t>offensive </a:t>
            </a:r>
            <a:r>
              <a:rPr sz="2800" spc="-5" dirty="0">
                <a:latin typeface="Times New Roman"/>
                <a:cs typeface="Times New Roman"/>
              </a:rPr>
              <a:t>pornographic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material).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buFont typeface="Wingdings" pitchFamily="2" charset="2"/>
              <a:buChar char="ü"/>
            </a:pPr>
            <a:endParaRPr sz="41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8000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also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example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integrity violation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web site contents.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violation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could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cause</a:t>
            </a:r>
            <a:r>
              <a:rPr sz="2800" spc="-5" dirty="0">
                <a:latin typeface="Times New Roman"/>
                <a:cs typeface="Times New Roman"/>
              </a:rPr>
              <a:t> damage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e-commerce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operations </a:t>
            </a:r>
            <a:r>
              <a:rPr sz="2800" dirty="0">
                <a:latin typeface="Times New Roman"/>
                <a:cs typeface="Times New Roman"/>
              </a:rPr>
              <a:t> through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denial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loss </a:t>
            </a:r>
            <a:r>
              <a:rPr sz="2800" dirty="0">
                <a:latin typeface="Times New Roman"/>
                <a:cs typeface="Times New Roman"/>
              </a:rPr>
              <a:t>of trust</a:t>
            </a:r>
            <a:r>
              <a:rPr sz="2800" spc="-5" dirty="0">
                <a:latin typeface="Times New Roman"/>
                <a:cs typeface="Times New Roman"/>
              </a:rPr>
              <a:t> in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5" dirty="0">
                <a:latin typeface="Times New Roman"/>
                <a:cs typeface="Times New Roman"/>
              </a:rPr>
              <a:t> web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ü"/>
            </a:pPr>
            <a:endParaRPr sz="4050" dirty="0">
              <a:latin typeface="Times New Roman"/>
              <a:cs typeface="Times New Roman"/>
            </a:endParaRPr>
          </a:p>
          <a:p>
            <a:pPr marL="469900" marR="8255" indent="-457200" algn="just">
              <a:lnSpc>
                <a:spcPts val="269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30" dirty="0">
                <a:latin typeface="Times New Roman"/>
                <a:cs typeface="Times New Roman"/>
              </a:rPr>
              <a:t>Cyber-Vandalism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intentionally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disrupting,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defacing,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even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destroying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5390" y="626745"/>
            <a:ext cx="2139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Spoofing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8755" cy="409342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Misrepresenting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oneself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email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masquerading</a:t>
            </a:r>
            <a:r>
              <a:rPr sz="2800" spc="-10" dirty="0">
                <a:latin typeface="Times New Roman"/>
                <a:cs typeface="Times New Roman"/>
              </a:rPr>
              <a:t> 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someone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else.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ü"/>
            </a:pPr>
            <a:endParaRPr sz="43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Pretending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mimic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someone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presenting a fake web site </a:t>
            </a:r>
            <a:r>
              <a:rPr sz="2800" dirty="0">
                <a:latin typeface="Times New Roman"/>
                <a:cs typeface="Times New Roman"/>
              </a:rPr>
              <a:t>to spoof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visitors (e.g., a hacker substitutes their web site address in </a:t>
            </a:r>
            <a:r>
              <a:rPr sz="2800" spc="-10" dirty="0">
                <a:latin typeface="Times New Roman"/>
                <a:cs typeface="Times New Roman"/>
              </a:rPr>
              <a:t>place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taking advantage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backdoors).</a:t>
            </a:r>
          </a:p>
          <a:p>
            <a:pPr marL="571500" indent="-571500">
              <a:lnSpc>
                <a:spcPct val="100000"/>
              </a:lnSpc>
              <a:spcBef>
                <a:spcPts val="40"/>
              </a:spcBef>
              <a:buFont typeface="Wingdings" pitchFamily="2" charset="2"/>
              <a:buChar char="ü"/>
            </a:pPr>
            <a:endParaRPr sz="43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type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action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have direct consequences for buyers and sellers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e-commerce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transact</a:t>
            </a:r>
            <a:r>
              <a:rPr sz="2800" dirty="0">
                <a:latin typeface="Times New Roman"/>
                <a:cs typeface="Times New Roman"/>
              </a:rPr>
              <a:t> business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289" y="626745"/>
            <a:ext cx="6044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Denial</a:t>
            </a:r>
            <a:r>
              <a:rPr sz="4400" spc="-5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Service</a:t>
            </a:r>
            <a:r>
              <a:rPr sz="4400" spc="-114" dirty="0"/>
              <a:t> </a:t>
            </a:r>
            <a:r>
              <a:rPr sz="4400" spc="-10" dirty="0"/>
              <a:t>Threats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409342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715" indent="-22860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Flooding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80" dirty="0">
                <a:latin typeface="Times New Roman"/>
                <a:cs typeface="Times New Roman"/>
              </a:rPr>
              <a:t>Web </a:t>
            </a:r>
            <a:r>
              <a:rPr sz="2800" spc="-5" dirty="0">
                <a:latin typeface="Times New Roman"/>
                <a:cs typeface="Times New Roman"/>
              </a:rPr>
              <a:t>site with useless </a:t>
            </a:r>
            <a:r>
              <a:rPr sz="2800" spc="-10" dirty="0">
                <a:latin typeface="Times New Roman"/>
                <a:cs typeface="Times New Roman"/>
              </a:rPr>
              <a:t>traffic </a:t>
            </a:r>
            <a:r>
              <a:rPr sz="2800" spc="-5" dirty="0">
                <a:latin typeface="Times New Roman"/>
                <a:cs typeface="Times New Roman"/>
              </a:rPr>
              <a:t>to inundate and overwhelm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35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Distributed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Denial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attack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numerous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computers</a:t>
            </a:r>
            <a:r>
              <a:rPr sz="2800" spc="6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attack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target</a:t>
            </a:r>
            <a:r>
              <a:rPr sz="2800" spc="-5" dirty="0">
                <a:latin typeface="Times New Roman"/>
                <a:cs typeface="Times New Roman"/>
              </a:rPr>
              <a:t> network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numerous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launch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35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denial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attacks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cause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shut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down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making it impossible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users to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site. The </a:t>
            </a:r>
            <a:r>
              <a:rPr sz="2800" dirty="0">
                <a:latin typeface="Times New Roman"/>
                <a:cs typeface="Times New Roman"/>
              </a:rPr>
              <a:t>longer </a:t>
            </a:r>
            <a:r>
              <a:rPr sz="2800" spc="-5" dirty="0">
                <a:latin typeface="Times New Roman"/>
                <a:cs typeface="Times New Roman"/>
              </a:rPr>
              <a:t>the site 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damage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done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site’s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reputation.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880" y="626745"/>
            <a:ext cx="8004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Threats</a:t>
            </a:r>
            <a:r>
              <a:rPr sz="4400" spc="-35" dirty="0"/>
              <a:t> </a:t>
            </a:r>
            <a:r>
              <a:rPr sz="4400" spc="-20" dirty="0"/>
              <a:t>from</a:t>
            </a:r>
            <a:r>
              <a:rPr sz="4400" spc="-30" dirty="0"/>
              <a:t> </a:t>
            </a:r>
            <a:r>
              <a:rPr sz="4400" dirty="0"/>
              <a:t>Internal</a:t>
            </a:r>
            <a:r>
              <a:rPr sz="4400" spc="-10" dirty="0"/>
              <a:t> </a:t>
            </a:r>
            <a:r>
              <a:rPr sz="4400" dirty="0"/>
              <a:t>Employees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89"/>
            <a:ext cx="10359390" cy="4395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Employees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sensitive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Font typeface="Wingdings" pitchFamily="2" charset="2"/>
              <a:buChar char="ü"/>
            </a:pPr>
            <a:endParaRPr sz="34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dirty="0" smtClean="0">
                <a:latin typeface="Times New Roman"/>
                <a:cs typeface="Times New Roman"/>
              </a:rPr>
              <a:t>Sloppy</a:t>
            </a:r>
            <a:r>
              <a:rPr lang="en-US" sz="2800" dirty="0" smtClean="0">
                <a:latin typeface="Times New Roman"/>
                <a:cs typeface="Times New Roman"/>
              </a:rPr>
              <a:t> (</a:t>
            </a:r>
            <a:r>
              <a:rPr lang="en-US" sz="2800" dirty="0"/>
              <a:t>casual and loose-fitting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sz="2800" spc="-3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procedures.</a:t>
            </a:r>
          </a:p>
          <a:p>
            <a:pPr marL="571500" indent="-571500">
              <a:lnSpc>
                <a:spcPct val="100000"/>
              </a:lnSpc>
              <a:spcBef>
                <a:spcPts val="10"/>
              </a:spcBef>
              <a:buFont typeface="Wingdings" pitchFamily="2" charset="2"/>
              <a:buChar char="ü"/>
            </a:pPr>
            <a:endParaRPr sz="40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69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Able to </a:t>
            </a:r>
            <a:r>
              <a:rPr sz="2800" dirty="0">
                <a:latin typeface="Times New Roman"/>
                <a:cs typeface="Times New Roman"/>
              </a:rPr>
              <a:t>roam </a:t>
            </a:r>
            <a:r>
              <a:rPr sz="2800" spc="-5" dirty="0">
                <a:latin typeface="Times New Roman"/>
                <a:cs typeface="Times New Roman"/>
              </a:rPr>
              <a:t>throughout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20" dirty="0">
                <a:latin typeface="Times New Roman"/>
                <a:cs typeface="Times New Roman"/>
              </a:rPr>
              <a:t>organization’s </a:t>
            </a:r>
            <a:r>
              <a:rPr sz="2800" spc="-5" dirty="0">
                <a:latin typeface="Times New Roman"/>
                <a:cs typeface="Times New Roman"/>
              </a:rPr>
              <a:t>system without leaving 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trace.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ü"/>
            </a:pPr>
            <a:endParaRPr sz="40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69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e-commerce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sites,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largest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disruptions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destruction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sites, and diversion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customer </a:t>
            </a:r>
            <a:r>
              <a:rPr sz="2800" spc="-5" dirty="0">
                <a:latin typeface="Times New Roman"/>
                <a:cs typeface="Times New Roman"/>
              </a:rPr>
              <a:t>credit data and personal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0" dirty="0">
                <a:latin typeface="Times New Roman"/>
                <a:cs typeface="Times New Roman"/>
              </a:rPr>
              <a:t> come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trusted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insider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employees.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598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Security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dirty="0"/>
              <a:t>Clients</a:t>
            </a:r>
            <a:r>
              <a:rPr sz="4400" spc="-5" dirty="0"/>
              <a:t> </a:t>
            </a:r>
            <a:r>
              <a:rPr sz="4400" dirty="0"/>
              <a:t>and Service</a:t>
            </a:r>
            <a:r>
              <a:rPr sz="4400" spc="-30" dirty="0"/>
              <a:t> </a:t>
            </a:r>
            <a:r>
              <a:rPr sz="4400" spc="-10" dirty="0"/>
              <a:t>Provider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18819" y="1435099"/>
            <a:ext cx="10555605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063750" algn="l"/>
                <a:tab pos="3428365" algn="l"/>
                <a:tab pos="3903979" algn="l"/>
                <a:tab pos="4575810" algn="l"/>
                <a:tab pos="6255385" algn="l"/>
                <a:tab pos="6790690" algn="l"/>
                <a:tab pos="8783955" algn="l"/>
                <a:tab pos="9850755" algn="l"/>
              </a:tabLst>
            </a:pP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securi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tion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-c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assets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om  unauthorized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access,</a:t>
            </a:r>
            <a:r>
              <a:rPr sz="2800" spc="-5" dirty="0">
                <a:latin typeface="Times New Roman"/>
                <a:cs typeface="Times New Roman"/>
              </a:rPr>
              <a:t> use,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alteration,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destruction.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6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dimensions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e-commerce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722630" indent="-710565">
              <a:lnSpc>
                <a:spcPct val="100000"/>
              </a:lnSpc>
              <a:buFont typeface="Wingdings" pitchFamily="2" charset="2"/>
              <a:buChar char="ü"/>
              <a:tabLst>
                <a:tab pos="722630" algn="l"/>
                <a:tab pos="723265" algn="l"/>
              </a:tabLst>
            </a:pPr>
            <a:r>
              <a:rPr sz="2800" dirty="0">
                <a:latin typeface="Times New Roman"/>
                <a:cs typeface="Times New Roman"/>
              </a:rPr>
              <a:t>Integrity: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prevention against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unauthorized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modification</a:t>
            </a:r>
            <a:endParaRPr sz="2800" dirty="0">
              <a:latin typeface="Times New Roman"/>
              <a:cs typeface="Times New Roman"/>
            </a:endParaRPr>
          </a:p>
          <a:p>
            <a:pPr marL="469900" marR="219075" indent="-457200">
              <a:lnSpc>
                <a:spcPct val="100000"/>
              </a:lnSpc>
              <a:buFont typeface="Wingdings" pitchFamily="2" charset="2"/>
              <a:buChar char="ü"/>
              <a:tabLst>
                <a:tab pos="722630" algn="l"/>
                <a:tab pos="723265" algn="l"/>
              </a:tabLst>
            </a:pPr>
            <a:r>
              <a:rPr sz="2800" spc="-5" dirty="0">
                <a:latin typeface="Times New Roman"/>
                <a:cs typeface="Times New Roman"/>
              </a:rPr>
              <a:t>Nonrepudiation: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reneging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agreement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after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fact</a:t>
            </a:r>
            <a:endParaRPr sz="2800" dirty="0">
              <a:latin typeface="Times New Roman"/>
              <a:cs typeface="Times New Roman"/>
            </a:endParaRPr>
          </a:p>
          <a:p>
            <a:pPr marL="702945" indent="-690880">
              <a:lnSpc>
                <a:spcPct val="100000"/>
              </a:lnSpc>
              <a:buFont typeface="Wingdings" pitchFamily="2" charset="2"/>
              <a:buChar char="ü"/>
              <a:tabLst>
                <a:tab pos="702945" algn="l"/>
                <a:tab pos="703580" algn="l"/>
              </a:tabLst>
            </a:pPr>
            <a:r>
              <a:rPr sz="2800" spc="-5" dirty="0">
                <a:latin typeface="Times New Roman"/>
                <a:cs typeface="Times New Roman"/>
              </a:rPr>
              <a:t>Authenticity: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authentication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endParaRPr sz="2800" dirty="0">
              <a:latin typeface="Times New Roman"/>
              <a:cs typeface="Times New Roman"/>
            </a:endParaRPr>
          </a:p>
          <a:p>
            <a:pPr marL="722630" indent="-710565">
              <a:lnSpc>
                <a:spcPct val="100000"/>
              </a:lnSpc>
              <a:buFont typeface="Wingdings" pitchFamily="2" charset="2"/>
              <a:buChar char="ü"/>
              <a:tabLst>
                <a:tab pos="722630" algn="l"/>
                <a:tab pos="723265" algn="l"/>
              </a:tabLst>
            </a:pPr>
            <a:r>
              <a:rPr sz="2800" dirty="0">
                <a:latin typeface="Times New Roman"/>
                <a:cs typeface="Times New Roman"/>
              </a:rPr>
              <a:t>Confidentiality: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protection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unauthorized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disclosure</a:t>
            </a:r>
          </a:p>
          <a:p>
            <a:pPr marL="722630" indent="-710565">
              <a:lnSpc>
                <a:spcPct val="100000"/>
              </a:lnSpc>
              <a:buFont typeface="Wingdings" pitchFamily="2" charset="2"/>
              <a:buChar char="ü"/>
              <a:tabLst>
                <a:tab pos="722630" algn="l"/>
                <a:tab pos="72326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Privacy: provision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 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disclosure</a:t>
            </a:r>
            <a:endParaRPr sz="2800" dirty="0">
              <a:latin typeface="Times New Roman"/>
              <a:cs typeface="Times New Roman"/>
            </a:endParaRPr>
          </a:p>
          <a:p>
            <a:pPr marL="702945" indent="-690880">
              <a:lnSpc>
                <a:spcPct val="100000"/>
              </a:lnSpc>
              <a:buFont typeface="Wingdings" pitchFamily="2" charset="2"/>
              <a:buChar char="ü"/>
              <a:tabLst>
                <a:tab pos="702945" algn="l"/>
                <a:tab pos="703580" algn="l"/>
              </a:tabLst>
            </a:pPr>
            <a:r>
              <a:rPr sz="2800" spc="-20" dirty="0">
                <a:latin typeface="Times New Roman"/>
                <a:cs typeface="Times New Roman"/>
              </a:rPr>
              <a:t>Availability: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prevention against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delays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removal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9947910" cy="107093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indent="-6350" algn="ctr">
              <a:lnSpc>
                <a:spcPct val="90000"/>
              </a:lnSpc>
              <a:spcBef>
                <a:spcPts val="57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tools</a:t>
            </a:r>
            <a:r>
              <a:rPr spc="-5" dirty="0"/>
              <a:t> </a:t>
            </a:r>
            <a:r>
              <a:rPr spc="-5" dirty="0" smtClean="0"/>
              <a:t>used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protect </a:t>
            </a:r>
            <a:r>
              <a:rPr spc="-5" dirty="0"/>
              <a:t> </a:t>
            </a:r>
            <a:r>
              <a:rPr dirty="0"/>
              <a:t>information and systems against </a:t>
            </a:r>
            <a:r>
              <a:rPr spc="-10" dirty="0"/>
              <a:t>compromise, </a:t>
            </a:r>
            <a:r>
              <a:rPr spc="-985" dirty="0"/>
              <a:t> </a:t>
            </a:r>
            <a:r>
              <a:rPr dirty="0"/>
              <a:t>intrusion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misuse</a:t>
            </a:r>
            <a:r>
              <a:rPr spc="10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1600200"/>
            <a:ext cx="6629400" cy="45243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Firewalls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Encryption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Message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authentication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Site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blocking</a:t>
            </a: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Operating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controls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Anti-virus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software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Scanners</a:t>
            </a: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Active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monitors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Behaviour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blockers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Integrity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457200"/>
            <a:ext cx="222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Fi</a:t>
            </a:r>
            <a:r>
              <a:rPr sz="4400" spc="-90" dirty="0"/>
              <a:t>r</a:t>
            </a:r>
            <a:r>
              <a:rPr sz="4400" dirty="0"/>
              <a:t>ewalls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494" y="1371600"/>
            <a:ext cx="10360025" cy="390594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 algn="just">
              <a:lnSpc>
                <a:spcPct val="89800"/>
              </a:lnSpc>
              <a:spcBef>
                <a:spcPts val="39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firewall is a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spc="-5" dirty="0">
                <a:latin typeface="Times New Roman"/>
                <a:cs typeface="Times New Roman"/>
              </a:rPr>
              <a:t>hardware combination that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installed </a:t>
            </a:r>
            <a:r>
              <a:rPr sz="2400" dirty="0">
                <a:latin typeface="Times New Roman"/>
                <a:cs typeface="Times New Roman"/>
              </a:rPr>
              <a:t>in a network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 </a:t>
            </a:r>
            <a:r>
              <a:rPr sz="2400" spc="-5" dirty="0">
                <a:latin typeface="Times New Roman"/>
                <a:cs typeface="Times New Roman"/>
              </a:rPr>
              <a:t>the packet </a:t>
            </a:r>
            <a:r>
              <a:rPr sz="2400" spc="-10" dirty="0">
                <a:latin typeface="Times New Roman"/>
                <a:cs typeface="Times New Roman"/>
              </a:rPr>
              <a:t>traffic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moves through it. Companies will place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firewall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internet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entry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networks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defense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internet.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Char char="ü"/>
            </a:pPr>
            <a:endParaRPr sz="2600" dirty="0">
              <a:latin typeface="Times New Roman"/>
              <a:cs typeface="Times New Roman"/>
            </a:endParaRPr>
          </a:p>
          <a:p>
            <a:pPr marL="355600" marR="9525" indent="-342900">
              <a:lnSpc>
                <a:spcPts val="2590"/>
              </a:lnSpc>
              <a:spcBef>
                <a:spcPts val="165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outside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</a:p>
          <a:p>
            <a:pPr marL="355600" indent="-342900">
              <a:lnSpc>
                <a:spcPts val="2735"/>
              </a:lnSpc>
              <a:spcBef>
                <a:spcPts val="6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authorized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traffic,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policy,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pass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through</a:t>
            </a:r>
            <a:r>
              <a:rPr sz="2400" spc="-6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firewall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immune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penetration.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7461" y="4724400"/>
            <a:ext cx="389572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457200"/>
            <a:ext cx="2731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Encryption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935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2570" algn="l"/>
                <a:tab pos="949325" algn="l"/>
                <a:tab pos="2173605" algn="l"/>
                <a:tab pos="2625725" algn="l"/>
                <a:tab pos="4619625" algn="l"/>
                <a:tab pos="5487035" algn="l"/>
                <a:tab pos="6174740" algn="l"/>
                <a:tab pos="6626859" algn="l"/>
                <a:tab pos="7373620" algn="l"/>
                <a:tab pos="8084184" algn="l"/>
                <a:tab pos="9128125" algn="l"/>
                <a:tab pos="9817100" algn="l"/>
              </a:tabLst>
            </a:pP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oce</a:t>
            </a:r>
            <a:r>
              <a:rPr dirty="0"/>
              <a:t>s</a:t>
            </a:r>
            <a:r>
              <a:rPr spc="-5" dirty="0"/>
              <a:t>s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tran</a:t>
            </a:r>
            <a:r>
              <a:rPr dirty="0"/>
              <a:t>s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</a:t>
            </a:r>
            <a:r>
              <a:rPr spc="-20" dirty="0"/>
              <a:t>m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p</a:t>
            </a:r>
            <a:r>
              <a:rPr dirty="0"/>
              <a:t>l</a:t>
            </a:r>
            <a:r>
              <a:rPr spc="-5" dirty="0"/>
              <a:t>ain</a:t>
            </a:r>
            <a:r>
              <a:rPr dirty="0"/>
              <a:t>	</a:t>
            </a:r>
            <a:r>
              <a:rPr spc="-5" dirty="0"/>
              <a:t>te</a:t>
            </a:r>
            <a:r>
              <a:rPr spc="-15" dirty="0"/>
              <a:t>x</a:t>
            </a:r>
            <a:r>
              <a:rPr spc="-5" dirty="0"/>
              <a:t>t</a:t>
            </a:r>
            <a:r>
              <a:rPr dirty="0"/>
              <a:t>	o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data</a:t>
            </a:r>
            <a:r>
              <a:rPr dirty="0"/>
              <a:t>	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cip</a:t>
            </a:r>
            <a:r>
              <a:rPr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text</a:t>
            </a:r>
            <a:r>
              <a:rPr dirty="0"/>
              <a:t>	</a:t>
            </a:r>
            <a:r>
              <a:rPr spc="-5" dirty="0"/>
              <a:t>th</a:t>
            </a:r>
            <a:r>
              <a:rPr spc="-25" dirty="0"/>
              <a:t>a</a:t>
            </a:r>
            <a:r>
              <a:rPr spc="-5" dirty="0"/>
              <a:t>t  cannot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read</a:t>
            </a:r>
            <a:r>
              <a:rPr spc="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spc="-5" dirty="0"/>
              <a:t>anyone</a:t>
            </a:r>
            <a:r>
              <a:rPr dirty="0"/>
              <a:t> </a:t>
            </a:r>
            <a:r>
              <a:rPr spc="-5" dirty="0"/>
              <a:t>outside</a:t>
            </a:r>
            <a:r>
              <a:rPr spc="-15" dirty="0"/>
              <a:t> </a:t>
            </a:r>
            <a:r>
              <a:rPr dirty="0"/>
              <a:t>of the</a:t>
            </a:r>
            <a:r>
              <a:rPr spc="-5" dirty="0"/>
              <a:t> sender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dirty="0"/>
              <a:t> the</a:t>
            </a:r>
            <a:r>
              <a:rPr spc="-5" dirty="0"/>
              <a:t> </a:t>
            </a:r>
            <a:r>
              <a:rPr spc="-20" dirty="0"/>
              <a:t>receiver.</a:t>
            </a:r>
          </a:p>
          <a:p>
            <a:pPr marL="241935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2570" algn="l"/>
              </a:tabLst>
            </a:pP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purpose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encryption</a:t>
            </a:r>
            <a:r>
              <a:rPr spc="-20" dirty="0"/>
              <a:t> </a:t>
            </a:r>
            <a:r>
              <a:rPr spc="-5" dirty="0"/>
              <a:t>is</a:t>
            </a:r>
          </a:p>
          <a:p>
            <a:pPr marL="763270" lvl="1" indent="-485775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764540" algn="l"/>
              </a:tabLst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</a:t>
            </a:r>
            <a:r>
              <a:rPr sz="2800" spc="-5" dirty="0">
                <a:latin typeface="Times New Roman"/>
                <a:cs typeface="Times New Roman"/>
              </a:rPr>
              <a:t> information and</a:t>
            </a:r>
            <a:endParaRPr sz="2800" dirty="0">
              <a:latin typeface="Times New Roman"/>
              <a:cs typeface="Times New Roman"/>
            </a:endParaRPr>
          </a:p>
          <a:p>
            <a:pPr marL="782955" lvl="1" indent="-505459">
              <a:lnSpc>
                <a:spcPct val="100000"/>
              </a:lnSpc>
              <a:spcBef>
                <a:spcPts val="660"/>
              </a:spcBef>
              <a:buAutoNum type="alphaLcParenBoth"/>
              <a:tabLst>
                <a:tab pos="784225" algn="l"/>
              </a:tabLst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secure information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transmission.</a:t>
            </a:r>
            <a:endParaRPr sz="2800" dirty="0">
              <a:latin typeface="Times New Roman"/>
              <a:cs typeface="Times New Roman"/>
            </a:endParaRPr>
          </a:p>
          <a:p>
            <a:pPr marL="241935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2570" algn="l"/>
              </a:tabLst>
            </a:pPr>
            <a:r>
              <a:rPr spc="-5" dirty="0"/>
              <a:t>Cipher</a:t>
            </a:r>
            <a:r>
              <a:rPr spc="155" dirty="0"/>
              <a:t> </a:t>
            </a:r>
            <a:r>
              <a:rPr spc="-5" dirty="0"/>
              <a:t>text</a:t>
            </a:r>
            <a:r>
              <a:rPr spc="160" dirty="0"/>
              <a:t> </a:t>
            </a:r>
            <a:r>
              <a:rPr spc="-5" dirty="0"/>
              <a:t>is</a:t>
            </a:r>
            <a:r>
              <a:rPr spc="145" dirty="0"/>
              <a:t> </a:t>
            </a:r>
            <a:r>
              <a:rPr spc="-5" dirty="0"/>
              <a:t>text</a:t>
            </a:r>
            <a:r>
              <a:rPr spc="145" dirty="0"/>
              <a:t> </a:t>
            </a:r>
            <a:r>
              <a:rPr spc="-5" dirty="0"/>
              <a:t>that</a:t>
            </a:r>
            <a:r>
              <a:rPr spc="160" dirty="0"/>
              <a:t> </a:t>
            </a:r>
            <a:r>
              <a:rPr spc="-5" dirty="0"/>
              <a:t>has</a:t>
            </a:r>
            <a:r>
              <a:rPr spc="160" dirty="0"/>
              <a:t> </a:t>
            </a:r>
            <a:r>
              <a:rPr spc="-10" dirty="0"/>
              <a:t>been</a:t>
            </a:r>
            <a:r>
              <a:rPr spc="155" dirty="0"/>
              <a:t> </a:t>
            </a:r>
            <a:r>
              <a:rPr spc="-5" dirty="0"/>
              <a:t>encrypted</a:t>
            </a:r>
            <a:r>
              <a:rPr spc="165" dirty="0"/>
              <a:t> </a:t>
            </a:r>
            <a:r>
              <a:rPr spc="-5" dirty="0"/>
              <a:t>and</a:t>
            </a:r>
            <a:r>
              <a:rPr spc="160" dirty="0"/>
              <a:t> </a:t>
            </a:r>
            <a:r>
              <a:rPr spc="-5" dirty="0"/>
              <a:t>thus</a:t>
            </a:r>
            <a:r>
              <a:rPr spc="145" dirty="0"/>
              <a:t> </a:t>
            </a:r>
            <a:r>
              <a:rPr spc="-5" dirty="0"/>
              <a:t>cannot</a:t>
            </a:r>
            <a:r>
              <a:rPr spc="170" dirty="0"/>
              <a:t> </a:t>
            </a:r>
            <a:r>
              <a:rPr dirty="0"/>
              <a:t>be</a:t>
            </a:r>
            <a:r>
              <a:rPr spc="140" dirty="0"/>
              <a:t> </a:t>
            </a:r>
            <a:r>
              <a:rPr spc="-5" dirty="0"/>
              <a:t>read</a:t>
            </a:r>
            <a:r>
              <a:rPr spc="155" dirty="0"/>
              <a:t> </a:t>
            </a:r>
            <a:r>
              <a:rPr dirty="0"/>
              <a:t>by </a:t>
            </a:r>
            <a:r>
              <a:rPr spc="-685" dirty="0"/>
              <a:t> </a:t>
            </a:r>
            <a:r>
              <a:rPr spc="-5" dirty="0"/>
              <a:t>anyone</a:t>
            </a:r>
            <a:r>
              <a:rPr spc="-25" dirty="0"/>
              <a:t> </a:t>
            </a:r>
            <a:r>
              <a:rPr spc="-5" dirty="0"/>
              <a:t>besides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sender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dirty="0"/>
              <a:t> the</a:t>
            </a:r>
            <a:r>
              <a:rPr spc="-10" dirty="0"/>
              <a:t> </a:t>
            </a:r>
            <a:r>
              <a:rPr spc="-5" dirty="0"/>
              <a:t>receiver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4800600"/>
            <a:ext cx="487680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043" y="304800"/>
            <a:ext cx="5721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Message</a:t>
            </a:r>
            <a:r>
              <a:rPr sz="4400" spc="-285" dirty="0"/>
              <a:t> </a:t>
            </a:r>
            <a:r>
              <a:rPr sz="440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023" y="1423263"/>
            <a:ext cx="10359390" cy="46247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900" dirty="0">
                <a:latin typeface="Times New Roman"/>
                <a:cs typeface="Times New Roman"/>
              </a:rPr>
              <a:t>Protect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against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active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attacks</a:t>
            </a:r>
            <a:endParaRPr sz="29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330835" algn="l"/>
                <a:tab pos="331470" algn="l"/>
              </a:tabLst>
            </a:pPr>
            <a:r>
              <a:rPr sz="2900" spc="-5" dirty="0">
                <a:latin typeface="Times New Roman"/>
                <a:cs typeface="Times New Roman"/>
              </a:rPr>
              <a:t>falsification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data</a:t>
            </a:r>
          </a:p>
          <a:p>
            <a:pPr marL="469265" indent="-457200">
              <a:lnSpc>
                <a:spcPct val="100000"/>
              </a:lnSpc>
              <a:spcBef>
                <a:spcPts val="650"/>
              </a:spcBef>
              <a:buFont typeface="Wingdings" pitchFamily="2" charset="2"/>
              <a:buChar char="ü"/>
              <a:tabLst>
                <a:tab pos="330835" algn="l"/>
                <a:tab pos="331470" algn="l"/>
              </a:tabLst>
            </a:pPr>
            <a:r>
              <a:rPr sz="2900" dirty="0">
                <a:latin typeface="Times New Roman"/>
                <a:cs typeface="Times New Roman"/>
              </a:rPr>
              <a:t>eavesdropping</a:t>
            </a:r>
          </a:p>
          <a:p>
            <a:pPr marL="469900" marR="5080" indent="-457200">
              <a:lnSpc>
                <a:spcPts val="3130"/>
              </a:lnSpc>
              <a:spcBef>
                <a:spcPts val="1040"/>
              </a:spcBef>
              <a:buFont typeface="Wingdings" pitchFamily="2" charset="2"/>
              <a:buChar char="ü"/>
              <a:tabLst>
                <a:tab pos="241300" algn="l"/>
                <a:tab pos="1722120" algn="l"/>
                <a:tab pos="2160905" algn="l"/>
                <a:tab pos="3702050" algn="l"/>
                <a:tab pos="4119879" algn="l"/>
                <a:tab pos="4517390" algn="l"/>
                <a:tab pos="5875655" algn="l"/>
                <a:tab pos="6600825" algn="l"/>
                <a:tab pos="7733665" algn="l"/>
                <a:tab pos="8640445" algn="l"/>
                <a:tab pos="9283700" algn="l"/>
              </a:tabLst>
            </a:pPr>
            <a:r>
              <a:rPr sz="2900" dirty="0">
                <a:latin typeface="Times New Roman"/>
                <a:cs typeface="Times New Roman"/>
              </a:rPr>
              <a:t>Mes</a:t>
            </a:r>
            <a:r>
              <a:rPr sz="2900" spc="-15" dirty="0">
                <a:latin typeface="Times New Roman"/>
                <a:cs typeface="Times New Roman"/>
              </a:rPr>
              <a:t>s</a:t>
            </a:r>
            <a:r>
              <a:rPr sz="2900" dirty="0">
                <a:latin typeface="Times New Roman"/>
                <a:cs typeface="Times New Roman"/>
              </a:rPr>
              <a:t>age	</a:t>
            </a:r>
            <a:r>
              <a:rPr sz="2900" spc="-5" dirty="0" smtClean="0">
                <a:latin typeface="Times New Roman"/>
                <a:cs typeface="Times New Roman"/>
              </a:rPr>
              <a:t>i</a:t>
            </a:r>
            <a:r>
              <a:rPr sz="2900" dirty="0" smtClean="0">
                <a:latin typeface="Times New Roman"/>
                <a:cs typeface="Times New Roman"/>
              </a:rPr>
              <a:t>s</a:t>
            </a:r>
            <a:r>
              <a:rPr lang="en-US" sz="2900" dirty="0" smtClean="0">
                <a:latin typeface="Times New Roman"/>
                <a:cs typeface="Times New Roman"/>
              </a:rPr>
              <a:t> </a:t>
            </a:r>
            <a:r>
              <a:rPr sz="2900" dirty="0" smtClean="0">
                <a:latin typeface="Times New Roman"/>
                <a:cs typeface="Times New Roman"/>
              </a:rPr>
              <a:t>auth</a:t>
            </a:r>
            <a:r>
              <a:rPr sz="2900" spc="-15" dirty="0" smtClean="0">
                <a:latin typeface="Times New Roman"/>
                <a:cs typeface="Times New Roman"/>
              </a:rPr>
              <a:t>e</a:t>
            </a:r>
            <a:r>
              <a:rPr sz="2900" dirty="0" smtClean="0">
                <a:latin typeface="Times New Roman"/>
                <a:cs typeface="Times New Roman"/>
              </a:rPr>
              <a:t>n</a:t>
            </a:r>
            <a:r>
              <a:rPr sz="2900" spc="-15" dirty="0" smtClean="0">
                <a:latin typeface="Times New Roman"/>
                <a:cs typeface="Times New Roman"/>
              </a:rPr>
              <a:t>t</a:t>
            </a:r>
            <a:r>
              <a:rPr sz="2900" dirty="0" smtClean="0">
                <a:latin typeface="Times New Roman"/>
                <a:cs typeface="Times New Roman"/>
              </a:rPr>
              <a:t>ic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5" dirty="0">
                <a:latin typeface="Times New Roman"/>
                <a:cs typeface="Times New Roman"/>
              </a:rPr>
              <a:t>i</a:t>
            </a:r>
            <a:r>
              <a:rPr sz="2900" dirty="0">
                <a:latin typeface="Times New Roman"/>
                <a:cs typeface="Times New Roman"/>
              </a:rPr>
              <a:t>f	</a:t>
            </a:r>
            <a:r>
              <a:rPr sz="2900" spc="-5" dirty="0" smtClean="0">
                <a:latin typeface="Times New Roman"/>
                <a:cs typeface="Times New Roman"/>
              </a:rPr>
              <a:t>i</a:t>
            </a:r>
            <a:r>
              <a:rPr sz="2900" dirty="0" smtClean="0">
                <a:latin typeface="Times New Roman"/>
                <a:cs typeface="Times New Roman"/>
              </a:rPr>
              <a:t>t</a:t>
            </a:r>
            <a:r>
              <a:rPr lang="en-US" sz="2900" dirty="0" smtClean="0">
                <a:latin typeface="Times New Roman"/>
                <a:cs typeface="Times New Roman"/>
              </a:rPr>
              <a:t> </a:t>
            </a:r>
            <a:r>
              <a:rPr sz="2900" spc="-15" dirty="0" smtClean="0">
                <a:latin typeface="Times New Roman"/>
                <a:cs typeface="Times New Roman"/>
              </a:rPr>
              <a:t>g</a:t>
            </a:r>
            <a:r>
              <a:rPr sz="2900" dirty="0" smtClean="0">
                <a:latin typeface="Times New Roman"/>
                <a:cs typeface="Times New Roman"/>
              </a:rPr>
              <a:t>enuine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sz="2900" dirty="0" smtClean="0">
                <a:latin typeface="Times New Roman"/>
                <a:cs typeface="Times New Roman"/>
              </a:rPr>
              <a:t>and</a:t>
            </a:r>
            <a:r>
              <a:rPr sz="2900" dirty="0">
                <a:latin typeface="Times New Roman"/>
                <a:cs typeface="Times New Roman"/>
              </a:rPr>
              <a:t>	co</a:t>
            </a:r>
            <a:r>
              <a:rPr sz="2900" spc="-25" dirty="0">
                <a:latin typeface="Times New Roman"/>
                <a:cs typeface="Times New Roman"/>
              </a:rPr>
              <a:t>m</a:t>
            </a:r>
            <a:r>
              <a:rPr sz="2900" dirty="0">
                <a:latin typeface="Times New Roman"/>
                <a:cs typeface="Times New Roman"/>
              </a:rPr>
              <a:t>es	fr</a:t>
            </a:r>
            <a:r>
              <a:rPr sz="2900" spc="5" dirty="0">
                <a:latin typeface="Times New Roman"/>
                <a:cs typeface="Times New Roman"/>
              </a:rPr>
              <a:t>o</a:t>
            </a:r>
            <a:r>
              <a:rPr sz="2900" dirty="0">
                <a:latin typeface="Times New Roman"/>
                <a:cs typeface="Times New Roman"/>
              </a:rPr>
              <a:t>m	the	al</a:t>
            </a:r>
            <a:r>
              <a:rPr sz="2900" spc="-15" dirty="0">
                <a:latin typeface="Times New Roman"/>
                <a:cs typeface="Times New Roman"/>
              </a:rPr>
              <a:t>l</a:t>
            </a:r>
            <a:r>
              <a:rPr sz="2900" dirty="0">
                <a:latin typeface="Times New Roman"/>
                <a:cs typeface="Times New Roman"/>
              </a:rPr>
              <a:t>eg</a:t>
            </a:r>
            <a:r>
              <a:rPr sz="2900" spc="-15" dirty="0">
                <a:latin typeface="Times New Roman"/>
                <a:cs typeface="Times New Roman"/>
              </a:rPr>
              <a:t>e</a:t>
            </a:r>
            <a:r>
              <a:rPr sz="2900" dirty="0">
                <a:latin typeface="Times New Roman"/>
                <a:cs typeface="Times New Roman"/>
              </a:rPr>
              <a:t>d  source.</a:t>
            </a: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900" spc="-5" dirty="0">
                <a:latin typeface="Times New Roman"/>
                <a:cs typeface="Times New Roman"/>
              </a:rPr>
              <a:t>‘authentication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allows </a:t>
            </a:r>
            <a:r>
              <a:rPr sz="2900" spc="-5" dirty="0">
                <a:latin typeface="Times New Roman"/>
                <a:cs typeface="Times New Roman"/>
              </a:rPr>
              <a:t>received</a:t>
            </a:r>
            <a:r>
              <a:rPr sz="2900" dirty="0">
                <a:latin typeface="Times New Roman"/>
                <a:cs typeface="Times New Roman"/>
              </a:rPr>
              <a:t> to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verify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that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message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is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authentic</a:t>
            </a:r>
            <a:endParaRPr sz="2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900" spc="-5" dirty="0">
                <a:latin typeface="Times New Roman"/>
                <a:cs typeface="Times New Roman"/>
              </a:rPr>
              <a:t>Message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has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not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altered</a:t>
            </a:r>
            <a:endParaRPr sz="29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900" spc="-5" dirty="0">
                <a:latin typeface="Times New Roman"/>
                <a:cs typeface="Times New Roman"/>
              </a:rPr>
              <a:t>Message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is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from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authentic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source</a:t>
            </a:r>
          </a:p>
          <a:p>
            <a:pPr marL="469900" indent="-457200">
              <a:lnSpc>
                <a:spcPct val="100000"/>
              </a:lnSpc>
              <a:spcBef>
                <a:spcPts val="66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900" spc="-5" dirty="0">
                <a:latin typeface="Times New Roman"/>
                <a:cs typeface="Times New Roman"/>
              </a:rPr>
              <a:t>Message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timeline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457200"/>
            <a:ext cx="3179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Site</a:t>
            </a:r>
            <a:r>
              <a:rPr sz="4400" spc="-85" dirty="0"/>
              <a:t> </a:t>
            </a:r>
            <a:r>
              <a:rPr sz="4400" dirty="0"/>
              <a:t>Blocking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472" y="1447800"/>
            <a:ext cx="10361295" cy="409342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9525" indent="-457200" algn="just">
              <a:lnSpc>
                <a:spcPts val="3020"/>
              </a:lnSpc>
              <a:spcBef>
                <a:spcPts val="4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Site blocking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software based approach that prohibits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certain websites that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deemed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inappropriate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ü"/>
            </a:pPr>
            <a:endParaRPr sz="435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a process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which a firewall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www </a:t>
            </a:r>
            <a:r>
              <a:rPr sz="2800" dirty="0">
                <a:latin typeface="Times New Roman"/>
                <a:cs typeface="Times New Roman"/>
              </a:rPr>
              <a:t>proxy </a:t>
            </a:r>
            <a:r>
              <a:rPr sz="2800" spc="-5" dirty="0">
                <a:latin typeface="Times New Roman"/>
                <a:cs typeface="Times New Roman"/>
              </a:rPr>
              <a:t>prevents users from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accessing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resources.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ü"/>
            </a:pPr>
            <a:endParaRPr sz="43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sites that contain explicit objectionable material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blocked </a:t>
            </a:r>
            <a:r>
              <a:rPr sz="2800" spc="-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management to prevent employees from accessing these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company’s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4675" y="1174750"/>
            <a:ext cx="2622550" cy="1079500"/>
            <a:chOff x="4384675" y="1174750"/>
            <a:chExt cx="2622550" cy="1079500"/>
          </a:xfrm>
        </p:grpSpPr>
        <p:sp>
          <p:nvSpPr>
            <p:cNvPr id="3" name="object 3"/>
            <p:cNvSpPr/>
            <p:nvPr/>
          </p:nvSpPr>
          <p:spPr>
            <a:xfrm>
              <a:off x="4391025" y="1181100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243205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2432050" y="1066800"/>
                  </a:lnTo>
                  <a:lnTo>
                    <a:pt x="2479307" y="1060447"/>
                  </a:lnTo>
                  <a:lnTo>
                    <a:pt x="2521777" y="1042519"/>
                  </a:lnTo>
                  <a:lnTo>
                    <a:pt x="2557764" y="1014714"/>
                  </a:lnTo>
                  <a:lnTo>
                    <a:pt x="2585569" y="978727"/>
                  </a:lnTo>
                  <a:lnTo>
                    <a:pt x="2603497" y="936257"/>
                  </a:lnTo>
                  <a:lnTo>
                    <a:pt x="2609850" y="889000"/>
                  </a:lnTo>
                  <a:lnTo>
                    <a:pt x="2609850" y="177800"/>
                  </a:lnTo>
                  <a:lnTo>
                    <a:pt x="2603497" y="130542"/>
                  </a:lnTo>
                  <a:lnTo>
                    <a:pt x="2585569" y="88072"/>
                  </a:lnTo>
                  <a:lnTo>
                    <a:pt x="2557764" y="52085"/>
                  </a:lnTo>
                  <a:lnTo>
                    <a:pt x="2521777" y="24280"/>
                  </a:lnTo>
                  <a:lnTo>
                    <a:pt x="2479307" y="6352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91025" y="1181100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2432050" y="0"/>
                  </a:lnTo>
                  <a:lnTo>
                    <a:pt x="2479307" y="6352"/>
                  </a:lnTo>
                  <a:lnTo>
                    <a:pt x="2521777" y="24280"/>
                  </a:lnTo>
                  <a:lnTo>
                    <a:pt x="2557764" y="52085"/>
                  </a:lnTo>
                  <a:lnTo>
                    <a:pt x="2585569" y="88072"/>
                  </a:lnTo>
                  <a:lnTo>
                    <a:pt x="2603497" y="130542"/>
                  </a:lnTo>
                  <a:lnTo>
                    <a:pt x="2609850" y="177800"/>
                  </a:lnTo>
                  <a:lnTo>
                    <a:pt x="2609850" y="889000"/>
                  </a:lnTo>
                  <a:lnTo>
                    <a:pt x="2603497" y="936257"/>
                  </a:lnTo>
                  <a:lnTo>
                    <a:pt x="2585569" y="978727"/>
                  </a:lnTo>
                  <a:lnTo>
                    <a:pt x="2557764" y="1014714"/>
                  </a:lnTo>
                  <a:lnTo>
                    <a:pt x="2521777" y="1042519"/>
                  </a:lnTo>
                  <a:lnTo>
                    <a:pt x="2479307" y="1060447"/>
                  </a:lnTo>
                  <a:lnTo>
                    <a:pt x="243205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63261" y="1282953"/>
            <a:ext cx="1864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Legal </a:t>
            </a:r>
            <a:r>
              <a:rPr sz="18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Aspects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E-Commerce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8575" y="2815463"/>
            <a:ext cx="2622550" cy="1079500"/>
            <a:chOff x="1298575" y="2815463"/>
            <a:chExt cx="2622550" cy="1079500"/>
          </a:xfrm>
        </p:grpSpPr>
        <p:sp>
          <p:nvSpPr>
            <p:cNvPr id="7" name="object 7"/>
            <p:cNvSpPr/>
            <p:nvPr/>
          </p:nvSpPr>
          <p:spPr>
            <a:xfrm>
              <a:off x="1304925" y="2821813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243205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2432050" y="1066800"/>
                  </a:lnTo>
                  <a:lnTo>
                    <a:pt x="2479307" y="1060447"/>
                  </a:lnTo>
                  <a:lnTo>
                    <a:pt x="2521777" y="1042519"/>
                  </a:lnTo>
                  <a:lnTo>
                    <a:pt x="2557764" y="1014714"/>
                  </a:lnTo>
                  <a:lnTo>
                    <a:pt x="2585569" y="978727"/>
                  </a:lnTo>
                  <a:lnTo>
                    <a:pt x="2603497" y="936257"/>
                  </a:lnTo>
                  <a:lnTo>
                    <a:pt x="2609850" y="889000"/>
                  </a:lnTo>
                  <a:lnTo>
                    <a:pt x="2609850" y="177800"/>
                  </a:lnTo>
                  <a:lnTo>
                    <a:pt x="2603497" y="130542"/>
                  </a:lnTo>
                  <a:lnTo>
                    <a:pt x="2585569" y="88072"/>
                  </a:lnTo>
                  <a:lnTo>
                    <a:pt x="2557764" y="52085"/>
                  </a:lnTo>
                  <a:lnTo>
                    <a:pt x="2521777" y="24280"/>
                  </a:lnTo>
                  <a:lnTo>
                    <a:pt x="2479307" y="6352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4925" y="2821813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2432050" y="0"/>
                  </a:lnTo>
                  <a:lnTo>
                    <a:pt x="2479307" y="6352"/>
                  </a:lnTo>
                  <a:lnTo>
                    <a:pt x="2521777" y="24280"/>
                  </a:lnTo>
                  <a:lnTo>
                    <a:pt x="2557764" y="52085"/>
                  </a:lnTo>
                  <a:lnTo>
                    <a:pt x="2585569" y="88072"/>
                  </a:lnTo>
                  <a:lnTo>
                    <a:pt x="2603497" y="130542"/>
                  </a:lnTo>
                  <a:lnTo>
                    <a:pt x="2609850" y="177800"/>
                  </a:lnTo>
                  <a:lnTo>
                    <a:pt x="2609850" y="889000"/>
                  </a:lnTo>
                  <a:lnTo>
                    <a:pt x="2603497" y="936257"/>
                  </a:lnTo>
                  <a:lnTo>
                    <a:pt x="2585569" y="978727"/>
                  </a:lnTo>
                  <a:lnTo>
                    <a:pt x="2557764" y="1014714"/>
                  </a:lnTo>
                  <a:lnTo>
                    <a:pt x="2521777" y="1042519"/>
                  </a:lnTo>
                  <a:lnTo>
                    <a:pt x="2479307" y="1060447"/>
                  </a:lnTo>
                  <a:lnTo>
                    <a:pt x="243205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16761" y="3190747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Threats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E-Commerce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08875" y="2798698"/>
            <a:ext cx="2622550" cy="1079500"/>
            <a:chOff x="7508875" y="2798698"/>
            <a:chExt cx="2622550" cy="1079500"/>
          </a:xfrm>
        </p:grpSpPr>
        <p:sp>
          <p:nvSpPr>
            <p:cNvPr id="11" name="object 11"/>
            <p:cNvSpPr/>
            <p:nvPr/>
          </p:nvSpPr>
          <p:spPr>
            <a:xfrm>
              <a:off x="7515225" y="2805048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243205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000"/>
                  </a:lnTo>
                  <a:lnTo>
                    <a:pt x="6352" y="936301"/>
                  </a:lnTo>
                  <a:lnTo>
                    <a:pt x="24280" y="978784"/>
                  </a:lnTo>
                  <a:lnTo>
                    <a:pt x="52085" y="1014761"/>
                  </a:lnTo>
                  <a:lnTo>
                    <a:pt x="88072" y="1042547"/>
                  </a:lnTo>
                  <a:lnTo>
                    <a:pt x="130542" y="1060455"/>
                  </a:lnTo>
                  <a:lnTo>
                    <a:pt x="177800" y="1066800"/>
                  </a:lnTo>
                  <a:lnTo>
                    <a:pt x="2432050" y="1066800"/>
                  </a:lnTo>
                  <a:lnTo>
                    <a:pt x="2479307" y="1060455"/>
                  </a:lnTo>
                  <a:lnTo>
                    <a:pt x="2521777" y="1042547"/>
                  </a:lnTo>
                  <a:lnTo>
                    <a:pt x="2557764" y="1014761"/>
                  </a:lnTo>
                  <a:lnTo>
                    <a:pt x="2585569" y="978784"/>
                  </a:lnTo>
                  <a:lnTo>
                    <a:pt x="2603497" y="936301"/>
                  </a:lnTo>
                  <a:lnTo>
                    <a:pt x="2609850" y="889000"/>
                  </a:lnTo>
                  <a:lnTo>
                    <a:pt x="2609850" y="177926"/>
                  </a:lnTo>
                  <a:lnTo>
                    <a:pt x="2603497" y="130615"/>
                  </a:lnTo>
                  <a:lnTo>
                    <a:pt x="2585569" y="88109"/>
                  </a:lnTo>
                  <a:lnTo>
                    <a:pt x="2557764" y="52101"/>
                  </a:lnTo>
                  <a:lnTo>
                    <a:pt x="2521777" y="24285"/>
                  </a:lnTo>
                  <a:lnTo>
                    <a:pt x="2479307" y="6353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15225" y="2805048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2432050" y="0"/>
                  </a:lnTo>
                  <a:lnTo>
                    <a:pt x="2479307" y="6353"/>
                  </a:lnTo>
                  <a:lnTo>
                    <a:pt x="2521777" y="24285"/>
                  </a:lnTo>
                  <a:lnTo>
                    <a:pt x="2557764" y="52101"/>
                  </a:lnTo>
                  <a:lnTo>
                    <a:pt x="2585569" y="88109"/>
                  </a:lnTo>
                  <a:lnTo>
                    <a:pt x="2603497" y="130615"/>
                  </a:lnTo>
                  <a:lnTo>
                    <a:pt x="2609850" y="177926"/>
                  </a:lnTo>
                  <a:lnTo>
                    <a:pt x="2609850" y="889000"/>
                  </a:lnTo>
                  <a:lnTo>
                    <a:pt x="2603497" y="936301"/>
                  </a:lnTo>
                  <a:lnTo>
                    <a:pt x="2585569" y="978784"/>
                  </a:lnTo>
                  <a:lnTo>
                    <a:pt x="2557764" y="1014761"/>
                  </a:lnTo>
                  <a:lnTo>
                    <a:pt x="2521777" y="1042547"/>
                  </a:lnTo>
                  <a:lnTo>
                    <a:pt x="2479307" y="1060455"/>
                  </a:lnTo>
                  <a:lnTo>
                    <a:pt x="2432050" y="1066800"/>
                  </a:lnTo>
                  <a:lnTo>
                    <a:pt x="177800" y="1066800"/>
                  </a:lnTo>
                  <a:lnTo>
                    <a:pt x="130542" y="1060455"/>
                  </a:lnTo>
                  <a:lnTo>
                    <a:pt x="88072" y="1042547"/>
                  </a:lnTo>
                  <a:lnTo>
                    <a:pt x="52085" y="1014761"/>
                  </a:lnTo>
                  <a:lnTo>
                    <a:pt x="24280" y="978784"/>
                  </a:lnTo>
                  <a:lnTo>
                    <a:pt x="6352" y="936301"/>
                  </a:lnTo>
                  <a:lnTo>
                    <a:pt x="0" y="889000"/>
                  </a:lnTo>
                  <a:lnTo>
                    <a:pt x="0" y="1779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96276" y="3036823"/>
            <a:ext cx="204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765" marR="5080" indent="-774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Relevant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provisions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37075" y="2815463"/>
            <a:ext cx="2622550" cy="1079500"/>
            <a:chOff x="4537075" y="2815463"/>
            <a:chExt cx="2622550" cy="1079500"/>
          </a:xfrm>
        </p:grpSpPr>
        <p:sp>
          <p:nvSpPr>
            <p:cNvPr id="15" name="object 15"/>
            <p:cNvSpPr/>
            <p:nvPr/>
          </p:nvSpPr>
          <p:spPr>
            <a:xfrm>
              <a:off x="4543425" y="2821813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243205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2432050" y="1066800"/>
                  </a:lnTo>
                  <a:lnTo>
                    <a:pt x="2479307" y="1060447"/>
                  </a:lnTo>
                  <a:lnTo>
                    <a:pt x="2521777" y="1042519"/>
                  </a:lnTo>
                  <a:lnTo>
                    <a:pt x="2557764" y="1014714"/>
                  </a:lnTo>
                  <a:lnTo>
                    <a:pt x="2585569" y="978727"/>
                  </a:lnTo>
                  <a:lnTo>
                    <a:pt x="2603497" y="936257"/>
                  </a:lnTo>
                  <a:lnTo>
                    <a:pt x="2609850" y="889000"/>
                  </a:lnTo>
                  <a:lnTo>
                    <a:pt x="2609850" y="177800"/>
                  </a:lnTo>
                  <a:lnTo>
                    <a:pt x="2603497" y="130542"/>
                  </a:lnTo>
                  <a:lnTo>
                    <a:pt x="2585569" y="88072"/>
                  </a:lnTo>
                  <a:lnTo>
                    <a:pt x="2557764" y="52085"/>
                  </a:lnTo>
                  <a:lnTo>
                    <a:pt x="2521777" y="24280"/>
                  </a:lnTo>
                  <a:lnTo>
                    <a:pt x="2479307" y="6352"/>
                  </a:lnTo>
                  <a:lnTo>
                    <a:pt x="24320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3425" y="2821813"/>
              <a:ext cx="2609850" cy="1066800"/>
            </a:xfrm>
            <a:custGeom>
              <a:avLst/>
              <a:gdLst/>
              <a:ahLst/>
              <a:cxnLst/>
              <a:rect l="l" t="t" r="r" b="b"/>
              <a:pathLst>
                <a:path w="26098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2432050" y="0"/>
                  </a:lnTo>
                  <a:lnTo>
                    <a:pt x="2479307" y="6352"/>
                  </a:lnTo>
                  <a:lnTo>
                    <a:pt x="2521777" y="24280"/>
                  </a:lnTo>
                  <a:lnTo>
                    <a:pt x="2557764" y="52085"/>
                  </a:lnTo>
                  <a:lnTo>
                    <a:pt x="2585569" y="88072"/>
                  </a:lnTo>
                  <a:lnTo>
                    <a:pt x="2603497" y="130542"/>
                  </a:lnTo>
                  <a:lnTo>
                    <a:pt x="2609850" y="177800"/>
                  </a:lnTo>
                  <a:lnTo>
                    <a:pt x="2609850" y="889000"/>
                  </a:lnTo>
                  <a:lnTo>
                    <a:pt x="2603497" y="936257"/>
                  </a:lnTo>
                  <a:lnTo>
                    <a:pt x="2585569" y="978727"/>
                  </a:lnTo>
                  <a:lnTo>
                    <a:pt x="2557764" y="1014714"/>
                  </a:lnTo>
                  <a:lnTo>
                    <a:pt x="2521777" y="1042519"/>
                  </a:lnTo>
                  <a:lnTo>
                    <a:pt x="2479307" y="1060447"/>
                  </a:lnTo>
                  <a:lnTo>
                    <a:pt x="243205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01361" y="3053588"/>
            <a:ext cx="209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Clients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08875" y="4565650"/>
            <a:ext cx="2622550" cy="2012950"/>
            <a:chOff x="7508875" y="4565650"/>
            <a:chExt cx="2622550" cy="2012950"/>
          </a:xfrm>
        </p:grpSpPr>
        <p:sp>
          <p:nvSpPr>
            <p:cNvPr id="19" name="object 19"/>
            <p:cNvSpPr/>
            <p:nvPr/>
          </p:nvSpPr>
          <p:spPr>
            <a:xfrm>
              <a:off x="7515225" y="4572000"/>
              <a:ext cx="2609850" cy="2000250"/>
            </a:xfrm>
            <a:custGeom>
              <a:avLst/>
              <a:gdLst/>
              <a:ahLst/>
              <a:cxnLst/>
              <a:rect l="l" t="t" r="r" b="b"/>
              <a:pathLst>
                <a:path w="2609850" h="2000250">
                  <a:moveTo>
                    <a:pt x="2276475" y="0"/>
                  </a:moveTo>
                  <a:lnTo>
                    <a:pt x="333375" y="0"/>
                  </a:lnTo>
                  <a:lnTo>
                    <a:pt x="284104" y="3613"/>
                  </a:lnTo>
                  <a:lnTo>
                    <a:pt x="237080" y="14112"/>
                  </a:lnTo>
                  <a:lnTo>
                    <a:pt x="192818" y="30979"/>
                  </a:lnTo>
                  <a:lnTo>
                    <a:pt x="151834" y="53700"/>
                  </a:lnTo>
                  <a:lnTo>
                    <a:pt x="114643" y="81760"/>
                  </a:lnTo>
                  <a:lnTo>
                    <a:pt x="81760" y="114643"/>
                  </a:lnTo>
                  <a:lnTo>
                    <a:pt x="53700" y="151834"/>
                  </a:lnTo>
                  <a:lnTo>
                    <a:pt x="30979" y="192818"/>
                  </a:lnTo>
                  <a:lnTo>
                    <a:pt x="14112" y="237080"/>
                  </a:lnTo>
                  <a:lnTo>
                    <a:pt x="3613" y="284104"/>
                  </a:lnTo>
                  <a:lnTo>
                    <a:pt x="0" y="333375"/>
                  </a:lnTo>
                  <a:lnTo>
                    <a:pt x="0" y="1666862"/>
                  </a:lnTo>
                  <a:lnTo>
                    <a:pt x="3613" y="1716127"/>
                  </a:lnTo>
                  <a:lnTo>
                    <a:pt x="14112" y="1763148"/>
                  </a:lnTo>
                  <a:lnTo>
                    <a:pt x="30979" y="1807409"/>
                  </a:lnTo>
                  <a:lnTo>
                    <a:pt x="53700" y="1848395"/>
                  </a:lnTo>
                  <a:lnTo>
                    <a:pt x="81760" y="1885588"/>
                  </a:lnTo>
                  <a:lnTo>
                    <a:pt x="114643" y="1918475"/>
                  </a:lnTo>
                  <a:lnTo>
                    <a:pt x="151834" y="1946539"/>
                  </a:lnTo>
                  <a:lnTo>
                    <a:pt x="192818" y="1969264"/>
                  </a:lnTo>
                  <a:lnTo>
                    <a:pt x="237080" y="1986134"/>
                  </a:lnTo>
                  <a:lnTo>
                    <a:pt x="284104" y="1996635"/>
                  </a:lnTo>
                  <a:lnTo>
                    <a:pt x="333375" y="2000250"/>
                  </a:lnTo>
                  <a:lnTo>
                    <a:pt x="2276475" y="2000250"/>
                  </a:lnTo>
                  <a:lnTo>
                    <a:pt x="2325745" y="1996635"/>
                  </a:lnTo>
                  <a:lnTo>
                    <a:pt x="2372769" y="1986134"/>
                  </a:lnTo>
                  <a:lnTo>
                    <a:pt x="2417031" y="1969264"/>
                  </a:lnTo>
                  <a:lnTo>
                    <a:pt x="2458015" y="1946539"/>
                  </a:lnTo>
                  <a:lnTo>
                    <a:pt x="2495206" y="1918475"/>
                  </a:lnTo>
                  <a:lnTo>
                    <a:pt x="2528089" y="1885588"/>
                  </a:lnTo>
                  <a:lnTo>
                    <a:pt x="2556149" y="1848395"/>
                  </a:lnTo>
                  <a:lnTo>
                    <a:pt x="2578870" y="1807409"/>
                  </a:lnTo>
                  <a:lnTo>
                    <a:pt x="2595737" y="1763148"/>
                  </a:lnTo>
                  <a:lnTo>
                    <a:pt x="2606236" y="1716127"/>
                  </a:lnTo>
                  <a:lnTo>
                    <a:pt x="2609850" y="1666862"/>
                  </a:lnTo>
                  <a:lnTo>
                    <a:pt x="2609850" y="333375"/>
                  </a:lnTo>
                  <a:lnTo>
                    <a:pt x="2606236" y="284104"/>
                  </a:lnTo>
                  <a:lnTo>
                    <a:pt x="2595737" y="237080"/>
                  </a:lnTo>
                  <a:lnTo>
                    <a:pt x="2578870" y="192818"/>
                  </a:lnTo>
                  <a:lnTo>
                    <a:pt x="2556149" y="151834"/>
                  </a:lnTo>
                  <a:lnTo>
                    <a:pt x="2528089" y="114643"/>
                  </a:lnTo>
                  <a:lnTo>
                    <a:pt x="2495206" y="81760"/>
                  </a:lnTo>
                  <a:lnTo>
                    <a:pt x="2458015" y="53700"/>
                  </a:lnTo>
                  <a:lnTo>
                    <a:pt x="2417031" y="30979"/>
                  </a:lnTo>
                  <a:lnTo>
                    <a:pt x="2372769" y="14112"/>
                  </a:lnTo>
                  <a:lnTo>
                    <a:pt x="2325745" y="3613"/>
                  </a:lnTo>
                  <a:lnTo>
                    <a:pt x="22764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15225" y="4572000"/>
              <a:ext cx="2609850" cy="2000250"/>
            </a:xfrm>
            <a:custGeom>
              <a:avLst/>
              <a:gdLst/>
              <a:ahLst/>
              <a:cxnLst/>
              <a:rect l="l" t="t" r="r" b="b"/>
              <a:pathLst>
                <a:path w="2609850" h="2000250">
                  <a:moveTo>
                    <a:pt x="0" y="333375"/>
                  </a:moveTo>
                  <a:lnTo>
                    <a:pt x="3613" y="284104"/>
                  </a:lnTo>
                  <a:lnTo>
                    <a:pt x="14112" y="237080"/>
                  </a:lnTo>
                  <a:lnTo>
                    <a:pt x="30979" y="192818"/>
                  </a:lnTo>
                  <a:lnTo>
                    <a:pt x="53700" y="151834"/>
                  </a:lnTo>
                  <a:lnTo>
                    <a:pt x="81760" y="114643"/>
                  </a:lnTo>
                  <a:lnTo>
                    <a:pt x="114643" y="81760"/>
                  </a:lnTo>
                  <a:lnTo>
                    <a:pt x="151834" y="53700"/>
                  </a:lnTo>
                  <a:lnTo>
                    <a:pt x="192818" y="30979"/>
                  </a:lnTo>
                  <a:lnTo>
                    <a:pt x="237080" y="14112"/>
                  </a:lnTo>
                  <a:lnTo>
                    <a:pt x="284104" y="3613"/>
                  </a:lnTo>
                  <a:lnTo>
                    <a:pt x="333375" y="0"/>
                  </a:lnTo>
                  <a:lnTo>
                    <a:pt x="2276475" y="0"/>
                  </a:lnTo>
                  <a:lnTo>
                    <a:pt x="2325745" y="3613"/>
                  </a:lnTo>
                  <a:lnTo>
                    <a:pt x="2372769" y="14112"/>
                  </a:lnTo>
                  <a:lnTo>
                    <a:pt x="2417031" y="30979"/>
                  </a:lnTo>
                  <a:lnTo>
                    <a:pt x="2458015" y="53700"/>
                  </a:lnTo>
                  <a:lnTo>
                    <a:pt x="2495206" y="81760"/>
                  </a:lnTo>
                  <a:lnTo>
                    <a:pt x="2528089" y="114643"/>
                  </a:lnTo>
                  <a:lnTo>
                    <a:pt x="2556149" y="151834"/>
                  </a:lnTo>
                  <a:lnTo>
                    <a:pt x="2578870" y="192818"/>
                  </a:lnTo>
                  <a:lnTo>
                    <a:pt x="2595737" y="237080"/>
                  </a:lnTo>
                  <a:lnTo>
                    <a:pt x="2606236" y="284104"/>
                  </a:lnTo>
                  <a:lnTo>
                    <a:pt x="2609850" y="333375"/>
                  </a:lnTo>
                  <a:lnTo>
                    <a:pt x="2609850" y="1666862"/>
                  </a:lnTo>
                  <a:lnTo>
                    <a:pt x="2606236" y="1716127"/>
                  </a:lnTo>
                  <a:lnTo>
                    <a:pt x="2595737" y="1763148"/>
                  </a:lnTo>
                  <a:lnTo>
                    <a:pt x="2578870" y="1807409"/>
                  </a:lnTo>
                  <a:lnTo>
                    <a:pt x="2556149" y="1848395"/>
                  </a:lnTo>
                  <a:lnTo>
                    <a:pt x="2528089" y="1885588"/>
                  </a:lnTo>
                  <a:lnTo>
                    <a:pt x="2495206" y="1918475"/>
                  </a:lnTo>
                  <a:lnTo>
                    <a:pt x="2458015" y="1946539"/>
                  </a:lnTo>
                  <a:lnTo>
                    <a:pt x="2417031" y="1969264"/>
                  </a:lnTo>
                  <a:lnTo>
                    <a:pt x="2372769" y="1986134"/>
                  </a:lnTo>
                  <a:lnTo>
                    <a:pt x="2325745" y="1996635"/>
                  </a:lnTo>
                  <a:lnTo>
                    <a:pt x="2276475" y="2000250"/>
                  </a:lnTo>
                  <a:lnTo>
                    <a:pt x="333375" y="2000250"/>
                  </a:lnTo>
                  <a:lnTo>
                    <a:pt x="284104" y="1996635"/>
                  </a:lnTo>
                  <a:lnTo>
                    <a:pt x="237080" y="1986134"/>
                  </a:lnTo>
                  <a:lnTo>
                    <a:pt x="192818" y="1969264"/>
                  </a:lnTo>
                  <a:lnTo>
                    <a:pt x="151834" y="1946539"/>
                  </a:lnTo>
                  <a:lnTo>
                    <a:pt x="114643" y="1918475"/>
                  </a:lnTo>
                  <a:lnTo>
                    <a:pt x="81760" y="1885588"/>
                  </a:lnTo>
                  <a:lnTo>
                    <a:pt x="53700" y="1848395"/>
                  </a:lnTo>
                  <a:lnTo>
                    <a:pt x="30979" y="1807409"/>
                  </a:lnTo>
                  <a:lnTo>
                    <a:pt x="14112" y="1763148"/>
                  </a:lnTo>
                  <a:lnTo>
                    <a:pt x="3613" y="1716127"/>
                  </a:lnTo>
                  <a:lnTo>
                    <a:pt x="0" y="1666862"/>
                  </a:lnTo>
                  <a:lnTo>
                    <a:pt x="0" y="33337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68157" y="4584954"/>
            <a:ext cx="19050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85800" algn="l"/>
                <a:tab pos="68643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Offences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Electronic</a:t>
            </a:r>
            <a:endParaRPr sz="1800">
              <a:latin typeface="Calibri"/>
              <a:cs typeface="Calibri"/>
            </a:endParaRPr>
          </a:p>
          <a:p>
            <a:pPr marL="72898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  <a:p>
            <a:pPr marL="269875" marR="41275" indent="-220979">
              <a:lnSpc>
                <a:spcPct val="100000"/>
              </a:lnSpc>
              <a:buClr>
                <a:srgbClr val="FFFFFF"/>
              </a:buClr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dirty="0"/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Digital Signature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Penalties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Adjudication)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01100" y="250050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26924" y="0"/>
                </a:moveTo>
                <a:lnTo>
                  <a:pt x="0" y="80772"/>
                </a:lnTo>
                <a:lnTo>
                  <a:pt x="80772" y="53848"/>
                </a:lnTo>
                <a:lnTo>
                  <a:pt x="2692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571750" y="2247645"/>
            <a:ext cx="6286500" cy="2324735"/>
            <a:chOff x="2571750" y="2247645"/>
            <a:chExt cx="6286500" cy="2324735"/>
          </a:xfrm>
        </p:grpSpPr>
        <p:sp>
          <p:nvSpPr>
            <p:cNvPr id="24" name="object 24"/>
            <p:cNvSpPr/>
            <p:nvPr/>
          </p:nvSpPr>
          <p:spPr>
            <a:xfrm>
              <a:off x="2590800" y="2552699"/>
              <a:ext cx="6086475" cy="0"/>
            </a:xfrm>
            <a:custGeom>
              <a:avLst/>
              <a:gdLst/>
              <a:ahLst/>
              <a:cxnLst/>
              <a:rect l="l" t="t" r="r" b="b"/>
              <a:pathLst>
                <a:path w="6086475">
                  <a:moveTo>
                    <a:pt x="0" y="0"/>
                  </a:moveTo>
                  <a:lnTo>
                    <a:pt x="60864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1750" y="2247645"/>
              <a:ext cx="6286500" cy="2324735"/>
            </a:xfrm>
            <a:custGeom>
              <a:avLst/>
              <a:gdLst/>
              <a:ahLst/>
              <a:cxnLst/>
              <a:rect l="l" t="t" r="r" b="b"/>
              <a:pathLst>
                <a:path w="6286500" h="2324735">
                  <a:moveTo>
                    <a:pt x="76200" y="497967"/>
                  </a:moveTo>
                  <a:lnTo>
                    <a:pt x="44450" y="497967"/>
                  </a:lnTo>
                  <a:lnTo>
                    <a:pt x="44450" y="314579"/>
                  </a:lnTo>
                  <a:lnTo>
                    <a:pt x="31750" y="314579"/>
                  </a:lnTo>
                  <a:lnTo>
                    <a:pt x="31750" y="497967"/>
                  </a:lnTo>
                  <a:lnTo>
                    <a:pt x="0" y="497967"/>
                  </a:lnTo>
                  <a:lnTo>
                    <a:pt x="38100" y="574167"/>
                  </a:lnTo>
                  <a:lnTo>
                    <a:pt x="69850" y="510667"/>
                  </a:lnTo>
                  <a:lnTo>
                    <a:pt x="76200" y="497967"/>
                  </a:lnTo>
                  <a:close/>
                </a:path>
                <a:path w="6286500" h="2324735">
                  <a:moveTo>
                    <a:pt x="3169539" y="237236"/>
                  </a:moveTo>
                  <a:lnTo>
                    <a:pt x="3137776" y="238201"/>
                  </a:lnTo>
                  <a:lnTo>
                    <a:pt x="3130550" y="0"/>
                  </a:lnTo>
                  <a:lnTo>
                    <a:pt x="3117850" y="508"/>
                  </a:lnTo>
                  <a:lnTo>
                    <a:pt x="3125076" y="238582"/>
                  </a:lnTo>
                  <a:lnTo>
                    <a:pt x="3093339" y="239522"/>
                  </a:lnTo>
                  <a:lnTo>
                    <a:pt x="3133725" y="314579"/>
                  </a:lnTo>
                  <a:lnTo>
                    <a:pt x="3163011" y="251333"/>
                  </a:lnTo>
                  <a:lnTo>
                    <a:pt x="3169539" y="237236"/>
                  </a:lnTo>
                  <a:close/>
                </a:path>
                <a:path w="6286500" h="2324735">
                  <a:moveTo>
                    <a:pt x="6286500" y="2248154"/>
                  </a:moveTo>
                  <a:lnTo>
                    <a:pt x="6254750" y="2248154"/>
                  </a:lnTo>
                  <a:lnTo>
                    <a:pt x="6254750" y="1624203"/>
                  </a:lnTo>
                  <a:lnTo>
                    <a:pt x="6242050" y="1624203"/>
                  </a:lnTo>
                  <a:lnTo>
                    <a:pt x="6242050" y="2248154"/>
                  </a:lnTo>
                  <a:lnTo>
                    <a:pt x="6210300" y="2248154"/>
                  </a:lnTo>
                  <a:lnTo>
                    <a:pt x="6248400" y="2324354"/>
                  </a:lnTo>
                  <a:lnTo>
                    <a:pt x="6280150" y="2260854"/>
                  </a:lnTo>
                  <a:lnTo>
                    <a:pt x="6286500" y="2248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3333" y="2561716"/>
              <a:ext cx="75946" cy="2433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10250" y="2562224"/>
              <a:ext cx="76200" cy="259715"/>
            </a:xfrm>
            <a:custGeom>
              <a:avLst/>
              <a:gdLst/>
              <a:ahLst/>
              <a:cxnLst/>
              <a:rect l="l" t="t" r="r" b="b"/>
              <a:pathLst>
                <a:path w="76200" h="259714">
                  <a:moveTo>
                    <a:pt x="31750" y="183387"/>
                  </a:moveTo>
                  <a:lnTo>
                    <a:pt x="0" y="183387"/>
                  </a:lnTo>
                  <a:lnTo>
                    <a:pt x="38100" y="259587"/>
                  </a:lnTo>
                  <a:lnTo>
                    <a:pt x="69850" y="196087"/>
                  </a:lnTo>
                  <a:lnTo>
                    <a:pt x="31750" y="196087"/>
                  </a:lnTo>
                  <a:lnTo>
                    <a:pt x="31750" y="183387"/>
                  </a:lnTo>
                  <a:close/>
                </a:path>
                <a:path w="76200" h="259714">
                  <a:moveTo>
                    <a:pt x="44450" y="0"/>
                  </a:moveTo>
                  <a:lnTo>
                    <a:pt x="31750" y="0"/>
                  </a:lnTo>
                  <a:lnTo>
                    <a:pt x="31750" y="196087"/>
                  </a:lnTo>
                  <a:lnTo>
                    <a:pt x="44450" y="196087"/>
                  </a:lnTo>
                  <a:lnTo>
                    <a:pt x="44450" y="0"/>
                  </a:lnTo>
                  <a:close/>
                </a:path>
                <a:path w="76200" h="259714">
                  <a:moveTo>
                    <a:pt x="76200" y="183387"/>
                  </a:moveTo>
                  <a:lnTo>
                    <a:pt x="44450" y="183387"/>
                  </a:lnTo>
                  <a:lnTo>
                    <a:pt x="44450" y="196087"/>
                  </a:lnTo>
                  <a:lnTo>
                    <a:pt x="69850" y="196087"/>
                  </a:lnTo>
                  <a:lnTo>
                    <a:pt x="76200" y="183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241" y="457200"/>
            <a:ext cx="6535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Operating</a:t>
            </a:r>
            <a:r>
              <a:rPr sz="4400" spc="-50" dirty="0"/>
              <a:t> </a:t>
            </a:r>
            <a:r>
              <a:rPr sz="4400" dirty="0"/>
              <a:t>System</a:t>
            </a:r>
            <a:r>
              <a:rPr sz="4400" spc="-15" dirty="0"/>
              <a:t> Controls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60025" cy="372153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7620" indent="-457200" algn="just">
              <a:lnSpc>
                <a:spcPts val="3020"/>
              </a:lnSpc>
              <a:spcBef>
                <a:spcPts val="48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built-in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user-name</a:t>
            </a:r>
            <a:r>
              <a:rPr sz="2800" spc="-5" dirty="0">
                <a:latin typeface="Times New Roman"/>
                <a:cs typeface="Times New Roman"/>
              </a:rPr>
              <a:t>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password requirement.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55"/>
              </a:spcBef>
              <a:buFont typeface="Wingdings" pitchFamily="2" charset="2"/>
              <a:buChar char="ü"/>
            </a:pPr>
            <a:endParaRPr sz="40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feature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authentication.</a:t>
            </a:r>
          </a:p>
          <a:p>
            <a:pPr marL="571500" indent="-571500">
              <a:lnSpc>
                <a:spcPct val="100000"/>
              </a:lnSpc>
              <a:spcBef>
                <a:spcPts val="15"/>
              </a:spcBef>
              <a:buFont typeface="Wingdings" pitchFamily="2" charset="2"/>
              <a:buChar char="ü"/>
            </a:pPr>
            <a:endParaRPr sz="44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user is listed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accesses list </a:t>
            </a:r>
            <a:r>
              <a:rPr sz="2800" dirty="0">
                <a:latin typeface="Times New Roman"/>
                <a:cs typeface="Times New Roman"/>
              </a:rPr>
              <a:t>for the </a:t>
            </a:r>
            <a:r>
              <a:rPr sz="2800" spc="-5" dirty="0">
                <a:latin typeface="Times New Roman"/>
                <a:cs typeface="Times New Roman"/>
              </a:rPr>
              <a:t>requested </a:t>
            </a:r>
            <a:r>
              <a:rPr sz="2800" spc="-10" dirty="0">
                <a:latin typeface="Times New Roman"/>
                <a:cs typeface="Times New Roman"/>
              </a:rPr>
              <a:t>access,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spc="-5" dirty="0">
                <a:latin typeface="Times New Roman"/>
                <a:cs typeface="Times New Roman"/>
              </a:rPr>
              <a:t>is allowed, otherwise a protection violation occurs,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user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job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denied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29" y="626745"/>
            <a:ext cx="4853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Anti-Virus</a:t>
            </a:r>
            <a:r>
              <a:rPr sz="4400" spc="-65" dirty="0"/>
              <a:t> </a:t>
            </a:r>
            <a:r>
              <a:rPr sz="4400" spc="-10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9589"/>
            <a:ext cx="10359390" cy="31451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A virus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form of software that </a:t>
            </a:r>
            <a:r>
              <a:rPr sz="3200" dirty="0">
                <a:latin typeface="Times New Roman"/>
                <a:cs typeface="Times New Roman"/>
              </a:rPr>
              <a:t>attaches itself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another </a:t>
            </a:r>
            <a:r>
              <a:rPr sz="3200" dirty="0">
                <a:latin typeface="Times New Roman"/>
                <a:cs typeface="Times New Roman"/>
              </a:rPr>
              <a:t> program that can cause damage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 host system. A worm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kind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virus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reproduces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computers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it 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infects. Both </a:t>
            </a:r>
            <a:r>
              <a:rPr sz="3200" spc="-5" dirty="0">
                <a:latin typeface="Times New Roman"/>
                <a:cs typeface="Times New Roman"/>
              </a:rPr>
              <a:t>of these </a:t>
            </a:r>
            <a:r>
              <a:rPr sz="3200" dirty="0">
                <a:latin typeface="Times New Roman"/>
                <a:cs typeface="Times New Roman"/>
              </a:rPr>
              <a:t>annoyances moves rapidly </a:t>
            </a:r>
            <a:r>
              <a:rPr sz="3200" spc="-5" dirty="0">
                <a:latin typeface="Times New Roman"/>
                <a:cs typeface="Times New Roman"/>
              </a:rPr>
              <a:t>through the </a:t>
            </a:r>
            <a:r>
              <a:rPr sz="3200" dirty="0">
                <a:latin typeface="Times New Roman"/>
                <a:cs typeface="Times New Roman"/>
              </a:rPr>
              <a:t> internet. </a:t>
            </a:r>
            <a:r>
              <a:rPr sz="3200" spc="-5" dirty="0">
                <a:latin typeface="Times New Roman"/>
                <a:cs typeface="Times New Roman"/>
              </a:rPr>
              <a:t>Antivirus </a:t>
            </a:r>
            <a:r>
              <a:rPr sz="3200" dirty="0">
                <a:latin typeface="Times New Roman"/>
                <a:cs typeface="Times New Roman"/>
              </a:rPr>
              <a:t>software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detect viruses and </a:t>
            </a:r>
            <a:r>
              <a:rPr sz="3200" spc="-5" dirty="0">
                <a:latin typeface="Times New Roman"/>
                <a:cs typeface="Times New Roman"/>
              </a:rPr>
              <a:t>worms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delete them or isolate them on the </a:t>
            </a:r>
            <a:r>
              <a:rPr sz="3200" dirty="0">
                <a:latin typeface="Times New Roman"/>
                <a:cs typeface="Times New Roman"/>
              </a:rPr>
              <a:t>host </a:t>
            </a:r>
            <a:r>
              <a:rPr sz="3200" spc="-5" dirty="0">
                <a:latin typeface="Times New Roman"/>
                <a:cs typeface="Times New Roman"/>
              </a:rPr>
              <a:t>computer </a:t>
            </a:r>
            <a:r>
              <a:rPr sz="3200" dirty="0">
                <a:latin typeface="Times New Roman"/>
                <a:cs typeface="Times New Roman"/>
              </a:rPr>
              <a:t>so </a:t>
            </a:r>
            <a:r>
              <a:rPr sz="3200" spc="-5" dirty="0">
                <a:latin typeface="Times New Roman"/>
                <a:cs typeface="Times New Roman"/>
              </a:rPr>
              <a:t>they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cannot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(ex: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Norton,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Symantec,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McAfee).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4909" y="626745"/>
            <a:ext cx="2200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Scanners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542"/>
            <a:ext cx="10360025" cy="2270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The scanners checks or scans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operating system </a:t>
            </a:r>
            <a:r>
              <a:rPr sz="3200" spc="-5" dirty="0">
                <a:latin typeface="Times New Roman"/>
                <a:cs typeface="Times New Roman"/>
              </a:rPr>
              <a:t>and other </a:t>
            </a:r>
            <a:r>
              <a:rPr sz="3200" dirty="0">
                <a:latin typeface="Times New Roman"/>
                <a:cs typeface="Times New Roman"/>
              </a:rPr>
              <a:t> application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installed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drives.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While </a:t>
            </a:r>
            <a:r>
              <a:rPr sz="3200" dirty="0">
                <a:latin typeface="Times New Roman"/>
                <a:cs typeface="Times New Roman"/>
              </a:rPr>
              <a:t> scanning,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checks the bit patterns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all </a:t>
            </a:r>
            <a:r>
              <a:rPr sz="3200" spc="-5" dirty="0">
                <a:latin typeface="Times New Roman"/>
                <a:cs typeface="Times New Roman"/>
              </a:rPr>
              <a:t>software </a:t>
            </a:r>
            <a:r>
              <a:rPr sz="3200" dirty="0">
                <a:latin typeface="Times New Roman"/>
                <a:cs typeface="Times New Roman"/>
              </a:rPr>
              <a:t>against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bit </a:t>
            </a:r>
            <a:r>
              <a:rPr sz="3200" spc="-5" dirty="0">
                <a:latin typeface="Times New Roman"/>
                <a:cs typeface="Times New Roman"/>
              </a:rPr>
              <a:t>patterns </a:t>
            </a:r>
            <a:r>
              <a:rPr sz="3200" dirty="0">
                <a:latin typeface="Times New Roman"/>
                <a:cs typeface="Times New Roman"/>
              </a:rPr>
              <a:t>contained </a:t>
            </a:r>
            <a:r>
              <a:rPr sz="3200" spc="-5" dirty="0">
                <a:latin typeface="Times New Roman"/>
                <a:cs typeface="Times New Roman"/>
              </a:rPr>
              <a:t>in the </a:t>
            </a:r>
            <a:r>
              <a:rPr sz="3200" dirty="0">
                <a:latin typeface="Times New Roman"/>
                <a:cs typeface="Times New Roman"/>
              </a:rPr>
              <a:t>virus </a:t>
            </a:r>
            <a:r>
              <a:rPr sz="3200" spc="-5" dirty="0">
                <a:latin typeface="Times New Roman"/>
                <a:cs typeface="Times New Roman"/>
              </a:rPr>
              <a:t>definition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0" dirty="0">
                <a:latin typeface="Times New Roman"/>
                <a:cs typeface="Times New Roman"/>
              </a:rPr>
              <a:t>scanner. </a:t>
            </a: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found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similar,</a:t>
            </a:r>
            <a:r>
              <a:rPr sz="3200" dirty="0">
                <a:latin typeface="Times New Roman"/>
                <a:cs typeface="Times New Roman"/>
              </a:rPr>
              <a:t> they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labelled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virus.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614" y="626745"/>
            <a:ext cx="3890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Active</a:t>
            </a:r>
            <a:r>
              <a:rPr sz="4400" spc="-100" dirty="0"/>
              <a:t> </a:t>
            </a:r>
            <a:r>
              <a:rPr sz="4400" dirty="0"/>
              <a:t>Monitors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30528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Active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monitors</a:t>
            </a:r>
            <a:r>
              <a:rPr sz="2800" spc="5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watch</a:t>
            </a:r>
            <a:r>
              <a:rPr sz="2800" spc="5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5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happening</a:t>
            </a:r>
            <a:r>
              <a:rPr sz="2800" spc="5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5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is the real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on-access portion </a:t>
            </a:r>
            <a:r>
              <a:rPr sz="2800" dirty="0">
                <a:latin typeface="Times New Roman"/>
                <a:cs typeface="Times New Roman"/>
              </a:rPr>
              <a:t>of your </a:t>
            </a:r>
            <a:r>
              <a:rPr sz="2800" spc="-5" dirty="0">
                <a:latin typeface="Times New Roman"/>
                <a:cs typeface="Times New Roman"/>
              </a:rPr>
              <a:t>virus </a:t>
            </a:r>
            <a:r>
              <a:rPr sz="2800" spc="-25" dirty="0">
                <a:latin typeface="Times New Roman"/>
                <a:cs typeface="Times New Roman"/>
              </a:rPr>
              <a:t>scanner.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on-demand scanner you will only </a:t>
            </a:r>
            <a:r>
              <a:rPr sz="2800" spc="-10" dirty="0">
                <a:latin typeface="Times New Roman"/>
                <a:cs typeface="Times New Roman"/>
              </a:rPr>
              <a:t>detect </a:t>
            </a:r>
            <a:r>
              <a:rPr sz="2800" spc="-5" dirty="0">
                <a:latin typeface="Times New Roman"/>
                <a:cs typeface="Times New Roman"/>
              </a:rPr>
              <a:t>files once they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been infected.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10"/>
              </a:spcBef>
              <a:buFont typeface="Wingdings" pitchFamily="2" charset="2"/>
              <a:buChar char="ü"/>
            </a:pPr>
            <a:endParaRPr sz="4400" dirty="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ts val="303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blocks a </a:t>
            </a:r>
            <a:r>
              <a:rPr sz="2800" dirty="0">
                <a:latin typeface="Times New Roman"/>
                <a:cs typeface="Times New Roman"/>
              </a:rPr>
              <a:t>virus </a:t>
            </a:r>
            <a:r>
              <a:rPr sz="2800" spc="-10" dirty="0">
                <a:latin typeface="Times New Roman"/>
                <a:cs typeface="Times New Roman"/>
              </a:rPr>
              <a:t>to access </a:t>
            </a:r>
            <a:r>
              <a:rPr sz="2800" spc="-5" dirty="0">
                <a:latin typeface="Times New Roman"/>
                <a:cs typeface="Times New Roman"/>
              </a:rPr>
              <a:t>the specific portions to which only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authorized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access.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1534" y="626745"/>
            <a:ext cx="4410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Behavior</a:t>
            </a:r>
            <a:r>
              <a:rPr sz="4400" spc="-175" dirty="0"/>
              <a:t> </a:t>
            </a:r>
            <a:r>
              <a:rPr sz="4400" dirty="0"/>
              <a:t>Blockers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60025" cy="3440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behavior blocker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type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program that prevents certain actions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 being taken. A behavior blocker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prevent a program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writing 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registry,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boot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sector,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Sometimes behavior blocking technologies are built into programs 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capabilities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well.</a:t>
            </a:r>
            <a:endParaRPr sz="2800" dirty="0">
              <a:latin typeface="Times New Roman"/>
              <a:cs typeface="Times New Roman"/>
            </a:endParaRPr>
          </a:p>
          <a:p>
            <a:pPr marL="571500" indent="-571500"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ü"/>
            </a:pPr>
            <a:endParaRPr sz="4400" dirty="0">
              <a:latin typeface="Times New Roman"/>
              <a:cs typeface="Times New Roman"/>
            </a:endParaRPr>
          </a:p>
          <a:p>
            <a:pPr marL="469900" marR="762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Blockers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potentially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detect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 virus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early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hardware-based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antivirus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mechanisms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241" y="626745"/>
            <a:ext cx="4512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Integrity</a:t>
            </a:r>
            <a:r>
              <a:rPr sz="4400" spc="-90" dirty="0"/>
              <a:t> </a:t>
            </a:r>
            <a:r>
              <a:rPr sz="4400" dirty="0"/>
              <a:t>Checkers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9390" cy="4213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Integrity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your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recording integrity </a:t>
            </a:r>
            <a:r>
              <a:rPr sz="2800" spc="-1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acts as </a:t>
            </a:r>
            <a:r>
              <a:rPr sz="2800" spc="-5" dirty="0">
                <a:latin typeface="Times New Roman"/>
                <a:cs typeface="Times New Roman"/>
              </a:rPr>
              <a:t>a signature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 files and system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sectors. </a:t>
            </a:r>
            <a:r>
              <a:rPr sz="2800" dirty="0">
                <a:latin typeface="Times New Roman"/>
                <a:cs typeface="Times New Roman"/>
              </a:rPr>
              <a:t>An integrity </a:t>
            </a:r>
            <a:r>
              <a:rPr sz="2800" spc="-5" dirty="0">
                <a:latin typeface="Times New Roman"/>
                <a:cs typeface="Times New Roman"/>
              </a:rPr>
              <a:t>check </a:t>
            </a:r>
            <a:r>
              <a:rPr sz="2800" dirty="0">
                <a:latin typeface="Times New Roman"/>
                <a:cs typeface="Times New Roman"/>
              </a:rPr>
              <a:t>program with built-in </a:t>
            </a:r>
            <a:r>
              <a:rPr sz="2800" spc="-5" dirty="0">
                <a:latin typeface="Times New Roman"/>
                <a:cs typeface="Times New Roman"/>
              </a:rPr>
              <a:t>intelligence is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 only solution that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handle </a:t>
            </a:r>
            <a:r>
              <a:rPr sz="2800" b="1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threats </a:t>
            </a:r>
            <a:r>
              <a:rPr sz="2800" spc="-5" dirty="0">
                <a:latin typeface="Times New Roman"/>
                <a:cs typeface="Times New Roman"/>
              </a:rPr>
              <a:t>to your data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well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viruses.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Integrity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reliable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discover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 damage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virus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done.</a:t>
            </a:r>
          </a:p>
          <a:p>
            <a:pPr marL="571500" indent="-571500">
              <a:lnSpc>
                <a:spcPct val="100000"/>
              </a:lnSpc>
              <a:spcBef>
                <a:spcPts val="20"/>
              </a:spcBef>
              <a:buFont typeface="Wingdings" pitchFamily="2" charset="2"/>
              <a:buChar char="ü"/>
            </a:pPr>
            <a:endParaRPr sz="4400" dirty="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ts val="302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Integrity checking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comparing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current state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stored </a:t>
            </a:r>
            <a:r>
              <a:rPr sz="2800" spc="-5" dirty="0">
                <a:latin typeface="Times New Roman"/>
                <a:cs typeface="Times New Roman"/>
              </a:rPr>
              <a:t>data and/or programs to a previously recorded state in order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 changes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 it sometimes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 change detection).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41" y="626745"/>
            <a:ext cx="10185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Digital</a:t>
            </a:r>
            <a:r>
              <a:rPr sz="4400" spc="-25" dirty="0"/>
              <a:t> </a:t>
            </a:r>
            <a:r>
              <a:rPr sz="4400" spc="-10" dirty="0"/>
              <a:t>Signature </a:t>
            </a:r>
            <a:r>
              <a:rPr sz="4400" dirty="0"/>
              <a:t>and</a:t>
            </a:r>
            <a:r>
              <a:rPr sz="4400" spc="15" dirty="0"/>
              <a:t> </a:t>
            </a:r>
            <a:r>
              <a:rPr sz="4400" spc="-10" dirty="0"/>
              <a:t>Electronic Signature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158239" y="5230876"/>
            <a:ext cx="62865" cy="17145"/>
          </a:xfrm>
          <a:custGeom>
            <a:avLst/>
            <a:gdLst/>
            <a:ahLst/>
            <a:cxnLst/>
            <a:rect l="l" t="t" r="r" b="b"/>
            <a:pathLst>
              <a:path w="62865" h="17145">
                <a:moveTo>
                  <a:pt x="62484" y="0"/>
                </a:moveTo>
                <a:lnTo>
                  <a:pt x="0" y="0"/>
                </a:lnTo>
                <a:lnTo>
                  <a:pt x="0" y="16764"/>
                </a:lnTo>
                <a:lnTo>
                  <a:pt x="62484" y="16764"/>
                </a:lnTo>
                <a:lnTo>
                  <a:pt x="62484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377162"/>
            <a:ext cx="10360025" cy="52298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electronic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Signatures</a:t>
            </a:r>
          </a:p>
          <a:p>
            <a:pPr marL="469900" marR="5080" indent="-457200">
              <a:lnSpc>
                <a:spcPct val="80000"/>
              </a:lnSpc>
              <a:spcBef>
                <a:spcPts val="1010"/>
              </a:spcBef>
              <a:buFont typeface="Wingdings" pitchFamily="2" charset="2"/>
              <a:buChar char="ü"/>
              <a:tabLst>
                <a:tab pos="241300" algn="l"/>
                <a:tab pos="9817735" algn="l"/>
              </a:tabLst>
            </a:pPr>
            <a:r>
              <a:rPr sz="2600" spc="-5" dirty="0">
                <a:latin typeface="Times New Roman"/>
                <a:cs typeface="Times New Roman"/>
              </a:rPr>
              <a:t>Authenticates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identity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2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sender</a:t>
            </a:r>
            <a:r>
              <a:rPr sz="2600" spc="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message,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signer	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document,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ensures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 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contents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message are intact.</a:t>
            </a:r>
            <a:endParaRPr sz="26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Wingdings" pitchFamily="2" charset="2"/>
              <a:buChar char="ü"/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Signatures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features: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easily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transportable,</a:t>
            </a:r>
          </a:p>
          <a:p>
            <a:pPr marL="469900" indent="-457200">
              <a:lnSpc>
                <a:spcPct val="100000"/>
              </a:lnSpc>
              <a:spcBef>
                <a:spcPts val="37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dirty="0">
                <a:latin typeface="Times New Roman"/>
                <a:cs typeface="Times New Roman"/>
              </a:rPr>
              <a:t>Cannot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imitated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someone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else,</a:t>
            </a:r>
            <a:endParaRPr sz="26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385"/>
              </a:spcBef>
              <a:buFont typeface="Wingdings" pitchFamily="2" charset="2"/>
              <a:buChar char="ü"/>
              <a:tabLst>
                <a:tab pos="303530" algn="l"/>
                <a:tab pos="304165" algn="l"/>
              </a:tabLst>
            </a:pP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automatically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time-stamped</a:t>
            </a:r>
            <a:endParaRPr sz="26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Font typeface="Wingdings" pitchFamily="2" charset="2"/>
              <a:buChar char="ü"/>
            </a:pPr>
            <a:endParaRPr sz="3000" dirty="0">
              <a:latin typeface="Times New Roman"/>
              <a:cs typeface="Times New Roman"/>
            </a:endParaRPr>
          </a:p>
          <a:p>
            <a:pPr marL="469265" marR="376555" indent="-457200">
              <a:lnSpc>
                <a:spcPct val="11230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ability </a:t>
            </a:r>
            <a:r>
              <a:rPr sz="2600" dirty="0">
                <a:latin typeface="Times New Roman"/>
                <a:cs typeface="Times New Roman"/>
              </a:rPr>
              <a:t>to ensure that the original signed </a:t>
            </a:r>
            <a:r>
              <a:rPr sz="2600" spc="-5" dirty="0">
                <a:latin typeface="Times New Roman"/>
                <a:cs typeface="Times New Roman"/>
              </a:rPr>
              <a:t>message arrived means </a:t>
            </a:r>
            <a:r>
              <a:rPr sz="2600" dirty="0">
                <a:latin typeface="Times New Roman"/>
                <a:cs typeface="Times New Roman"/>
              </a:rPr>
              <a:t>that :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sender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not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easily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repudiate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later.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397" y="614552"/>
            <a:ext cx="5837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Digital</a:t>
            </a:r>
            <a:r>
              <a:rPr sz="4400" spc="-50" dirty="0"/>
              <a:t> </a:t>
            </a:r>
            <a:r>
              <a:rPr sz="4400" spc="-10" dirty="0"/>
              <a:t>signature</a:t>
            </a:r>
            <a:r>
              <a:rPr sz="4400" spc="-35" dirty="0"/>
              <a:t> </a:t>
            </a:r>
            <a:r>
              <a:rPr sz="4400" dirty="0"/>
              <a:t>–</a:t>
            </a:r>
            <a:r>
              <a:rPr sz="4400" spc="-15" dirty="0"/>
              <a:t> </a:t>
            </a:r>
            <a:r>
              <a:rPr sz="4400" dirty="0"/>
              <a:t>how?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0972800" cy="376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 indent="-342900">
              <a:lnSpc>
                <a:spcPct val="100000"/>
              </a:lnSpc>
              <a:spcBef>
                <a:spcPts val="95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spc="-5" dirty="0"/>
              <a:t>Bind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message</a:t>
            </a:r>
            <a:r>
              <a:rPr spc="10" dirty="0"/>
              <a:t> </a:t>
            </a:r>
            <a:r>
              <a:rPr spc="-5" dirty="0"/>
              <a:t>originator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exact</a:t>
            </a:r>
            <a:r>
              <a:rPr dirty="0"/>
              <a:t> </a:t>
            </a:r>
            <a:r>
              <a:rPr spc="-5" dirty="0"/>
              <a:t>contents</a:t>
            </a:r>
            <a:r>
              <a:rPr spc="-2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message</a:t>
            </a:r>
          </a:p>
          <a:p>
            <a:pPr marL="183515" indent="-457200">
              <a:lnSpc>
                <a:spcPct val="100000"/>
              </a:lnSpc>
              <a:spcBef>
                <a:spcPts val="25"/>
              </a:spcBef>
              <a:buFont typeface="Wingdings" pitchFamily="2" charset="2"/>
              <a:buChar char="ü"/>
            </a:pPr>
            <a:endParaRPr sz="2650" dirty="0"/>
          </a:p>
          <a:p>
            <a:pPr marL="81915" marR="5080" indent="-342900">
              <a:lnSpc>
                <a:spcPts val="3020"/>
              </a:lnSpc>
              <a:buClr>
                <a:srgbClr val="00B0F0"/>
              </a:buClr>
              <a:buFont typeface="Wingdings" pitchFamily="2" charset="2"/>
              <a:buChar char="ü"/>
              <a:tabLst>
                <a:tab pos="1373505" algn="l"/>
                <a:tab pos="2705100" algn="l"/>
                <a:tab pos="3086100" algn="l"/>
                <a:tab pos="3884929" algn="l"/>
                <a:tab pos="4307205" algn="l"/>
                <a:tab pos="5835650" algn="l"/>
                <a:tab pos="7322184" algn="l"/>
                <a:tab pos="8021320" algn="l"/>
                <a:tab pos="8324850" algn="l"/>
                <a:tab pos="9500235" algn="l"/>
              </a:tabLst>
            </a:pPr>
            <a:r>
              <a:rPr spc="-5" dirty="0" smtClean="0"/>
              <a:t>A</a:t>
            </a:r>
            <a:r>
              <a:rPr spc="290" dirty="0" smtClean="0"/>
              <a:t> </a:t>
            </a:r>
            <a:r>
              <a:rPr spc="-5" dirty="0"/>
              <a:t>hash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u</a:t>
            </a:r>
            <a:r>
              <a:rPr spc="-5" dirty="0"/>
              <a:t>nct</a:t>
            </a:r>
            <a:r>
              <a:rPr spc="-15" dirty="0"/>
              <a:t>i</a:t>
            </a:r>
            <a:r>
              <a:rPr spc="-5" dirty="0"/>
              <a:t>on</a:t>
            </a:r>
            <a:r>
              <a:rPr dirty="0"/>
              <a:t>	</a:t>
            </a:r>
            <a:r>
              <a:rPr spc="-15"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used</a:t>
            </a:r>
            <a:r>
              <a:rPr dirty="0"/>
              <a:t>	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-20" dirty="0"/>
              <a:t>t</a:t>
            </a:r>
            <a:r>
              <a:rPr spc="-5" dirty="0"/>
              <a:t>rans</a:t>
            </a:r>
            <a:r>
              <a:rPr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5" dirty="0"/>
              <a:t>m</a:t>
            </a:r>
            <a:r>
              <a:rPr dirty="0"/>
              <a:t>	</a:t>
            </a:r>
            <a:r>
              <a:rPr spc="-25" dirty="0"/>
              <a:t>m</a:t>
            </a:r>
            <a:r>
              <a:rPr spc="-5" dirty="0"/>
              <a:t>essages</a:t>
            </a:r>
            <a:r>
              <a:rPr dirty="0"/>
              <a:t>	</a:t>
            </a:r>
            <a:r>
              <a:rPr spc="-5" dirty="0"/>
              <a:t>into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12</a:t>
            </a:r>
            <a:r>
              <a:rPr spc="-10" dirty="0"/>
              <a:t>8</a:t>
            </a:r>
            <a:r>
              <a:rPr spc="-5" dirty="0"/>
              <a:t>-bit</a:t>
            </a:r>
            <a:r>
              <a:rPr dirty="0"/>
              <a:t>	</a:t>
            </a:r>
            <a:r>
              <a:rPr spc="-5" dirty="0"/>
              <a:t>dige</a:t>
            </a:r>
            <a:r>
              <a:rPr spc="-25" dirty="0"/>
              <a:t>s</a:t>
            </a:r>
            <a:r>
              <a:rPr spc="-5" dirty="0"/>
              <a:t>t  (message</a:t>
            </a:r>
            <a:r>
              <a:rPr spc="-10" dirty="0"/>
              <a:t> </a:t>
            </a:r>
            <a:r>
              <a:rPr dirty="0"/>
              <a:t>digest).</a:t>
            </a:r>
          </a:p>
          <a:p>
            <a:pPr marL="81915" marR="5080" indent="-342900">
              <a:lnSpc>
                <a:spcPts val="3020"/>
              </a:lnSpc>
              <a:spcBef>
                <a:spcPts val="10"/>
              </a:spcBef>
              <a:buClr>
                <a:srgbClr val="00B0F0"/>
              </a:buClr>
              <a:buFont typeface="Wingdings" pitchFamily="2" charset="2"/>
              <a:buChar char="ü"/>
            </a:pPr>
            <a:r>
              <a:rPr spc="-5" dirty="0"/>
              <a:t>–The</a:t>
            </a:r>
            <a:r>
              <a:rPr spc="135" dirty="0"/>
              <a:t> </a:t>
            </a:r>
            <a:r>
              <a:rPr spc="-10" dirty="0"/>
              <a:t>sender’s</a:t>
            </a:r>
            <a:r>
              <a:rPr spc="155" dirty="0"/>
              <a:t> </a:t>
            </a:r>
            <a:r>
              <a:rPr spc="-5" dirty="0"/>
              <a:t>private</a:t>
            </a:r>
            <a:r>
              <a:rPr spc="145" dirty="0"/>
              <a:t> </a:t>
            </a:r>
            <a:r>
              <a:rPr spc="-5" dirty="0"/>
              <a:t>key</a:t>
            </a:r>
            <a:r>
              <a:rPr spc="155" dirty="0"/>
              <a:t> </a:t>
            </a:r>
            <a:r>
              <a:rPr spc="-5" dirty="0"/>
              <a:t>is</a:t>
            </a:r>
            <a:r>
              <a:rPr spc="145" dirty="0"/>
              <a:t> </a:t>
            </a:r>
            <a:r>
              <a:rPr dirty="0"/>
              <a:t>used</a:t>
            </a:r>
            <a:r>
              <a:rPr spc="145" dirty="0"/>
              <a:t> </a:t>
            </a:r>
            <a:r>
              <a:rPr spc="-5" dirty="0"/>
              <a:t>to</a:t>
            </a:r>
            <a:r>
              <a:rPr spc="150" dirty="0"/>
              <a:t> </a:t>
            </a:r>
            <a:r>
              <a:rPr spc="-5" dirty="0"/>
              <a:t>encrypt</a:t>
            </a:r>
            <a:r>
              <a:rPr spc="155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spc="-5" dirty="0"/>
              <a:t>message</a:t>
            </a:r>
            <a:r>
              <a:rPr spc="140" dirty="0"/>
              <a:t> </a:t>
            </a:r>
            <a:r>
              <a:rPr spc="-5" dirty="0"/>
              <a:t>digest</a:t>
            </a:r>
            <a:r>
              <a:rPr spc="170" dirty="0"/>
              <a:t> </a:t>
            </a:r>
            <a:r>
              <a:rPr spc="-5" dirty="0"/>
              <a:t>(digital </a:t>
            </a:r>
            <a:r>
              <a:rPr spc="-685" dirty="0"/>
              <a:t> </a:t>
            </a:r>
            <a:r>
              <a:rPr spc="-5" dirty="0"/>
              <a:t>signature)</a:t>
            </a:r>
          </a:p>
          <a:p>
            <a:pPr marL="81915" indent="-342900">
              <a:lnSpc>
                <a:spcPts val="2815"/>
              </a:lnSpc>
              <a:buClr>
                <a:srgbClr val="00B0F0"/>
              </a:buClr>
              <a:buFont typeface="Wingdings" pitchFamily="2" charset="2"/>
              <a:buChar char="ü"/>
            </a:pPr>
            <a:r>
              <a:rPr spc="-5" dirty="0"/>
              <a:t>–The</a:t>
            </a:r>
            <a:r>
              <a:rPr spc="-25" dirty="0"/>
              <a:t> </a:t>
            </a:r>
            <a:r>
              <a:rPr spc="-5" dirty="0"/>
              <a:t>message</a:t>
            </a:r>
            <a:r>
              <a:rPr dirty="0"/>
              <a:t> </a:t>
            </a:r>
            <a:r>
              <a:rPr spc="-5" dirty="0"/>
              <a:t>+</a:t>
            </a:r>
            <a:r>
              <a:rPr dirty="0"/>
              <a:t> signature</a:t>
            </a:r>
            <a:r>
              <a:rPr spc="-25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sent 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receiver</a:t>
            </a:r>
          </a:p>
          <a:p>
            <a:pPr marL="81915" indent="-342900">
              <a:lnSpc>
                <a:spcPts val="3025"/>
              </a:lnSpc>
              <a:buClr>
                <a:srgbClr val="00B0F0"/>
              </a:buClr>
              <a:buFont typeface="Wingdings" pitchFamily="2" charset="2"/>
              <a:buChar char="ü"/>
            </a:pPr>
            <a:r>
              <a:rPr spc="-5" dirty="0"/>
              <a:t>–The</a:t>
            </a:r>
            <a:r>
              <a:rPr spc="-15" dirty="0"/>
              <a:t> </a:t>
            </a:r>
            <a:r>
              <a:rPr spc="-5" dirty="0"/>
              <a:t>recipient</a:t>
            </a:r>
            <a:r>
              <a:rPr dirty="0"/>
              <a:t> </a:t>
            </a:r>
            <a:r>
              <a:rPr spc="-5" dirty="0"/>
              <a:t>uses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hash</a:t>
            </a:r>
            <a:r>
              <a:rPr dirty="0"/>
              <a:t> </a:t>
            </a:r>
            <a:r>
              <a:rPr spc="-5" dirty="0"/>
              <a:t>function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recalculate</a:t>
            </a:r>
            <a:r>
              <a:rPr dirty="0"/>
              <a:t> the</a:t>
            </a:r>
            <a:r>
              <a:rPr spc="-15" dirty="0"/>
              <a:t> </a:t>
            </a:r>
            <a:r>
              <a:rPr spc="-5" dirty="0"/>
              <a:t>message</a:t>
            </a:r>
            <a:r>
              <a:rPr spc="15" dirty="0"/>
              <a:t> </a:t>
            </a:r>
            <a:r>
              <a:rPr spc="-5" dirty="0"/>
              <a:t>digest</a:t>
            </a:r>
          </a:p>
          <a:p>
            <a:pPr marL="81915" indent="-342900">
              <a:lnSpc>
                <a:spcPts val="3025"/>
              </a:lnSpc>
              <a:buClr>
                <a:srgbClr val="00B0F0"/>
              </a:buClr>
              <a:buFont typeface="Wingdings" pitchFamily="2" charset="2"/>
              <a:buChar char="ü"/>
            </a:pPr>
            <a:r>
              <a:rPr spc="-5" dirty="0"/>
              <a:t>–The</a:t>
            </a:r>
            <a:r>
              <a:rPr spc="-20" dirty="0"/>
              <a:t> </a:t>
            </a:r>
            <a:r>
              <a:rPr spc="-10" dirty="0"/>
              <a:t>sender’s</a:t>
            </a:r>
            <a:r>
              <a:rPr spc="5" dirty="0"/>
              <a:t> </a:t>
            </a:r>
            <a:r>
              <a:rPr dirty="0"/>
              <a:t>public</a:t>
            </a:r>
            <a:r>
              <a:rPr spc="-25" dirty="0"/>
              <a:t> </a:t>
            </a:r>
            <a:r>
              <a:rPr spc="-5" dirty="0"/>
              <a:t>key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used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decrypt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message</a:t>
            </a:r>
            <a:r>
              <a:rPr spc="10" dirty="0"/>
              <a:t> </a:t>
            </a:r>
            <a:r>
              <a:rPr spc="-5" dirty="0"/>
              <a:t>digest</a:t>
            </a:r>
          </a:p>
          <a:p>
            <a:pPr marL="81915" marR="5715" indent="-342900">
              <a:lnSpc>
                <a:spcPts val="3020"/>
              </a:lnSpc>
              <a:spcBef>
                <a:spcPts val="215"/>
              </a:spcBef>
              <a:buClr>
                <a:srgbClr val="00B0F0"/>
              </a:buClr>
              <a:buFont typeface="Wingdings" pitchFamily="2" charset="2"/>
              <a:buChar char="ü"/>
            </a:pPr>
            <a:r>
              <a:rPr spc="-5" dirty="0"/>
              <a:t>–Check</a:t>
            </a:r>
            <a:r>
              <a:rPr spc="325" dirty="0"/>
              <a:t> </a:t>
            </a:r>
            <a:r>
              <a:rPr spc="-5" dirty="0"/>
              <a:t>to</a:t>
            </a:r>
            <a:r>
              <a:rPr spc="315" dirty="0"/>
              <a:t> </a:t>
            </a:r>
            <a:r>
              <a:rPr spc="-5" dirty="0"/>
              <a:t>see</a:t>
            </a:r>
            <a:r>
              <a:rPr spc="315" dirty="0"/>
              <a:t> </a:t>
            </a:r>
            <a:r>
              <a:rPr spc="-5" dirty="0"/>
              <a:t>if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spc="-5" dirty="0"/>
              <a:t>recalculated</a:t>
            </a:r>
            <a:r>
              <a:rPr spc="345" dirty="0"/>
              <a:t> </a:t>
            </a:r>
            <a:r>
              <a:rPr spc="-5" dirty="0"/>
              <a:t>message</a:t>
            </a:r>
            <a:r>
              <a:rPr spc="320" dirty="0"/>
              <a:t> </a:t>
            </a:r>
            <a:r>
              <a:rPr spc="-5" dirty="0"/>
              <a:t>digest</a:t>
            </a:r>
            <a:r>
              <a:rPr spc="330" dirty="0"/>
              <a:t> </a:t>
            </a:r>
            <a:r>
              <a:rPr spc="-5" dirty="0"/>
              <a:t>=</a:t>
            </a:r>
            <a:r>
              <a:rPr spc="320" dirty="0"/>
              <a:t> </a:t>
            </a:r>
            <a:r>
              <a:rPr spc="-5" dirty="0"/>
              <a:t>decrypted</a:t>
            </a:r>
            <a:r>
              <a:rPr spc="335" dirty="0"/>
              <a:t> </a:t>
            </a:r>
            <a:r>
              <a:rPr spc="-5" dirty="0"/>
              <a:t>message </a:t>
            </a:r>
            <a:r>
              <a:rPr spc="-685" dirty="0"/>
              <a:t> </a:t>
            </a:r>
            <a:r>
              <a:rPr spc="-5" dirty="0"/>
              <a:t>digest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064" y="227876"/>
            <a:ext cx="9105900" cy="64021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9999980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30929" marR="5080" indent="-3618865">
              <a:lnSpc>
                <a:spcPts val="4750"/>
              </a:lnSpc>
              <a:spcBef>
                <a:spcPts val="700"/>
              </a:spcBef>
            </a:pPr>
            <a:r>
              <a:rPr lang="en-US" sz="4400" spc="-20" dirty="0" smtClean="0"/>
              <a:t>Data </a:t>
            </a:r>
            <a:r>
              <a:rPr lang="en-US" sz="4400" spc="-20" dirty="0"/>
              <a:t>Security Standard </a:t>
            </a:r>
            <a:r>
              <a:rPr lang="en-US" sz="4400" spc="-20" dirty="0" smtClean="0"/>
              <a:t>(DSS</a:t>
            </a:r>
            <a:r>
              <a:rPr lang="en-US" sz="4400" spc="-20" dirty="0"/>
              <a:t>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71678" y="1775205"/>
            <a:ext cx="11417300" cy="47355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</a:rPr>
              <a:t>PCI DSS (often referred to as just “PCI”) is an industry standard that ensures credit card information collected online is being transmitted and stored in a secure manner.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</a:rPr>
              <a:t>International Organization for Standardization (ISO)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</a:rPr>
              <a:t>Personal Data.</a:t>
            </a:r>
          </a:p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lang="en-US" sz="2400" dirty="0" smtClean="0">
                <a:latin typeface="Times New Roman"/>
                <a:cs typeface="Times New Roman"/>
              </a:rPr>
              <a:t>Personal data or personal information refers to any data that can be linked back to a specific individual — most simply, this includes names, email addresses, and phone numbers. 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</a:rPr>
              <a:t>Transport Layer Security (TLS), Secure Sockets Layer (SSL), and HTTPS authentication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/>
                <a:cs typeface="Times New Roman"/>
              </a:rPr>
              <a:t>Multi-factor authentication (MFA), 2-factor authentication (2FA), or 2-step verification (2SV).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548" y="626745"/>
            <a:ext cx="5693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Objectives</a:t>
            </a:r>
            <a:r>
              <a:rPr sz="4400" spc="-35" dirty="0"/>
              <a:t> </a:t>
            </a:r>
            <a:r>
              <a:rPr sz="4400" dirty="0"/>
              <a:t>of the</a:t>
            </a:r>
            <a:r>
              <a:rPr sz="4400" spc="-20" dirty="0"/>
              <a:t> </a:t>
            </a:r>
            <a:r>
              <a:rPr sz="4400" dirty="0"/>
              <a:t>IT</a:t>
            </a:r>
            <a:r>
              <a:rPr sz="4400" spc="-330" dirty="0"/>
              <a:t> </a:t>
            </a:r>
            <a:r>
              <a:rPr sz="4400" dirty="0"/>
              <a:t>Act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83207"/>
            <a:ext cx="10360025" cy="4418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legal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transactions:-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Carried out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electronic </a:t>
            </a:r>
            <a:r>
              <a:rPr sz="2800" spc="-1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interchange, and other means 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electronic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communication,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"electronic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commerce“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69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facilitate electronic filing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documents with Government agencies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E-Payments</a:t>
            </a:r>
            <a:endParaRPr sz="28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323850" algn="l"/>
              </a:tabLst>
            </a:pPr>
            <a:r>
              <a:rPr dirty="0"/>
              <a:t>	</a:t>
            </a:r>
            <a:r>
              <a:rPr sz="2800" spc="-105" dirty="0">
                <a:latin typeface="Times New Roman"/>
                <a:cs typeface="Times New Roman"/>
              </a:rPr>
              <a:t>To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amend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Evidence</a:t>
            </a:r>
            <a:r>
              <a:rPr sz="2800" dirty="0">
                <a:latin typeface="Times New Roman"/>
                <a:cs typeface="Times New Roman"/>
              </a:rPr>
              <a:t> Act,1972,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Banker’s</a:t>
            </a:r>
            <a:r>
              <a:rPr sz="2800" spc="-5" dirty="0">
                <a:latin typeface="Times New Roman"/>
                <a:cs typeface="Times New Roman"/>
              </a:rPr>
              <a:t> Books Evidence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1891,Reserve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Bank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,1934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25"/>
              </a:spcBef>
              <a:buFont typeface="Arial MT"/>
              <a:buChar char="•"/>
              <a:tabLst>
                <a:tab pos="30988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legal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framework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legal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sanctity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accorded to all electronic records and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activities carried out by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electronic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9600"/>
            <a:ext cx="8960485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065" marR="5080" algn="ctr">
              <a:lnSpc>
                <a:spcPts val="4320"/>
              </a:lnSpc>
              <a:spcBef>
                <a:spcPts val="640"/>
              </a:spcBef>
            </a:pPr>
            <a:r>
              <a:rPr lang="en-US" spc="-5" dirty="0"/>
              <a:t>Malware and </a:t>
            </a:r>
            <a:r>
              <a:rPr lang="en-US" spc="-5" dirty="0" err="1"/>
              <a:t>ransomware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693521" y="1874011"/>
            <a:ext cx="10926445" cy="416267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Malware, or “malicious software,” is software that attackers install on your system. </a:t>
            </a:r>
            <a:r>
              <a:rPr lang="en-US" sz="2400" spc="-5" dirty="0" err="1" smtClean="0">
                <a:latin typeface="Times New Roman"/>
                <a:cs typeface="Times New Roman"/>
              </a:rPr>
              <a:t>Ransomware</a:t>
            </a:r>
            <a:r>
              <a:rPr lang="en-US" sz="2400" spc="-5" dirty="0" smtClean="0">
                <a:latin typeface="Times New Roman"/>
                <a:cs typeface="Times New Roman"/>
              </a:rPr>
              <a:t> is a type of malware that locks the victim out of their system, or prevents access to data, until a ransom is paid to the attacker. Here are a few symptoms you may experience if your system becomes infected:</a:t>
            </a: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endParaRPr lang="en-US" sz="2400" spc="-5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Links take you to the wrong page destination.</a:t>
            </a: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New toolbars or buttons appear in your browser, or new icons show up on your desktop.</a:t>
            </a: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You experience a near-constant barrage of ad pop-ups.</a:t>
            </a: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Your system is slow or repeatedly crashes, or your browser freezes frequently and becomes unresponsive.</a:t>
            </a:r>
          </a:p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Your emails keep bouncing.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1135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The Biggest Security Threats to </a:t>
            </a:r>
            <a:r>
              <a:rPr lang="en-US" sz="4400" dirty="0" smtClean="0"/>
              <a:t>Ecommerce </a:t>
            </a:r>
            <a:r>
              <a:rPr lang="en-US" sz="4400" dirty="0"/>
              <a:t>Site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19200"/>
            <a:ext cx="10358755" cy="49135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9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Phishing</a:t>
            </a: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Phishing is a type of social engineering, and refers to methods used by attackers to trick victims — typically via email, text, or phone — into providing private information like passwords, account numbers, social security numbers, and more.</a:t>
            </a: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Font typeface="Wingdings" pitchFamily="2" charset="2"/>
              <a:buChar char="ü"/>
              <a:tabLst>
                <a:tab pos="241300" algn="l"/>
              </a:tabLst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err="1" smtClean="0">
                <a:latin typeface="Times New Roman"/>
                <a:cs typeface="Times New Roman"/>
              </a:rPr>
              <a:t>BigCommerce</a:t>
            </a:r>
            <a:r>
              <a:rPr lang="en-US" sz="2600" dirty="0" smtClean="0">
                <a:latin typeface="Times New Roman"/>
                <a:cs typeface="Times New Roman"/>
              </a:rPr>
              <a:t> Note: </a:t>
            </a:r>
            <a:r>
              <a:rPr lang="en-US" sz="2600" dirty="0" err="1" smtClean="0">
                <a:latin typeface="Times New Roman"/>
                <a:cs typeface="Times New Roman"/>
              </a:rPr>
              <a:t>BigCommerce</a:t>
            </a:r>
            <a:r>
              <a:rPr lang="en-US" sz="2600" dirty="0" smtClean="0">
                <a:latin typeface="Times New Roman"/>
                <a:cs typeface="Times New Roman"/>
              </a:rPr>
              <a:t> will never send you an email with a link to update your store or your login credentials. If you receive an email, phone call, or text from “</a:t>
            </a:r>
            <a:r>
              <a:rPr lang="en-US" sz="2600" dirty="0" err="1" smtClean="0">
                <a:latin typeface="Times New Roman"/>
                <a:cs typeface="Times New Roman"/>
              </a:rPr>
              <a:t>BigCommerce</a:t>
            </a:r>
            <a:r>
              <a:rPr lang="en-US" sz="2600" dirty="0" smtClean="0">
                <a:latin typeface="Times New Roman"/>
                <a:cs typeface="Times New Roman"/>
              </a:rPr>
              <a:t>” in which personal information is requested, contact customer support directly for validation.</a:t>
            </a: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Font typeface="Wingdings" pitchFamily="2" charset="2"/>
              <a:buChar char="ü"/>
              <a:tabLst>
                <a:tab pos="241300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69" y="152400"/>
            <a:ext cx="10972800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4154" marR="5080" indent="-210820">
              <a:lnSpc>
                <a:spcPts val="4320"/>
              </a:lnSpc>
              <a:spcBef>
                <a:spcPts val="640"/>
              </a:spcBef>
            </a:pPr>
            <a:r>
              <a:rPr lang="en-US" dirty="0"/>
              <a:t>The Biggest Security Threats to Ecommerce Site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762000"/>
            <a:ext cx="10896600" cy="5691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b="1" dirty="0" smtClean="0">
                <a:latin typeface="Times New Roman"/>
                <a:cs typeface="Times New Roman"/>
              </a:rPr>
              <a:t>SQL injection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endParaRPr lang="en-US" sz="26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b="1" dirty="0" smtClean="0">
                <a:latin typeface="Times New Roman"/>
                <a:cs typeface="Times New Roman"/>
              </a:rPr>
              <a:t>Cross-site scripting (XSS)</a:t>
            </a:r>
          </a:p>
          <a:p>
            <a:pPr marL="927100" lvl="1" indent="-457200"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XSS involves inserting a piece of malicious code (typically JavaScript) into a webpage. Unlike some other kinds of attacks, this one doesn’t impact the site itself, but it would impact the users of that page — i.e., your shoppers — exposing them to malware, phishing attempts, and more.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endParaRPr lang="en-US" sz="2600" b="1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E-skimming.</a:t>
            </a:r>
          </a:p>
          <a:p>
            <a:pPr marL="927100" lvl="1" indent="-457200">
              <a:spcBef>
                <a:spcPts val="10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E-skimming refers to a method of stealing credit card information and personal data from payment card processing pages on ecommerce sites. Attackers gain access to your site either via a successful phishing attempt, brute force attack, XSS, or third-party compromise, then capture in real time the payment information your shoppers enter into the checkout page.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Best Practices for Ecommerce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181599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Implement strong, unique passwords — and help make sure your customers do, too</a:t>
            </a:r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Protect your </a:t>
            </a:r>
            <a:r>
              <a:rPr lang="en-US" dirty="0" smtClean="0"/>
              <a:t>devices</a:t>
            </a:r>
            <a:endParaRPr lang="en-US" dirty="0"/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Steel against social engineering </a:t>
            </a:r>
            <a:r>
              <a:rPr lang="en-US" dirty="0" smtClean="0"/>
              <a:t>attempts</a:t>
            </a:r>
            <a:endParaRPr lang="en-US" dirty="0"/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Implement additional authentication </a:t>
            </a:r>
            <a:r>
              <a:rPr lang="en-US" dirty="0" smtClean="0"/>
              <a:t>factors</a:t>
            </a:r>
            <a:endParaRPr lang="en-US" dirty="0"/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Only store the customer data that you </a:t>
            </a:r>
            <a:r>
              <a:rPr lang="en-US" dirty="0" smtClean="0"/>
              <a:t>need</a:t>
            </a:r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Make sure your site is always up to </a:t>
            </a:r>
            <a:r>
              <a:rPr lang="en-US" dirty="0" smtClean="0"/>
              <a:t>date</a:t>
            </a:r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Switch to HTTPS: Before you make that switch, you must purchase an SSL certification from your hosting company. Having an up-to-date SSL certificate and HTTPS protocol has become the standard</a:t>
            </a:r>
            <a:endParaRPr lang="en-US" dirty="0" smtClean="0"/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Back up your </a:t>
            </a:r>
            <a:r>
              <a:rPr lang="en-US" dirty="0" smtClean="0"/>
              <a:t>data</a:t>
            </a:r>
            <a:endParaRPr lang="en-US" dirty="0"/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 smtClean="0"/>
              <a:t>Regularly </a:t>
            </a:r>
            <a:r>
              <a:rPr lang="en-US" dirty="0"/>
              <a:t>review all plugins and third-party </a:t>
            </a:r>
            <a:r>
              <a:rPr lang="en-US" dirty="0" smtClean="0"/>
              <a:t>integrations</a:t>
            </a:r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Do a pre-holiday security </a:t>
            </a:r>
            <a:r>
              <a:rPr lang="en-US" dirty="0" smtClean="0"/>
              <a:t>check</a:t>
            </a:r>
          </a:p>
          <a:p>
            <a:pPr>
              <a:buClr>
                <a:srgbClr val="00B0F0"/>
              </a:buClr>
              <a:buFont typeface="Wingdings" pitchFamily="2" charset="2"/>
              <a:buChar char="ü"/>
            </a:pPr>
            <a:r>
              <a:rPr lang="en-US" dirty="0"/>
              <a:t>Increase your fraud protection</a:t>
            </a:r>
          </a:p>
        </p:txBody>
      </p:sp>
    </p:spTree>
    <p:extLst>
      <p:ext uri="{BB962C8B-B14F-4D97-AF65-F5344CB8AC3E}">
        <p14:creationId xmlns:p14="http://schemas.microsoft.com/office/powerpoint/2010/main" val="156441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Prepare your customer service </a:t>
            </a:r>
            <a:r>
              <a:rPr lang="en-US" dirty="0" smtClean="0"/>
              <a:t>team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Secure Your Servers and Admin </a:t>
            </a:r>
            <a:r>
              <a:rPr lang="en-US" dirty="0" smtClean="0"/>
              <a:t>Panels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 Payment Gateway </a:t>
            </a:r>
            <a:r>
              <a:rPr lang="en-US" dirty="0" smtClean="0"/>
              <a:t>Security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 Train Your Staff Better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benefits of </a:t>
            </a:r>
            <a:r>
              <a:rPr lang="en-US" dirty="0" err="1" smtClean="0"/>
              <a:t>SaaS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/>
              <a:t>Educate Your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746" y="626745"/>
            <a:ext cx="2541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Objectives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465833"/>
            <a:ext cx="7164705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Legal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Recognition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for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E-Commerce</a:t>
            </a:r>
            <a:endParaRPr sz="2600">
              <a:latin typeface="Times New Roman"/>
              <a:cs typeface="Times New Roman"/>
            </a:endParaRPr>
          </a:p>
          <a:p>
            <a:pPr marL="403860" indent="-39179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Signatures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Regulatory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Regime</a:t>
            </a:r>
            <a:endParaRPr sz="2600">
              <a:latin typeface="Times New Roman"/>
              <a:cs typeface="Times New Roman"/>
            </a:endParaRPr>
          </a:p>
          <a:p>
            <a:pPr marL="403860" indent="-39179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2600" dirty="0">
                <a:latin typeface="Times New Roman"/>
                <a:cs typeface="Times New Roman"/>
              </a:rPr>
              <a:t>Electronic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paper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E-Governance</a:t>
            </a:r>
            <a:endParaRPr sz="2600">
              <a:latin typeface="Times New Roman"/>
              <a:cs typeface="Times New Roman"/>
            </a:endParaRPr>
          </a:p>
          <a:p>
            <a:pPr marL="403860" indent="-39179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2600" dirty="0">
                <a:latin typeface="Times New Roman"/>
                <a:cs typeface="Times New Roman"/>
              </a:rPr>
              <a:t>Electronic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Filing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Amend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</a:t>
            </a:r>
            <a:r>
              <a:rPr sz="2600" b="1" spc="-10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rtain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Acts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Define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Civil</a:t>
            </a:r>
            <a:r>
              <a:rPr sz="2600" b="1" spc="-10" dirty="0">
                <a:latin typeface="Times New Roman"/>
                <a:cs typeface="Times New Roman"/>
              </a:rPr>
              <a:t> wrongs, </a:t>
            </a:r>
            <a:r>
              <a:rPr sz="2600" b="1" spc="-5" dirty="0">
                <a:latin typeface="Times New Roman"/>
                <a:cs typeface="Times New Roman"/>
              </a:rPr>
              <a:t>Offences,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punishments</a:t>
            </a:r>
            <a:endParaRPr sz="26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gation,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ju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ion</a:t>
            </a:r>
            <a:endParaRPr sz="260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600" dirty="0">
                <a:latin typeface="Times New Roman"/>
                <a:cs typeface="Times New Roman"/>
              </a:rPr>
              <a:t>Appellate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Regime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297" y="626745"/>
            <a:ext cx="591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Security</a:t>
            </a:r>
            <a:r>
              <a:rPr sz="4400" spc="-35" dirty="0"/>
              <a:t> </a:t>
            </a:r>
            <a:r>
              <a:rPr sz="4400" dirty="0"/>
              <a:t>in</a:t>
            </a:r>
            <a:r>
              <a:rPr sz="4400" spc="-20" dirty="0"/>
              <a:t> </a:t>
            </a:r>
            <a:r>
              <a:rPr sz="4400" spc="-10" dirty="0"/>
              <a:t>E-Commerce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8208"/>
            <a:ext cx="10360660" cy="4290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Times New Roman"/>
                <a:cs typeface="Times New Roman"/>
              </a:rPr>
              <a:t>Introduction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1010"/>
              </a:spcBef>
            </a:pPr>
            <a:r>
              <a:rPr sz="2800" spc="-5" dirty="0">
                <a:latin typeface="Times New Roman"/>
                <a:cs typeface="Times New Roman"/>
              </a:rPr>
              <a:t>E-Commerce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security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principles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guide</a:t>
            </a:r>
            <a:r>
              <a:rPr sz="2800" spc="7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safe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electronic transactions, allowing the </a:t>
            </a:r>
            <a:r>
              <a:rPr sz="2800" dirty="0">
                <a:latin typeface="Times New Roman"/>
                <a:cs typeface="Times New Roman"/>
              </a:rPr>
              <a:t>buying </a:t>
            </a:r>
            <a:r>
              <a:rPr sz="2800" spc="-5" dirty="0">
                <a:latin typeface="Times New Roman"/>
                <a:cs typeface="Times New Roman"/>
              </a:rPr>
              <a:t>and selling of goods </a:t>
            </a:r>
            <a:r>
              <a:rPr sz="2800" spc="-1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services through the Internet,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with protocols in place to provide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safety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those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involved.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sz="2800" b="1" spc="-5" dirty="0">
                <a:latin typeface="Times New Roman"/>
                <a:cs typeface="Times New Roman"/>
              </a:rPr>
              <a:t>Definition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:-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80000"/>
              </a:lnSpc>
              <a:spcBef>
                <a:spcPts val="1000"/>
              </a:spcBef>
            </a:pPr>
            <a:r>
              <a:rPr sz="2800" spc="-5" dirty="0">
                <a:latin typeface="Times New Roman"/>
                <a:cs typeface="Times New Roman"/>
              </a:rPr>
              <a:t>Ecommerce security is a set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protocols that safely </a:t>
            </a:r>
            <a:r>
              <a:rPr sz="2800" dirty="0">
                <a:latin typeface="Times New Roman"/>
                <a:cs typeface="Times New Roman"/>
              </a:rPr>
              <a:t>guide </a:t>
            </a:r>
            <a:r>
              <a:rPr sz="2800" spc="-10" dirty="0">
                <a:latin typeface="Times New Roman"/>
                <a:cs typeface="Times New Roman"/>
              </a:rPr>
              <a:t>ecommerce </a:t>
            </a:r>
            <a:r>
              <a:rPr sz="2800" spc="-5" dirty="0">
                <a:latin typeface="Times New Roman"/>
                <a:cs typeface="Times New Roman"/>
              </a:rPr>
              <a:t> transactions. </a:t>
            </a:r>
            <a:r>
              <a:rPr sz="2800" dirty="0">
                <a:latin typeface="Times New Roman"/>
                <a:cs typeface="Times New Roman"/>
              </a:rPr>
              <a:t>Stringent </a:t>
            </a:r>
            <a:r>
              <a:rPr sz="2800" spc="-5" dirty="0">
                <a:latin typeface="Times New Roman"/>
                <a:cs typeface="Times New Roman"/>
              </a:rPr>
              <a:t>security requirements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in place to protect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companies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threats like credit </a:t>
            </a:r>
            <a:r>
              <a:rPr sz="2800" spc="-10" dirty="0">
                <a:latin typeface="Times New Roman"/>
                <a:cs typeface="Times New Roman"/>
              </a:rPr>
              <a:t>card </a:t>
            </a:r>
            <a:r>
              <a:rPr sz="2800" spc="-5" dirty="0">
                <a:latin typeface="Times New Roman"/>
                <a:cs typeface="Times New Roman"/>
              </a:rPr>
              <a:t>fraud,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they risk jeopardizing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revenue and customer </a:t>
            </a:r>
            <a:r>
              <a:rPr sz="2800" dirty="0">
                <a:latin typeface="Times New Roman"/>
                <a:cs typeface="Times New Roman"/>
              </a:rPr>
              <a:t>trust, due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inability to guarantee safe </a:t>
            </a:r>
            <a:r>
              <a:rPr sz="2800" dirty="0">
                <a:latin typeface="Times New Roman"/>
                <a:cs typeface="Times New Roman"/>
              </a:rPr>
              <a:t>credit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card </a:t>
            </a:r>
            <a:r>
              <a:rPr sz="2800" dirty="0">
                <a:latin typeface="Times New Roman"/>
                <a:cs typeface="Times New Roman"/>
              </a:rPr>
              <a:t>processing.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401666"/>
            <a:ext cx="689260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Threats</a:t>
            </a:r>
            <a:r>
              <a:rPr sz="4800" spc="-55" dirty="0"/>
              <a:t> </a:t>
            </a:r>
            <a:r>
              <a:rPr sz="4800" dirty="0"/>
              <a:t>in</a:t>
            </a:r>
            <a:r>
              <a:rPr sz="4800" spc="-25" dirty="0"/>
              <a:t> </a:t>
            </a:r>
            <a:r>
              <a:rPr sz="4800" spc="-10" dirty="0"/>
              <a:t>E-Commerce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589261" cy="470224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80"/>
              </a:spcBef>
              <a:buClr>
                <a:srgbClr val="00B050"/>
              </a:buClr>
              <a:buFont typeface="Wingdings" pitchFamily="2" charset="2"/>
              <a:buChar char="ü"/>
              <a:tabLst>
                <a:tab pos="241300" algn="l"/>
                <a:tab pos="681355" algn="l"/>
                <a:tab pos="1694814" algn="l"/>
                <a:tab pos="2136775" algn="l"/>
                <a:tab pos="3585210" algn="l"/>
                <a:tab pos="4323080" algn="l"/>
                <a:tab pos="5017770" algn="l"/>
                <a:tab pos="6209665" algn="l"/>
                <a:tab pos="6848475" algn="l"/>
                <a:tab pos="8620760" algn="l"/>
              </a:tabLst>
            </a:pPr>
            <a:r>
              <a:rPr sz="4000" spc="-5" dirty="0" smtClean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t</a:t>
            </a:r>
            <a:r>
              <a:rPr sz="4000" dirty="0" smtClean="0">
                <a:latin typeface="Times New Roman"/>
                <a:cs typeface="Times New Roman"/>
              </a:rPr>
              <a:t>h</a:t>
            </a:r>
            <a:r>
              <a:rPr sz="4000" spc="-5" dirty="0" smtClean="0">
                <a:latin typeface="Times New Roman"/>
                <a:cs typeface="Times New Roman"/>
              </a:rPr>
              <a:t>reat</a:t>
            </a:r>
            <a:r>
              <a:rPr lang="en-US" sz="4000" dirty="0" smtClean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is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anything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</a:t>
            </a:r>
            <a:r>
              <a:rPr sz="4000" spc="-5" dirty="0">
                <a:latin typeface="Times New Roman"/>
                <a:cs typeface="Times New Roman"/>
              </a:rPr>
              <a:t>at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 smtClean="0">
                <a:latin typeface="Times New Roman"/>
                <a:cs typeface="Times New Roman"/>
              </a:rPr>
              <a:t>c</a:t>
            </a:r>
            <a:r>
              <a:rPr sz="4000" spc="-30" dirty="0" smtClean="0">
                <a:latin typeface="Times New Roman"/>
                <a:cs typeface="Times New Roman"/>
              </a:rPr>
              <a:t>a</a:t>
            </a:r>
            <a:r>
              <a:rPr sz="4000" spc="-5" dirty="0" smtClean="0">
                <a:latin typeface="Times New Roman"/>
                <a:cs typeface="Times New Roman"/>
              </a:rPr>
              <a:t>n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disr</a:t>
            </a:r>
            <a:r>
              <a:rPr sz="4000" dirty="0" smtClean="0">
                <a:latin typeface="Times New Roman"/>
                <a:cs typeface="Times New Roman"/>
              </a:rPr>
              <a:t>u</a:t>
            </a:r>
            <a:r>
              <a:rPr sz="4000" spc="-5" dirty="0" smtClean="0">
                <a:latin typeface="Times New Roman"/>
                <a:cs typeface="Times New Roman"/>
              </a:rPr>
              <a:t>pt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t</a:t>
            </a:r>
            <a:r>
              <a:rPr sz="4000" dirty="0" smtClean="0">
                <a:latin typeface="Times New Roman"/>
                <a:cs typeface="Times New Roman"/>
              </a:rPr>
              <a:t>h</a:t>
            </a:r>
            <a:r>
              <a:rPr sz="4000" spc="-5" dirty="0" smtClean="0">
                <a:latin typeface="Times New Roman"/>
                <a:cs typeface="Times New Roman"/>
              </a:rPr>
              <a:t>e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o</a:t>
            </a:r>
            <a:r>
              <a:rPr sz="4000" dirty="0" smtClean="0">
                <a:latin typeface="Times New Roman"/>
                <a:cs typeface="Times New Roman"/>
              </a:rPr>
              <a:t>p</a:t>
            </a:r>
            <a:r>
              <a:rPr sz="4000" spc="-5" dirty="0" smtClean="0">
                <a:latin typeface="Times New Roman"/>
                <a:cs typeface="Times New Roman"/>
              </a:rPr>
              <a:t>e</a:t>
            </a:r>
            <a:r>
              <a:rPr sz="4000" spc="-20" dirty="0" smtClean="0">
                <a:latin typeface="Times New Roman"/>
                <a:cs typeface="Times New Roman"/>
              </a:rPr>
              <a:t>r</a:t>
            </a:r>
            <a:r>
              <a:rPr sz="4000" spc="-5" dirty="0" smtClean="0">
                <a:latin typeface="Times New Roman"/>
                <a:cs typeface="Times New Roman"/>
              </a:rPr>
              <a:t>ations,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functioning</a:t>
            </a:r>
            <a:r>
              <a:rPr sz="4000" spc="-5" dirty="0">
                <a:latin typeface="Times New Roman"/>
                <a:cs typeface="Times New Roman"/>
              </a:rPr>
              <a:t>,  </a:t>
            </a:r>
            <a:r>
              <a:rPr sz="4000" spc="-20" dirty="0">
                <a:latin typeface="Times New Roman"/>
                <a:cs typeface="Times New Roman"/>
              </a:rPr>
              <a:t>integrity,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or </a:t>
            </a:r>
            <a:r>
              <a:rPr sz="4000" spc="-5" dirty="0">
                <a:latin typeface="Times New Roman"/>
                <a:cs typeface="Times New Roman"/>
              </a:rPr>
              <a:t>availability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network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system.</a:t>
            </a:r>
            <a:endParaRPr sz="40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020"/>
              </a:lnSpc>
              <a:spcBef>
                <a:spcPts val="1015"/>
              </a:spcBef>
              <a:buClr>
                <a:srgbClr val="00B050"/>
              </a:buClr>
              <a:buFont typeface="Wingdings" pitchFamily="2" charset="2"/>
              <a:buChar char="ü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threat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is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an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object,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person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,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or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entity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that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represents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constant </a:t>
            </a:r>
            <a:r>
              <a:rPr sz="4000" spc="-6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danger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to</a:t>
            </a:r>
            <a:r>
              <a:rPr sz="4000" spc="-10" dirty="0">
                <a:latin typeface="Times New Roman"/>
                <a:cs typeface="Times New Roman"/>
              </a:rPr>
              <a:t> an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asset.</a:t>
            </a:r>
            <a:endParaRPr sz="4000" dirty="0">
              <a:latin typeface="Times New Roman"/>
              <a:cs typeface="Times New Roman"/>
            </a:endParaRPr>
          </a:p>
          <a:p>
            <a:pPr marL="469900" marR="9525" indent="-457200">
              <a:lnSpc>
                <a:spcPts val="3020"/>
              </a:lnSpc>
              <a:spcBef>
                <a:spcPts val="1005"/>
              </a:spcBef>
              <a:buClr>
                <a:srgbClr val="00B050"/>
              </a:buClr>
              <a:buFont typeface="Wingdings" pitchFamily="2" charset="2"/>
              <a:buChar char="ü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Management</a:t>
            </a:r>
            <a:r>
              <a:rPr sz="4000" spc="2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must</a:t>
            </a:r>
            <a:r>
              <a:rPr sz="4000" spc="2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2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informed</a:t>
            </a:r>
            <a:r>
              <a:rPr sz="4000" spc="2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2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2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various</a:t>
            </a:r>
            <a:r>
              <a:rPr sz="4000" spc="29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kinds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2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threats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facing </a:t>
            </a:r>
            <a:r>
              <a:rPr sz="4000" spc="-6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organization.</a:t>
            </a:r>
            <a:endParaRPr sz="4000" dirty="0">
              <a:latin typeface="Times New Roman"/>
              <a:cs typeface="Times New Roman"/>
            </a:endParaRPr>
          </a:p>
          <a:p>
            <a:pPr marL="469900" marR="5715" indent="-457200">
              <a:lnSpc>
                <a:spcPts val="3020"/>
              </a:lnSpc>
              <a:spcBef>
                <a:spcPts val="1010"/>
              </a:spcBef>
              <a:buClr>
                <a:srgbClr val="00B050"/>
              </a:buClr>
              <a:buFont typeface="Wingdings" pitchFamily="2" charset="2"/>
              <a:buChar char="ü"/>
              <a:tabLst>
                <a:tab pos="241300" algn="l"/>
                <a:tab pos="806450" algn="l"/>
                <a:tab pos="2458720" algn="l"/>
                <a:tab pos="3257550" algn="l"/>
                <a:tab pos="4217670" algn="l"/>
                <a:tab pos="5592445" algn="l"/>
                <a:tab pos="7557134" algn="l"/>
                <a:tab pos="9220200" algn="l"/>
              </a:tabLst>
            </a:pPr>
            <a:r>
              <a:rPr sz="4000" spc="-15" dirty="0" smtClean="0">
                <a:latin typeface="Times New Roman"/>
                <a:cs typeface="Times New Roman"/>
              </a:rPr>
              <a:t>B</a:t>
            </a:r>
            <a:r>
              <a:rPr sz="4000" spc="-5" dirty="0" smtClean="0">
                <a:latin typeface="Times New Roman"/>
                <a:cs typeface="Times New Roman"/>
              </a:rPr>
              <a:t>y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 smtClean="0">
                <a:latin typeface="Times New Roman"/>
                <a:cs typeface="Times New Roman"/>
              </a:rPr>
              <a:t>exa</a:t>
            </a:r>
            <a:r>
              <a:rPr sz="4000" spc="-20" dirty="0" smtClean="0">
                <a:latin typeface="Times New Roman"/>
                <a:cs typeface="Times New Roman"/>
              </a:rPr>
              <a:t>m</a:t>
            </a:r>
            <a:r>
              <a:rPr sz="4000" spc="-5" dirty="0" smtClean="0">
                <a:latin typeface="Times New Roman"/>
                <a:cs typeface="Times New Roman"/>
              </a:rPr>
              <a:t>in</a:t>
            </a:r>
            <a:r>
              <a:rPr sz="4000" dirty="0" smtClean="0">
                <a:latin typeface="Times New Roman"/>
                <a:cs typeface="Times New Roman"/>
              </a:rPr>
              <a:t>i</a:t>
            </a:r>
            <a:r>
              <a:rPr sz="4000" spc="-5" dirty="0" smtClean="0">
                <a:latin typeface="Times New Roman"/>
                <a:cs typeface="Times New Roman"/>
              </a:rPr>
              <a:t>ng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15" dirty="0" smtClean="0">
                <a:latin typeface="Times New Roman"/>
                <a:cs typeface="Times New Roman"/>
              </a:rPr>
              <a:t>eac</a:t>
            </a:r>
            <a:r>
              <a:rPr sz="4000" spc="-5" dirty="0" smtClean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th</a:t>
            </a:r>
            <a:r>
              <a:rPr sz="4000" dirty="0">
                <a:latin typeface="Times New Roman"/>
                <a:cs typeface="Times New Roman"/>
              </a:rPr>
              <a:t>r</a:t>
            </a:r>
            <a:r>
              <a:rPr sz="4000" spc="-5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spc="-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c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spc="-5" dirty="0">
                <a:latin typeface="Times New Roman"/>
                <a:cs typeface="Times New Roman"/>
              </a:rPr>
              <a:t>tego</a:t>
            </a:r>
            <a:r>
              <a:rPr sz="4000" dirty="0">
                <a:latin typeface="Times New Roman"/>
                <a:cs typeface="Times New Roman"/>
              </a:rPr>
              <a:t>r</a:t>
            </a:r>
            <a:r>
              <a:rPr sz="4000" spc="-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m</a:t>
            </a:r>
            <a:r>
              <a:rPr sz="4000" spc="-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</a:t>
            </a:r>
            <a:r>
              <a:rPr sz="4000" spc="-5" dirty="0">
                <a:latin typeface="Times New Roman"/>
                <a:cs typeface="Times New Roman"/>
              </a:rPr>
              <a:t>age</a:t>
            </a:r>
            <a:r>
              <a:rPr sz="4000" spc="-30" dirty="0">
                <a:latin typeface="Times New Roman"/>
                <a:cs typeface="Times New Roman"/>
              </a:rPr>
              <a:t>m</a:t>
            </a:r>
            <a:r>
              <a:rPr sz="4000" spc="-5" dirty="0">
                <a:latin typeface="Times New Roman"/>
                <a:cs typeface="Times New Roman"/>
              </a:rPr>
              <a:t>ent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e</a:t>
            </a:r>
            <a:r>
              <a:rPr sz="4000" spc="-60" dirty="0">
                <a:latin typeface="Times New Roman"/>
                <a:cs typeface="Times New Roman"/>
              </a:rPr>
              <a:t>f</a:t>
            </a:r>
            <a:r>
              <a:rPr sz="4000" spc="-5" dirty="0">
                <a:latin typeface="Times New Roman"/>
                <a:cs typeface="Times New Roman"/>
              </a:rPr>
              <a:t>fe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spc="-5" dirty="0">
                <a:latin typeface="Times New Roman"/>
                <a:cs typeface="Times New Roman"/>
              </a:rPr>
              <a:t>ti</a:t>
            </a:r>
            <a:r>
              <a:rPr sz="4000" dirty="0">
                <a:latin typeface="Times New Roman"/>
                <a:cs typeface="Times New Roman"/>
              </a:rPr>
              <a:t>v</a:t>
            </a:r>
            <a:r>
              <a:rPr sz="4000" spc="-5" dirty="0">
                <a:latin typeface="Times New Roman"/>
                <a:cs typeface="Times New Roman"/>
              </a:rPr>
              <a:t>ely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p</a:t>
            </a:r>
            <a:r>
              <a:rPr sz="4000" dirty="0">
                <a:latin typeface="Times New Roman"/>
                <a:cs typeface="Times New Roman"/>
              </a:rPr>
              <a:t>r</a:t>
            </a:r>
            <a:r>
              <a:rPr sz="4000" spc="-5" dirty="0">
                <a:latin typeface="Times New Roman"/>
                <a:cs typeface="Times New Roman"/>
              </a:rPr>
              <a:t>otects  information </a:t>
            </a:r>
            <a:r>
              <a:rPr sz="4000" dirty="0">
                <a:latin typeface="Times New Roman"/>
                <a:cs typeface="Times New Roman"/>
              </a:rPr>
              <a:t>through </a:t>
            </a:r>
            <a:r>
              <a:rPr sz="4000" spc="-30" dirty="0">
                <a:latin typeface="Times New Roman"/>
                <a:cs typeface="Times New Roman"/>
              </a:rPr>
              <a:t>policy,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education,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training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and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technology.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26745"/>
            <a:ext cx="86422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Type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-90" dirty="0"/>
              <a:t> </a:t>
            </a:r>
            <a:r>
              <a:rPr sz="4400" spc="-10" dirty="0"/>
              <a:t>Threats</a:t>
            </a:r>
            <a:r>
              <a:rPr sz="4400" spc="-35" dirty="0"/>
              <a:t> </a:t>
            </a:r>
            <a:r>
              <a:rPr sz="4400" dirty="0"/>
              <a:t>in</a:t>
            </a:r>
            <a:r>
              <a:rPr sz="4400" spc="-10" dirty="0"/>
              <a:t> E-Commerce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715160"/>
            <a:ext cx="10132061" cy="3403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Secrecy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threats</a:t>
            </a: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20" dirty="0">
                <a:latin typeface="Times New Roman"/>
                <a:cs typeface="Times New Roman"/>
              </a:rPr>
              <a:t>Wiretapping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and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integrity</a:t>
            </a:r>
            <a:r>
              <a:rPr sz="4000" spc="-5" dirty="0">
                <a:latin typeface="Times New Roman"/>
                <a:cs typeface="Times New Roman"/>
              </a:rPr>
              <a:t> threats</a:t>
            </a: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Cyber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vandalism</a:t>
            </a: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Spoofing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denial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of</a:t>
            </a:r>
            <a:r>
              <a:rPr sz="4000" spc="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service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threats</a:t>
            </a: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5" dirty="0">
                <a:latin typeface="Times New Roman"/>
                <a:cs typeface="Times New Roman"/>
              </a:rPr>
              <a:t>Threats from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internal </a:t>
            </a:r>
            <a:r>
              <a:rPr sz="4000" spc="-5" dirty="0">
                <a:latin typeface="Times New Roman"/>
                <a:cs typeface="Times New Roman"/>
              </a:rPr>
              <a:t>employees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2617" y="626745"/>
            <a:ext cx="38277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Secrecy</a:t>
            </a:r>
            <a:r>
              <a:rPr sz="4400" spc="-200" dirty="0"/>
              <a:t> </a:t>
            </a:r>
            <a:r>
              <a:rPr sz="4400" spc="-10" dirty="0"/>
              <a:t>Threats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8120" cy="42900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3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Secrecy is a technical issue that requires sophisticated physical </a:t>
            </a:r>
            <a:r>
              <a:rPr sz="2800" spc="-1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mechanism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focuses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prevention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unauthorised </a:t>
            </a:r>
            <a:r>
              <a:rPr sz="2800" dirty="0">
                <a:latin typeface="Times New Roman"/>
                <a:cs typeface="Times New Roman"/>
              </a:rPr>
              <a:t> disclosure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101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privacy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threatened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snipper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programs. A snipper program provides the </a:t>
            </a:r>
            <a:r>
              <a:rPr sz="2800" spc="-10" dirty="0">
                <a:latin typeface="Times New Roman"/>
                <a:cs typeface="Times New Roman"/>
              </a:rPr>
              <a:t>means </a:t>
            </a:r>
            <a:r>
              <a:rPr sz="2800" spc="-5" dirty="0">
                <a:latin typeface="Times New Roman"/>
                <a:cs typeface="Times New Roman"/>
              </a:rPr>
              <a:t>to tap into internet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record information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passes through a particular computer while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travelling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source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destination.</a:t>
            </a:r>
          </a:p>
          <a:p>
            <a:pPr marL="469900" marR="6350" indent="-457200" algn="just">
              <a:lnSpc>
                <a:spcPts val="3020"/>
              </a:lnSpc>
              <a:spcBef>
                <a:spcPts val="1045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Unauthorised individuals steal personal information (eg., credit </a:t>
            </a:r>
            <a:r>
              <a:rPr sz="2800" spc="-10" dirty="0">
                <a:latin typeface="Times New Roman"/>
                <a:cs typeface="Times New Roman"/>
              </a:rPr>
              <a:t>card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number,</a:t>
            </a:r>
            <a:r>
              <a:rPr sz="2800" spc="-5" dirty="0">
                <a:latin typeface="Times New Roman"/>
                <a:cs typeface="Times New Roman"/>
              </a:rPr>
              <a:t> name,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recording information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packets;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20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Snipper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descrypt,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record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email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transmissions.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336" y="626745"/>
            <a:ext cx="8321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Wiretapping</a:t>
            </a:r>
            <a:r>
              <a:rPr sz="4400" spc="-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Integrity</a:t>
            </a:r>
            <a:r>
              <a:rPr sz="4400" spc="-135" dirty="0"/>
              <a:t> </a:t>
            </a:r>
            <a:r>
              <a:rPr sz="4400" spc="-10" dirty="0"/>
              <a:t>Threats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542"/>
            <a:ext cx="10358755" cy="302044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84"/>
              </a:spcBef>
              <a:buFont typeface="Wingdings" pitchFamily="2" charset="2"/>
              <a:buChar char="ü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threat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occurs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7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stream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banking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transaction)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altered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dirty="0">
                <a:latin typeface="Times New Roman"/>
                <a:cs typeface="Times New Roman"/>
              </a:rPr>
              <a:t> 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unauthorised </a:t>
            </a:r>
            <a:r>
              <a:rPr sz="3200" spc="5" dirty="0">
                <a:latin typeface="Times New Roman"/>
                <a:cs typeface="Times New Roman"/>
              </a:rPr>
              <a:t> person.</a:t>
            </a:r>
            <a:endParaRPr sz="3200" dirty="0">
              <a:latin typeface="Times New Roman"/>
              <a:cs typeface="Times New Roman"/>
            </a:endParaRPr>
          </a:p>
          <a:p>
            <a:pPr marL="685800" indent="-685800">
              <a:lnSpc>
                <a:spcPct val="100000"/>
              </a:lnSpc>
              <a:spcBef>
                <a:spcPts val="35"/>
              </a:spcBef>
              <a:buFont typeface="Wingdings" pitchFamily="2" charset="2"/>
              <a:buChar char="ü"/>
            </a:pPr>
            <a:endParaRPr sz="475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3460"/>
              </a:lnSpc>
              <a:buFont typeface="Wingdings" pitchFamily="2" charset="2"/>
              <a:buChar char="ü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Attackers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attempt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read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files,</a:t>
            </a:r>
            <a:r>
              <a:rPr sz="3200" dirty="0">
                <a:latin typeface="Times New Roman"/>
                <a:cs typeface="Times New Roman"/>
              </a:rPr>
              <a:t> message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packets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passing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network.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memory,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77</TotalTime>
  <Words>1960</Words>
  <Application>Microsoft Office PowerPoint</Application>
  <PresentationFormat>Custom</PresentationFormat>
  <Paragraphs>222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Thatch</vt:lpstr>
      <vt:lpstr>Md Nurul Amin</vt:lpstr>
      <vt:lpstr>PowerPoint Presentation</vt:lpstr>
      <vt:lpstr>Objectives of the IT Act</vt:lpstr>
      <vt:lpstr>Objectives</vt:lpstr>
      <vt:lpstr>Security in E-Commerce</vt:lpstr>
      <vt:lpstr>Threats in E-Commerce</vt:lpstr>
      <vt:lpstr>Type of Threats in E-Commerce</vt:lpstr>
      <vt:lpstr>Secrecy Threats</vt:lpstr>
      <vt:lpstr>Wiretapping and Integrity Threats</vt:lpstr>
      <vt:lpstr>Cyber Vandalism</vt:lpstr>
      <vt:lpstr>Spoofing</vt:lpstr>
      <vt:lpstr>Denial of Service Threats</vt:lpstr>
      <vt:lpstr>Threats from Internal Employees</vt:lpstr>
      <vt:lpstr>Security of Clients and Service Provider</vt:lpstr>
      <vt:lpstr>The tools used to protect  information and systems against compromise,  intrusion and misuse </vt:lpstr>
      <vt:lpstr>Firewalls</vt:lpstr>
      <vt:lpstr>Encryption</vt:lpstr>
      <vt:lpstr>Message Authentication</vt:lpstr>
      <vt:lpstr>Site Blocking</vt:lpstr>
      <vt:lpstr>Operating System Controls</vt:lpstr>
      <vt:lpstr>Anti-Virus Software</vt:lpstr>
      <vt:lpstr>Scanners</vt:lpstr>
      <vt:lpstr>Active Monitors</vt:lpstr>
      <vt:lpstr>Behavior Blockers</vt:lpstr>
      <vt:lpstr>Integrity Checkers</vt:lpstr>
      <vt:lpstr>Digital Signature and Electronic Signature</vt:lpstr>
      <vt:lpstr>Digital signature – how?</vt:lpstr>
      <vt:lpstr>PowerPoint Presentation</vt:lpstr>
      <vt:lpstr>Data Security Standard (DSS)</vt:lpstr>
      <vt:lpstr>Malware and ransomware</vt:lpstr>
      <vt:lpstr>The Biggest Security Threats to Ecommerce Site</vt:lpstr>
      <vt:lpstr>The Biggest Security Threats to Ecommerce Site</vt:lpstr>
      <vt:lpstr>Best Practices for Ecommerce Security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- 5   Security and Legal Aspects of E-Commerce</dc:title>
  <dc:creator>yashmit bedi</dc:creator>
  <cp:lastModifiedBy>HP</cp:lastModifiedBy>
  <cp:revision>10</cp:revision>
  <dcterms:created xsi:type="dcterms:W3CDTF">2021-10-29T18:40:57Z</dcterms:created>
  <dcterms:modified xsi:type="dcterms:W3CDTF">2021-10-29T19:58:41Z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2021-10-29T00:00:00Z</vt:filetime>
  </property>
</Properties>
</file>