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7" r:id="rId2"/>
    <p:sldId id="336" r:id="rId3"/>
    <p:sldId id="373" r:id="rId4"/>
    <p:sldId id="313" r:id="rId5"/>
    <p:sldId id="314" r:id="rId6"/>
    <p:sldId id="315" r:id="rId7"/>
    <p:sldId id="316" r:id="rId8"/>
    <p:sldId id="317" r:id="rId9"/>
    <p:sldId id="323" r:id="rId10"/>
    <p:sldId id="318" r:id="rId11"/>
    <p:sldId id="324" r:id="rId12"/>
    <p:sldId id="326" r:id="rId13"/>
    <p:sldId id="325" r:id="rId14"/>
    <p:sldId id="327" r:id="rId15"/>
    <p:sldId id="329" r:id="rId16"/>
    <p:sldId id="267" r:id="rId17"/>
    <p:sldId id="331" r:id="rId18"/>
    <p:sldId id="333" r:id="rId19"/>
    <p:sldId id="334" r:id="rId20"/>
    <p:sldId id="335" r:id="rId21"/>
    <p:sldId id="337" r:id="rId22"/>
    <p:sldId id="339" r:id="rId23"/>
    <p:sldId id="340" r:id="rId24"/>
    <p:sldId id="270" r:id="rId25"/>
    <p:sldId id="271" r:id="rId26"/>
    <p:sldId id="272" r:id="rId27"/>
    <p:sldId id="273" r:id="rId28"/>
    <p:sldId id="355" r:id="rId29"/>
    <p:sldId id="356" r:id="rId30"/>
    <p:sldId id="357" r:id="rId31"/>
    <p:sldId id="358" r:id="rId32"/>
    <p:sldId id="359" r:id="rId33"/>
    <p:sldId id="360" r:id="rId34"/>
    <p:sldId id="361" r:id="rId35"/>
    <p:sldId id="274" r:id="rId36"/>
    <p:sldId id="275" r:id="rId37"/>
    <p:sldId id="362" r:id="rId38"/>
    <p:sldId id="363" r:id="rId39"/>
    <p:sldId id="280" r:id="rId40"/>
    <p:sldId id="281" r:id="rId41"/>
    <p:sldId id="282" r:id="rId42"/>
    <p:sldId id="283" r:id="rId43"/>
    <p:sldId id="374" r:id="rId44"/>
    <p:sldId id="375" r:id="rId45"/>
    <p:sldId id="277" r:id="rId46"/>
    <p:sldId id="343" r:id="rId47"/>
    <p:sldId id="364" r:id="rId48"/>
    <p:sldId id="366" r:id="rId49"/>
    <p:sldId id="289" r:id="rId50"/>
    <p:sldId id="311" r:id="rId51"/>
    <p:sldId id="312" r:id="rId52"/>
    <p:sldId id="376" r:id="rId5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30D6589-2064-4AAB-83B3-DFA0B0947CFB}" type="datetimeFigureOut">
              <a:rPr lang="en-US"/>
              <a:pPr>
                <a:defRPr/>
              </a:pPr>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C6C0ECA-92A3-4B0C-B7FD-252C89465227}" type="slidenum">
              <a:rPr lang="en-US"/>
              <a:pPr/>
              <a:t>‹#›</a:t>
            </a:fld>
            <a:endParaRPr lang="en-US"/>
          </a:p>
        </p:txBody>
      </p:sp>
    </p:spTree>
    <p:extLst>
      <p:ext uri="{BB962C8B-B14F-4D97-AF65-F5344CB8AC3E}">
        <p14:creationId xmlns:p14="http://schemas.microsoft.com/office/powerpoint/2010/main" val="15700817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99673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14F00A24-7CC8-4D2C-A3C6-7CB19058428D}" type="slidenum">
              <a:rPr lang="en-US" altLang="en-US">
                <a:latin typeface="Arial" panose="020B0604020202020204" pitchFamily="34" charset="0"/>
              </a:rPr>
              <a:pPr eaLnBrk="0" hangingPunct="0"/>
              <a:t>10</a:t>
            </a:fld>
            <a:endParaRPr lang="en-US" altLang="en-US">
              <a:latin typeface="Arial" panose="020B0604020202020204" pitchFamily="34" charset="0"/>
            </a:endParaRPr>
          </a:p>
        </p:txBody>
      </p:sp>
    </p:spTree>
    <p:extLst>
      <p:ext uri="{BB962C8B-B14F-4D97-AF65-F5344CB8AC3E}">
        <p14:creationId xmlns:p14="http://schemas.microsoft.com/office/powerpoint/2010/main" val="3113475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1FD6EC4C-CD40-4BAB-863E-A2154831C0E4}" type="slidenum">
              <a:rPr lang="en-US" altLang="en-US">
                <a:latin typeface="Arial" panose="020B0604020202020204" pitchFamily="34" charset="0"/>
              </a:rPr>
              <a:pPr eaLnBrk="0" hangingPunct="0"/>
              <a:t>11</a:t>
            </a:fld>
            <a:endParaRPr lang="en-US" altLang="en-US">
              <a:latin typeface="Arial" panose="020B0604020202020204" pitchFamily="34" charset="0"/>
            </a:endParaRPr>
          </a:p>
        </p:txBody>
      </p:sp>
    </p:spTree>
    <p:extLst>
      <p:ext uri="{BB962C8B-B14F-4D97-AF65-F5344CB8AC3E}">
        <p14:creationId xmlns:p14="http://schemas.microsoft.com/office/powerpoint/2010/main" val="282615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AB42D4B0-1A0D-4993-8DC3-9C59F8050D2E}" type="slidenum">
              <a:rPr lang="en-US" altLang="en-US">
                <a:latin typeface="Arial" panose="020B0604020202020204" pitchFamily="34" charset="0"/>
              </a:rPr>
              <a:pPr eaLnBrk="0" hangingPunct="0"/>
              <a:t>12</a:t>
            </a:fld>
            <a:endParaRPr lang="en-US" altLang="en-US">
              <a:latin typeface="Arial" panose="020B0604020202020204" pitchFamily="34" charset="0"/>
            </a:endParaRPr>
          </a:p>
        </p:txBody>
      </p:sp>
    </p:spTree>
    <p:extLst>
      <p:ext uri="{BB962C8B-B14F-4D97-AF65-F5344CB8AC3E}">
        <p14:creationId xmlns:p14="http://schemas.microsoft.com/office/powerpoint/2010/main" val="555214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AD7EB41B-E57D-4F23-9562-BCB39D42D1AD}" type="slidenum">
              <a:rPr lang="en-US" altLang="en-US">
                <a:latin typeface="Arial" panose="020B0604020202020204" pitchFamily="34" charset="0"/>
              </a:rPr>
              <a:pPr eaLnBrk="0" hangingPunct="0"/>
              <a:t>13</a:t>
            </a:fld>
            <a:endParaRPr lang="en-US" altLang="en-US">
              <a:latin typeface="Arial" panose="020B0604020202020204" pitchFamily="34" charset="0"/>
            </a:endParaRPr>
          </a:p>
        </p:txBody>
      </p:sp>
    </p:spTree>
    <p:extLst>
      <p:ext uri="{BB962C8B-B14F-4D97-AF65-F5344CB8AC3E}">
        <p14:creationId xmlns:p14="http://schemas.microsoft.com/office/powerpoint/2010/main" val="206918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838F5805-92DB-4522-887E-D71B00E259D0}" type="slidenum">
              <a:rPr lang="en-US" altLang="en-US">
                <a:latin typeface="Arial" panose="020B0604020202020204" pitchFamily="34" charset="0"/>
              </a:rPr>
              <a:pPr eaLnBrk="0" hangingPunct="0"/>
              <a:t>14</a:t>
            </a:fld>
            <a:endParaRPr lang="en-US" altLang="en-US">
              <a:latin typeface="Arial" panose="020B0604020202020204" pitchFamily="34" charset="0"/>
            </a:endParaRPr>
          </a:p>
        </p:txBody>
      </p:sp>
    </p:spTree>
    <p:extLst>
      <p:ext uri="{BB962C8B-B14F-4D97-AF65-F5344CB8AC3E}">
        <p14:creationId xmlns:p14="http://schemas.microsoft.com/office/powerpoint/2010/main" val="1120167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AF2E14EE-7A0D-448D-AB19-52FF4FCCA87F}" type="slidenum">
              <a:rPr lang="en-US" altLang="en-US">
                <a:latin typeface="Arial" panose="020B0604020202020204" pitchFamily="34" charset="0"/>
              </a:rPr>
              <a:pPr eaLnBrk="0" hangingPunct="0"/>
              <a:t>15</a:t>
            </a:fld>
            <a:endParaRPr lang="en-US" altLang="en-US">
              <a:latin typeface="Arial" panose="020B0604020202020204" pitchFamily="34" charset="0"/>
            </a:endParaRPr>
          </a:p>
        </p:txBody>
      </p:sp>
    </p:spTree>
    <p:extLst>
      <p:ext uri="{BB962C8B-B14F-4D97-AF65-F5344CB8AC3E}">
        <p14:creationId xmlns:p14="http://schemas.microsoft.com/office/powerpoint/2010/main" val="4201228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557035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E0094D0F-1613-4F15-8C90-FBBF096AAA5E}" type="slidenum">
              <a:rPr lang="en-US" altLang="en-US">
                <a:latin typeface="Arial" panose="020B0604020202020204" pitchFamily="34" charset="0"/>
              </a:rPr>
              <a:pPr eaLnBrk="0" hangingPunct="0"/>
              <a:t>17</a:t>
            </a:fld>
            <a:endParaRPr lang="en-US" altLang="en-US">
              <a:latin typeface="Arial" panose="020B0604020202020204" pitchFamily="34" charset="0"/>
            </a:endParaRPr>
          </a:p>
        </p:txBody>
      </p:sp>
    </p:spTree>
    <p:extLst>
      <p:ext uri="{BB962C8B-B14F-4D97-AF65-F5344CB8AC3E}">
        <p14:creationId xmlns:p14="http://schemas.microsoft.com/office/powerpoint/2010/main" val="1630191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9A2D49D7-9383-45F0-848E-53DA1202C1F9}" type="slidenum">
              <a:rPr lang="en-US" altLang="en-US">
                <a:latin typeface="Arial" panose="020B0604020202020204" pitchFamily="34" charset="0"/>
              </a:rPr>
              <a:pPr eaLnBrk="0" hangingPunct="0"/>
              <a:t>18</a:t>
            </a:fld>
            <a:endParaRPr lang="en-US" altLang="en-US">
              <a:latin typeface="Arial" panose="020B0604020202020204" pitchFamily="34" charset="0"/>
            </a:endParaRPr>
          </a:p>
        </p:txBody>
      </p:sp>
    </p:spTree>
    <p:extLst>
      <p:ext uri="{BB962C8B-B14F-4D97-AF65-F5344CB8AC3E}">
        <p14:creationId xmlns:p14="http://schemas.microsoft.com/office/powerpoint/2010/main" val="2476692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5FC0CC6E-0CEE-4251-AF0D-CB6D264455EB}" type="slidenum">
              <a:rPr lang="en-US" altLang="en-US">
                <a:latin typeface="Arial" panose="020B0604020202020204" pitchFamily="34" charset="0"/>
              </a:rPr>
              <a:pPr eaLnBrk="0" hangingPunct="0"/>
              <a:t>19</a:t>
            </a:fld>
            <a:endParaRPr lang="en-US" altLang="en-US">
              <a:latin typeface="Arial" panose="020B0604020202020204" pitchFamily="34" charset="0"/>
            </a:endParaRPr>
          </a:p>
        </p:txBody>
      </p:sp>
    </p:spTree>
    <p:extLst>
      <p:ext uri="{BB962C8B-B14F-4D97-AF65-F5344CB8AC3E}">
        <p14:creationId xmlns:p14="http://schemas.microsoft.com/office/powerpoint/2010/main" val="381865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755084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1862D435-216B-4075-BCCE-9348CE47009F}" type="slidenum">
              <a:rPr lang="en-US" altLang="en-US">
                <a:latin typeface="Arial" panose="020B0604020202020204" pitchFamily="34" charset="0"/>
              </a:rPr>
              <a:pPr eaLnBrk="0" hangingPunct="0"/>
              <a:t>20</a:t>
            </a:fld>
            <a:endParaRPr lang="en-US" altLang="en-US">
              <a:latin typeface="Arial" panose="020B0604020202020204" pitchFamily="34" charset="0"/>
            </a:endParaRPr>
          </a:p>
        </p:txBody>
      </p:sp>
    </p:spTree>
    <p:extLst>
      <p:ext uri="{BB962C8B-B14F-4D97-AF65-F5344CB8AC3E}">
        <p14:creationId xmlns:p14="http://schemas.microsoft.com/office/powerpoint/2010/main" val="690469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48EF3965-02C1-4DFA-86F6-61C3F0CFD099}" type="slidenum">
              <a:rPr lang="en-US" altLang="en-US">
                <a:latin typeface="Arial" panose="020B0604020202020204" pitchFamily="34" charset="0"/>
              </a:rPr>
              <a:pPr eaLnBrk="0" hangingPunct="0"/>
              <a:t>21</a:t>
            </a:fld>
            <a:endParaRPr lang="en-US" altLang="en-US">
              <a:latin typeface="Arial" panose="020B0604020202020204" pitchFamily="34" charset="0"/>
            </a:endParaRPr>
          </a:p>
        </p:txBody>
      </p:sp>
    </p:spTree>
    <p:extLst>
      <p:ext uri="{BB962C8B-B14F-4D97-AF65-F5344CB8AC3E}">
        <p14:creationId xmlns:p14="http://schemas.microsoft.com/office/powerpoint/2010/main" val="1804971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8951806B-477C-4EF4-87B7-D77989B44CC0}" type="slidenum">
              <a:rPr lang="en-US" altLang="en-US">
                <a:latin typeface="Arial" panose="020B0604020202020204" pitchFamily="34" charset="0"/>
              </a:rPr>
              <a:pPr eaLnBrk="0" hangingPunct="0"/>
              <a:t>22</a:t>
            </a:fld>
            <a:endParaRPr lang="en-US" altLang="en-US">
              <a:latin typeface="Arial" panose="020B0604020202020204" pitchFamily="34" charset="0"/>
            </a:endParaRPr>
          </a:p>
        </p:txBody>
      </p:sp>
    </p:spTree>
    <p:extLst>
      <p:ext uri="{BB962C8B-B14F-4D97-AF65-F5344CB8AC3E}">
        <p14:creationId xmlns:p14="http://schemas.microsoft.com/office/powerpoint/2010/main" val="3853652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4323C503-BCA0-499D-8DEE-39C67E79DEA3}" type="slidenum">
              <a:rPr lang="en-US" altLang="en-US">
                <a:latin typeface="Arial" panose="020B0604020202020204" pitchFamily="34" charset="0"/>
              </a:rPr>
              <a:pPr eaLnBrk="0" hangingPunct="0"/>
              <a:t>23</a:t>
            </a:fld>
            <a:endParaRPr lang="en-US" altLang="en-US">
              <a:latin typeface="Arial" panose="020B0604020202020204" pitchFamily="34" charset="0"/>
            </a:endParaRPr>
          </a:p>
        </p:txBody>
      </p:sp>
    </p:spTree>
    <p:extLst>
      <p:ext uri="{BB962C8B-B14F-4D97-AF65-F5344CB8AC3E}">
        <p14:creationId xmlns:p14="http://schemas.microsoft.com/office/powerpoint/2010/main" val="4082151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4176420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003137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216062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665236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17146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0741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890942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964329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1251EC50-6515-489A-8C8C-C4ED03ED4220}" type="slidenum">
              <a:rPr lang="en-US" altLang="en-US">
                <a:latin typeface="Arial" panose="020B0604020202020204" pitchFamily="34" charset="0"/>
              </a:rPr>
              <a:pPr eaLnBrk="0" hangingPunct="0"/>
              <a:t>46</a:t>
            </a:fld>
            <a:endParaRPr lang="en-US" altLang="en-US">
              <a:latin typeface="Arial" panose="020B0604020202020204" pitchFamily="34" charset="0"/>
            </a:endParaRPr>
          </a:p>
        </p:txBody>
      </p:sp>
    </p:spTree>
    <p:extLst>
      <p:ext uri="{BB962C8B-B14F-4D97-AF65-F5344CB8AC3E}">
        <p14:creationId xmlns:p14="http://schemas.microsoft.com/office/powerpoint/2010/main" val="118141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E9DC3B41-0E69-43BA-ACCF-AC74F5FAEF99}" type="slidenum">
              <a:rPr lang="en-US" altLang="en-US">
                <a:latin typeface="Arial" panose="020B0604020202020204" pitchFamily="34" charset="0"/>
              </a:rPr>
              <a:pPr eaLnBrk="0" hangingPunct="0"/>
              <a:t>4</a:t>
            </a:fld>
            <a:endParaRPr lang="en-US" altLang="en-US">
              <a:latin typeface="Arial" panose="020B0604020202020204" pitchFamily="34" charset="0"/>
            </a:endParaRPr>
          </a:p>
        </p:txBody>
      </p:sp>
    </p:spTree>
    <p:extLst>
      <p:ext uri="{BB962C8B-B14F-4D97-AF65-F5344CB8AC3E}">
        <p14:creationId xmlns:p14="http://schemas.microsoft.com/office/powerpoint/2010/main" val="267172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D35E6721-4C5A-40F5-B29C-C72C25F61812}" type="slidenum">
              <a:rPr lang="en-US" altLang="en-US">
                <a:latin typeface="Arial" panose="020B0604020202020204" pitchFamily="34" charset="0"/>
              </a:rPr>
              <a:pPr eaLnBrk="0" hangingPunct="0"/>
              <a:t>5</a:t>
            </a:fld>
            <a:endParaRPr lang="en-US" altLang="en-US">
              <a:latin typeface="Arial" panose="020B0604020202020204" pitchFamily="34" charset="0"/>
            </a:endParaRPr>
          </a:p>
        </p:txBody>
      </p:sp>
    </p:spTree>
    <p:extLst>
      <p:ext uri="{BB962C8B-B14F-4D97-AF65-F5344CB8AC3E}">
        <p14:creationId xmlns:p14="http://schemas.microsoft.com/office/powerpoint/2010/main" val="946257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FFDBE048-D3A6-4C2A-BA0F-BD65D6FECCB3}" type="slidenum">
              <a:rPr lang="en-US" altLang="en-US">
                <a:latin typeface="Arial" panose="020B0604020202020204" pitchFamily="34" charset="0"/>
              </a:rPr>
              <a:pPr eaLnBrk="0" hangingPunct="0"/>
              <a:t>6</a:t>
            </a:fld>
            <a:endParaRPr lang="en-US" altLang="en-US">
              <a:latin typeface="Arial" panose="020B0604020202020204" pitchFamily="34" charset="0"/>
            </a:endParaRPr>
          </a:p>
        </p:txBody>
      </p:sp>
    </p:spTree>
    <p:extLst>
      <p:ext uri="{BB962C8B-B14F-4D97-AF65-F5344CB8AC3E}">
        <p14:creationId xmlns:p14="http://schemas.microsoft.com/office/powerpoint/2010/main" val="297312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C3FCF00E-4E7E-4C70-9E78-D10F7076DAF2}" type="slidenum">
              <a:rPr lang="en-US" altLang="en-US">
                <a:latin typeface="Arial" panose="020B0604020202020204" pitchFamily="34" charset="0"/>
              </a:rPr>
              <a:pPr eaLnBrk="0" hangingPunct="0"/>
              <a:t>7</a:t>
            </a:fld>
            <a:endParaRPr lang="en-US" altLang="en-US">
              <a:latin typeface="Arial" panose="020B0604020202020204" pitchFamily="34" charset="0"/>
            </a:endParaRPr>
          </a:p>
        </p:txBody>
      </p:sp>
    </p:spTree>
    <p:extLst>
      <p:ext uri="{BB962C8B-B14F-4D97-AF65-F5344CB8AC3E}">
        <p14:creationId xmlns:p14="http://schemas.microsoft.com/office/powerpoint/2010/main" val="140918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0B6C7B4D-6D27-4812-9C39-FBDC107DF957}" type="slidenum">
              <a:rPr lang="en-US" altLang="en-US">
                <a:latin typeface="Arial" panose="020B0604020202020204" pitchFamily="34" charset="0"/>
              </a:rPr>
              <a:pPr eaLnBrk="0" hangingPunct="0"/>
              <a:t>8</a:t>
            </a:fld>
            <a:endParaRPr lang="en-US" altLang="en-US">
              <a:latin typeface="Arial" panose="020B0604020202020204" pitchFamily="34" charset="0"/>
            </a:endParaRPr>
          </a:p>
        </p:txBody>
      </p:sp>
    </p:spTree>
    <p:extLst>
      <p:ext uri="{BB962C8B-B14F-4D97-AF65-F5344CB8AC3E}">
        <p14:creationId xmlns:p14="http://schemas.microsoft.com/office/powerpoint/2010/main" val="140704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fld id="{6304508D-6FCD-4854-8225-FB06FB9C7089}" type="slidenum">
              <a:rPr lang="en-US" altLang="en-US">
                <a:latin typeface="Arial" panose="020B0604020202020204" pitchFamily="34" charset="0"/>
              </a:rPr>
              <a:pPr eaLnBrk="0" hangingPunct="0"/>
              <a:t>9</a:t>
            </a:fld>
            <a:endParaRPr lang="en-US" altLang="en-US">
              <a:latin typeface="Arial" panose="020B0604020202020204" pitchFamily="34" charset="0"/>
            </a:endParaRPr>
          </a:p>
        </p:txBody>
      </p:sp>
    </p:spTree>
    <p:extLst>
      <p:ext uri="{BB962C8B-B14F-4D97-AF65-F5344CB8AC3E}">
        <p14:creationId xmlns:p14="http://schemas.microsoft.com/office/powerpoint/2010/main" val="3652267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7" name="Rectangle 6"/>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bwMode="gray">
          <a:xfrm rot="5400000">
            <a:off x="10158413" y="1792288"/>
            <a:ext cx="990600" cy="304800"/>
          </a:xfrm>
        </p:spPr>
        <p:txBody>
          <a:bodyPr anchor="t"/>
          <a:lstStyle>
            <a:lvl1pPr algn="l">
              <a:defRPr b="0" i="0" smtClean="0">
                <a:solidFill>
                  <a:schemeClr val="bg1">
                    <a:alpha val="60000"/>
                  </a:schemeClr>
                </a:solidFill>
              </a:defRPr>
            </a:lvl1pPr>
          </a:lstStyle>
          <a:p>
            <a:pPr>
              <a:defRPr/>
            </a:pPr>
            <a:fld id="{8DDD67A3-F64F-461C-BF92-94ADA00EA57A}" type="datetimeFigureOut">
              <a:rPr lang="en-US"/>
              <a:pPr>
                <a:defRPr/>
              </a:pPr>
              <a:t>3/21/2021</a:t>
            </a:fld>
            <a:endParaRPr lang="en-US"/>
          </a:p>
        </p:txBody>
      </p:sp>
      <p:sp>
        <p:nvSpPr>
          <p:cNvPr id="9" name="Footer Placeholder 4"/>
          <p:cNvSpPr>
            <a:spLocks noGrp="1"/>
          </p:cNvSpPr>
          <p:nvPr>
            <p:ph type="ftr" sz="quarter" idx="11"/>
          </p:nvPr>
        </p:nvSpPr>
        <p:spPr bwMode="gray">
          <a:xfrm rot="5400000">
            <a:off x="8952706" y="3228182"/>
            <a:ext cx="3859213" cy="304800"/>
          </a:xfrm>
        </p:spPr>
        <p:txBody>
          <a:bodyPr/>
          <a:lstStyle>
            <a:lvl1pPr>
              <a:defRPr b="0" i="0">
                <a:solidFill>
                  <a:schemeClr val="bg1">
                    <a:alpha val="60000"/>
                  </a:schemeClr>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8F7ED228-4316-4B2E-8075-6DDEF4B55B8A}" type="slidenum">
              <a:rPr lang="en-US"/>
              <a:pPr/>
              <a:t>‹#›</a:t>
            </a:fld>
            <a:endParaRPr lang="en-US"/>
          </a:p>
        </p:txBody>
      </p:sp>
    </p:spTree>
    <p:extLst>
      <p:ext uri="{BB962C8B-B14F-4D97-AF65-F5344CB8AC3E}">
        <p14:creationId xmlns:p14="http://schemas.microsoft.com/office/powerpoint/2010/main" val="243299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371525">
              <a:off x="263767" y="4438254"/>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10800000">
              <a:off x="459506" y="321130"/>
              <a:ext cx="11277600" cy="4533900"/>
            </a:xfrm>
            <a:custGeom>
              <a:avLst/>
              <a:gdLst>
                <a:gd name="T0" fmla="*/ 0 w 7104"/>
                <a:gd name="T1" fmla="*/ 0 h 2856"/>
                <a:gd name="T2" fmla="*/ 0 w 7104"/>
                <a:gd name="T3" fmla="*/ 2856 h 2856"/>
                <a:gd name="T4" fmla="*/ 7104 w 7104"/>
                <a:gd name="T5" fmla="*/ 2856 h 2856"/>
                <a:gd name="T6" fmla="*/ 7104 w 7104"/>
                <a:gd name="T7" fmla="*/ 1 h 2856"/>
                <a:gd name="T8" fmla="*/ 7104 w 7104"/>
                <a:gd name="T9" fmla="*/ 1 h 2856"/>
                <a:gd name="T10" fmla="*/ 6943 w 7104"/>
                <a:gd name="T11" fmla="*/ 26 h 2856"/>
                <a:gd name="T12" fmla="*/ 6782 w 7104"/>
                <a:gd name="T13" fmla="*/ 50 h 2856"/>
                <a:gd name="T14" fmla="*/ 6621 w 7104"/>
                <a:gd name="T15" fmla="*/ 73 h 2856"/>
                <a:gd name="T16" fmla="*/ 6459 w 7104"/>
                <a:gd name="T17" fmla="*/ 93 h 2856"/>
                <a:gd name="T18" fmla="*/ 6298 w 7104"/>
                <a:gd name="T19" fmla="*/ 113 h 2856"/>
                <a:gd name="T20" fmla="*/ 6136 w 7104"/>
                <a:gd name="T21" fmla="*/ 132 h 2856"/>
                <a:gd name="T22" fmla="*/ 5976 w 7104"/>
                <a:gd name="T23" fmla="*/ 148 h 2856"/>
                <a:gd name="T24" fmla="*/ 5814 w 7104"/>
                <a:gd name="T25" fmla="*/ 163 h 2856"/>
                <a:gd name="T26" fmla="*/ 5653 w 7104"/>
                <a:gd name="T27" fmla="*/ 177 h 2856"/>
                <a:gd name="T28" fmla="*/ 5494 w 7104"/>
                <a:gd name="T29" fmla="*/ 189 h 2856"/>
                <a:gd name="T30" fmla="*/ 5334 w 7104"/>
                <a:gd name="T31" fmla="*/ 201 h 2856"/>
                <a:gd name="T32" fmla="*/ 5175 w 7104"/>
                <a:gd name="T33" fmla="*/ 211 h 2856"/>
                <a:gd name="T34" fmla="*/ 5017 w 7104"/>
                <a:gd name="T35" fmla="*/ 219 h 2856"/>
                <a:gd name="T36" fmla="*/ 4859 w 7104"/>
                <a:gd name="T37" fmla="*/ 227 h 2856"/>
                <a:gd name="T38" fmla="*/ 4703 w 7104"/>
                <a:gd name="T39" fmla="*/ 234 h 2856"/>
                <a:gd name="T40" fmla="*/ 4548 w 7104"/>
                <a:gd name="T41" fmla="*/ 239 h 2856"/>
                <a:gd name="T42" fmla="*/ 4393 w 7104"/>
                <a:gd name="T43" fmla="*/ 243 h 2856"/>
                <a:gd name="T44" fmla="*/ 4240 w 7104"/>
                <a:gd name="T45" fmla="*/ 247 h 2856"/>
                <a:gd name="T46" fmla="*/ 4088 w 7104"/>
                <a:gd name="T47" fmla="*/ 249 h 2856"/>
                <a:gd name="T48" fmla="*/ 3937 w 7104"/>
                <a:gd name="T49" fmla="*/ 251 h 2856"/>
                <a:gd name="T50" fmla="*/ 3788 w 7104"/>
                <a:gd name="T51" fmla="*/ 252 h 2856"/>
                <a:gd name="T52" fmla="*/ 3640 w 7104"/>
                <a:gd name="T53" fmla="*/ 251 h 2856"/>
                <a:gd name="T54" fmla="*/ 3494 w 7104"/>
                <a:gd name="T55" fmla="*/ 251 h 2856"/>
                <a:gd name="T56" fmla="*/ 3349 w 7104"/>
                <a:gd name="T57" fmla="*/ 249 h 2856"/>
                <a:gd name="T58" fmla="*/ 3207 w 7104"/>
                <a:gd name="T59" fmla="*/ 246 h 2856"/>
                <a:gd name="T60" fmla="*/ 3066 w 7104"/>
                <a:gd name="T61" fmla="*/ 243 h 2856"/>
                <a:gd name="T62" fmla="*/ 2928 w 7104"/>
                <a:gd name="T63" fmla="*/ 240 h 2856"/>
                <a:gd name="T64" fmla="*/ 2791 w 7104"/>
                <a:gd name="T65" fmla="*/ 235 h 2856"/>
                <a:gd name="T66" fmla="*/ 2656 w 7104"/>
                <a:gd name="T67" fmla="*/ 230 h 2856"/>
                <a:gd name="T68" fmla="*/ 2524 w 7104"/>
                <a:gd name="T69" fmla="*/ 225 h 2856"/>
                <a:gd name="T70" fmla="*/ 2266 w 7104"/>
                <a:gd name="T71" fmla="*/ 212 h 2856"/>
                <a:gd name="T72" fmla="*/ 2019 w 7104"/>
                <a:gd name="T73" fmla="*/ 198 h 2856"/>
                <a:gd name="T74" fmla="*/ 1782 w 7104"/>
                <a:gd name="T75" fmla="*/ 183 h 2856"/>
                <a:gd name="T76" fmla="*/ 1557 w 7104"/>
                <a:gd name="T77" fmla="*/ 167 h 2856"/>
                <a:gd name="T78" fmla="*/ 1343 w 7104"/>
                <a:gd name="T79" fmla="*/ 150 h 2856"/>
                <a:gd name="T80" fmla="*/ 1144 w 7104"/>
                <a:gd name="T81" fmla="*/ 132 h 2856"/>
                <a:gd name="T82" fmla="*/ 957 w 7104"/>
                <a:gd name="T83" fmla="*/ 114 h 2856"/>
                <a:gd name="T84" fmla="*/ 785 w 7104"/>
                <a:gd name="T85" fmla="*/ 96 h 2856"/>
                <a:gd name="T86" fmla="*/ 627 w 7104"/>
                <a:gd name="T87" fmla="*/ 79 h 2856"/>
                <a:gd name="T88" fmla="*/ 487 w 7104"/>
                <a:gd name="T89" fmla="*/ 63 h 2856"/>
                <a:gd name="T90" fmla="*/ 361 w 7104"/>
                <a:gd name="T91" fmla="*/ 48 h 2856"/>
                <a:gd name="T92" fmla="*/ 254 w 7104"/>
                <a:gd name="T93" fmla="*/ 35 h 2856"/>
                <a:gd name="T94" fmla="*/ 165 w 7104"/>
                <a:gd name="T95" fmla="*/ 23 h 2856"/>
                <a:gd name="T96" fmla="*/ 42 w 7104"/>
                <a:gd name="T97" fmla="*/ 6 h 2856"/>
                <a:gd name="T98" fmla="*/ 0 w 7104"/>
                <a:gd name="T99" fmla="*/ 0 h 2856"/>
                <a:gd name="T100" fmla="*/ 0 w 7104"/>
                <a:gd name="T10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085C6D69-B278-4F86-A9E8-1933D7DF64AF}" type="datetimeFigureOut">
              <a:rPr lang="en-US"/>
              <a:pPr>
                <a:defRPr/>
              </a:pPr>
              <a:t>3/21/2021</a:t>
            </a:fld>
            <a:endParaRPr lang="en-US"/>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a:lvl1pPr>
          </a:lstStyle>
          <a:p>
            <a:fld id="{3E80DCB4-2339-49EC-83FF-CA1DB8837321}" type="slidenum">
              <a:rPr lang="en-US"/>
              <a:pPr/>
              <a:t>‹#›</a:t>
            </a:fld>
            <a:endParaRPr lang="en-US"/>
          </a:p>
        </p:txBody>
      </p:sp>
    </p:spTree>
    <p:extLst>
      <p:ext uri="{BB962C8B-B14F-4D97-AF65-F5344CB8AC3E}">
        <p14:creationId xmlns:p14="http://schemas.microsoft.com/office/powerpoint/2010/main" val="49088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8490951" y="2714874"/>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a:off x="455612" y="2801319"/>
              <a:ext cx="11277600" cy="3602637"/>
            </a:xfrm>
            <a:custGeom>
              <a:avLst/>
              <a:gdLst>
                <a:gd name="T0" fmla="*/ 0 w 10000"/>
                <a:gd name="T1" fmla="*/ 0 h 7946"/>
                <a:gd name="T2" fmla="*/ 0 w 10000"/>
                <a:gd name="T3" fmla="*/ 7945 h 7946"/>
                <a:gd name="T4" fmla="*/ 10000 w 10000"/>
                <a:gd name="T5" fmla="*/ 7946 h 7946"/>
                <a:gd name="T6" fmla="*/ 10000 w 10000"/>
                <a:gd name="T7" fmla="*/ 4 h 7946"/>
                <a:gd name="T8" fmla="*/ 10000 w 10000"/>
                <a:gd name="T9" fmla="*/ 4 h 7946"/>
                <a:gd name="T10" fmla="*/ 9773 w 10000"/>
                <a:gd name="T11" fmla="*/ 91 h 7946"/>
                <a:gd name="T12" fmla="*/ 9547 w 10000"/>
                <a:gd name="T13" fmla="*/ 175 h 7946"/>
                <a:gd name="T14" fmla="*/ 9320 w 10000"/>
                <a:gd name="T15" fmla="*/ 256 h 7946"/>
                <a:gd name="T16" fmla="*/ 9092 w 10000"/>
                <a:gd name="T17" fmla="*/ 326 h 7946"/>
                <a:gd name="T18" fmla="*/ 8865 w 10000"/>
                <a:gd name="T19" fmla="*/ 396 h 7946"/>
                <a:gd name="T20" fmla="*/ 8637 w 10000"/>
                <a:gd name="T21" fmla="*/ 462 h 7946"/>
                <a:gd name="T22" fmla="*/ 8412 w 10000"/>
                <a:gd name="T23" fmla="*/ 518 h 7946"/>
                <a:gd name="T24" fmla="*/ 8184 w 10000"/>
                <a:gd name="T25" fmla="*/ 571 h 7946"/>
                <a:gd name="T26" fmla="*/ 7957 w 10000"/>
                <a:gd name="T27" fmla="*/ 620 h 7946"/>
                <a:gd name="T28" fmla="*/ 7734 w 10000"/>
                <a:gd name="T29" fmla="*/ 662 h 7946"/>
                <a:gd name="T30" fmla="*/ 7508 w 10000"/>
                <a:gd name="T31" fmla="*/ 704 h 7946"/>
                <a:gd name="T32" fmla="*/ 7285 w 10000"/>
                <a:gd name="T33" fmla="*/ 739 h 7946"/>
                <a:gd name="T34" fmla="*/ 7062 w 10000"/>
                <a:gd name="T35" fmla="*/ 767 h 7946"/>
                <a:gd name="T36" fmla="*/ 6840 w 10000"/>
                <a:gd name="T37" fmla="*/ 795 h 7946"/>
                <a:gd name="T38" fmla="*/ 6620 w 10000"/>
                <a:gd name="T39" fmla="*/ 819 h 7946"/>
                <a:gd name="T40" fmla="*/ 6402 w 10000"/>
                <a:gd name="T41" fmla="*/ 837 h 7946"/>
                <a:gd name="T42" fmla="*/ 6184 w 10000"/>
                <a:gd name="T43" fmla="*/ 851 h 7946"/>
                <a:gd name="T44" fmla="*/ 5968 w 10000"/>
                <a:gd name="T45" fmla="*/ 865 h 7946"/>
                <a:gd name="T46" fmla="*/ 5755 w 10000"/>
                <a:gd name="T47" fmla="*/ 872 h 7946"/>
                <a:gd name="T48" fmla="*/ 5542 w 10000"/>
                <a:gd name="T49" fmla="*/ 879 h 7946"/>
                <a:gd name="T50" fmla="*/ 5332 w 10000"/>
                <a:gd name="T51" fmla="*/ 882 h 7946"/>
                <a:gd name="T52" fmla="*/ 5124 w 10000"/>
                <a:gd name="T53" fmla="*/ 879 h 7946"/>
                <a:gd name="T54" fmla="*/ 4918 w 10000"/>
                <a:gd name="T55" fmla="*/ 879 h 7946"/>
                <a:gd name="T56" fmla="*/ 4714 w 10000"/>
                <a:gd name="T57" fmla="*/ 872 h 7946"/>
                <a:gd name="T58" fmla="*/ 4514 w 10000"/>
                <a:gd name="T59" fmla="*/ 861 h 7946"/>
                <a:gd name="T60" fmla="*/ 4316 w 10000"/>
                <a:gd name="T61" fmla="*/ 851 h 7946"/>
                <a:gd name="T62" fmla="*/ 4122 w 10000"/>
                <a:gd name="T63" fmla="*/ 840 h 7946"/>
                <a:gd name="T64" fmla="*/ 3929 w 10000"/>
                <a:gd name="T65" fmla="*/ 823 h 7946"/>
                <a:gd name="T66" fmla="*/ 3739 w 10000"/>
                <a:gd name="T67" fmla="*/ 805 h 7946"/>
                <a:gd name="T68" fmla="*/ 3553 w 10000"/>
                <a:gd name="T69" fmla="*/ 788 h 7946"/>
                <a:gd name="T70" fmla="*/ 3190 w 10000"/>
                <a:gd name="T71" fmla="*/ 742 h 7946"/>
                <a:gd name="T72" fmla="*/ 2842 w 10000"/>
                <a:gd name="T73" fmla="*/ 693 h 7946"/>
                <a:gd name="T74" fmla="*/ 2508 w 10000"/>
                <a:gd name="T75" fmla="*/ 641 h 7946"/>
                <a:gd name="T76" fmla="*/ 2192 w 10000"/>
                <a:gd name="T77" fmla="*/ 585 h 7946"/>
                <a:gd name="T78" fmla="*/ 1890 w 10000"/>
                <a:gd name="T79" fmla="*/ 525 h 7946"/>
                <a:gd name="T80" fmla="*/ 1610 w 10000"/>
                <a:gd name="T81" fmla="*/ 462 h 7946"/>
                <a:gd name="T82" fmla="*/ 1347 w 10000"/>
                <a:gd name="T83" fmla="*/ 399 h 7946"/>
                <a:gd name="T84" fmla="*/ 1105 w 10000"/>
                <a:gd name="T85" fmla="*/ 336 h 7946"/>
                <a:gd name="T86" fmla="*/ 883 w 10000"/>
                <a:gd name="T87" fmla="*/ 277 h 7946"/>
                <a:gd name="T88" fmla="*/ 686 w 10000"/>
                <a:gd name="T89" fmla="*/ 221 h 7946"/>
                <a:gd name="T90" fmla="*/ 508 w 10000"/>
                <a:gd name="T91" fmla="*/ 168 h 7946"/>
                <a:gd name="T92" fmla="*/ 358 w 10000"/>
                <a:gd name="T93" fmla="*/ 123 h 7946"/>
                <a:gd name="T94" fmla="*/ 232 w 10000"/>
                <a:gd name="T95" fmla="*/ 81 h 7946"/>
                <a:gd name="T96" fmla="*/ 59 w 10000"/>
                <a:gd name="T97" fmla="*/ 21 h 7946"/>
                <a:gd name="T98" fmla="*/ 0 w 10000"/>
                <a:gd name="T99" fmla="*/ 0 h 7946"/>
                <a:gd name="T100" fmla="*/ 0 w 10000"/>
                <a:gd name="T101" fmla="*/ 0 h 7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A89DBD2A-BA41-4C91-885B-DD09751D1FCA}"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76B6827B-FDA1-4772-A366-1E4EFDE7CEA3}" type="slidenum">
              <a:rPr lang="en-US"/>
              <a:pPr/>
              <a:t>‹#›</a:t>
            </a:fld>
            <a:endParaRPr lang="en-US"/>
          </a:p>
        </p:txBody>
      </p:sp>
    </p:spTree>
    <p:extLst>
      <p:ext uri="{BB962C8B-B14F-4D97-AF65-F5344CB8AC3E}">
        <p14:creationId xmlns:p14="http://schemas.microsoft.com/office/powerpoint/2010/main" val="210569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89932">
              <a:off x="8490951" y="418511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p:cNvSpPr>
            <p:nvPr/>
          </p:nvSpPr>
          <p:spPr bwMode="gray">
            <a:xfrm>
              <a:off x="455612" y="4241801"/>
              <a:ext cx="11277600" cy="2337161"/>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6"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7" name="TextBox 31"/>
          <p:cNvSpPr txBox="1">
            <a:spLocks noChangeArrowheads="1"/>
          </p:cNvSpPr>
          <p:nvPr/>
        </p:nvSpPr>
        <p:spPr bwMode="gray">
          <a:xfrm>
            <a:off x="881063" y="608013"/>
            <a:ext cx="8016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a:r>
              <a:rPr lang="en-US" sz="9600">
                <a:solidFill>
                  <a:srgbClr val="59AAF2"/>
                </a:solidFill>
                <a:latin typeface="Arial" panose="020B0604020202020204" pitchFamily="34" charset="0"/>
              </a:rPr>
              <a:t>“</a:t>
            </a:r>
          </a:p>
        </p:txBody>
      </p:sp>
      <p:sp>
        <p:nvSpPr>
          <p:cNvPr id="18" name="TextBox 32"/>
          <p:cNvSpPr txBox="1">
            <a:spLocks noChangeArrowheads="1"/>
          </p:cNvSpPr>
          <p:nvPr/>
        </p:nvSpPr>
        <p:spPr bwMode="gray">
          <a:xfrm>
            <a:off x="9883775" y="2613025"/>
            <a:ext cx="654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a:r>
              <a:rPr lang="en-US" sz="9600">
                <a:solidFill>
                  <a:srgbClr val="59AAF2"/>
                </a:solidFill>
                <a:latin typeface="Arial" panose="020B0604020202020204" pitchFamily="34" charset="0"/>
              </a:rPr>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8FC80759-22D8-4725-A1B5-68B2190918FC}" type="datetimeFigureOut">
              <a:rPr lang="en-US"/>
              <a:pPr>
                <a:defRPr/>
              </a:pPr>
              <a:t>3/21/2021</a:t>
            </a:fld>
            <a:endParaRPr lang="en-US"/>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a:lvl1pPr>
          </a:lstStyle>
          <a:p>
            <a:fld id="{CF57C65A-2AE7-4685-9BF1-BC973C4F98F7}" type="slidenum">
              <a:rPr lang="en-US"/>
              <a:pPr/>
              <a:t>‹#›</a:t>
            </a:fld>
            <a:endParaRPr lang="en-US"/>
          </a:p>
        </p:txBody>
      </p:sp>
    </p:spTree>
    <p:extLst>
      <p:ext uri="{BB962C8B-B14F-4D97-AF65-F5344CB8AC3E}">
        <p14:creationId xmlns:p14="http://schemas.microsoft.com/office/powerpoint/2010/main" val="48814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8490951" y="4193583"/>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2" name="Freeform 5"/>
            <p:cNvSpPr>
              <a:spLocks/>
            </p:cNvSpPr>
            <p:nvPr/>
          </p:nvSpPr>
          <p:spPr bwMode="gray">
            <a:xfrm>
              <a:off x="455612" y="4241801"/>
              <a:ext cx="11277600" cy="2337161"/>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B103C95B-CB0D-4EBC-A268-EFDFAB432772}" type="datetimeFigureOut">
              <a:rPr lang="en-US"/>
              <a:pPr>
                <a:defRPr/>
              </a:pPr>
              <a:t>3/21/2021</a:t>
            </a:fld>
            <a:endParaRPr lang="en-US"/>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fld id="{83D1E307-0D38-4CAE-8E76-D0AB15B801B8}" type="slidenum">
              <a:rPr lang="en-US"/>
              <a:pPr/>
              <a:t>‹#›</a:t>
            </a:fld>
            <a:endParaRPr lang="en-US"/>
          </a:p>
        </p:txBody>
      </p:sp>
    </p:spTree>
    <p:extLst>
      <p:ext uri="{BB962C8B-B14F-4D97-AF65-F5344CB8AC3E}">
        <p14:creationId xmlns:p14="http://schemas.microsoft.com/office/powerpoint/2010/main" val="129251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BCE8B625-3307-4DB7-A0DF-B13F59540E6E}" type="datetimeFigureOut">
              <a:rPr lang="en-US"/>
              <a:pPr>
                <a:defRPr/>
              </a:pPr>
              <a:t>3/21/2021</a:t>
            </a:fld>
            <a:endParaRPr lang="en-US"/>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a:lvl1pPr>
          </a:lstStyle>
          <a:p>
            <a:fld id="{ADD25484-8646-4140-B7FF-52AF2789A302}" type="slidenum">
              <a:rPr lang="en-US"/>
              <a:pPr/>
              <a:t>‹#›</a:t>
            </a:fld>
            <a:endParaRPr lang="en-US"/>
          </a:p>
        </p:txBody>
      </p:sp>
    </p:spTree>
    <p:extLst>
      <p:ext uri="{BB962C8B-B14F-4D97-AF65-F5344CB8AC3E}">
        <p14:creationId xmlns:p14="http://schemas.microsoft.com/office/powerpoint/2010/main" val="1485045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58D8C456-3F96-4947-8020-48EEE9E0388A}" type="datetimeFigureOut">
              <a:rPr lang="en-US"/>
              <a:pPr>
                <a:defRPr/>
              </a:pPr>
              <a:t>3/21/2021</a:t>
            </a:fld>
            <a:endParaRPr lang="en-US"/>
          </a:p>
        </p:txBody>
      </p:sp>
      <p:sp>
        <p:nvSpPr>
          <p:cNvPr id="16" name="Footer Placeholder 7"/>
          <p:cNvSpPr>
            <a:spLocks noGrp="1"/>
          </p:cNvSpPr>
          <p:nvPr>
            <p:ph type="ftr" sz="quarter" idx="24"/>
          </p:nvPr>
        </p:nvSpPr>
        <p:spPr>
          <a:xfrm>
            <a:off x="560388" y="6391275"/>
            <a:ext cx="3644900" cy="304800"/>
          </a:xfrm>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a:lvl1pPr>
          </a:lstStyle>
          <a:p>
            <a:fld id="{2BE77C36-B8B8-4F96-9296-138526BC71C0}" type="slidenum">
              <a:rPr lang="en-US"/>
              <a:pPr/>
              <a:t>‹#›</a:t>
            </a:fld>
            <a:endParaRPr lang="en-US"/>
          </a:p>
        </p:txBody>
      </p:sp>
    </p:spTree>
    <p:extLst>
      <p:ext uri="{BB962C8B-B14F-4D97-AF65-F5344CB8AC3E}">
        <p14:creationId xmlns:p14="http://schemas.microsoft.com/office/powerpoint/2010/main" val="555175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4988" y="6391275"/>
            <a:ext cx="990600" cy="304800"/>
          </a:xfrm>
        </p:spPr>
        <p:txBody>
          <a:bodyPr/>
          <a:lstStyle>
            <a:lvl1pPr>
              <a:defRPr/>
            </a:lvl1pPr>
          </a:lstStyle>
          <a:p>
            <a:pPr>
              <a:defRPr/>
            </a:pPr>
            <a:fld id="{4C446314-E58C-4840-8AD7-8A2A0D104CD8}"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D340F96-ADCE-452C-AD9B-A571EB7C2F0F}" type="slidenum">
              <a:rPr lang="en-US"/>
              <a:pPr/>
              <a:t>‹#›</a:t>
            </a:fld>
            <a:endParaRPr lang="en-US"/>
          </a:p>
        </p:txBody>
      </p:sp>
    </p:spTree>
    <p:extLst>
      <p:ext uri="{BB962C8B-B14F-4D97-AF65-F5344CB8AC3E}">
        <p14:creationId xmlns:p14="http://schemas.microsoft.com/office/powerpoint/2010/main" val="1347336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101749">
              <a:off x="6294738" y="457773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400000">
              <a:off x="4449232"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a:xfrm>
            <a:off x="10653713" y="6391275"/>
            <a:ext cx="992187" cy="304800"/>
          </a:xfrm>
        </p:spPr>
        <p:txBody>
          <a:bodyPr/>
          <a:lstStyle>
            <a:lvl1pPr>
              <a:defRPr/>
            </a:lvl1pPr>
          </a:lstStyle>
          <a:p>
            <a:pPr>
              <a:defRPr/>
            </a:pPr>
            <a:fld id="{822B5C13-9937-4AEC-8259-8A150803713C}"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EEF49AE5-D15E-4920-BA98-2694DFFAD809}" type="slidenum">
              <a:rPr lang="en-US"/>
              <a:pPr/>
              <a:t>‹#›</a:t>
            </a:fld>
            <a:endParaRPr lang="en-US"/>
          </a:p>
        </p:txBody>
      </p:sp>
    </p:spTree>
    <p:extLst>
      <p:ext uri="{BB962C8B-B14F-4D97-AF65-F5344CB8AC3E}">
        <p14:creationId xmlns:p14="http://schemas.microsoft.com/office/powerpoint/2010/main" val="62025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9D04FE0-B8AC-4DE6-8A06-F3AB7B9BFC55}"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699B049-D78F-4367-8DE2-5A718E4B7F1E}" type="slidenum">
              <a:rPr lang="en-US"/>
              <a:pPr/>
              <a:t>‹#›</a:t>
            </a:fld>
            <a:endParaRPr lang="en-US"/>
          </a:p>
        </p:txBody>
      </p:sp>
    </p:spTree>
    <p:extLst>
      <p:ext uri="{BB962C8B-B14F-4D97-AF65-F5344CB8AC3E}">
        <p14:creationId xmlns:p14="http://schemas.microsoft.com/office/powerpoint/2010/main" val="125894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400000">
              <a:off x="3787244"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677511">
              <a:off x="4698352"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400F28F7-41E9-4B2B-B9F1-60AFF60EC9B1}"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14BDDF4F-8331-460C-B550-58D2CDB910F7}" type="slidenum">
              <a:rPr lang="en-US"/>
              <a:pPr/>
              <a:t>‹#›</a:t>
            </a:fld>
            <a:endParaRPr lang="en-US"/>
          </a:p>
        </p:txBody>
      </p:sp>
    </p:spTree>
    <p:extLst>
      <p:ext uri="{BB962C8B-B14F-4D97-AF65-F5344CB8AC3E}">
        <p14:creationId xmlns:p14="http://schemas.microsoft.com/office/powerpoint/2010/main" val="362171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85AA961-61D9-41F5-929E-67511C4F5717}" type="datetimeFigureOut">
              <a:rPr lang="en-US"/>
              <a:pPr>
                <a:defRPr/>
              </a:pPr>
              <a:t>3/21/2021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8BFB1DA-5EAB-4E30-BF30-84290404452A}" type="slidenum">
              <a:rPr lang="en-US"/>
              <a:pPr/>
              <a:t>‹#›</a:t>
            </a:fld>
            <a:endParaRPr lang="en-US"/>
          </a:p>
        </p:txBody>
      </p:sp>
    </p:spTree>
    <p:extLst>
      <p:ext uri="{BB962C8B-B14F-4D97-AF65-F5344CB8AC3E}">
        <p14:creationId xmlns:p14="http://schemas.microsoft.com/office/powerpoint/2010/main" val="32611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B38FBAC3-CBAD-4BD5-B05E-0AE3284918F0}" type="datetimeFigureOut">
              <a:rPr lang="en-US"/>
              <a:pPr>
                <a:defRPr/>
              </a:pPr>
              <a:t>3/21/2021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B8F0F66-29A0-4931-8E10-2667B3DFA0A9}" type="slidenum">
              <a:rPr lang="en-US"/>
              <a:pPr/>
              <a:t>‹#›</a:t>
            </a:fld>
            <a:endParaRPr lang="en-US"/>
          </a:p>
        </p:txBody>
      </p:sp>
    </p:spTree>
    <p:extLst>
      <p:ext uri="{BB962C8B-B14F-4D97-AF65-F5344CB8AC3E}">
        <p14:creationId xmlns:p14="http://schemas.microsoft.com/office/powerpoint/2010/main" val="236794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256A3E8E-DDDF-459E-8026-2CA2F6B1A532}" type="datetimeFigureOut">
              <a:rPr lang="en-US"/>
              <a:pPr>
                <a:defRPr/>
              </a:pPr>
              <a:t>3/21/2021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B735EBD-2DB0-4449-A24E-63458AF342DB}" type="slidenum">
              <a:rPr lang="en-US"/>
              <a:pPr/>
              <a:t>‹#›</a:t>
            </a:fld>
            <a:endParaRPr lang="en-US"/>
          </a:p>
        </p:txBody>
      </p:sp>
    </p:spTree>
    <p:extLst>
      <p:ext uri="{BB962C8B-B14F-4D97-AF65-F5344CB8AC3E}">
        <p14:creationId xmlns:p14="http://schemas.microsoft.com/office/powerpoint/2010/main" val="380068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9C89F06B-2758-4591-8458-51753D079A28}" type="datetimeFigureOut">
              <a:rPr lang="en-US"/>
              <a:pPr>
                <a:defRPr/>
              </a:pPr>
              <a:t>3/21/2021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C1EB97E1-038A-4AA7-9E20-D10DE7971775}" type="slidenum">
              <a:rPr lang="en-US"/>
              <a:pPr/>
              <a:t>‹#›</a:t>
            </a:fld>
            <a:endParaRPr lang="en-US"/>
          </a:p>
        </p:txBody>
      </p:sp>
    </p:spTree>
    <p:extLst>
      <p:ext uri="{BB962C8B-B14F-4D97-AF65-F5344CB8AC3E}">
        <p14:creationId xmlns:p14="http://schemas.microsoft.com/office/powerpoint/2010/main" val="1313733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3140485"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2229377"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0B26CA41-3CF3-467D-9931-F99184EA61D0}"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C158CD80-535F-42ED-ADEB-FB3D0D3BB7AD}" type="slidenum">
              <a:rPr lang="en-US"/>
              <a:pPr/>
              <a:t>‹#›</a:t>
            </a:fld>
            <a:endParaRPr lang="en-US"/>
          </a:p>
        </p:txBody>
      </p:sp>
    </p:spTree>
    <p:extLst>
      <p:ext uri="{BB962C8B-B14F-4D97-AF65-F5344CB8AC3E}">
        <p14:creationId xmlns:p14="http://schemas.microsoft.com/office/powerpoint/2010/main" val="170999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4203594"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3295432"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F10CB44D-5417-492B-80FC-C3A0AB22BD65}"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EA0B600D-22E0-43D7-ABAC-F04226D01C06}" type="slidenum">
              <a:rPr lang="en-US"/>
              <a:pPr/>
              <a:t>‹#›</a:t>
            </a:fld>
            <a:endParaRPr lang="en-US"/>
          </a:p>
        </p:txBody>
      </p:sp>
    </p:spTree>
    <p:extLst>
      <p:ext uri="{BB962C8B-B14F-4D97-AF65-F5344CB8AC3E}">
        <p14:creationId xmlns:p14="http://schemas.microsoft.com/office/powerpoint/2010/main" val="397394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8490951" y="179751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2" name="Freeform 5"/>
            <p:cNvSpPr>
              <a:spLocks/>
            </p:cNvSpPr>
            <p:nvPr/>
          </p:nvSpPr>
          <p:spPr bwMode="gray">
            <a:xfrm>
              <a:off x="459506" y="1866405"/>
              <a:ext cx="11277600" cy="4533900"/>
            </a:xfrm>
            <a:custGeom>
              <a:avLst/>
              <a:gdLst>
                <a:gd name="T0" fmla="*/ 0 w 7104"/>
                <a:gd name="T1" fmla="*/ 0 h 2856"/>
                <a:gd name="T2" fmla="*/ 0 w 7104"/>
                <a:gd name="T3" fmla="*/ 2856 h 2856"/>
                <a:gd name="T4" fmla="*/ 7104 w 7104"/>
                <a:gd name="T5" fmla="*/ 2856 h 2856"/>
                <a:gd name="T6" fmla="*/ 7104 w 7104"/>
                <a:gd name="T7" fmla="*/ 1 h 2856"/>
                <a:gd name="T8" fmla="*/ 7104 w 7104"/>
                <a:gd name="T9" fmla="*/ 1 h 2856"/>
                <a:gd name="T10" fmla="*/ 6943 w 7104"/>
                <a:gd name="T11" fmla="*/ 26 h 2856"/>
                <a:gd name="T12" fmla="*/ 6782 w 7104"/>
                <a:gd name="T13" fmla="*/ 50 h 2856"/>
                <a:gd name="T14" fmla="*/ 6621 w 7104"/>
                <a:gd name="T15" fmla="*/ 73 h 2856"/>
                <a:gd name="T16" fmla="*/ 6459 w 7104"/>
                <a:gd name="T17" fmla="*/ 93 h 2856"/>
                <a:gd name="T18" fmla="*/ 6298 w 7104"/>
                <a:gd name="T19" fmla="*/ 113 h 2856"/>
                <a:gd name="T20" fmla="*/ 6136 w 7104"/>
                <a:gd name="T21" fmla="*/ 132 h 2856"/>
                <a:gd name="T22" fmla="*/ 5976 w 7104"/>
                <a:gd name="T23" fmla="*/ 148 h 2856"/>
                <a:gd name="T24" fmla="*/ 5814 w 7104"/>
                <a:gd name="T25" fmla="*/ 163 h 2856"/>
                <a:gd name="T26" fmla="*/ 5653 w 7104"/>
                <a:gd name="T27" fmla="*/ 177 h 2856"/>
                <a:gd name="T28" fmla="*/ 5494 w 7104"/>
                <a:gd name="T29" fmla="*/ 189 h 2856"/>
                <a:gd name="T30" fmla="*/ 5334 w 7104"/>
                <a:gd name="T31" fmla="*/ 201 h 2856"/>
                <a:gd name="T32" fmla="*/ 5175 w 7104"/>
                <a:gd name="T33" fmla="*/ 211 h 2856"/>
                <a:gd name="T34" fmla="*/ 5017 w 7104"/>
                <a:gd name="T35" fmla="*/ 219 h 2856"/>
                <a:gd name="T36" fmla="*/ 4859 w 7104"/>
                <a:gd name="T37" fmla="*/ 227 h 2856"/>
                <a:gd name="T38" fmla="*/ 4703 w 7104"/>
                <a:gd name="T39" fmla="*/ 234 h 2856"/>
                <a:gd name="T40" fmla="*/ 4548 w 7104"/>
                <a:gd name="T41" fmla="*/ 239 h 2856"/>
                <a:gd name="T42" fmla="*/ 4393 w 7104"/>
                <a:gd name="T43" fmla="*/ 243 h 2856"/>
                <a:gd name="T44" fmla="*/ 4240 w 7104"/>
                <a:gd name="T45" fmla="*/ 247 h 2856"/>
                <a:gd name="T46" fmla="*/ 4088 w 7104"/>
                <a:gd name="T47" fmla="*/ 249 h 2856"/>
                <a:gd name="T48" fmla="*/ 3937 w 7104"/>
                <a:gd name="T49" fmla="*/ 251 h 2856"/>
                <a:gd name="T50" fmla="*/ 3788 w 7104"/>
                <a:gd name="T51" fmla="*/ 252 h 2856"/>
                <a:gd name="T52" fmla="*/ 3640 w 7104"/>
                <a:gd name="T53" fmla="*/ 251 h 2856"/>
                <a:gd name="T54" fmla="*/ 3494 w 7104"/>
                <a:gd name="T55" fmla="*/ 251 h 2856"/>
                <a:gd name="T56" fmla="*/ 3349 w 7104"/>
                <a:gd name="T57" fmla="*/ 249 h 2856"/>
                <a:gd name="T58" fmla="*/ 3207 w 7104"/>
                <a:gd name="T59" fmla="*/ 246 h 2856"/>
                <a:gd name="T60" fmla="*/ 3066 w 7104"/>
                <a:gd name="T61" fmla="*/ 243 h 2856"/>
                <a:gd name="T62" fmla="*/ 2928 w 7104"/>
                <a:gd name="T63" fmla="*/ 240 h 2856"/>
                <a:gd name="T64" fmla="*/ 2791 w 7104"/>
                <a:gd name="T65" fmla="*/ 235 h 2856"/>
                <a:gd name="T66" fmla="*/ 2656 w 7104"/>
                <a:gd name="T67" fmla="*/ 230 h 2856"/>
                <a:gd name="T68" fmla="*/ 2524 w 7104"/>
                <a:gd name="T69" fmla="*/ 225 h 2856"/>
                <a:gd name="T70" fmla="*/ 2266 w 7104"/>
                <a:gd name="T71" fmla="*/ 212 h 2856"/>
                <a:gd name="T72" fmla="*/ 2019 w 7104"/>
                <a:gd name="T73" fmla="*/ 198 h 2856"/>
                <a:gd name="T74" fmla="*/ 1782 w 7104"/>
                <a:gd name="T75" fmla="*/ 183 h 2856"/>
                <a:gd name="T76" fmla="*/ 1557 w 7104"/>
                <a:gd name="T77" fmla="*/ 167 h 2856"/>
                <a:gd name="T78" fmla="*/ 1343 w 7104"/>
                <a:gd name="T79" fmla="*/ 150 h 2856"/>
                <a:gd name="T80" fmla="*/ 1144 w 7104"/>
                <a:gd name="T81" fmla="*/ 132 h 2856"/>
                <a:gd name="T82" fmla="*/ 957 w 7104"/>
                <a:gd name="T83" fmla="*/ 114 h 2856"/>
                <a:gd name="T84" fmla="*/ 785 w 7104"/>
                <a:gd name="T85" fmla="*/ 96 h 2856"/>
                <a:gd name="T86" fmla="*/ 627 w 7104"/>
                <a:gd name="T87" fmla="*/ 79 h 2856"/>
                <a:gd name="T88" fmla="*/ 487 w 7104"/>
                <a:gd name="T89" fmla="*/ 63 h 2856"/>
                <a:gd name="T90" fmla="*/ 361 w 7104"/>
                <a:gd name="T91" fmla="*/ 48 h 2856"/>
                <a:gd name="T92" fmla="*/ 254 w 7104"/>
                <a:gd name="T93" fmla="*/ 35 h 2856"/>
                <a:gd name="T94" fmla="*/ 165 w 7104"/>
                <a:gd name="T95" fmla="*/ 23 h 2856"/>
                <a:gd name="T96" fmla="*/ 42 w 7104"/>
                <a:gd name="T97" fmla="*/ 6 h 2856"/>
                <a:gd name="T98" fmla="*/ 0 w 7104"/>
                <a:gd name="T99" fmla="*/ 0 h 2856"/>
                <a:gd name="T100" fmla="*/ 0 w 7104"/>
                <a:gd name="T10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3"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027" name="Title Placeholder 1"/>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fontAlgn="auto">
              <a:spcBef>
                <a:spcPts val="0"/>
              </a:spcBef>
              <a:spcAft>
                <a:spcPts val="0"/>
              </a:spcAft>
              <a:defRPr sz="1000" b="1" i="0" smtClean="0">
                <a:solidFill>
                  <a:schemeClr val="accent1"/>
                </a:solidFill>
                <a:latin typeface="+mn-lt"/>
                <a:cs typeface="+mn-cs"/>
              </a:defRPr>
            </a:lvl1pPr>
          </a:lstStyle>
          <a:p>
            <a:pPr>
              <a:defRPr/>
            </a:pPr>
            <a:fld id="{ACC2747B-945D-41F8-A4BE-3AEE5E4B479E}" type="datetimeFigureOut">
              <a:rPr lang="en-US"/>
              <a:pPr>
                <a:defRPr/>
              </a:pPr>
              <a:t>3/21/2021</a:t>
            </a:fld>
            <a:endParaRPr lang="en-US"/>
          </a:p>
        </p:txBody>
      </p:sp>
      <p:sp>
        <p:nvSpPr>
          <p:cNvPr id="5"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fontAlgn="auto">
              <a:spcBef>
                <a:spcPts val="0"/>
              </a:spcBef>
              <a:spcAft>
                <a:spcPts val="0"/>
              </a:spcAft>
              <a:defRPr sz="1000" b="1" i="0">
                <a:solidFill>
                  <a:schemeClr val="accent1"/>
                </a:solidFill>
                <a:latin typeface="+mn-lt"/>
                <a:cs typeface="+mn-cs"/>
              </a:defRPr>
            </a:lvl1pPr>
          </a:lstStyle>
          <a:p>
            <a:pPr>
              <a:defRPr/>
            </a:pPr>
            <a:endParaRPr lang="en-US"/>
          </a:p>
        </p:txBody>
      </p:sp>
      <p:sp>
        <p:nvSpPr>
          <p:cNvPr id="21" name="Rectangle 20"/>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chemeClr val="bg1"/>
                </a:solidFill>
              </a:defRPr>
            </a:lvl1pPr>
          </a:lstStyle>
          <a:p>
            <a:fld id="{A3904480-39CF-46BA-8DD8-EFD1DC52CA8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2" r:id="rId4"/>
    <p:sldLayoutId id="2147483693" r:id="rId5"/>
    <p:sldLayoutId id="2147483694"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fontAlgn="base">
        <a:spcBef>
          <a:spcPct val="0"/>
        </a:spcBef>
        <a:spcAft>
          <a:spcPct val="0"/>
        </a:spcAft>
        <a:defRPr sz="3600" kern="1200">
          <a:solidFill>
            <a:schemeClr val="bg2"/>
          </a:solidFill>
          <a:latin typeface="+mj-lt"/>
          <a:ea typeface="+mj-ea"/>
          <a:cs typeface="+mj-cs"/>
        </a:defRPr>
      </a:lvl1pPr>
      <a:lvl2pPr algn="l" defTabSz="457200" rtl="0" fontAlgn="base">
        <a:spcBef>
          <a:spcPct val="0"/>
        </a:spcBef>
        <a:spcAft>
          <a:spcPct val="0"/>
        </a:spcAft>
        <a:defRPr sz="3600">
          <a:solidFill>
            <a:schemeClr val="bg2"/>
          </a:solidFill>
          <a:latin typeface="Century Gothic" panose="020B0502020202020204" pitchFamily="34" charset="0"/>
        </a:defRPr>
      </a:lvl2pPr>
      <a:lvl3pPr algn="l" defTabSz="457200" rtl="0" fontAlgn="base">
        <a:spcBef>
          <a:spcPct val="0"/>
        </a:spcBef>
        <a:spcAft>
          <a:spcPct val="0"/>
        </a:spcAft>
        <a:defRPr sz="3600">
          <a:solidFill>
            <a:schemeClr val="bg2"/>
          </a:solidFill>
          <a:latin typeface="Century Gothic" panose="020B0502020202020204" pitchFamily="34" charset="0"/>
        </a:defRPr>
      </a:lvl3pPr>
      <a:lvl4pPr algn="l" defTabSz="457200" rtl="0" fontAlgn="base">
        <a:spcBef>
          <a:spcPct val="0"/>
        </a:spcBef>
        <a:spcAft>
          <a:spcPct val="0"/>
        </a:spcAft>
        <a:defRPr sz="3600">
          <a:solidFill>
            <a:schemeClr val="bg2"/>
          </a:solidFill>
          <a:latin typeface="Century Gothic" panose="020B0502020202020204" pitchFamily="34" charset="0"/>
        </a:defRPr>
      </a:lvl4pPr>
      <a:lvl5pPr algn="l" defTabSz="457200" rtl="0" fontAlgn="base">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bwMode="auto">
          <a:xfrm>
            <a:off x="1155700" y="2100263"/>
            <a:ext cx="8824913" cy="2676525"/>
          </a:xfrm>
        </p:spPr>
        <p:txBody>
          <a:bodyPr anchor="t"/>
          <a:lstStyle/>
          <a:p>
            <a:r>
              <a:rPr lang="en-US" altLang="en-US" smtClean="0"/>
              <a:t>Adobe Illustrator</a:t>
            </a:r>
          </a:p>
        </p:txBody>
      </p:sp>
      <p:sp>
        <p:nvSpPr>
          <p:cNvPr id="4099" name="Rectangle 3">
            <a:extLst>
              <a:ext uri="{FF2B5EF4-FFF2-40B4-BE49-F238E27FC236}"/>
            </a:extLst>
          </p:cNvPr>
          <p:cNvSpPr>
            <a:spLocks noGrp="1" noChangeArrowheads="1"/>
          </p:cNvSpPr>
          <p:nvPr>
            <p:ph type="subTitle" idx="1"/>
          </p:nvPr>
        </p:nvSpPr>
        <p:spPr>
          <a:xfrm>
            <a:off x="1155700" y="4776788"/>
            <a:ext cx="8824913" cy="862012"/>
          </a:xfrm>
        </p:spPr>
        <p:txBody>
          <a:bodyPr rtlCol="0">
            <a:normAutofit/>
          </a:bodyPr>
          <a:lstStyle/>
          <a:p>
            <a:pPr fontAlgn="auto">
              <a:spcAft>
                <a:spcPts val="0"/>
              </a:spcAft>
              <a:buFont typeface="Wingdings 3" charset="2"/>
              <a:buNone/>
              <a:defRPr/>
            </a:pPr>
            <a:r>
              <a:rPr lang="en-US" altLang="en-US" dirty="0"/>
              <a:t>VECTOR GRAPHICS CREATION WITH ADOBE Illustrator (Day 1)</a:t>
            </a:r>
          </a:p>
          <a:p>
            <a:pPr fontAlgn="auto">
              <a:spcAft>
                <a:spcPts val="0"/>
              </a:spcAft>
              <a:buFont typeface="Wingdings 3" charset="2"/>
              <a:buNone/>
              <a:defRPr/>
            </a:pPr>
            <a:r>
              <a:rPr lang="en-US" altLang="en-US" sz="1600" i="1" dirty="0"/>
              <a:t>By FIROZ MAHMUD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itle 1">
            <a:extLst>
              <a:ext uri="{FF2B5EF4-FFF2-40B4-BE49-F238E27FC236}"/>
            </a:extLst>
          </p:cNvPr>
          <p:cNvSpPr>
            <a:spLocks noGrp="1"/>
          </p:cNvSpPr>
          <p:nvPr>
            <p:ph type="title"/>
          </p:nvPr>
        </p:nvSpPr>
        <p:spPr bwMode="auto">
          <a:xfrm>
            <a:off x="1096963" y="914400"/>
            <a:ext cx="7288212" cy="709613"/>
          </a:xfrm>
          <a:extLst/>
        </p:spPr>
        <p:txBody>
          <a:bodyPr rtlCol="0" anchor="t">
            <a:normAutofit fontScale="90000"/>
          </a:bodyPr>
          <a:lstStyle/>
          <a:p>
            <a:pPr fontAlgn="auto">
              <a:spcAft>
                <a:spcPts val="0"/>
              </a:spcAft>
              <a:defRPr/>
            </a:pPr>
            <a:r>
              <a:rPr lang="en-US" altLang="en-US" dirty="0"/>
              <a:t>View and Modify Artboard Elements</a:t>
            </a:r>
          </a:p>
        </p:txBody>
      </p:sp>
      <p:sp>
        <p:nvSpPr>
          <p:cNvPr id="16386" name="Content Placeholder 2">
            <a:extLst>
              <a:ext uri="{FF2B5EF4-FFF2-40B4-BE49-F238E27FC236}"/>
            </a:extLst>
          </p:cNvPr>
          <p:cNvSpPr>
            <a:spLocks noGrp="1"/>
          </p:cNvSpPr>
          <p:nvPr>
            <p:ph idx="1"/>
          </p:nvPr>
        </p:nvSpPr>
        <p:spPr>
          <a:xfrm>
            <a:off x="2209800" y="2590800"/>
            <a:ext cx="7848600" cy="3429000"/>
          </a:xfrm>
        </p:spPr>
        <p:txBody>
          <a:bodyPr rtlCol="0">
            <a:normAutofit lnSpcReduction="10000"/>
          </a:bodyPr>
          <a:lstStyle/>
          <a:p>
            <a:pPr fontAlgn="auto">
              <a:lnSpc>
                <a:spcPct val="120000"/>
              </a:lnSpc>
              <a:spcAft>
                <a:spcPts val="0"/>
              </a:spcAft>
              <a:buFont typeface="Wingdings 3" charset="2"/>
              <a:buChar char=""/>
              <a:defRPr/>
            </a:pPr>
            <a:r>
              <a:rPr lang="en-US" altLang="en-US" dirty="0">
                <a:solidFill>
                  <a:schemeClr val="tx1">
                    <a:lumMod val="75000"/>
                    <a:lumOff val="25000"/>
                  </a:schemeClr>
                </a:solidFill>
              </a:rPr>
              <a:t>To switch temporarily to the Zoom tool while using other tools, press and hold [Ctrl][Spacebar](Win) or [Command] [Spacebar](Mac), then click to zoom in.</a:t>
            </a:r>
          </a:p>
          <a:p>
            <a:pPr fontAlgn="auto">
              <a:lnSpc>
                <a:spcPct val="120000"/>
              </a:lnSpc>
              <a:spcAft>
                <a:spcPts val="0"/>
              </a:spcAft>
              <a:buFont typeface="Wingdings 3" charset="2"/>
              <a:buChar char=""/>
              <a:defRPr/>
            </a:pPr>
            <a:r>
              <a:rPr lang="en-US" altLang="en-US" dirty="0">
                <a:solidFill>
                  <a:schemeClr val="tx1">
                    <a:lumMod val="75000"/>
                    <a:lumOff val="25000"/>
                  </a:schemeClr>
                </a:solidFill>
              </a:rPr>
              <a:t>To zoom out, press and hold [Ctrl][Alt][Spacebar](Win) or [Command][option][Spacebar](Mac). </a:t>
            </a:r>
          </a:p>
          <a:p>
            <a:pPr fontAlgn="auto">
              <a:lnSpc>
                <a:spcPct val="120000"/>
              </a:lnSpc>
              <a:spcAft>
                <a:spcPts val="0"/>
              </a:spcAft>
              <a:buFont typeface="Wingdings 3" charset="2"/>
              <a:buChar char=""/>
              <a:defRPr/>
            </a:pPr>
            <a:r>
              <a:rPr lang="en-US" altLang="en-US" dirty="0">
                <a:solidFill>
                  <a:schemeClr val="tx1">
                    <a:lumMod val="75000"/>
                    <a:lumOff val="25000"/>
                  </a:schemeClr>
                </a:solidFill>
              </a:rPr>
              <a:t>The Hand tool is found on the Tools panel.</a:t>
            </a:r>
          </a:p>
          <a:p>
            <a:pPr fontAlgn="auto">
              <a:lnSpc>
                <a:spcPct val="120000"/>
              </a:lnSpc>
              <a:spcAft>
                <a:spcPts val="0"/>
              </a:spcAft>
              <a:buFont typeface="Wingdings 3" charset="2"/>
              <a:buChar char=""/>
              <a:defRPr/>
            </a:pPr>
            <a:r>
              <a:rPr lang="en-US" altLang="en-US" dirty="0">
                <a:solidFill>
                  <a:schemeClr val="tx1">
                    <a:lumMod val="75000"/>
                    <a:lumOff val="25000"/>
                  </a:schemeClr>
                </a:solidFill>
              </a:rPr>
              <a:t>Use the Hand tool to move a document around.</a:t>
            </a:r>
          </a:p>
          <a:p>
            <a:pPr fontAlgn="auto">
              <a:lnSpc>
                <a:spcPct val="120000"/>
              </a:lnSpc>
              <a:spcAft>
                <a:spcPts val="0"/>
              </a:spcAft>
              <a:buFont typeface="Wingdings 3" charset="2"/>
              <a:buChar char=""/>
              <a:defRPr/>
            </a:pPr>
            <a:r>
              <a:rPr lang="en-US" altLang="en-US" dirty="0">
                <a:solidFill>
                  <a:schemeClr val="tx1">
                    <a:lumMod val="75000"/>
                    <a:lumOff val="25000"/>
                  </a:schemeClr>
                </a:solidFill>
              </a:rPr>
              <a:t>The keyboard shortcut for accessing the Hand tool is to simply press and hold [Spacebar].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1">
            <a:extLst>
              <a:ext uri="{FF2B5EF4-FFF2-40B4-BE49-F238E27FC236}"/>
            </a:extLst>
          </p:cNvPr>
          <p:cNvSpPr>
            <a:spLocks noGrp="1"/>
          </p:cNvSpPr>
          <p:nvPr>
            <p:ph type="title"/>
          </p:nvPr>
        </p:nvSpPr>
        <p:spPr bwMode="auto">
          <a:xfrm>
            <a:off x="1096963" y="914400"/>
            <a:ext cx="7364412" cy="709613"/>
          </a:xfrm>
          <a:extLst/>
        </p:spPr>
        <p:txBody>
          <a:bodyPr rtlCol="0" anchor="t">
            <a:normAutofit fontScale="90000"/>
          </a:bodyPr>
          <a:lstStyle/>
          <a:p>
            <a:pPr fontAlgn="auto">
              <a:spcAft>
                <a:spcPts val="0"/>
              </a:spcAft>
              <a:defRPr/>
            </a:pPr>
            <a:r>
              <a:rPr lang="en-US" altLang="en-US" dirty="0"/>
              <a:t>View and Modify Artboard Elements</a:t>
            </a:r>
          </a:p>
        </p:txBody>
      </p:sp>
      <p:sp>
        <p:nvSpPr>
          <p:cNvPr id="25603" name="Content Placeholder 2"/>
          <p:cNvSpPr>
            <a:spLocks noGrp="1"/>
          </p:cNvSpPr>
          <p:nvPr>
            <p:ph idx="1"/>
          </p:nvPr>
        </p:nvSpPr>
        <p:spPr>
          <a:xfrm>
            <a:off x="469900" y="2641600"/>
            <a:ext cx="6578600" cy="3821113"/>
          </a:xfrm>
        </p:spPr>
        <p:txBody>
          <a:bodyPr/>
          <a:lstStyle/>
          <a:p>
            <a:pPr>
              <a:lnSpc>
                <a:spcPct val="110000"/>
              </a:lnSpc>
            </a:pPr>
            <a:r>
              <a:rPr lang="en-US" altLang="en-US" sz="1600" smtClean="0"/>
              <a:t>Illustrator has several features to help with precise positioning and sizing.</a:t>
            </a:r>
          </a:p>
          <a:p>
            <a:pPr>
              <a:lnSpc>
                <a:spcPct val="110000"/>
              </a:lnSpc>
            </a:pPr>
            <a:r>
              <a:rPr lang="en-US" altLang="en-US" sz="1600" smtClean="0"/>
              <a:t>Rulers are positioned at the top and left side of the pasteboard.</a:t>
            </a:r>
          </a:p>
          <a:p>
            <a:pPr>
              <a:lnSpc>
                <a:spcPct val="110000"/>
              </a:lnSpc>
            </a:pPr>
            <a:r>
              <a:rPr lang="en-US" altLang="en-US" sz="1600" smtClean="0"/>
              <a:t>Set an option for hiding or showing rulers on the View menu.</a:t>
            </a:r>
          </a:p>
          <a:p>
            <a:pPr>
              <a:lnSpc>
                <a:spcPct val="110000"/>
              </a:lnSpc>
            </a:pPr>
            <a:r>
              <a:rPr lang="en-US" altLang="en-US" sz="1600" smtClean="0"/>
              <a:t>You can determine the units with which you want to work in the Preferences dialog box.</a:t>
            </a:r>
          </a:p>
          <a:p>
            <a:pPr>
              <a:lnSpc>
                <a:spcPct val="110000"/>
              </a:lnSpc>
            </a:pPr>
            <a:r>
              <a:rPr lang="en-US" altLang="en-US" sz="1600" smtClean="0"/>
              <a:t>Click Edit (Win) or Illustrator (Mac) on the Application bar, point to Preferences, then click Units to display the dialog box.</a:t>
            </a:r>
          </a:p>
          <a:p>
            <a:pPr>
              <a:lnSpc>
                <a:spcPct val="110000"/>
              </a:lnSpc>
            </a:pPr>
            <a:r>
              <a:rPr lang="en-US" altLang="en-US" sz="1600" smtClean="0">
                <a:latin typeface="Century Gothic (Body)"/>
              </a:rPr>
              <a:t>Change default unit settings in the Preferences dialog box.</a:t>
            </a:r>
          </a:p>
        </p:txBody>
      </p:sp>
      <p:pic>
        <p:nvPicPr>
          <p:cNvPr id="25604" name="Picture 2" descr="C:\Users\Owner\Documents\Work\Illustrator\ILL Chapter 01_rtp\1111130442_CH01_Figures\Fig1-1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6288" y="2606675"/>
            <a:ext cx="4595812"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a:extLst>
              <a:ext uri="{FF2B5EF4-FFF2-40B4-BE49-F238E27FC236}"/>
            </a:extLst>
          </p:cNvPr>
          <p:cNvSpPr>
            <a:spLocks noGrp="1"/>
          </p:cNvSpPr>
          <p:nvPr>
            <p:ph type="title"/>
          </p:nvPr>
        </p:nvSpPr>
        <p:spPr bwMode="auto">
          <a:xfrm>
            <a:off x="1096963" y="914400"/>
            <a:ext cx="7364412" cy="709613"/>
          </a:xfrm>
          <a:extLst/>
        </p:spPr>
        <p:txBody>
          <a:bodyPr rtlCol="0" anchor="t">
            <a:normAutofit fontScale="90000"/>
          </a:bodyPr>
          <a:lstStyle/>
          <a:p>
            <a:pPr fontAlgn="auto">
              <a:spcAft>
                <a:spcPts val="0"/>
              </a:spcAft>
              <a:defRPr/>
            </a:pPr>
            <a:r>
              <a:rPr lang="en-US" altLang="en-US" dirty="0"/>
              <a:t>View and Modify Artboard Elements</a:t>
            </a:r>
          </a:p>
        </p:txBody>
      </p:sp>
      <p:sp>
        <p:nvSpPr>
          <p:cNvPr id="26627" name="Content Placeholder 2"/>
          <p:cNvSpPr>
            <a:spLocks noGrp="1"/>
          </p:cNvSpPr>
          <p:nvPr>
            <p:ph idx="1"/>
          </p:nvPr>
        </p:nvSpPr>
        <p:spPr>
          <a:xfrm>
            <a:off x="2387600" y="2489200"/>
            <a:ext cx="7364413" cy="3530600"/>
          </a:xfrm>
        </p:spPr>
        <p:txBody>
          <a:bodyPr/>
          <a:lstStyle/>
          <a:p>
            <a:r>
              <a:rPr lang="en-US" altLang="en-US" smtClean="0"/>
              <a:t>All objects you create have visible selection marks or selection edges.</a:t>
            </a:r>
          </a:p>
          <a:p>
            <a:r>
              <a:rPr lang="en-US" altLang="en-US" smtClean="0"/>
              <a:t>When you select an object those edges automatically show.</a:t>
            </a:r>
          </a:p>
          <a:p>
            <a:r>
              <a:rPr lang="en-US" altLang="en-US" smtClean="0"/>
              <a:t>You can option to hide them on the View menu.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extLst>
          </p:cNvPr>
          <p:cNvSpPr>
            <a:spLocks noGrp="1"/>
          </p:cNvSpPr>
          <p:nvPr>
            <p:ph type="title"/>
          </p:nvPr>
        </p:nvSpPr>
        <p:spPr bwMode="auto">
          <a:xfrm>
            <a:off x="1096963" y="914400"/>
            <a:ext cx="7364412" cy="709613"/>
          </a:xfrm>
          <a:extLst/>
        </p:spPr>
        <p:txBody>
          <a:bodyPr rtlCol="0" anchor="t">
            <a:normAutofit fontScale="90000"/>
          </a:bodyPr>
          <a:lstStyle/>
          <a:p>
            <a:pPr fontAlgn="auto">
              <a:spcAft>
                <a:spcPts val="0"/>
              </a:spcAft>
              <a:defRPr/>
            </a:pPr>
            <a:r>
              <a:rPr lang="en-US" altLang="en-US" dirty="0"/>
              <a:t>View and Modify Artboard Elements</a:t>
            </a:r>
          </a:p>
        </p:txBody>
      </p:sp>
      <p:pic>
        <p:nvPicPr>
          <p:cNvPr id="27651" name="Picture 2" descr="C:\Users\Owner\Documents\Work\Illustrator\ILL Chapter 01_rtp\1111130442_CH01_Figures\Fig1-18.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57550"/>
            <a:ext cx="3733800" cy="304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3" descr="C:\Users\Owner\Documents\Work\Illustrator\ILL Chapter 01_rtp\1111130442_CH01_Figures\Fig1-18b.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2971800"/>
            <a:ext cx="386238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6"/>
          <p:cNvSpPr txBox="1">
            <a:spLocks noChangeArrowheads="1"/>
          </p:cNvSpPr>
          <p:nvPr/>
        </p:nvSpPr>
        <p:spPr bwMode="auto">
          <a:xfrm>
            <a:off x="2286000" y="2514600"/>
            <a:ext cx="365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Selection marks visible</a:t>
            </a:r>
          </a:p>
        </p:txBody>
      </p:sp>
      <p:sp>
        <p:nvSpPr>
          <p:cNvPr id="27654" name="TextBox 7"/>
          <p:cNvSpPr txBox="1">
            <a:spLocks noChangeArrowheads="1"/>
          </p:cNvSpPr>
          <p:nvPr/>
        </p:nvSpPr>
        <p:spPr bwMode="auto">
          <a:xfrm>
            <a:off x="6324600" y="2514600"/>
            <a:ext cx="365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Selection marks hidden</a:t>
            </a:r>
          </a:p>
        </p:txBody>
      </p:sp>
      <p:cxnSp>
        <p:nvCxnSpPr>
          <p:cNvPr id="10" name="Straight Connector 9">
            <a:extLst>
              <a:ext uri="{FF2B5EF4-FFF2-40B4-BE49-F238E27FC236}"/>
            </a:extLst>
          </p:cNvPr>
          <p:cNvCxnSpPr/>
          <p:nvPr/>
        </p:nvCxnSpPr>
        <p:spPr>
          <a:xfrm>
            <a:off x="6858000" y="2971800"/>
            <a:ext cx="9144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extLst>
          </p:cNvPr>
          <p:cNvCxnSpPr/>
          <p:nvPr/>
        </p:nvCxnSpPr>
        <p:spPr>
          <a:xfrm rot="16200000" flipH="1">
            <a:off x="2552700" y="3009900"/>
            <a:ext cx="6858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le 1">
            <a:extLst>
              <a:ext uri="{FF2B5EF4-FFF2-40B4-BE49-F238E27FC236}"/>
            </a:extLst>
          </p:cNvPr>
          <p:cNvSpPr>
            <a:spLocks noGrp="1"/>
          </p:cNvSpPr>
          <p:nvPr>
            <p:ph type="title"/>
          </p:nvPr>
        </p:nvSpPr>
        <p:spPr bwMode="auto">
          <a:xfrm>
            <a:off x="1096963" y="914400"/>
            <a:ext cx="7440612" cy="709613"/>
          </a:xfrm>
          <a:extLst/>
        </p:spPr>
        <p:txBody>
          <a:bodyPr rtlCol="0" anchor="t">
            <a:normAutofit fontScale="90000"/>
          </a:bodyPr>
          <a:lstStyle/>
          <a:p>
            <a:pPr fontAlgn="auto">
              <a:spcAft>
                <a:spcPts val="0"/>
              </a:spcAft>
              <a:defRPr/>
            </a:pPr>
            <a:r>
              <a:rPr lang="en-US" altLang="en-US" dirty="0"/>
              <a:t>View and Modify Artboard Elements</a:t>
            </a:r>
          </a:p>
        </p:txBody>
      </p:sp>
      <p:sp>
        <p:nvSpPr>
          <p:cNvPr id="28675" name="Content Placeholder 2"/>
          <p:cNvSpPr>
            <a:spLocks noGrp="1"/>
          </p:cNvSpPr>
          <p:nvPr>
            <p:ph idx="1"/>
          </p:nvPr>
        </p:nvSpPr>
        <p:spPr>
          <a:xfrm>
            <a:off x="2209800" y="2489200"/>
            <a:ext cx="8001000" cy="3530600"/>
          </a:xfrm>
        </p:spPr>
        <p:txBody>
          <a:bodyPr/>
          <a:lstStyle/>
          <a:p>
            <a:pPr>
              <a:lnSpc>
                <a:spcPct val="120000"/>
              </a:lnSpc>
            </a:pPr>
            <a:r>
              <a:rPr lang="en-US" altLang="en-US" smtClean="0"/>
              <a:t>Screen modes are options for viewing your documents.</a:t>
            </a:r>
          </a:p>
          <a:p>
            <a:pPr>
              <a:lnSpc>
                <a:spcPct val="120000"/>
              </a:lnSpc>
            </a:pPr>
            <a:r>
              <a:rPr lang="en-US" altLang="en-US" smtClean="0"/>
              <a:t>The two basic screen modes are Normal and Outline.</a:t>
            </a:r>
          </a:p>
          <a:p>
            <a:pPr>
              <a:lnSpc>
                <a:spcPct val="120000"/>
              </a:lnSpc>
            </a:pPr>
            <a:r>
              <a:rPr lang="en-US" altLang="en-US" smtClean="0"/>
              <a:t>In Normal mode, objects are displayed with fills, strokes, and effects.</a:t>
            </a:r>
          </a:p>
          <a:p>
            <a:pPr>
              <a:lnSpc>
                <a:spcPct val="120000"/>
              </a:lnSpc>
            </a:pPr>
            <a:r>
              <a:rPr lang="en-US" altLang="en-US" smtClean="0"/>
              <a:t>In Outline mode, objects are displayed as hollow shapes, with no fills, strokes, or effects.</a:t>
            </a:r>
          </a:p>
          <a:p>
            <a:pPr>
              <a:lnSpc>
                <a:spcPct val="120000"/>
              </a:lnSpc>
            </a:pPr>
            <a:r>
              <a:rPr lang="en-US" altLang="en-US" smtClean="0"/>
              <a:t>Working in Outline mode can be helpful for careful selection.</a:t>
            </a:r>
          </a:p>
          <a:p>
            <a:pPr>
              <a:buFontTx/>
              <a:buNone/>
            </a:pPr>
            <a:endParaRPr lang="en-US"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a:extLst>
              <a:ext uri="{FF2B5EF4-FFF2-40B4-BE49-F238E27FC236}"/>
            </a:extLst>
          </p:cNvPr>
          <p:cNvSpPr>
            <a:spLocks noGrp="1"/>
          </p:cNvSpPr>
          <p:nvPr>
            <p:ph type="title"/>
          </p:nvPr>
        </p:nvSpPr>
        <p:spPr bwMode="auto">
          <a:xfrm>
            <a:off x="1096963" y="914400"/>
            <a:ext cx="7288212" cy="709613"/>
          </a:xfrm>
          <a:extLst/>
        </p:spPr>
        <p:txBody>
          <a:bodyPr rtlCol="0" anchor="t">
            <a:normAutofit fontScale="90000"/>
          </a:bodyPr>
          <a:lstStyle/>
          <a:p>
            <a:pPr fontAlgn="auto">
              <a:spcAft>
                <a:spcPts val="0"/>
              </a:spcAft>
              <a:defRPr/>
            </a:pPr>
            <a:r>
              <a:rPr lang="en-US" altLang="en-US" dirty="0"/>
              <a:t>View and Modify Artboard Elements</a:t>
            </a:r>
          </a:p>
        </p:txBody>
      </p:sp>
      <p:sp>
        <p:nvSpPr>
          <p:cNvPr id="29699" name="Content Placeholder 2"/>
          <p:cNvSpPr>
            <a:spLocks noGrp="1"/>
          </p:cNvSpPr>
          <p:nvPr>
            <p:ph idx="1"/>
          </p:nvPr>
        </p:nvSpPr>
        <p:spPr>
          <a:xfrm>
            <a:off x="1828800" y="2438400"/>
            <a:ext cx="2895600" cy="3687763"/>
          </a:xfrm>
        </p:spPr>
        <p:txBody>
          <a:bodyPr/>
          <a:lstStyle/>
          <a:p>
            <a:r>
              <a:rPr lang="en-US" altLang="en-US" smtClean="0"/>
              <a:t>You can work with multiple open documents.</a:t>
            </a:r>
          </a:p>
          <a:p>
            <a:r>
              <a:rPr lang="en-US" altLang="en-US" smtClean="0"/>
              <a:t>You can set them as tabs in your workspace.</a:t>
            </a:r>
          </a:p>
          <a:p>
            <a:pPr>
              <a:buFontTx/>
              <a:buNone/>
            </a:pPr>
            <a:endParaRPr lang="en-US" altLang="en-US" smtClean="0"/>
          </a:p>
        </p:txBody>
      </p:sp>
      <p:pic>
        <p:nvPicPr>
          <p:cNvPr id="29700" name="Picture 2" descr="C:\Users\Owner\Documents\Work\Illustrator\ILL Chapter 01_rtp\1111130442_CH01_Figures\Fig1-2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590800"/>
            <a:ext cx="43434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a:extLst>
              <a:ext uri="{FF2B5EF4-FFF2-40B4-BE49-F238E27FC236}"/>
            </a:extLst>
          </p:cNvPr>
          <p:cNvSpPr>
            <a:spLocks noGrp="1"/>
          </p:cNvSpPr>
          <p:nvPr>
            <p:ph type="title"/>
          </p:nvPr>
        </p:nvSpPr>
        <p:spPr bwMode="auto">
          <a:xfrm>
            <a:off x="1096963" y="914400"/>
            <a:ext cx="7288212" cy="709613"/>
          </a:xfrm>
          <a:extLst/>
        </p:spPr>
        <p:txBody>
          <a:bodyPr rtlCol="0" anchor="t">
            <a:normAutofit fontScale="90000"/>
          </a:bodyPr>
          <a:lstStyle/>
          <a:p>
            <a:pPr fontAlgn="auto">
              <a:spcAft>
                <a:spcPts val="0"/>
              </a:spcAft>
              <a:defRPr/>
            </a:pPr>
            <a:r>
              <a:rPr lang="en-US" altLang="en-US" dirty="0"/>
              <a:t>View and Modify Artboard Elements</a:t>
            </a:r>
          </a:p>
        </p:txBody>
      </p:sp>
      <p:pic>
        <p:nvPicPr>
          <p:cNvPr id="307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888" y="2668588"/>
            <a:ext cx="4724400"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4"/>
          <p:cNvSpPr>
            <a:spLocks noGrp="1"/>
          </p:cNvSpPr>
          <p:nvPr>
            <p:ph idx="1"/>
          </p:nvPr>
        </p:nvSpPr>
        <p:spPr>
          <a:xfrm>
            <a:off x="568325" y="2668588"/>
            <a:ext cx="5672138" cy="3530600"/>
          </a:xfrm>
        </p:spPr>
        <p:txBody>
          <a:bodyPr/>
          <a:lstStyle/>
          <a:p>
            <a:r>
              <a:rPr lang="en-US" altLang="en-US" b="1" smtClean="0"/>
              <a:t>Shortcut keys </a:t>
            </a:r>
            <a:r>
              <a:rPr lang="en-US" altLang="en-US" smtClean="0"/>
              <a:t>allow quick access to commands essential for performing basic and complex operations.</a:t>
            </a:r>
          </a:p>
          <a:p>
            <a:r>
              <a:rPr lang="en-US" altLang="en-US" smtClean="0"/>
              <a:t>When available, shortcut keys are listed beside commands on the menu.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extLst>
          </p:cNvPr>
          <p:cNvSpPr>
            <a:spLocks noGrp="1"/>
          </p:cNvSpPr>
          <p:nvPr>
            <p:ph type="title"/>
          </p:nvPr>
        </p:nvSpPr>
        <p:spPr bwMode="auto">
          <a:xfrm>
            <a:off x="1096963" y="914400"/>
            <a:ext cx="7440612" cy="709613"/>
          </a:xfrm>
          <a:extLst/>
        </p:spPr>
        <p:txBody>
          <a:bodyPr rtlCol="0" anchor="t">
            <a:normAutofit fontScale="90000"/>
          </a:bodyPr>
          <a:lstStyle/>
          <a:p>
            <a:pPr fontAlgn="auto">
              <a:spcAft>
                <a:spcPts val="0"/>
              </a:spcAft>
              <a:defRPr/>
            </a:pPr>
            <a:r>
              <a:rPr lang="en-US" altLang="en-US" dirty="0"/>
              <a:t>Work with Objects and Smart Guides</a:t>
            </a:r>
          </a:p>
        </p:txBody>
      </p:sp>
      <p:sp>
        <p:nvSpPr>
          <p:cNvPr id="29699" name="Content Placeholder 2">
            <a:extLst>
              <a:ext uri="{FF2B5EF4-FFF2-40B4-BE49-F238E27FC236}"/>
            </a:extLst>
          </p:cNvPr>
          <p:cNvSpPr>
            <a:spLocks noGrp="1"/>
          </p:cNvSpPr>
          <p:nvPr>
            <p:ph idx="1"/>
          </p:nvPr>
        </p:nvSpPr>
        <p:spPr>
          <a:xfrm>
            <a:off x="2387600" y="2489200"/>
            <a:ext cx="7440613" cy="3530600"/>
          </a:xfrm>
        </p:spPr>
        <p:txBody>
          <a:bodyPr rtlCol="0">
            <a:normAutofit lnSpcReduction="10000"/>
          </a:bodyPr>
          <a:lstStyle/>
          <a:p>
            <a:pPr fontAlgn="auto">
              <a:spcAft>
                <a:spcPts val="0"/>
              </a:spcAft>
              <a:buFont typeface="Wingdings 3" charset="2"/>
              <a:buChar char=""/>
              <a:defRPr/>
            </a:pPr>
            <a:r>
              <a:rPr lang="en-US" altLang="en-US" sz="2000" dirty="0">
                <a:solidFill>
                  <a:schemeClr val="tx1">
                    <a:lumMod val="75000"/>
                    <a:lumOff val="25000"/>
                  </a:schemeClr>
                </a:solidFill>
              </a:rPr>
              <a:t>Objects in Illustrator are any individual pieces of artwork you create, such as:</a:t>
            </a:r>
          </a:p>
          <a:p>
            <a:pPr lvl="1" fontAlgn="auto">
              <a:spcAft>
                <a:spcPts val="0"/>
              </a:spcAft>
              <a:buFont typeface="Wingdings 3" charset="2"/>
              <a:buChar char=""/>
              <a:defRPr/>
            </a:pPr>
            <a:r>
              <a:rPr lang="en-US" altLang="en-US" sz="1800" dirty="0">
                <a:solidFill>
                  <a:schemeClr val="tx1">
                    <a:lumMod val="75000"/>
                    <a:lumOff val="25000"/>
                  </a:schemeClr>
                </a:solidFill>
              </a:rPr>
              <a:t>Shapes</a:t>
            </a:r>
          </a:p>
          <a:p>
            <a:pPr lvl="1" fontAlgn="auto">
              <a:spcAft>
                <a:spcPts val="0"/>
              </a:spcAft>
              <a:buFont typeface="Wingdings 3" charset="2"/>
              <a:buChar char=""/>
              <a:defRPr/>
            </a:pPr>
            <a:r>
              <a:rPr lang="en-US" altLang="en-US" sz="1800" dirty="0">
                <a:solidFill>
                  <a:schemeClr val="tx1">
                    <a:lumMod val="75000"/>
                    <a:lumOff val="25000"/>
                  </a:schemeClr>
                </a:solidFill>
              </a:rPr>
              <a:t>Lines</a:t>
            </a:r>
          </a:p>
          <a:p>
            <a:pPr lvl="1" fontAlgn="auto">
              <a:spcAft>
                <a:spcPts val="0"/>
              </a:spcAft>
              <a:buFont typeface="Wingdings 3" charset="2"/>
              <a:buChar char=""/>
              <a:defRPr/>
            </a:pPr>
            <a:r>
              <a:rPr lang="en-US" altLang="en-US" sz="1800" dirty="0">
                <a:solidFill>
                  <a:schemeClr val="tx1">
                    <a:lumMod val="75000"/>
                    <a:lumOff val="25000"/>
                  </a:schemeClr>
                </a:solidFill>
              </a:rPr>
              <a:t>Text </a:t>
            </a:r>
          </a:p>
          <a:p>
            <a:pPr fontAlgn="auto">
              <a:spcAft>
                <a:spcPts val="0"/>
              </a:spcAft>
              <a:buFont typeface="Wingdings 3" charset="2"/>
              <a:buChar char=""/>
              <a:defRPr/>
            </a:pPr>
            <a:r>
              <a:rPr lang="en-US" altLang="en-US" sz="2000" dirty="0">
                <a:solidFill>
                  <a:schemeClr val="tx1">
                    <a:lumMod val="75000"/>
                    <a:lumOff val="25000"/>
                  </a:schemeClr>
                </a:solidFill>
              </a:rPr>
              <a:t>You can use the bounding box of an object to resize it. </a:t>
            </a:r>
          </a:p>
          <a:p>
            <a:pPr fontAlgn="auto">
              <a:spcAft>
                <a:spcPts val="0"/>
              </a:spcAft>
              <a:buFont typeface="Wingdings 3" charset="2"/>
              <a:buChar char=""/>
              <a:defRPr/>
            </a:pPr>
            <a:r>
              <a:rPr lang="en-US" altLang="en-US" sz="2000" dirty="0">
                <a:solidFill>
                  <a:schemeClr val="tx1">
                    <a:lumMod val="75000"/>
                    <a:lumOff val="25000"/>
                  </a:schemeClr>
                </a:solidFill>
              </a:rPr>
              <a:t>Select the Show Bounding Box option on the View menu.</a:t>
            </a:r>
          </a:p>
          <a:p>
            <a:pPr fontAlgn="auto">
              <a:spcAft>
                <a:spcPts val="0"/>
              </a:spcAft>
              <a:buFont typeface="Wingdings 3" charset="2"/>
              <a:buChar char=""/>
              <a:defRPr/>
            </a:pPr>
            <a:r>
              <a:rPr lang="en-US" altLang="en-US" sz="2000" dirty="0">
                <a:solidFill>
                  <a:schemeClr val="tx1">
                    <a:lumMod val="75000"/>
                    <a:lumOff val="25000"/>
                  </a:schemeClr>
                </a:solidFill>
              </a:rPr>
              <a:t>Click and drag any of the eight handles that appear to change the object’s shape and size.</a:t>
            </a:r>
          </a:p>
          <a:p>
            <a:pPr lvl="1" fontAlgn="auto">
              <a:spcAft>
                <a:spcPts val="0"/>
              </a:spcAft>
              <a:buFont typeface="Wingdings 3" charset="2"/>
              <a:buChar char=""/>
              <a:defRPr/>
            </a:pPr>
            <a:endParaRPr lang="en-US" altLang="en-US" dirty="0">
              <a:solidFill>
                <a:schemeClr val="tx1">
                  <a:lumMod val="75000"/>
                  <a:lumOff val="2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extLst>
          </p:cNvPr>
          <p:cNvSpPr>
            <a:spLocks noGrp="1"/>
          </p:cNvSpPr>
          <p:nvPr>
            <p:ph type="title"/>
          </p:nvPr>
        </p:nvSpPr>
        <p:spPr bwMode="auto">
          <a:xfrm>
            <a:off x="1096963" y="914400"/>
            <a:ext cx="7440612" cy="709613"/>
          </a:xfrm>
          <a:extLst/>
        </p:spPr>
        <p:txBody>
          <a:bodyPr rtlCol="0" anchor="t">
            <a:normAutofit fontScale="90000"/>
          </a:bodyPr>
          <a:lstStyle/>
          <a:p>
            <a:pPr fontAlgn="auto">
              <a:spcAft>
                <a:spcPts val="0"/>
              </a:spcAft>
              <a:defRPr/>
            </a:pPr>
            <a:r>
              <a:rPr lang="en-US" altLang="en-US" dirty="0"/>
              <a:t>Work with Objects and Smart Guides</a:t>
            </a:r>
          </a:p>
        </p:txBody>
      </p:sp>
      <p:sp>
        <p:nvSpPr>
          <p:cNvPr id="32771" name="Content Placeholder 2"/>
          <p:cNvSpPr>
            <a:spLocks noGrp="1"/>
          </p:cNvSpPr>
          <p:nvPr>
            <p:ph idx="1"/>
          </p:nvPr>
        </p:nvSpPr>
        <p:spPr>
          <a:xfrm>
            <a:off x="1981200" y="2438400"/>
            <a:ext cx="3276600" cy="3687763"/>
          </a:xfrm>
        </p:spPr>
        <p:txBody>
          <a:bodyPr/>
          <a:lstStyle/>
          <a:p>
            <a:r>
              <a:rPr lang="en-US" altLang="en-US" smtClean="0"/>
              <a:t>Selected circle with the bounding box showing.</a:t>
            </a:r>
          </a:p>
        </p:txBody>
      </p:sp>
      <p:pic>
        <p:nvPicPr>
          <p:cNvPr id="32772" name="Picture 2" descr="C:\Users\Owner\Documents\Work\Illustrator\ILL Chapter 01_rtp\1111130442_CH01_Figures\Fig1-2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38400"/>
            <a:ext cx="4217988"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extLst>
          </p:cNvPr>
          <p:cNvSpPr>
            <a:spLocks noGrp="1"/>
          </p:cNvSpPr>
          <p:nvPr>
            <p:ph type="title"/>
          </p:nvPr>
        </p:nvSpPr>
        <p:spPr bwMode="auto">
          <a:xfrm>
            <a:off x="1096963" y="914400"/>
            <a:ext cx="7440612" cy="709613"/>
          </a:xfrm>
          <a:extLst/>
        </p:spPr>
        <p:txBody>
          <a:bodyPr rtlCol="0" anchor="t">
            <a:normAutofit fontScale="90000"/>
          </a:bodyPr>
          <a:lstStyle/>
          <a:p>
            <a:pPr fontAlgn="auto">
              <a:spcAft>
                <a:spcPts val="0"/>
              </a:spcAft>
              <a:defRPr/>
            </a:pPr>
            <a:r>
              <a:rPr lang="en-US" altLang="en-US" dirty="0"/>
              <a:t>Work with Objects and Smart Guides</a:t>
            </a:r>
          </a:p>
        </p:txBody>
      </p:sp>
      <p:sp>
        <p:nvSpPr>
          <p:cNvPr id="33795" name="Content Placeholder 2"/>
          <p:cNvSpPr>
            <a:spLocks noGrp="1"/>
          </p:cNvSpPr>
          <p:nvPr>
            <p:ph idx="1"/>
          </p:nvPr>
        </p:nvSpPr>
        <p:spPr>
          <a:xfrm>
            <a:off x="1828800" y="2438400"/>
            <a:ext cx="3429000" cy="3687763"/>
          </a:xfrm>
        </p:spPr>
        <p:txBody>
          <a:bodyPr/>
          <a:lstStyle/>
          <a:p>
            <a:r>
              <a:rPr lang="en-US" altLang="en-US" smtClean="0"/>
              <a:t>When you select multiple objects, a single bounding box appears around all of them.</a:t>
            </a:r>
          </a:p>
        </p:txBody>
      </p:sp>
      <p:pic>
        <p:nvPicPr>
          <p:cNvPr id="33796" name="Picture 2" descr="C:\Users\Owner\Documents\Work\Illustrator\ILL Chapter 01_rtp\1111130442_CH01_Figures\Fig1-28.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7600" y="2360613"/>
            <a:ext cx="42656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1096963" y="914400"/>
            <a:ext cx="8761412" cy="706438"/>
          </a:xfrm>
        </p:spPr>
        <p:txBody>
          <a:bodyPr anchor="t"/>
          <a:lstStyle/>
          <a:p>
            <a:r>
              <a:rPr lang="en-US" altLang="en-US" smtClean="0"/>
              <a:t>Objectives</a:t>
            </a:r>
          </a:p>
        </p:txBody>
      </p:sp>
      <p:sp>
        <p:nvSpPr>
          <p:cNvPr id="16387" name="Content Placeholder 2"/>
          <p:cNvSpPr>
            <a:spLocks noGrp="1"/>
          </p:cNvSpPr>
          <p:nvPr>
            <p:ph idx="1"/>
          </p:nvPr>
        </p:nvSpPr>
        <p:spPr>
          <a:xfrm>
            <a:off x="2038350" y="2501900"/>
            <a:ext cx="8289925" cy="4038600"/>
          </a:xfrm>
        </p:spPr>
        <p:txBody>
          <a:bodyPr/>
          <a:lstStyle/>
          <a:p>
            <a:pPr>
              <a:lnSpc>
                <a:spcPct val="120000"/>
              </a:lnSpc>
            </a:pPr>
            <a:r>
              <a:rPr lang="en-US" altLang="en-US" sz="1900" smtClean="0"/>
              <a:t>Explore the Illustrator workspace</a:t>
            </a:r>
          </a:p>
          <a:p>
            <a:pPr>
              <a:lnSpc>
                <a:spcPct val="120000"/>
              </a:lnSpc>
            </a:pPr>
            <a:r>
              <a:rPr lang="en-US" altLang="en-US" sz="1900" smtClean="0"/>
              <a:t>View and modify artboard elements</a:t>
            </a:r>
          </a:p>
          <a:p>
            <a:pPr>
              <a:lnSpc>
                <a:spcPct val="120000"/>
              </a:lnSpc>
            </a:pPr>
            <a:r>
              <a:rPr lang="en-US" altLang="en-US" sz="1900" smtClean="0"/>
              <a:t>Work with objects and smart guides</a:t>
            </a:r>
          </a:p>
          <a:p>
            <a:pPr>
              <a:lnSpc>
                <a:spcPct val="120000"/>
              </a:lnSpc>
            </a:pPr>
            <a:r>
              <a:rPr lang="en-US" altLang="en-US" sz="1900" smtClean="0"/>
              <a:t>Create basic shapes</a:t>
            </a:r>
          </a:p>
          <a:p>
            <a:pPr>
              <a:lnSpc>
                <a:spcPct val="120000"/>
              </a:lnSpc>
            </a:pPr>
            <a:r>
              <a:rPr lang="en-US" altLang="en-US" sz="1900" smtClean="0"/>
              <a:t>Apply fill and stroke colors to objects</a:t>
            </a:r>
          </a:p>
          <a:p>
            <a:r>
              <a:rPr lang="en-US" altLang="en-US" sz="1900" smtClean="0"/>
              <a:t>Select, move, and align objects</a:t>
            </a:r>
          </a:p>
          <a:p>
            <a:r>
              <a:rPr lang="en-US" altLang="en-US" sz="1900" smtClean="0"/>
              <a:t>Transform objects</a:t>
            </a:r>
          </a:p>
          <a:p>
            <a:r>
              <a:rPr lang="en-US" sz="1900" smtClean="0"/>
              <a:t>Line and pen tools</a:t>
            </a:r>
          </a:p>
          <a:p>
            <a:r>
              <a:rPr lang="en-US" sz="1900" smtClean="0"/>
              <a:t>Saving your files</a:t>
            </a:r>
          </a:p>
          <a:p>
            <a:endParaRPr lang="en-US" sz="1900" smtClean="0"/>
          </a:p>
          <a:p>
            <a:pPr>
              <a:lnSpc>
                <a:spcPct val="120000"/>
              </a:lnSpc>
            </a:pPr>
            <a:endParaRPr lang="en-US" altLang="en-US" sz="1900" smtClean="0"/>
          </a:p>
          <a:p>
            <a:pPr>
              <a:lnSpc>
                <a:spcPct val="120000"/>
              </a:lnSpc>
            </a:pPr>
            <a:endParaRPr lang="en-US" altLang="en-US" sz="19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extLst>
          </p:cNvPr>
          <p:cNvSpPr>
            <a:spLocks noGrp="1"/>
          </p:cNvSpPr>
          <p:nvPr>
            <p:ph type="title"/>
          </p:nvPr>
        </p:nvSpPr>
        <p:spPr bwMode="auto">
          <a:xfrm>
            <a:off x="1096963" y="914400"/>
            <a:ext cx="7440612" cy="709613"/>
          </a:xfrm>
          <a:extLst/>
        </p:spPr>
        <p:txBody>
          <a:bodyPr rtlCol="0" anchor="t">
            <a:normAutofit fontScale="90000"/>
          </a:bodyPr>
          <a:lstStyle/>
          <a:p>
            <a:pPr fontAlgn="auto">
              <a:spcAft>
                <a:spcPts val="0"/>
              </a:spcAft>
              <a:defRPr/>
            </a:pPr>
            <a:r>
              <a:rPr lang="en-US" altLang="en-US" dirty="0"/>
              <a:t>Work with Objects and Smart Guides</a:t>
            </a:r>
          </a:p>
        </p:txBody>
      </p:sp>
      <p:sp>
        <p:nvSpPr>
          <p:cNvPr id="34819" name="Content Placeholder 2"/>
          <p:cNvSpPr>
            <a:spLocks noGrp="1"/>
          </p:cNvSpPr>
          <p:nvPr>
            <p:ph idx="1"/>
          </p:nvPr>
        </p:nvSpPr>
        <p:spPr>
          <a:xfrm>
            <a:off x="1828800" y="2819400"/>
            <a:ext cx="3429000" cy="3200400"/>
          </a:xfrm>
        </p:spPr>
        <p:txBody>
          <a:bodyPr/>
          <a:lstStyle/>
          <a:p>
            <a:r>
              <a:rPr lang="en-US" altLang="en-US" smtClean="0"/>
              <a:t>Keyboard shortcuts </a:t>
            </a:r>
            <a:br>
              <a:rPr lang="en-US" altLang="en-US" smtClean="0"/>
            </a:br>
            <a:r>
              <a:rPr lang="en-US" altLang="en-US" smtClean="0"/>
              <a:t>for resizing objects</a:t>
            </a:r>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5278438"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extLst>
          </p:cNvPr>
          <p:cNvSpPr>
            <a:spLocks noGrp="1"/>
          </p:cNvSpPr>
          <p:nvPr>
            <p:ph type="title"/>
          </p:nvPr>
        </p:nvSpPr>
        <p:spPr bwMode="auto">
          <a:xfrm>
            <a:off x="1096963" y="914400"/>
            <a:ext cx="7440612" cy="709613"/>
          </a:xfrm>
          <a:extLst/>
        </p:spPr>
        <p:txBody>
          <a:bodyPr rtlCol="0" anchor="t">
            <a:normAutofit fontScale="90000"/>
          </a:bodyPr>
          <a:lstStyle/>
          <a:p>
            <a:pPr fontAlgn="auto">
              <a:spcAft>
                <a:spcPts val="0"/>
              </a:spcAft>
              <a:defRPr/>
            </a:pPr>
            <a:r>
              <a:rPr lang="en-US" altLang="en-US" dirty="0"/>
              <a:t>Work with Objects and Smart Guides</a:t>
            </a:r>
          </a:p>
        </p:txBody>
      </p:sp>
      <p:sp>
        <p:nvSpPr>
          <p:cNvPr id="35843" name="Content Placeholder 2"/>
          <p:cNvSpPr>
            <a:spLocks noGrp="1"/>
          </p:cNvSpPr>
          <p:nvPr>
            <p:ph idx="1"/>
          </p:nvPr>
        </p:nvSpPr>
        <p:spPr>
          <a:xfrm>
            <a:off x="2133600" y="2489200"/>
            <a:ext cx="7772400" cy="3911600"/>
          </a:xfrm>
        </p:spPr>
        <p:txBody>
          <a:bodyPr/>
          <a:lstStyle/>
          <a:p>
            <a:r>
              <a:rPr lang="en-US" altLang="en-US" smtClean="0"/>
              <a:t>You can copy and paste objects in Illustrator.</a:t>
            </a:r>
          </a:p>
          <a:p>
            <a:r>
              <a:rPr lang="en-US" altLang="en-US" smtClean="0"/>
              <a:t>Objects are pasted at center of artboard by default.</a:t>
            </a:r>
          </a:p>
          <a:p>
            <a:r>
              <a:rPr lang="en-US" altLang="en-US" smtClean="0"/>
              <a:t>The Edit menu offers three other paste options.</a:t>
            </a:r>
          </a:p>
          <a:p>
            <a:r>
              <a:rPr lang="en-US" altLang="en-US" smtClean="0"/>
              <a:t>The </a:t>
            </a:r>
            <a:r>
              <a:rPr lang="en-US" altLang="en-US" b="1" smtClean="0"/>
              <a:t>Paste in Front </a:t>
            </a:r>
            <a:r>
              <a:rPr lang="en-US" altLang="en-US" smtClean="0"/>
              <a:t>command pastes the copy directly in front of the original.</a:t>
            </a:r>
          </a:p>
          <a:p>
            <a:r>
              <a:rPr lang="en-US" altLang="en-US" smtClean="0"/>
              <a:t>The </a:t>
            </a:r>
            <a:r>
              <a:rPr lang="en-US" altLang="en-US" b="1" smtClean="0"/>
              <a:t>Paste in Back </a:t>
            </a:r>
            <a:r>
              <a:rPr lang="en-US" altLang="en-US" smtClean="0"/>
              <a:t>command pastes the copy directly behind the original.</a:t>
            </a:r>
          </a:p>
          <a:p>
            <a:r>
              <a:rPr lang="en-US" altLang="en-US" smtClean="0"/>
              <a:t>The </a:t>
            </a:r>
            <a:r>
              <a:rPr lang="en-US" altLang="en-US" b="1" smtClean="0"/>
              <a:t>Paste in Place </a:t>
            </a:r>
            <a:r>
              <a:rPr lang="en-US" altLang="en-US" smtClean="0"/>
              <a:t>command also pastes a copy directly in front of the original.</a:t>
            </a:r>
          </a:p>
          <a:p>
            <a:endParaRPr lang="en-US"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extLst>
          </p:cNvPr>
          <p:cNvSpPr>
            <a:spLocks noGrp="1"/>
          </p:cNvSpPr>
          <p:nvPr>
            <p:ph type="title"/>
          </p:nvPr>
        </p:nvSpPr>
        <p:spPr bwMode="auto">
          <a:xfrm>
            <a:off x="1096963" y="914400"/>
            <a:ext cx="7745412" cy="709613"/>
          </a:xfrm>
          <a:extLst/>
        </p:spPr>
        <p:txBody>
          <a:bodyPr rtlCol="0" anchor="t">
            <a:normAutofit fontScale="90000"/>
          </a:bodyPr>
          <a:lstStyle/>
          <a:p>
            <a:pPr fontAlgn="auto">
              <a:spcAft>
                <a:spcPts val="0"/>
              </a:spcAft>
              <a:defRPr/>
            </a:pPr>
            <a:r>
              <a:rPr lang="en-US" altLang="en-US" dirty="0"/>
              <a:t>Work with Objects and Smart Guides</a:t>
            </a:r>
          </a:p>
        </p:txBody>
      </p:sp>
      <p:sp>
        <p:nvSpPr>
          <p:cNvPr id="36867" name="Content Placeholder 2"/>
          <p:cNvSpPr>
            <a:spLocks noGrp="1"/>
          </p:cNvSpPr>
          <p:nvPr>
            <p:ph idx="1"/>
          </p:nvPr>
        </p:nvSpPr>
        <p:spPr>
          <a:xfrm>
            <a:off x="2209800" y="2489200"/>
            <a:ext cx="7848600" cy="3759200"/>
          </a:xfrm>
        </p:spPr>
        <p:txBody>
          <a:bodyPr/>
          <a:lstStyle/>
          <a:p>
            <a:pPr>
              <a:buFontTx/>
              <a:buNone/>
            </a:pPr>
            <a:r>
              <a:rPr lang="en-US" altLang="en-US" smtClean="0"/>
              <a:t>Other useful Object menu commands include:</a:t>
            </a:r>
          </a:p>
          <a:p>
            <a:pPr lvl="1"/>
            <a:r>
              <a:rPr lang="en-US" altLang="en-US" smtClean="0"/>
              <a:t>Hide</a:t>
            </a:r>
          </a:p>
          <a:p>
            <a:pPr lvl="1"/>
            <a:r>
              <a:rPr lang="en-US" altLang="en-US" smtClean="0"/>
              <a:t>Lock</a:t>
            </a:r>
          </a:p>
          <a:p>
            <a:pPr lvl="1"/>
            <a:r>
              <a:rPr lang="en-US" altLang="en-US" smtClean="0"/>
              <a:t>Group</a:t>
            </a:r>
          </a:p>
          <a:p>
            <a:pPr lvl="1"/>
            <a:r>
              <a:rPr lang="en-US" altLang="en-US" smtClean="0"/>
              <a:t>Ungroup</a:t>
            </a:r>
          </a:p>
          <a:p>
            <a:r>
              <a:rPr lang="en-US" altLang="en-US" b="1" smtClean="0"/>
              <a:t>Smart guides </a:t>
            </a:r>
            <a:r>
              <a:rPr lang="en-US" altLang="en-US" smtClean="0"/>
              <a:t>give you visual information for positioning objects precisely in relation to the artboard or other objects.</a:t>
            </a:r>
          </a:p>
          <a:p>
            <a:r>
              <a:rPr lang="en-US" altLang="en-US" smtClean="0"/>
              <a:t>When activated, smart guides appear automatically when you move objects.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extLst>
          </p:cNvPr>
          <p:cNvSpPr>
            <a:spLocks noGrp="1"/>
          </p:cNvSpPr>
          <p:nvPr>
            <p:ph type="title"/>
          </p:nvPr>
        </p:nvSpPr>
        <p:spPr bwMode="auto">
          <a:xfrm>
            <a:off x="1096963" y="914400"/>
            <a:ext cx="7572375" cy="709613"/>
          </a:xfrm>
          <a:extLst/>
        </p:spPr>
        <p:txBody>
          <a:bodyPr rtlCol="0" anchor="t">
            <a:normAutofit fontScale="90000"/>
          </a:bodyPr>
          <a:lstStyle/>
          <a:p>
            <a:pPr fontAlgn="auto">
              <a:spcAft>
                <a:spcPts val="0"/>
              </a:spcAft>
              <a:defRPr/>
            </a:pPr>
            <a:r>
              <a:rPr lang="en-US" altLang="en-US" dirty="0"/>
              <a:t>Work with Objects and Smart Guides</a:t>
            </a:r>
          </a:p>
        </p:txBody>
      </p:sp>
      <p:pic>
        <p:nvPicPr>
          <p:cNvPr id="37891" name="Picture 2" descr="C:\Users\Owner\Documents\Work\Illustrator\ILL Chapter 01_rtp\1111130442_CH01_Figures\Fig1-29.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3048000"/>
            <a:ext cx="7572375"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eft Brace 7">
            <a:extLst>
              <a:ext uri="{FF2B5EF4-FFF2-40B4-BE49-F238E27FC236}"/>
            </a:extLst>
          </p:cNvPr>
          <p:cNvSpPr/>
          <p:nvPr/>
        </p:nvSpPr>
        <p:spPr>
          <a:xfrm rot="5400000">
            <a:off x="5791200" y="-685800"/>
            <a:ext cx="304800" cy="7467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7893" name="TextBox 8"/>
          <p:cNvSpPr txBox="1">
            <a:spLocks noChangeArrowheads="1"/>
          </p:cNvSpPr>
          <p:nvPr/>
        </p:nvSpPr>
        <p:spPr bwMode="auto">
          <a:xfrm>
            <a:off x="3282950" y="2525713"/>
            <a:ext cx="5403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Smart guides aligning the top edges of two objects.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bwMode="auto">
          <a:xfrm>
            <a:off x="1096963" y="914400"/>
            <a:ext cx="8761412" cy="706438"/>
          </a:xfrm>
        </p:spPr>
        <p:txBody>
          <a:bodyPr anchor="t"/>
          <a:lstStyle/>
          <a:p>
            <a:r>
              <a:rPr lang="en-US" altLang="en-US" smtClean="0"/>
              <a:t>Create Basic Shapes</a:t>
            </a:r>
          </a:p>
        </p:txBody>
      </p:sp>
      <p:sp>
        <p:nvSpPr>
          <p:cNvPr id="38915" name="Rectangle 3"/>
          <p:cNvSpPr>
            <a:spLocks noGrp="1"/>
          </p:cNvSpPr>
          <p:nvPr>
            <p:ph idx="1"/>
          </p:nvPr>
        </p:nvSpPr>
        <p:spPr>
          <a:xfrm>
            <a:off x="2387600" y="2489200"/>
            <a:ext cx="7518400" cy="3530600"/>
          </a:xfrm>
        </p:spPr>
        <p:txBody>
          <a:bodyPr/>
          <a:lstStyle/>
          <a:p>
            <a:r>
              <a:rPr lang="en-US" altLang="en-US" smtClean="0"/>
              <a:t>Basic geometric shapes are the foundation of Illustrator.</a:t>
            </a:r>
            <a:endParaRPr lang="en-US" altLang="en-US" b="1" smtClean="0"/>
          </a:p>
          <a:p>
            <a:r>
              <a:rPr lang="en-US" altLang="en-US" b="1" smtClean="0"/>
              <a:t>Bitmap Images </a:t>
            </a:r>
            <a:r>
              <a:rPr lang="en-US" altLang="en-US" smtClean="0"/>
              <a:t>are created using a  square or rectangle grid of colored squares called </a:t>
            </a:r>
            <a:r>
              <a:rPr lang="en-US" altLang="en-US" b="1" smtClean="0"/>
              <a:t>pixels</a:t>
            </a:r>
            <a:r>
              <a:rPr lang="en-US" altLang="en-US" smtClean="0"/>
              <a:t>.</a:t>
            </a:r>
          </a:p>
          <a:p>
            <a:r>
              <a:rPr lang="en-US" altLang="en-US" smtClean="0"/>
              <a:t>All digital images are composed of pixels.</a:t>
            </a:r>
          </a:p>
          <a:p>
            <a:r>
              <a:rPr lang="en-US" altLang="en-US" smtClean="0"/>
              <a:t>The number of pixels in a given inch is referred to as image’s </a:t>
            </a:r>
            <a:r>
              <a:rPr lang="en-US" altLang="en-US" b="1" smtClean="0"/>
              <a:t>resolution</a:t>
            </a:r>
            <a:r>
              <a:rPr lang="en-US" altLang="en-US" smtClean="0"/>
              <a:t>.</a:t>
            </a:r>
          </a:p>
          <a:p>
            <a:r>
              <a:rPr lang="en-US" altLang="en-US" smtClean="0"/>
              <a:t>Bitmap images are </a:t>
            </a:r>
            <a:r>
              <a:rPr lang="en-US" altLang="en-US" b="1" smtClean="0"/>
              <a:t>resolution-dependent.</a:t>
            </a:r>
          </a:p>
          <a:p>
            <a:endParaRPr lang="en-US"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bwMode="auto">
          <a:xfrm>
            <a:off x="1096963" y="914400"/>
            <a:ext cx="8761412" cy="706438"/>
          </a:xfrm>
        </p:spPr>
        <p:txBody>
          <a:bodyPr anchor="t"/>
          <a:lstStyle/>
          <a:p>
            <a:r>
              <a:rPr lang="en-US" altLang="en-US" smtClean="0"/>
              <a:t>Create Basic Shapes</a:t>
            </a:r>
          </a:p>
        </p:txBody>
      </p:sp>
      <p:pic>
        <p:nvPicPr>
          <p:cNvPr id="39939" name="Picture 4" descr="FigA-08"/>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206750" y="2489200"/>
            <a:ext cx="4708525" cy="3530600"/>
          </a:xfrm>
        </p:spPr>
      </p:pic>
      <p:sp>
        <p:nvSpPr>
          <p:cNvPr id="39940" name="Text Box 8"/>
          <p:cNvSpPr txBox="1">
            <a:spLocks noChangeArrowheads="1"/>
          </p:cNvSpPr>
          <p:nvPr/>
        </p:nvSpPr>
        <p:spPr bwMode="auto">
          <a:xfrm>
            <a:off x="7097713" y="2838450"/>
            <a:ext cx="193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sz="2000">
                <a:latin typeface="Century Gothic (Body)"/>
              </a:rPr>
              <a:t>Bitmap image</a:t>
            </a:r>
          </a:p>
        </p:txBody>
      </p:sp>
      <p:cxnSp>
        <p:nvCxnSpPr>
          <p:cNvPr id="13" name="Straight Connector 12">
            <a:extLst>
              <a:ext uri="{FF2B5EF4-FFF2-40B4-BE49-F238E27FC236}"/>
            </a:extLst>
          </p:cNvPr>
          <p:cNvCxnSpPr/>
          <p:nvPr/>
        </p:nvCxnSpPr>
        <p:spPr>
          <a:xfrm>
            <a:off x="6400800" y="2819400"/>
            <a:ext cx="685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942" name="Text Box 8"/>
          <p:cNvSpPr txBox="1">
            <a:spLocks noChangeArrowheads="1"/>
          </p:cNvSpPr>
          <p:nvPr/>
        </p:nvSpPr>
        <p:spPr bwMode="auto">
          <a:xfrm>
            <a:off x="8805863" y="5438775"/>
            <a:ext cx="828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sz="2000">
                <a:latin typeface="Century Gothic (Body)"/>
              </a:rPr>
              <a:t>Pixels</a:t>
            </a:r>
          </a:p>
        </p:txBody>
      </p:sp>
      <p:cxnSp>
        <p:nvCxnSpPr>
          <p:cNvPr id="15" name="Straight Connector 14">
            <a:extLst>
              <a:ext uri="{FF2B5EF4-FFF2-40B4-BE49-F238E27FC236}"/>
            </a:extLst>
          </p:cNvPr>
          <p:cNvCxnSpPr/>
          <p:nvPr/>
        </p:nvCxnSpPr>
        <p:spPr>
          <a:xfrm flipV="1">
            <a:off x="6705600" y="5638800"/>
            <a:ext cx="2100263"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944" name="TextBox 13"/>
          <p:cNvSpPr txBox="1">
            <a:spLocks noChangeArrowheads="1"/>
          </p:cNvSpPr>
          <p:nvPr/>
        </p:nvSpPr>
        <p:spPr bwMode="auto">
          <a:xfrm>
            <a:off x="2133600" y="2286000"/>
            <a:ext cx="2438400" cy="33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sz="2800">
                <a:latin typeface="Century Gothic (Body)"/>
              </a:rPr>
              <a:t>Enlarging bitmap images negatively impacts image quality. </a:t>
            </a:r>
          </a:p>
          <a:p>
            <a:endParaRPr lang="en-US" altLang="en-US">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bwMode="auto">
          <a:xfrm>
            <a:off x="1096963" y="914400"/>
            <a:ext cx="8761412" cy="706438"/>
          </a:xfrm>
        </p:spPr>
        <p:txBody>
          <a:bodyPr anchor="t"/>
          <a:lstStyle/>
          <a:p>
            <a:r>
              <a:rPr lang="en-US" altLang="en-US" smtClean="0"/>
              <a:t>Create Basic Shapes</a:t>
            </a:r>
          </a:p>
        </p:txBody>
      </p:sp>
      <p:sp>
        <p:nvSpPr>
          <p:cNvPr id="40963" name="Rectangle 3"/>
          <p:cNvSpPr>
            <a:spLocks noGrp="1"/>
          </p:cNvSpPr>
          <p:nvPr>
            <p:ph idx="1"/>
          </p:nvPr>
        </p:nvSpPr>
        <p:spPr>
          <a:xfrm>
            <a:off x="1981200" y="2590800"/>
            <a:ext cx="8229600" cy="3535363"/>
          </a:xfrm>
        </p:spPr>
        <p:txBody>
          <a:bodyPr/>
          <a:lstStyle/>
          <a:p>
            <a:r>
              <a:rPr lang="en-US" altLang="en-US" smtClean="0"/>
              <a:t>Graphics created in Illustrator are </a:t>
            </a:r>
            <a:r>
              <a:rPr lang="en-US" altLang="en-US" b="1" smtClean="0"/>
              <a:t>vector graphics</a:t>
            </a:r>
            <a:r>
              <a:rPr lang="en-US" altLang="en-US" smtClean="0"/>
              <a:t>.</a:t>
            </a:r>
          </a:p>
          <a:p>
            <a:r>
              <a:rPr lang="en-US" altLang="en-US" smtClean="0"/>
              <a:t>They are created with lines and curves.</a:t>
            </a:r>
          </a:p>
          <a:p>
            <a:r>
              <a:rPr lang="en-US" altLang="en-US" smtClean="0"/>
              <a:t>They are defined by mathematical objects called </a:t>
            </a:r>
            <a:r>
              <a:rPr lang="en-US" altLang="en-US" b="1" smtClean="0"/>
              <a:t>vectors</a:t>
            </a:r>
            <a:r>
              <a:rPr lang="en-US" altLang="en-US" smtClean="0"/>
              <a:t>.</a:t>
            </a:r>
          </a:p>
          <a:p>
            <a:r>
              <a:rPr lang="en-US" altLang="en-US" smtClean="0"/>
              <a:t>Vector graphics consist of </a:t>
            </a:r>
            <a:r>
              <a:rPr lang="en-US" altLang="en-US" b="1" smtClean="0"/>
              <a:t>anchor points </a:t>
            </a:r>
            <a:r>
              <a:rPr lang="en-US" altLang="en-US" smtClean="0"/>
              <a:t>and </a:t>
            </a:r>
            <a:r>
              <a:rPr lang="en-US" altLang="en-US" b="1" smtClean="0"/>
              <a:t>line segments</a:t>
            </a:r>
            <a:r>
              <a:rPr lang="en-US" altLang="en-US" smtClean="0"/>
              <a:t>, together referred to as </a:t>
            </a:r>
            <a:r>
              <a:rPr lang="en-US" altLang="en-US" b="1" smtClean="0"/>
              <a:t>paths</a:t>
            </a:r>
            <a:r>
              <a:rPr lang="en-US" altLang="en-US" smtClean="0"/>
              <a:t>.</a:t>
            </a:r>
          </a:p>
          <a:p>
            <a:r>
              <a:rPr lang="en-US" altLang="en-US" smtClean="0"/>
              <a:t>They can be scaled to any size.</a:t>
            </a:r>
          </a:p>
          <a:p>
            <a:r>
              <a:rPr lang="en-US" altLang="en-US" smtClean="0"/>
              <a:t>They are </a:t>
            </a:r>
            <a:r>
              <a:rPr lang="en-US" altLang="en-US" b="1" smtClean="0"/>
              <a:t>resolution-independent</a:t>
            </a:r>
            <a:r>
              <a:rPr lang="en-US" altLang="en-US" smtClean="0"/>
              <a:t>.</a:t>
            </a:r>
          </a:p>
          <a:p>
            <a:endParaRPr lang="en-US" alt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a:xfrm>
            <a:off x="1096963" y="914400"/>
            <a:ext cx="8761412" cy="706438"/>
          </a:xfrm>
        </p:spPr>
        <p:txBody>
          <a:bodyPr anchor="t"/>
          <a:lstStyle/>
          <a:p>
            <a:r>
              <a:rPr lang="en-US" altLang="en-US" smtClean="0"/>
              <a:t>Create Basic Shapes</a:t>
            </a:r>
          </a:p>
        </p:txBody>
      </p:sp>
      <p:pic>
        <p:nvPicPr>
          <p:cNvPr id="41987" name="Picture 4" descr="FigA-0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290888" y="2603500"/>
            <a:ext cx="4554537" cy="3416300"/>
          </a:xfrm>
        </p:spPr>
      </p:pic>
      <p:sp>
        <p:nvSpPr>
          <p:cNvPr id="41988" name="Text Box 7"/>
          <p:cNvSpPr txBox="1">
            <a:spLocks noChangeArrowheads="1"/>
          </p:cNvSpPr>
          <p:nvPr/>
        </p:nvSpPr>
        <p:spPr bwMode="auto">
          <a:xfrm>
            <a:off x="2449513" y="3589338"/>
            <a:ext cx="1941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sz="2000">
                <a:latin typeface="Century Gothic (Body)"/>
              </a:rPr>
              <a:t>Vector</a:t>
            </a:r>
            <a:r>
              <a:rPr lang="en-US" altLang="en-US" sz="2000">
                <a:latin typeface="Arial" panose="020B0604020202020204" pitchFamily="34" charset="0"/>
              </a:rPr>
              <a:t> graphic</a:t>
            </a:r>
          </a:p>
        </p:txBody>
      </p:sp>
      <p:cxnSp>
        <p:nvCxnSpPr>
          <p:cNvPr id="7" name="Straight Connector 6">
            <a:extLst>
              <a:ext uri="{FF2B5EF4-FFF2-40B4-BE49-F238E27FC236}"/>
            </a:extLst>
          </p:cNvPr>
          <p:cNvCxnSpPr/>
          <p:nvPr/>
        </p:nvCxnSpPr>
        <p:spPr>
          <a:xfrm flipV="1">
            <a:off x="4419600" y="3581400"/>
            <a:ext cx="685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096963" y="914400"/>
            <a:ext cx="8761412" cy="706438"/>
          </a:xfrm>
        </p:spPr>
        <p:txBody>
          <a:bodyPr/>
          <a:lstStyle/>
          <a:p>
            <a:r>
              <a:rPr lang="en-US" smtClean="0"/>
              <a:t>Illustrator Concept: Paths</a:t>
            </a:r>
          </a:p>
        </p:txBody>
      </p:sp>
      <p:sp>
        <p:nvSpPr>
          <p:cNvPr id="43011" name="Content Placeholder 2"/>
          <p:cNvSpPr>
            <a:spLocks noGrp="1"/>
          </p:cNvSpPr>
          <p:nvPr>
            <p:ph idx="1"/>
          </p:nvPr>
        </p:nvSpPr>
        <p:spPr>
          <a:xfrm>
            <a:off x="1960563" y="2819400"/>
            <a:ext cx="8296275" cy="3656013"/>
          </a:xfrm>
        </p:spPr>
        <p:txBody>
          <a:bodyPr/>
          <a:lstStyle/>
          <a:p>
            <a:r>
              <a:rPr lang="en-US" smtClean="0"/>
              <a:t>When you create artwork in Illustrator, you do so by drawing lines and shapes that combine to form a whole picture.</a:t>
            </a:r>
          </a:p>
          <a:p>
            <a:r>
              <a:rPr lang="en-US" smtClean="0"/>
              <a:t>Each item you create is called an </a:t>
            </a:r>
            <a:r>
              <a:rPr lang="en-US" b="1" smtClean="0"/>
              <a:t>object. </a:t>
            </a:r>
          </a:p>
          <a:p>
            <a:r>
              <a:rPr lang="en-US" smtClean="0"/>
              <a:t>For each object, there is an outline, called a </a:t>
            </a:r>
            <a:r>
              <a:rPr lang="en-US" b="1" smtClean="0"/>
              <a:t>path, </a:t>
            </a:r>
            <a:r>
              <a:rPr lang="en-US" smtClean="0"/>
              <a:t>made up of points and lines.</a:t>
            </a:r>
          </a:p>
          <a:p>
            <a:r>
              <a:rPr lang="en-US" smtClean="0"/>
              <a:t>Each shape you create can have a </a:t>
            </a:r>
            <a:r>
              <a:rPr lang="en-US" b="1" smtClean="0"/>
              <a:t>fill </a:t>
            </a:r>
            <a:r>
              <a:rPr lang="en-US" smtClean="0"/>
              <a:t>(filling in the space inside the path) and a </a:t>
            </a:r>
            <a:r>
              <a:rPr lang="en-US" b="1" smtClean="0"/>
              <a:t>stroke </a:t>
            </a:r>
            <a:r>
              <a:rPr lang="en-US" smtClean="0"/>
              <a:t>(tracing the path).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096963" y="914400"/>
            <a:ext cx="8761412" cy="706438"/>
          </a:xfrm>
        </p:spPr>
        <p:txBody>
          <a:bodyPr/>
          <a:lstStyle/>
          <a:p>
            <a:r>
              <a:rPr lang="en-US" smtClean="0"/>
              <a:t>Illustrator Concept: Paths</a:t>
            </a:r>
          </a:p>
        </p:txBody>
      </p:sp>
      <p:sp>
        <p:nvSpPr>
          <p:cNvPr id="44035" name="Content Placeholder 2"/>
          <p:cNvSpPr>
            <a:spLocks noGrp="1"/>
          </p:cNvSpPr>
          <p:nvPr>
            <p:ph idx="1"/>
          </p:nvPr>
        </p:nvSpPr>
        <p:spPr>
          <a:xfrm>
            <a:off x="5916613" y="2514600"/>
            <a:ext cx="4340225" cy="3960813"/>
          </a:xfrm>
        </p:spPr>
        <p:txBody>
          <a:bodyPr/>
          <a:lstStyle/>
          <a:p>
            <a:r>
              <a:rPr lang="en-US" smtClean="0"/>
              <a:t>At right are a few examples of that rectangle with different fills and strokes. Note that you may choose to use no stroke to fill with a </a:t>
            </a:r>
            <a:r>
              <a:rPr lang="en-US" b="1" smtClean="0"/>
              <a:t>pattern </a:t>
            </a:r>
            <a:r>
              <a:rPr lang="en-US" smtClean="0"/>
              <a:t>or a </a:t>
            </a:r>
            <a:r>
              <a:rPr lang="en-US" b="1" smtClean="0"/>
              <a:t>gradient</a:t>
            </a:r>
            <a:r>
              <a:rPr lang="en-US" smtClean="0"/>
              <a:t>, and even to use special </a:t>
            </a:r>
            <a:r>
              <a:rPr lang="en-US" b="1" smtClean="0"/>
              <a:t>brushes </a:t>
            </a:r>
            <a:r>
              <a:rPr lang="en-US" smtClean="0"/>
              <a:t>on the stroke.</a:t>
            </a:r>
          </a:p>
        </p:txBody>
      </p:sp>
      <p:pic>
        <p:nvPicPr>
          <p:cNvPr id="4403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6763" y="2828925"/>
            <a:ext cx="3556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Illustrator Workspace</a:t>
            </a:r>
          </a:p>
        </p:txBody>
      </p:sp>
      <p:sp>
        <p:nvSpPr>
          <p:cNvPr id="17411" name="Rectangle 8"/>
          <p:cNvSpPr>
            <a:spLocks noGrp="1"/>
          </p:cNvSpPr>
          <p:nvPr>
            <p:ph idx="1"/>
          </p:nvPr>
        </p:nvSpPr>
        <p:spPr>
          <a:xfrm>
            <a:off x="2057400" y="2489200"/>
            <a:ext cx="7772400" cy="3530600"/>
          </a:xfrm>
        </p:spPr>
        <p:txBody>
          <a:bodyPr/>
          <a:lstStyle/>
          <a:p>
            <a:pPr algn="just">
              <a:lnSpc>
                <a:spcPct val="120000"/>
              </a:lnSpc>
            </a:pPr>
            <a:r>
              <a:rPr lang="en-US" altLang="en-US" smtClean="0"/>
              <a:t>The arrangement of windows and panels that you see on your monitor is called the </a:t>
            </a:r>
            <a:r>
              <a:rPr lang="en-US" altLang="en-US" b="1" smtClean="0"/>
              <a:t>workspace</a:t>
            </a:r>
            <a:r>
              <a:rPr lang="en-US" altLang="en-US" smtClean="0"/>
              <a:t>.</a:t>
            </a:r>
          </a:p>
          <a:p>
            <a:pPr algn="just">
              <a:lnSpc>
                <a:spcPct val="120000"/>
              </a:lnSpc>
            </a:pPr>
            <a:r>
              <a:rPr lang="en-US" altLang="en-US" smtClean="0"/>
              <a:t>Illustrator offers a number of predefined workspaces that are customized for different types of tasks.</a:t>
            </a:r>
          </a:p>
          <a:p>
            <a:pPr algn="just">
              <a:lnSpc>
                <a:spcPct val="120000"/>
              </a:lnSpc>
            </a:pPr>
            <a:r>
              <a:rPr lang="en-US" altLang="en-US" smtClean="0"/>
              <a:t>The default workspace is called Essentials.</a:t>
            </a:r>
          </a:p>
          <a:p>
            <a:pPr algn="just">
              <a:lnSpc>
                <a:spcPct val="120000"/>
              </a:lnSpc>
            </a:pPr>
            <a:r>
              <a:rPr lang="en-US" altLang="en-US" smtClean="0"/>
              <a:t>You can switch from one workspace to another by clicking Windows on the Application bar, pointing to Workspace, and then choosing a workspace.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096963" y="914400"/>
            <a:ext cx="8761412" cy="706438"/>
          </a:xfrm>
        </p:spPr>
        <p:txBody>
          <a:bodyPr/>
          <a:lstStyle/>
          <a:p>
            <a:r>
              <a:rPr lang="en-US" smtClean="0"/>
              <a:t>Points</a:t>
            </a:r>
          </a:p>
        </p:txBody>
      </p:sp>
      <p:sp>
        <p:nvSpPr>
          <p:cNvPr id="45059" name="Content Placeholder 2"/>
          <p:cNvSpPr>
            <a:spLocks noGrp="1"/>
          </p:cNvSpPr>
          <p:nvPr>
            <p:ph idx="1"/>
          </p:nvPr>
        </p:nvSpPr>
        <p:spPr>
          <a:xfrm>
            <a:off x="4271963" y="2565400"/>
            <a:ext cx="5984875" cy="3910013"/>
          </a:xfrm>
        </p:spPr>
        <p:txBody>
          <a:bodyPr/>
          <a:lstStyle/>
          <a:p>
            <a:r>
              <a:rPr lang="en-US" smtClean="0"/>
              <a:t>If a line changes direction at a point, it may do so either as a </a:t>
            </a:r>
            <a:r>
              <a:rPr lang="en-US" b="1" smtClean="0"/>
              <a:t>corner point </a:t>
            </a:r>
            <a:r>
              <a:rPr lang="en-US" smtClean="0"/>
              <a:t>(as in the rectangle at left) or as a </a:t>
            </a:r>
            <a:r>
              <a:rPr lang="en-US" b="1" smtClean="0"/>
              <a:t>smooth point.</a:t>
            </a:r>
          </a:p>
          <a:p>
            <a:r>
              <a:rPr lang="en-US" smtClean="0"/>
              <a:t>Smooth points and corner points are both used to create curved lines and shapes, and consist of an </a:t>
            </a:r>
            <a:r>
              <a:rPr lang="en-US" b="1" smtClean="0"/>
              <a:t>anchor point </a:t>
            </a:r>
            <a:r>
              <a:rPr lang="en-US" smtClean="0"/>
              <a:t>(the white boxes we have already seen), and one or more </a:t>
            </a:r>
            <a:r>
              <a:rPr lang="en-US" b="1" smtClean="0"/>
              <a:t>direction points </a:t>
            </a:r>
            <a:r>
              <a:rPr lang="en-US" smtClean="0"/>
              <a:t>(indicated by slightly smaller circles).</a:t>
            </a:r>
          </a:p>
          <a:p>
            <a:r>
              <a:rPr lang="en-US" smtClean="0"/>
              <a:t> The shape of a curve is determined by the angle and distance of the direction points. </a:t>
            </a:r>
          </a:p>
        </p:txBody>
      </p:sp>
      <p:pic>
        <p:nvPicPr>
          <p:cNvPr id="4506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4488" y="2565400"/>
            <a:ext cx="6223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4663" y="3914775"/>
            <a:ext cx="25273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096963" y="914400"/>
            <a:ext cx="8761412" cy="706438"/>
          </a:xfrm>
        </p:spPr>
        <p:txBody>
          <a:bodyPr/>
          <a:lstStyle/>
          <a:p>
            <a:r>
              <a:rPr lang="en-US" smtClean="0"/>
              <a:t>Shape Tools</a:t>
            </a:r>
          </a:p>
        </p:txBody>
      </p:sp>
      <p:sp>
        <p:nvSpPr>
          <p:cNvPr id="46083" name="Content Placeholder 2"/>
          <p:cNvSpPr>
            <a:spLocks noGrp="1"/>
          </p:cNvSpPr>
          <p:nvPr>
            <p:ph idx="1"/>
          </p:nvPr>
        </p:nvSpPr>
        <p:spPr>
          <a:xfrm>
            <a:off x="2127250" y="2590800"/>
            <a:ext cx="8129588" cy="3884613"/>
          </a:xfrm>
        </p:spPr>
        <p:txBody>
          <a:bodyPr/>
          <a:lstStyle/>
          <a:p>
            <a:r>
              <a:rPr lang="en-US" smtClean="0"/>
              <a:t>The easiest thing to draw in Illustrator is an enclosed shape, such as a rectangle, ellipse, or polygon. Click the Shape tool (usually set to Rectangle ) to begin drawing, or select another shape: Rounded Rectangle, Ellipse, Polygon, or Star . </a:t>
            </a:r>
          </a:p>
          <a:p>
            <a:r>
              <a:rPr lang="en-US" smtClean="0"/>
              <a:t>To draw the shape, just click and drag on your workspace. Thin lines will appear indicating the outline of your shape, and the shape will be completed when you release the mouse button. </a:t>
            </a:r>
          </a:p>
          <a:p>
            <a:r>
              <a:rPr lang="en-US" b="1" smtClean="0"/>
              <a:t>Note: </a:t>
            </a:r>
            <a:r>
              <a:rPr lang="en-US" smtClean="0"/>
              <a:t>holding down the </a:t>
            </a:r>
            <a:r>
              <a:rPr lang="en-US" i="1" smtClean="0"/>
              <a:t>Shift </a:t>
            </a:r>
            <a:r>
              <a:rPr lang="en-US" smtClean="0"/>
              <a:t>key as you draw a Rectangle or Ellipse will restrict you to a perfect square or circle!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096963" y="914400"/>
            <a:ext cx="8761412" cy="706438"/>
          </a:xfrm>
        </p:spPr>
        <p:txBody>
          <a:bodyPr/>
          <a:lstStyle/>
          <a:p>
            <a:r>
              <a:rPr lang="en-US" smtClean="0"/>
              <a:t>Pencil Tools</a:t>
            </a:r>
          </a:p>
        </p:txBody>
      </p:sp>
      <p:sp>
        <p:nvSpPr>
          <p:cNvPr id="47107" name="Content Placeholder 2"/>
          <p:cNvSpPr>
            <a:spLocks noGrp="1"/>
          </p:cNvSpPr>
          <p:nvPr>
            <p:ph idx="1"/>
          </p:nvPr>
        </p:nvSpPr>
        <p:spPr>
          <a:xfrm>
            <a:off x="2057400" y="2514600"/>
            <a:ext cx="8077200" cy="3960813"/>
          </a:xfrm>
        </p:spPr>
        <p:txBody>
          <a:bodyPr/>
          <a:lstStyle/>
          <a:p>
            <a:r>
              <a:rPr lang="en-US" smtClean="0"/>
              <a:t>Use the Pencil tool to create free-flowing lines and shapes. As you draw, a thin lines will appear indicating the outline of your shape, and the shape will be completed when you release the mouse button. </a:t>
            </a:r>
          </a:p>
          <a:p>
            <a:r>
              <a:rPr lang="en-US" smtClean="0"/>
              <a:t>Re-tracing an existing shape with the Pencil tool to redraw sections of the line, or the whole thing. </a:t>
            </a:r>
          </a:p>
          <a:p>
            <a:r>
              <a:rPr lang="en-US" smtClean="0"/>
              <a:t>Alternatively, you can use the Smooth tool to automatically smooth zig and zags out of your lines. </a:t>
            </a:r>
          </a:p>
          <a:p>
            <a:r>
              <a:rPr lang="en-US" smtClean="0"/>
              <a:t>The Smooth tool is located under the Pencil tool in your toolbox. Click-and-hold on the Pencil tool to see the icon for the Smooth tool.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096963" y="914400"/>
            <a:ext cx="8761412" cy="706438"/>
          </a:xfrm>
        </p:spPr>
        <p:txBody>
          <a:bodyPr/>
          <a:lstStyle/>
          <a:p>
            <a:r>
              <a:rPr lang="en-US" smtClean="0"/>
              <a:t>Selection Tools</a:t>
            </a:r>
          </a:p>
        </p:txBody>
      </p:sp>
      <p:sp>
        <p:nvSpPr>
          <p:cNvPr id="48131" name="Content Placeholder 2"/>
          <p:cNvSpPr>
            <a:spLocks noGrp="1"/>
          </p:cNvSpPr>
          <p:nvPr>
            <p:ph idx="1"/>
          </p:nvPr>
        </p:nvSpPr>
        <p:spPr>
          <a:xfrm>
            <a:off x="1981200" y="2590800"/>
            <a:ext cx="8275638" cy="3884613"/>
          </a:xfrm>
        </p:spPr>
        <p:txBody>
          <a:bodyPr/>
          <a:lstStyle/>
          <a:p>
            <a:r>
              <a:rPr lang="en-US" smtClean="0"/>
              <a:t>Once you have created an object, the Selection tool lets you select the entire object for further manipulation. </a:t>
            </a:r>
          </a:p>
          <a:p>
            <a:r>
              <a:rPr lang="en-US" smtClean="0"/>
              <a:t>The Direct-Selection tool lets you select parts of an</a:t>
            </a:r>
            <a:br>
              <a:rPr lang="en-US" smtClean="0"/>
            </a:br>
            <a:r>
              <a:rPr lang="en-US" smtClean="0"/>
              <a:t>object, individual anchor points, direction points, and</a:t>
            </a:r>
            <a:br>
              <a:rPr lang="en-US" smtClean="0"/>
            </a:br>
            <a:r>
              <a:rPr lang="en-US" smtClean="0"/>
              <a:t>segments.</a:t>
            </a:r>
          </a:p>
          <a:p>
            <a:r>
              <a:rPr lang="en-US" smtClean="0"/>
              <a:t> Use the Direct-Selection tool to “morph” shapes, or to adjust direction points.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096963" y="914400"/>
            <a:ext cx="8761412" cy="706438"/>
          </a:xfrm>
        </p:spPr>
        <p:txBody>
          <a:bodyPr/>
          <a:lstStyle/>
          <a:p>
            <a:r>
              <a:rPr lang="en-US" b="1" smtClean="0"/>
              <a:t>Exercise</a:t>
            </a:r>
          </a:p>
        </p:txBody>
      </p:sp>
      <p:sp>
        <p:nvSpPr>
          <p:cNvPr id="3" name="Content Placeholder 2"/>
          <p:cNvSpPr>
            <a:spLocks noGrp="1"/>
          </p:cNvSpPr>
          <p:nvPr>
            <p:ph idx="1"/>
          </p:nvPr>
        </p:nvSpPr>
        <p:spPr>
          <a:xfrm>
            <a:off x="1981200" y="2286000"/>
            <a:ext cx="8275638" cy="1878013"/>
          </a:xfrm>
        </p:spPr>
        <p:txBody>
          <a:bodyPr rtlCol="0">
            <a:normAutofit/>
          </a:bodyPr>
          <a:lstStyle/>
          <a:p>
            <a:pPr marL="0" indent="0" fontAlgn="auto">
              <a:spcAft>
                <a:spcPts val="0"/>
              </a:spcAft>
              <a:buFont typeface="Wingdings 3" charset="2"/>
              <a:buNone/>
              <a:defRPr/>
            </a:pPr>
            <a:r>
              <a:rPr lang="en-US" b="1" i="1" dirty="0">
                <a:solidFill>
                  <a:schemeClr val="tx1">
                    <a:lumMod val="75000"/>
                    <a:lumOff val="25000"/>
                  </a:schemeClr>
                </a:solidFill>
              </a:rPr>
              <a:t>Drawing with Shapes, Pencil, Pen and Selection Tools </a:t>
            </a:r>
            <a:endParaRPr lang="en-US" dirty="0">
              <a:solidFill>
                <a:schemeClr val="tx1">
                  <a:lumMod val="75000"/>
                  <a:lumOff val="25000"/>
                </a:schemeClr>
              </a:solidFill>
            </a:endParaRPr>
          </a:p>
          <a:p>
            <a:pPr fontAlgn="auto">
              <a:spcAft>
                <a:spcPts val="0"/>
              </a:spcAft>
              <a:buFont typeface="Wingdings 3" charset="2"/>
              <a:buChar char=""/>
              <a:defRPr/>
            </a:pPr>
            <a:r>
              <a:rPr lang="en-US" dirty="0">
                <a:solidFill>
                  <a:schemeClr val="tx1">
                    <a:lumMod val="75000"/>
                    <a:lumOff val="25000"/>
                  </a:schemeClr>
                </a:solidFill>
              </a:rPr>
              <a:t>Draw a basic square, then see how many of these shapes you can replicate, using only the Pencil and Direct-Selection tools. </a:t>
            </a:r>
          </a:p>
        </p:txBody>
      </p:sp>
      <p:pic>
        <p:nvPicPr>
          <p:cNvPr id="4915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60863"/>
            <a:ext cx="68580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extLst>
          </p:cNvPr>
          <p:cNvSpPr>
            <a:spLocks noGrp="1"/>
          </p:cNvSpPr>
          <p:nvPr>
            <p:ph type="title"/>
          </p:nvPr>
        </p:nvSpPr>
        <p:spPr bwMode="auto">
          <a:xfrm>
            <a:off x="1096963" y="914400"/>
            <a:ext cx="7669212" cy="709613"/>
          </a:xfrm>
          <a:extLst/>
        </p:spPr>
        <p:txBody>
          <a:bodyPr rtlCol="0" anchor="t">
            <a:normAutofit fontScale="90000"/>
          </a:bodyPr>
          <a:lstStyle/>
          <a:p>
            <a:pPr fontAlgn="auto">
              <a:spcAft>
                <a:spcPts val="0"/>
              </a:spcAft>
              <a:defRPr/>
            </a:pPr>
            <a:r>
              <a:rPr lang="en-US" altLang="en-US" dirty="0"/>
              <a:t>Apply Fill and Stroke Colors to Objects</a:t>
            </a:r>
          </a:p>
        </p:txBody>
      </p:sp>
      <p:sp>
        <p:nvSpPr>
          <p:cNvPr id="50179" name="Rectangle 3"/>
          <p:cNvSpPr>
            <a:spLocks noGrp="1"/>
          </p:cNvSpPr>
          <p:nvPr>
            <p:ph idx="1"/>
          </p:nvPr>
        </p:nvSpPr>
        <p:spPr>
          <a:xfrm>
            <a:off x="1752600" y="2362200"/>
            <a:ext cx="8534400" cy="838200"/>
          </a:xfrm>
        </p:spPr>
        <p:txBody>
          <a:bodyPr/>
          <a:lstStyle/>
          <a:p>
            <a:r>
              <a:rPr lang="en-US" altLang="en-US" smtClean="0"/>
              <a:t>Click the Fill or Stroke button on the Tools panel to switch between them.</a:t>
            </a:r>
          </a:p>
        </p:txBody>
      </p:sp>
      <p:pic>
        <p:nvPicPr>
          <p:cNvPr id="5018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913" y="3494088"/>
            <a:ext cx="2368550" cy="292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11"/>
          <p:cNvSpPr txBox="1">
            <a:spLocks noChangeArrowheads="1"/>
          </p:cNvSpPr>
          <p:nvPr/>
        </p:nvSpPr>
        <p:spPr bwMode="auto">
          <a:xfrm>
            <a:off x="7470775" y="4927600"/>
            <a:ext cx="180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a:latin typeface="Century Gothic (Body)"/>
              </a:rPr>
              <a:t>Stroke button</a:t>
            </a:r>
          </a:p>
        </p:txBody>
      </p:sp>
      <p:sp>
        <p:nvSpPr>
          <p:cNvPr id="50182" name="Line 12"/>
          <p:cNvSpPr>
            <a:spLocks noChangeShapeType="1"/>
          </p:cNvSpPr>
          <p:nvPr/>
        </p:nvSpPr>
        <p:spPr bwMode="auto">
          <a:xfrm>
            <a:off x="6486525" y="4883150"/>
            <a:ext cx="1069975"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83" name="Text Box 13"/>
          <p:cNvSpPr txBox="1">
            <a:spLocks noChangeArrowheads="1"/>
          </p:cNvSpPr>
          <p:nvPr/>
        </p:nvSpPr>
        <p:spPr bwMode="auto">
          <a:xfrm>
            <a:off x="7634288" y="4041775"/>
            <a:ext cx="1803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a:latin typeface="Arial" panose="020B0604020202020204" pitchFamily="34" charset="0"/>
              </a:rPr>
              <a:t>Swap </a:t>
            </a:r>
            <a:r>
              <a:rPr lang="en-US" altLang="en-US">
                <a:latin typeface="Century Gothic (Body)"/>
              </a:rPr>
              <a:t>Fill</a:t>
            </a:r>
            <a:r>
              <a:rPr lang="en-US" altLang="en-US">
                <a:latin typeface="Arial" panose="020B0604020202020204" pitchFamily="34" charset="0"/>
              </a:rPr>
              <a:t> and Stroke button</a:t>
            </a:r>
          </a:p>
        </p:txBody>
      </p:sp>
      <p:sp>
        <p:nvSpPr>
          <p:cNvPr id="50184" name="Line 14"/>
          <p:cNvSpPr>
            <a:spLocks noChangeShapeType="1"/>
          </p:cNvSpPr>
          <p:nvPr/>
        </p:nvSpPr>
        <p:spPr bwMode="auto">
          <a:xfrm>
            <a:off x="6899275" y="4024313"/>
            <a:ext cx="806450" cy="231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85" name="Text Box 15"/>
          <p:cNvSpPr txBox="1">
            <a:spLocks noChangeArrowheads="1"/>
          </p:cNvSpPr>
          <p:nvPr/>
        </p:nvSpPr>
        <p:spPr bwMode="auto">
          <a:xfrm>
            <a:off x="3194050" y="4398963"/>
            <a:ext cx="1066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a:latin typeface="Arial" panose="020B0604020202020204" pitchFamily="34" charset="0"/>
              </a:rPr>
              <a:t>Fill </a:t>
            </a:r>
            <a:r>
              <a:rPr lang="en-US" altLang="en-US">
                <a:latin typeface="Century Gothic (Body)"/>
              </a:rPr>
              <a:t>button</a:t>
            </a:r>
          </a:p>
        </p:txBody>
      </p:sp>
      <p:sp>
        <p:nvSpPr>
          <p:cNvPr id="50186" name="Line 16"/>
          <p:cNvSpPr>
            <a:spLocks noChangeShapeType="1"/>
          </p:cNvSpPr>
          <p:nvPr/>
        </p:nvSpPr>
        <p:spPr bwMode="auto">
          <a:xfrm flipV="1">
            <a:off x="3963988" y="4432300"/>
            <a:ext cx="1812925"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50187" name="Text Box 17"/>
          <p:cNvSpPr txBox="1">
            <a:spLocks noChangeArrowheads="1"/>
          </p:cNvSpPr>
          <p:nvPr/>
        </p:nvSpPr>
        <p:spPr bwMode="auto">
          <a:xfrm>
            <a:off x="3194050" y="5526088"/>
            <a:ext cx="14906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spcBef>
                <a:spcPct val="50000"/>
              </a:spcBef>
            </a:pPr>
            <a:r>
              <a:rPr lang="en-US" altLang="en-US">
                <a:latin typeface="Century Gothic (Body)"/>
              </a:rPr>
              <a:t>Default Fill and Stroke button</a:t>
            </a:r>
          </a:p>
        </p:txBody>
      </p:sp>
      <p:sp>
        <p:nvSpPr>
          <p:cNvPr id="50188" name="Line 18"/>
          <p:cNvSpPr>
            <a:spLocks noChangeShapeType="1"/>
          </p:cNvSpPr>
          <p:nvPr/>
        </p:nvSpPr>
        <p:spPr bwMode="auto">
          <a:xfrm flipV="1">
            <a:off x="4506913" y="5264150"/>
            <a:ext cx="100965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extLst>
          </p:cNvPr>
          <p:cNvSpPr>
            <a:spLocks noGrp="1"/>
          </p:cNvSpPr>
          <p:nvPr>
            <p:ph type="title"/>
          </p:nvPr>
        </p:nvSpPr>
        <p:spPr bwMode="auto">
          <a:xfrm>
            <a:off x="1096963" y="914400"/>
            <a:ext cx="7669212" cy="709613"/>
          </a:xfrm>
          <a:extLst/>
        </p:spPr>
        <p:txBody>
          <a:bodyPr rtlCol="0" anchor="t">
            <a:normAutofit fontScale="90000"/>
          </a:bodyPr>
          <a:lstStyle/>
          <a:p>
            <a:pPr fontAlgn="auto">
              <a:spcAft>
                <a:spcPts val="0"/>
              </a:spcAft>
              <a:defRPr/>
            </a:pPr>
            <a:r>
              <a:rPr lang="en-US" altLang="en-US" dirty="0"/>
              <a:t>Apply Fill and Stroke Colors to Objects</a:t>
            </a:r>
          </a:p>
        </p:txBody>
      </p:sp>
      <p:sp>
        <p:nvSpPr>
          <p:cNvPr id="51203" name="Rectangle 3"/>
          <p:cNvSpPr>
            <a:spLocks noGrp="1"/>
          </p:cNvSpPr>
          <p:nvPr>
            <p:ph idx="1"/>
          </p:nvPr>
        </p:nvSpPr>
        <p:spPr>
          <a:xfrm>
            <a:off x="2057400" y="2489200"/>
            <a:ext cx="7999413" cy="3530600"/>
          </a:xfrm>
        </p:spPr>
        <p:txBody>
          <a:bodyPr/>
          <a:lstStyle/>
          <a:p>
            <a:r>
              <a:rPr lang="en-US" altLang="en-US" smtClean="0"/>
              <a:t>The Swatches panel is central to color management.</a:t>
            </a:r>
          </a:p>
          <a:p>
            <a:r>
              <a:rPr lang="en-US" altLang="en-US" smtClean="0"/>
              <a:t>It is the simplest resource for applying fills and strokes to objects.</a:t>
            </a:r>
          </a:p>
          <a:p>
            <a:r>
              <a:rPr lang="en-US" altLang="en-US" smtClean="0"/>
              <a:t>When an object is selected, click a swatch in  the panel to apply a color as the fill or stroke, depending on which is activated.</a:t>
            </a:r>
          </a:p>
          <a:p>
            <a:r>
              <a:rPr lang="en-US" altLang="en-US" smtClean="0"/>
              <a:t>Dragging a swatch to an unselected object will change the color of its fill or stroke, depending on which is activated.</a:t>
            </a:r>
          </a:p>
        </p:txBody>
      </p:sp>
      <p:pic>
        <p:nvPicPr>
          <p:cNvPr id="51204" name="Content Placeholder 9" descr="Figure 1-13.t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0363" y="4964113"/>
            <a:ext cx="206692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 Box 10"/>
          <p:cNvSpPr txBox="1">
            <a:spLocks noChangeArrowheads="1"/>
          </p:cNvSpPr>
          <p:nvPr/>
        </p:nvSpPr>
        <p:spPr bwMode="auto">
          <a:xfrm>
            <a:off x="5791200" y="5253038"/>
            <a:ext cx="2438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sz="1600">
                <a:latin typeface="Arial" panose="020B0604020202020204" pitchFamily="34" charset="0"/>
              </a:rPr>
              <a:t>Pre-set colors, gradients, patterns,</a:t>
            </a:r>
          </a:p>
          <a:p>
            <a:r>
              <a:rPr lang="en-US" altLang="en-US" sz="1600">
                <a:latin typeface="Arial" panose="020B0604020202020204" pitchFamily="34" charset="0"/>
              </a:rPr>
              <a:t>and shades of gray.</a:t>
            </a:r>
          </a:p>
        </p:txBody>
      </p:sp>
      <p:sp>
        <p:nvSpPr>
          <p:cNvPr id="6" name="Left Brace 5">
            <a:extLst>
              <a:ext uri="{FF2B5EF4-FFF2-40B4-BE49-F238E27FC236}"/>
            </a:extLst>
          </p:cNvPr>
          <p:cNvSpPr/>
          <p:nvPr/>
        </p:nvSpPr>
        <p:spPr>
          <a:xfrm>
            <a:off x="7786688" y="4835525"/>
            <a:ext cx="207962"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096963" y="914400"/>
            <a:ext cx="7135812" cy="709613"/>
          </a:xfrm>
        </p:spPr>
        <p:txBody>
          <a:bodyPr/>
          <a:lstStyle/>
          <a:p>
            <a:r>
              <a:rPr lang="en-US" smtClean="0"/>
              <a:t>Making New Color Choices</a:t>
            </a:r>
          </a:p>
        </p:txBody>
      </p:sp>
      <p:sp>
        <p:nvSpPr>
          <p:cNvPr id="52227" name="Content Placeholder 2"/>
          <p:cNvSpPr>
            <a:spLocks noGrp="1"/>
          </p:cNvSpPr>
          <p:nvPr>
            <p:ph idx="1"/>
          </p:nvPr>
        </p:nvSpPr>
        <p:spPr>
          <a:xfrm>
            <a:off x="531813" y="2541588"/>
            <a:ext cx="7208837" cy="4064000"/>
          </a:xfrm>
        </p:spPr>
        <p:txBody>
          <a:bodyPr/>
          <a:lstStyle/>
          <a:p>
            <a:pPr algn="just"/>
            <a:r>
              <a:rPr lang="en-US" sz="2000" smtClean="0"/>
              <a:t>The colors in the default Swatches Palette are fairly limited, but you can select new colors. Double-click on a color in the Stroke/Fill area to access the Color Picker. </a:t>
            </a:r>
          </a:p>
          <a:p>
            <a:pPr algn="just"/>
            <a:r>
              <a:rPr lang="en-US" smtClean="0"/>
              <a:t>Adjust the slider in the “rainbow” bar to choose the hue you want, then pick the desired shade from the large box. You can enter numerical color values (from a web page, or other digital image) in the text boxes. </a:t>
            </a:r>
          </a:p>
          <a:p>
            <a:pPr algn="just"/>
            <a:r>
              <a:rPr lang="en-US" smtClean="0"/>
              <a:t>You can add your new color to your swatches, for easy re-use. Simply click the New Swatch icon in the Swatches palette. To remove a color from your Swatches, click on that swatch, then click the Trash icon. </a:t>
            </a:r>
          </a:p>
        </p:txBody>
      </p:sp>
      <p:pic>
        <p:nvPicPr>
          <p:cNvPr id="5222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2541588"/>
            <a:ext cx="375285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096963" y="914400"/>
            <a:ext cx="8761412" cy="706438"/>
          </a:xfrm>
        </p:spPr>
        <p:txBody>
          <a:bodyPr/>
          <a:lstStyle/>
          <a:p>
            <a:r>
              <a:rPr lang="en-US" smtClean="0"/>
              <a:t>Color Gradients</a:t>
            </a:r>
          </a:p>
        </p:txBody>
      </p:sp>
      <p:sp>
        <p:nvSpPr>
          <p:cNvPr id="53251" name="Content Placeholder 2"/>
          <p:cNvSpPr>
            <a:spLocks noGrp="1"/>
          </p:cNvSpPr>
          <p:nvPr>
            <p:ph idx="1"/>
          </p:nvPr>
        </p:nvSpPr>
        <p:spPr>
          <a:xfrm>
            <a:off x="2003425" y="2514600"/>
            <a:ext cx="8253413" cy="3960813"/>
          </a:xfrm>
        </p:spPr>
        <p:txBody>
          <a:bodyPr/>
          <a:lstStyle/>
          <a:p>
            <a:pPr algn="just"/>
            <a:r>
              <a:rPr lang="en-US" smtClean="0"/>
              <a:t>A </a:t>
            </a:r>
            <a:r>
              <a:rPr lang="en-US" b="1" smtClean="0"/>
              <a:t>gradient </a:t>
            </a:r>
            <a:r>
              <a:rPr lang="en-US" smtClean="0"/>
              <a:t>mixes two or more colors together in the fill area of an object. If only solid color swatches are visible, click the Gradient Swatches button to view gradients. </a:t>
            </a:r>
          </a:p>
          <a:p>
            <a:pPr algn="just"/>
            <a:r>
              <a:rPr lang="en-US" smtClean="0"/>
              <a:t>To apply a gradient, select the object, and click on the swatch for the gradient you want to use. Once a gradient has been applied, use the Gradient Tool and Gradient Palette (located under the Stroke Palette) to modify the gradient – changing it from linear to radial, and changing the direction and length of the transitions from one color to another. </a:t>
            </a:r>
          </a:p>
          <a:p>
            <a:pPr algn="just"/>
            <a:r>
              <a:rPr lang="en-US" smtClean="0"/>
              <a:t>If you particularly like a modification you have made to a gradient, click on the gradient box in the Gradient Palette, and drag it to the Swatches Palette. A new swatch will be created for your gradient.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096963" y="914400"/>
            <a:ext cx="8761412" cy="706438"/>
          </a:xfrm>
        </p:spPr>
        <p:txBody>
          <a:bodyPr/>
          <a:lstStyle/>
          <a:p>
            <a:r>
              <a:rPr lang="en-US" b="1" smtClean="0"/>
              <a:t>Exercise</a:t>
            </a:r>
          </a:p>
        </p:txBody>
      </p:sp>
      <p:sp>
        <p:nvSpPr>
          <p:cNvPr id="3" name="Content Placeholder 2"/>
          <p:cNvSpPr>
            <a:spLocks noGrp="1"/>
          </p:cNvSpPr>
          <p:nvPr>
            <p:ph idx="1"/>
          </p:nvPr>
        </p:nvSpPr>
        <p:spPr>
          <a:xfrm>
            <a:off x="2003425" y="2438400"/>
            <a:ext cx="8253413" cy="3536950"/>
          </a:xfrm>
        </p:spPr>
        <p:txBody>
          <a:bodyPr rtlCol="0">
            <a:normAutofit/>
          </a:bodyPr>
          <a:lstStyle/>
          <a:p>
            <a:pPr fontAlgn="auto">
              <a:spcAft>
                <a:spcPts val="0"/>
              </a:spcAft>
              <a:buFont typeface="Wingdings 3" charset="2"/>
              <a:buChar char=""/>
              <a:defRPr/>
            </a:pPr>
            <a:r>
              <a:rPr lang="en-US" dirty="0">
                <a:solidFill>
                  <a:schemeClr val="tx1">
                    <a:lumMod val="75000"/>
                    <a:lumOff val="25000"/>
                  </a:schemeClr>
                </a:solidFill>
              </a:rPr>
              <a:t>Create a new color. Add it to your Swatches Palette </a:t>
            </a:r>
          </a:p>
          <a:p>
            <a:pPr fontAlgn="auto">
              <a:spcAft>
                <a:spcPts val="0"/>
              </a:spcAft>
              <a:buFont typeface="Wingdings 3" charset="2"/>
              <a:buChar char=""/>
              <a:defRPr/>
            </a:pPr>
            <a:r>
              <a:rPr lang="en-US" dirty="0">
                <a:solidFill>
                  <a:schemeClr val="tx1">
                    <a:lumMod val="75000"/>
                    <a:lumOff val="25000"/>
                  </a:schemeClr>
                </a:solidFill>
              </a:rPr>
              <a:t>Draw a shape. Copy and paste it several times. Try to replicate the following versions of the object: </a:t>
            </a:r>
          </a:p>
          <a:p>
            <a:pPr marL="0" indent="0" fontAlgn="auto">
              <a:spcAft>
                <a:spcPts val="0"/>
              </a:spcAft>
              <a:buFont typeface="Wingdings 3" charset="2"/>
              <a:buNone/>
              <a:defRPr/>
            </a:pPr>
            <a:r>
              <a:rPr lang="en-US" dirty="0">
                <a:solidFill>
                  <a:schemeClr val="tx1">
                    <a:lumMod val="75000"/>
                    <a:lumOff val="25000"/>
                  </a:schemeClr>
                </a:solidFill>
              </a:rPr>
              <a:t>	a. regular stroke and fill</a:t>
            </a:r>
            <a:br>
              <a:rPr lang="en-US" dirty="0">
                <a:solidFill>
                  <a:schemeClr val="tx1">
                    <a:lumMod val="75000"/>
                    <a:lumOff val="25000"/>
                  </a:schemeClr>
                </a:solidFill>
              </a:rPr>
            </a:br>
            <a:r>
              <a:rPr lang="en-US" dirty="0">
                <a:solidFill>
                  <a:schemeClr val="tx1">
                    <a:lumMod val="75000"/>
                    <a:lumOff val="25000"/>
                  </a:schemeClr>
                </a:solidFill>
              </a:rPr>
              <a:t>	b. new color stroke, no fill</a:t>
            </a:r>
            <a:br>
              <a:rPr lang="en-US" dirty="0">
                <a:solidFill>
                  <a:schemeClr val="tx1">
                    <a:lumMod val="75000"/>
                    <a:lumOff val="25000"/>
                  </a:schemeClr>
                </a:solidFill>
              </a:rPr>
            </a:br>
            <a:r>
              <a:rPr lang="en-US" dirty="0">
                <a:solidFill>
                  <a:schemeClr val="tx1">
                    <a:lumMod val="75000"/>
                    <a:lumOff val="25000"/>
                  </a:schemeClr>
                </a:solidFill>
              </a:rPr>
              <a:t>	c. colored fill, no stroke</a:t>
            </a:r>
            <a:br>
              <a:rPr lang="en-US" dirty="0">
                <a:solidFill>
                  <a:schemeClr val="tx1">
                    <a:lumMod val="75000"/>
                    <a:lumOff val="25000"/>
                  </a:schemeClr>
                </a:solidFill>
              </a:rPr>
            </a:br>
            <a:r>
              <a:rPr lang="en-US" dirty="0">
                <a:solidFill>
                  <a:schemeClr val="tx1">
                    <a:lumMod val="75000"/>
                    <a:lumOff val="25000"/>
                  </a:schemeClr>
                </a:solidFill>
              </a:rPr>
              <a:t>	d. gradient fill, new color stroke </a:t>
            </a:r>
          </a:p>
          <a:p>
            <a:pPr fontAlgn="auto">
              <a:spcAft>
                <a:spcPts val="0"/>
              </a:spcAft>
              <a:buFont typeface="Wingdings 3" charset="2"/>
              <a:buChar char=""/>
              <a:defRPr/>
            </a:pPr>
            <a:r>
              <a:rPr lang="en-US" dirty="0">
                <a:solidFill>
                  <a:schemeClr val="tx1">
                    <a:lumMod val="75000"/>
                    <a:lumOff val="25000"/>
                  </a:schemeClr>
                </a:solidFill>
              </a:rPr>
              <a:t>Draw a new shape. Fill it with a simple two-color gradient. Use the Gradient Tool and Gradient Palette to replicate these variations: </a:t>
            </a:r>
          </a:p>
        </p:txBody>
      </p:sp>
      <p:pic>
        <p:nvPicPr>
          <p:cNvPr id="5427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3276600"/>
            <a:ext cx="18669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5607050"/>
            <a:ext cx="5715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Illustrator Workspace</a:t>
            </a:r>
          </a:p>
        </p:txBody>
      </p:sp>
      <p:sp>
        <p:nvSpPr>
          <p:cNvPr id="6" name="Rectangle 5">
            <a:extLst>
              <a:ext uri="{FF2B5EF4-FFF2-40B4-BE49-F238E27FC236}"/>
            </a:extLst>
          </p:cNvPr>
          <p:cNvSpPr/>
          <p:nvPr/>
        </p:nvSpPr>
        <p:spPr>
          <a:xfrm>
            <a:off x="6977063" y="3941763"/>
            <a:ext cx="457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8436" name="Picture 3" descr="C:\Users\Owner\Documents\Work\Illustrator\ILL Chapter 01_rtp\1111130442_CH01_Figures\Fig1-01.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675" y="3222625"/>
            <a:ext cx="517842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extLst>
          </p:cNvPr>
          <p:cNvCxnSpPr/>
          <p:nvPr/>
        </p:nvCxnSpPr>
        <p:spPr>
          <a:xfrm rot="10800000">
            <a:off x="3124200" y="5813425"/>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38" name="TextBox 10"/>
          <p:cNvSpPr txBox="1">
            <a:spLocks noChangeArrowheads="1"/>
          </p:cNvSpPr>
          <p:nvPr/>
        </p:nvSpPr>
        <p:spPr bwMode="auto">
          <a:xfrm>
            <a:off x="1981200" y="56610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Artboard</a:t>
            </a:r>
          </a:p>
        </p:txBody>
      </p:sp>
      <p:sp>
        <p:nvSpPr>
          <p:cNvPr id="18439" name="TextBox 11"/>
          <p:cNvSpPr txBox="1">
            <a:spLocks noChangeArrowheads="1"/>
          </p:cNvSpPr>
          <p:nvPr/>
        </p:nvSpPr>
        <p:spPr bwMode="auto">
          <a:xfrm>
            <a:off x="2057400" y="41370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Tools panel</a:t>
            </a:r>
          </a:p>
        </p:txBody>
      </p:sp>
      <p:sp>
        <p:nvSpPr>
          <p:cNvPr id="18440" name="TextBox 12"/>
          <p:cNvSpPr txBox="1">
            <a:spLocks noChangeArrowheads="1"/>
          </p:cNvSpPr>
          <p:nvPr/>
        </p:nvSpPr>
        <p:spPr bwMode="auto">
          <a:xfrm>
            <a:off x="1981200" y="33750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Control panel</a:t>
            </a:r>
          </a:p>
        </p:txBody>
      </p:sp>
      <p:cxnSp>
        <p:nvCxnSpPr>
          <p:cNvPr id="15" name="Straight Connector 14">
            <a:extLst>
              <a:ext uri="{FF2B5EF4-FFF2-40B4-BE49-F238E27FC236}"/>
            </a:extLst>
          </p:cNvPr>
          <p:cNvCxnSpPr/>
          <p:nvPr/>
        </p:nvCxnSpPr>
        <p:spPr>
          <a:xfrm rot="10800000">
            <a:off x="2819400" y="436562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endCxn id="18444" idx="1"/>
          </p:cNvCxnSpPr>
          <p:nvPr/>
        </p:nvCxnSpPr>
        <p:spPr>
          <a:xfrm flipV="1">
            <a:off x="8229600" y="3089275"/>
            <a:ext cx="685800" cy="133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extLst>
          </p:cNvPr>
          <p:cNvSpPr/>
          <p:nvPr/>
        </p:nvSpPr>
        <p:spPr>
          <a:xfrm>
            <a:off x="9067800" y="3527425"/>
            <a:ext cx="304800" cy="1676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18444" name="TextBox 20"/>
          <p:cNvSpPr txBox="1">
            <a:spLocks noChangeArrowheads="1"/>
          </p:cNvSpPr>
          <p:nvPr/>
        </p:nvSpPr>
        <p:spPr bwMode="auto">
          <a:xfrm>
            <a:off x="8915400" y="2765425"/>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Workspace switcher</a:t>
            </a:r>
          </a:p>
        </p:txBody>
      </p:sp>
      <p:sp>
        <p:nvSpPr>
          <p:cNvPr id="18445" name="TextBox 21"/>
          <p:cNvSpPr txBox="1">
            <a:spLocks noChangeArrowheads="1"/>
          </p:cNvSpPr>
          <p:nvPr/>
        </p:nvSpPr>
        <p:spPr bwMode="auto">
          <a:xfrm>
            <a:off x="9525000" y="4213225"/>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Panels dock</a:t>
            </a:r>
          </a:p>
        </p:txBody>
      </p:sp>
      <p:cxnSp>
        <p:nvCxnSpPr>
          <p:cNvPr id="26" name="Straight Connector 25">
            <a:extLst>
              <a:ext uri="{FF2B5EF4-FFF2-40B4-BE49-F238E27FC236}"/>
            </a:extLst>
          </p:cNvPr>
          <p:cNvCxnSpPr/>
          <p:nvPr/>
        </p:nvCxnSpPr>
        <p:spPr>
          <a:xfrm rot="10800000" flipV="1">
            <a:off x="3124200" y="3527425"/>
            <a:ext cx="838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47" name="TextBox 30"/>
          <p:cNvSpPr txBox="1">
            <a:spLocks noChangeArrowheads="1"/>
          </p:cNvSpPr>
          <p:nvPr/>
        </p:nvSpPr>
        <p:spPr bwMode="auto">
          <a:xfrm>
            <a:off x="2971800" y="2613025"/>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Essentials Workspace Application bar</a:t>
            </a:r>
          </a:p>
        </p:txBody>
      </p:sp>
      <p:sp>
        <p:nvSpPr>
          <p:cNvPr id="32" name="Left Brace 31">
            <a:extLst>
              <a:ext uri="{FF2B5EF4-FFF2-40B4-BE49-F238E27FC236}"/>
            </a:extLst>
          </p:cNvPr>
          <p:cNvSpPr/>
          <p:nvPr/>
        </p:nvSpPr>
        <p:spPr>
          <a:xfrm rot="5400000">
            <a:off x="4800600" y="1927225"/>
            <a:ext cx="228600" cy="2362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096963" y="914400"/>
            <a:ext cx="8761412" cy="706438"/>
          </a:xfrm>
        </p:spPr>
        <p:txBody>
          <a:bodyPr/>
          <a:lstStyle/>
          <a:p>
            <a:r>
              <a:rPr lang="en-US" smtClean="0"/>
              <a:t>Strokes</a:t>
            </a:r>
          </a:p>
        </p:txBody>
      </p:sp>
      <p:sp>
        <p:nvSpPr>
          <p:cNvPr id="55299" name="Content Placeholder 2"/>
          <p:cNvSpPr>
            <a:spLocks noGrp="1"/>
          </p:cNvSpPr>
          <p:nvPr>
            <p:ph idx="1"/>
          </p:nvPr>
        </p:nvSpPr>
        <p:spPr>
          <a:xfrm>
            <a:off x="765175" y="2366963"/>
            <a:ext cx="8240713" cy="4229100"/>
          </a:xfrm>
        </p:spPr>
        <p:txBody>
          <a:bodyPr/>
          <a:lstStyle/>
          <a:p>
            <a:r>
              <a:rPr lang="en-US" smtClean="0"/>
              <a:t>In addition to the color of a line, you can also change several other properties. The Stroke Palette lets you change a number of things about your Stroke: </a:t>
            </a:r>
          </a:p>
          <a:p>
            <a:r>
              <a:rPr lang="en-US" b="1" smtClean="0"/>
              <a:t>Weight: </a:t>
            </a:r>
            <a:r>
              <a:rPr lang="en-US" smtClean="0"/>
              <a:t>how thick your line appears</a:t>
            </a:r>
          </a:p>
          <a:p>
            <a:r>
              <a:rPr lang="en-US" b="1" smtClean="0"/>
              <a:t>Cap: </a:t>
            </a:r>
            <a:r>
              <a:rPr lang="en-US" smtClean="0"/>
              <a:t>how the ends of your line appear</a:t>
            </a:r>
          </a:p>
          <a:p>
            <a:r>
              <a:rPr lang="en-US" b="1" smtClean="0"/>
              <a:t>Join: </a:t>
            </a:r>
            <a:r>
              <a:rPr lang="en-US" smtClean="0"/>
              <a:t>how your line joins at corners</a:t>
            </a:r>
          </a:p>
          <a:p>
            <a:r>
              <a:rPr lang="en-US" b="1" smtClean="0"/>
              <a:t>Miter Limit: </a:t>
            </a:r>
            <a:r>
              <a:rPr lang="en-US" smtClean="0"/>
              <a:t>how far the joined lines project at corners</a:t>
            </a:r>
          </a:p>
          <a:p>
            <a:r>
              <a:rPr lang="en-US" b="1" smtClean="0"/>
              <a:t>Dashed Line: </a:t>
            </a:r>
            <a:r>
              <a:rPr lang="en-US" smtClean="0"/>
              <a:t>check this box to create a dashed line. In the boxes below, specify how long each dash should be, and how long the gaps between dashes should be. </a:t>
            </a:r>
          </a:p>
        </p:txBody>
      </p:sp>
      <p:pic>
        <p:nvPicPr>
          <p:cNvPr id="55300"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82038" y="2895600"/>
            <a:ext cx="2744787"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096963" y="914400"/>
            <a:ext cx="8761412" cy="706438"/>
          </a:xfrm>
        </p:spPr>
        <p:txBody>
          <a:bodyPr/>
          <a:lstStyle/>
          <a:p>
            <a:r>
              <a:rPr lang="en-US" smtClean="0"/>
              <a:t>Brushes</a:t>
            </a:r>
          </a:p>
        </p:txBody>
      </p:sp>
      <p:sp>
        <p:nvSpPr>
          <p:cNvPr id="56323" name="Content Placeholder 2"/>
          <p:cNvSpPr>
            <a:spLocks noGrp="1"/>
          </p:cNvSpPr>
          <p:nvPr>
            <p:ph idx="1"/>
          </p:nvPr>
        </p:nvSpPr>
        <p:spPr>
          <a:xfrm>
            <a:off x="881063" y="2374900"/>
            <a:ext cx="8240712" cy="4100513"/>
          </a:xfrm>
        </p:spPr>
        <p:txBody>
          <a:bodyPr/>
          <a:lstStyle/>
          <a:p>
            <a:r>
              <a:rPr lang="en-US" smtClean="0"/>
              <a:t>Brushes can be applied to the stroke of any object, to significantly change the appearance of the line. There are four basic types of brushes. </a:t>
            </a:r>
          </a:p>
          <a:p>
            <a:r>
              <a:rPr lang="en-US" b="1" smtClean="0"/>
              <a:t>Calligraphic: </a:t>
            </a:r>
            <a:r>
              <a:rPr lang="en-US" smtClean="0"/>
              <a:t>makes your lines resemble those drawn with a calligraphy pen</a:t>
            </a:r>
          </a:p>
          <a:p>
            <a:r>
              <a:rPr lang="en-US" b="1" smtClean="0"/>
              <a:t>Scatter: </a:t>
            </a:r>
            <a:r>
              <a:rPr lang="en-US" smtClean="0"/>
              <a:t>scatters copies of an object along your line</a:t>
            </a:r>
          </a:p>
          <a:p>
            <a:r>
              <a:rPr lang="en-US" b="1" smtClean="0"/>
              <a:t>Art: </a:t>
            </a:r>
            <a:r>
              <a:rPr lang="en-US" smtClean="0"/>
              <a:t>stretches a single copy of an object along your line</a:t>
            </a:r>
          </a:p>
          <a:p>
            <a:r>
              <a:rPr lang="en-US" b="1" smtClean="0"/>
              <a:t>Pattern: </a:t>
            </a:r>
            <a:r>
              <a:rPr lang="en-US" smtClean="0"/>
              <a:t>applies a repeating pattern to your line</a:t>
            </a:r>
          </a:p>
          <a:p>
            <a:r>
              <a:rPr lang="en-US" smtClean="0"/>
              <a:t>You can create new brushes yourself, when you become more familiar with Illustrator. </a:t>
            </a:r>
          </a:p>
        </p:txBody>
      </p:sp>
      <p:pic>
        <p:nvPicPr>
          <p:cNvPr id="563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42325" y="3336925"/>
            <a:ext cx="26558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096963" y="914400"/>
            <a:ext cx="8761412" cy="706438"/>
          </a:xfrm>
        </p:spPr>
        <p:txBody>
          <a:bodyPr/>
          <a:lstStyle/>
          <a:p>
            <a:r>
              <a:rPr lang="en-US" smtClean="0"/>
              <a:t>Transforming Objects</a:t>
            </a:r>
          </a:p>
        </p:txBody>
      </p:sp>
      <p:sp>
        <p:nvSpPr>
          <p:cNvPr id="57347" name="Content Placeholder 2"/>
          <p:cNvSpPr>
            <a:spLocks noGrp="1"/>
          </p:cNvSpPr>
          <p:nvPr>
            <p:ph idx="1"/>
          </p:nvPr>
        </p:nvSpPr>
        <p:spPr>
          <a:xfrm>
            <a:off x="2141538" y="2352675"/>
            <a:ext cx="8240712" cy="4289425"/>
          </a:xfrm>
        </p:spPr>
        <p:txBody>
          <a:bodyPr/>
          <a:lstStyle/>
          <a:p>
            <a:r>
              <a:rPr lang="en-US" smtClean="0"/>
              <a:t>You’ve already seen how the Direct-Selection Tool can be used to move individual points of an object. There are also several built-in options for transforming objects. </a:t>
            </a:r>
          </a:p>
          <a:p>
            <a:r>
              <a:rPr lang="en-US" smtClean="0"/>
              <a:t>The two easiest options are the </a:t>
            </a:r>
            <a:r>
              <a:rPr lang="en-US" b="1" smtClean="0"/>
              <a:t>Transform </a:t>
            </a:r>
            <a:r>
              <a:rPr lang="en-US" smtClean="0"/>
              <a:t>menu and the Transform Tools. </a:t>
            </a:r>
          </a:p>
          <a:p>
            <a:r>
              <a:rPr lang="en-US" smtClean="0"/>
              <a:t>To use the basic Transform Tools, select an object, then the tool. </a:t>
            </a:r>
          </a:p>
          <a:p>
            <a:r>
              <a:rPr lang="en-US" smtClean="0"/>
              <a:t>To apply transformations to an object using the menus, select the object, then go to </a:t>
            </a:r>
            <a:r>
              <a:rPr lang="en-US" b="1" smtClean="0"/>
              <a:t>Object </a:t>
            </a:r>
            <a:r>
              <a:rPr lang="en-US" smtClean="0"/>
              <a:t>&gt; </a:t>
            </a:r>
            <a:r>
              <a:rPr lang="en-US" b="1" smtClean="0"/>
              <a:t>Transform </a:t>
            </a:r>
            <a:r>
              <a:rPr lang="en-US" smtClean="0"/>
              <a:t>on the menu. The advantage of the menus is that numeric values can be specified – Scale 150%, Rotate 32°, etc. </a:t>
            </a:r>
          </a:p>
          <a:p>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096963" y="914400"/>
            <a:ext cx="8761412" cy="706438"/>
          </a:xfrm>
        </p:spPr>
        <p:txBody>
          <a:bodyPr/>
          <a:lstStyle/>
          <a:p>
            <a:r>
              <a:rPr lang="en-US" smtClean="0"/>
              <a:t>Transforming Objects</a:t>
            </a:r>
          </a:p>
        </p:txBody>
      </p:sp>
      <p:sp>
        <p:nvSpPr>
          <p:cNvPr id="58371" name="Content Placeholder 2"/>
          <p:cNvSpPr>
            <a:spLocks noGrp="1"/>
          </p:cNvSpPr>
          <p:nvPr>
            <p:ph idx="1"/>
          </p:nvPr>
        </p:nvSpPr>
        <p:spPr>
          <a:xfrm>
            <a:off x="2057400" y="2486025"/>
            <a:ext cx="8242300" cy="4217988"/>
          </a:xfrm>
        </p:spPr>
        <p:txBody>
          <a:bodyPr/>
          <a:lstStyle/>
          <a:p>
            <a:r>
              <a:rPr lang="en-US" b="1" smtClean="0"/>
              <a:t>Rotate </a:t>
            </a:r>
            <a:r>
              <a:rPr lang="en-US" smtClean="0"/>
              <a:t>– dragging with the Rotate Tool rotates the object around a point; by default, the center point. You can move the point of rotation, by clicking before you begin dragging. Hold down the shift key to rotate in 15-degree increments.</a:t>
            </a:r>
          </a:p>
          <a:p>
            <a:r>
              <a:rPr lang="en-US" b="1" smtClean="0"/>
              <a:t>Reflect </a:t>
            </a:r>
            <a:r>
              <a:rPr lang="en-US" smtClean="0"/>
              <a:t>– click once, then again in a different location to indicate a line over which to reflect the object. </a:t>
            </a:r>
          </a:p>
          <a:p>
            <a:r>
              <a:rPr lang="en-US" b="1" smtClean="0"/>
              <a:t>Scale </a:t>
            </a:r>
            <a:r>
              <a:rPr lang="en-US" smtClean="0"/>
              <a:t>– drag to resize the object. Hold down the shift key to maintain original proportions.</a:t>
            </a:r>
          </a:p>
          <a:p>
            <a:r>
              <a:rPr lang="en-US" b="1" smtClean="0"/>
              <a:t>Shear </a:t>
            </a:r>
            <a:r>
              <a:rPr lang="en-US" smtClean="0"/>
              <a:t>– drag to skew the object. Hold down the shift key to stick to 15-degree increments. </a:t>
            </a:r>
          </a:p>
          <a:p>
            <a:r>
              <a:rPr lang="en-US" b="1" smtClean="0"/>
              <a:t>Free Transform </a:t>
            </a:r>
            <a:r>
              <a:rPr lang="en-US" smtClean="0"/>
              <a:t>– can scale, skew, or rotate the object, depending on where you click.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096963" y="914400"/>
            <a:ext cx="8761412" cy="706438"/>
          </a:xfrm>
        </p:spPr>
        <p:txBody>
          <a:bodyPr/>
          <a:lstStyle/>
          <a:p>
            <a:r>
              <a:rPr lang="en-US" smtClean="0"/>
              <a:t>Liquify Tool</a:t>
            </a:r>
          </a:p>
        </p:txBody>
      </p:sp>
      <p:sp>
        <p:nvSpPr>
          <p:cNvPr id="3" name="Content Placeholder 2"/>
          <p:cNvSpPr>
            <a:spLocks noGrp="1"/>
          </p:cNvSpPr>
          <p:nvPr>
            <p:ph idx="1"/>
          </p:nvPr>
        </p:nvSpPr>
        <p:spPr>
          <a:xfrm>
            <a:off x="6278563" y="2311400"/>
            <a:ext cx="4021137" cy="4394200"/>
          </a:xfrm>
        </p:spPr>
        <p:txBody>
          <a:bodyPr rtlCol="0">
            <a:normAutofit lnSpcReduction="10000"/>
          </a:bodyPr>
          <a:lstStyle/>
          <a:p>
            <a:pPr fontAlgn="auto">
              <a:spcAft>
                <a:spcPts val="0"/>
              </a:spcAft>
              <a:buFont typeface="Wingdings 3" charset="2"/>
              <a:buChar char=""/>
              <a:defRPr/>
            </a:pPr>
            <a:r>
              <a:rPr lang="en-US" dirty="0">
                <a:solidFill>
                  <a:schemeClr val="tx1">
                    <a:lumMod val="75000"/>
                    <a:lumOff val="25000"/>
                  </a:schemeClr>
                </a:solidFill>
              </a:rPr>
              <a:t>A number of tools are available to “liquify” your objects. When using these tools, objects become malleable, like wet paint. </a:t>
            </a:r>
          </a:p>
          <a:p>
            <a:pPr fontAlgn="auto">
              <a:spcAft>
                <a:spcPts val="0"/>
              </a:spcAft>
              <a:buFont typeface="Wingdings 3" charset="2"/>
              <a:buChar char=""/>
              <a:defRPr/>
            </a:pPr>
            <a:r>
              <a:rPr lang="en-US" dirty="0">
                <a:solidFill>
                  <a:schemeClr val="tx1">
                    <a:lumMod val="75000"/>
                    <a:lumOff val="25000"/>
                  </a:schemeClr>
                </a:solidFill>
              </a:rPr>
              <a:t>Experiment with these tools to find out what they do. All are located under the Warp Tool, except the Twist Tool (which is under the Rotate Tool.) </a:t>
            </a:r>
          </a:p>
          <a:p>
            <a:pPr fontAlgn="auto">
              <a:spcAft>
                <a:spcPts val="0"/>
              </a:spcAft>
              <a:buFont typeface="Wingdings 3" charset="2"/>
              <a:buChar char=""/>
              <a:defRPr/>
            </a:pPr>
            <a:r>
              <a:rPr lang="en-US" dirty="0">
                <a:solidFill>
                  <a:schemeClr val="tx1">
                    <a:lumMod val="75000"/>
                    <a:lumOff val="25000"/>
                  </a:schemeClr>
                </a:solidFill>
              </a:rPr>
              <a:t>Take special notice of the Warp Tool, which lets you re-shape an object freehand, as if it were an image on a piece of silly putty! </a:t>
            </a:r>
          </a:p>
        </p:txBody>
      </p:sp>
      <p:pic>
        <p:nvPicPr>
          <p:cNvPr id="593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3563" y="2311400"/>
            <a:ext cx="4445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extLst>
          </p:cNvPr>
          <p:cNvSpPr>
            <a:spLocks noGrp="1"/>
          </p:cNvSpPr>
          <p:nvPr>
            <p:ph type="title"/>
          </p:nvPr>
        </p:nvSpPr>
        <p:spPr bwMode="auto">
          <a:xfrm>
            <a:off x="1096963" y="914400"/>
            <a:ext cx="7135812" cy="709613"/>
          </a:xfrm>
          <a:extLst/>
        </p:spPr>
        <p:txBody>
          <a:bodyPr rtlCol="0" anchor="t">
            <a:normAutofit fontScale="90000"/>
          </a:bodyPr>
          <a:lstStyle/>
          <a:p>
            <a:pPr fontAlgn="auto">
              <a:spcAft>
                <a:spcPts val="0"/>
              </a:spcAft>
              <a:defRPr/>
            </a:pPr>
            <a:r>
              <a:rPr lang="en-US" altLang="en-US" dirty="0"/>
              <a:t>Select, Move, and Align Objects</a:t>
            </a:r>
          </a:p>
        </p:txBody>
      </p:sp>
      <p:sp>
        <p:nvSpPr>
          <p:cNvPr id="51203" name="Rectangle 3">
            <a:extLst>
              <a:ext uri="{FF2B5EF4-FFF2-40B4-BE49-F238E27FC236}"/>
            </a:extLst>
          </p:cNvPr>
          <p:cNvSpPr>
            <a:spLocks noGrp="1"/>
          </p:cNvSpPr>
          <p:nvPr>
            <p:ph idx="1"/>
          </p:nvPr>
        </p:nvSpPr>
        <p:spPr>
          <a:xfrm>
            <a:off x="2133600" y="2489200"/>
            <a:ext cx="7848600" cy="3911600"/>
          </a:xfrm>
        </p:spPr>
        <p:txBody>
          <a:bodyPr rtlCol="0">
            <a:normAutofit fontScale="92500" lnSpcReduction="20000"/>
          </a:bodyPr>
          <a:lstStyle/>
          <a:p>
            <a:pPr fontAlgn="auto">
              <a:spcAft>
                <a:spcPts val="0"/>
              </a:spcAft>
              <a:buFont typeface="Wingdings 3" charset="2"/>
              <a:buChar char=""/>
              <a:defRPr/>
            </a:pPr>
            <a:r>
              <a:rPr lang="en-US" altLang="en-US" dirty="0">
                <a:solidFill>
                  <a:schemeClr val="tx1">
                    <a:lumMod val="75000"/>
                    <a:lumOff val="25000"/>
                  </a:schemeClr>
                </a:solidFill>
              </a:rPr>
              <a:t>To move or modify an object, select it with a selection tool, menu item, or command key.</a:t>
            </a:r>
          </a:p>
          <a:p>
            <a:pPr fontAlgn="auto">
              <a:spcAft>
                <a:spcPts val="0"/>
              </a:spcAft>
              <a:buFont typeface="Wingdings 3" charset="2"/>
              <a:buChar char=""/>
              <a:defRPr/>
            </a:pPr>
            <a:r>
              <a:rPr lang="en-US" altLang="en-US" dirty="0">
                <a:solidFill>
                  <a:schemeClr val="tx1">
                    <a:lumMod val="75000"/>
                    <a:lumOff val="25000"/>
                  </a:schemeClr>
                </a:solidFill>
              </a:rPr>
              <a:t>Two basic ways to move objects:</a:t>
            </a:r>
          </a:p>
          <a:p>
            <a:pPr lvl="2" fontAlgn="auto">
              <a:spcAft>
                <a:spcPts val="0"/>
              </a:spcAft>
              <a:buFont typeface="Wingdings 3" charset="2"/>
              <a:buChar char=""/>
              <a:defRPr/>
            </a:pPr>
            <a:r>
              <a:rPr lang="en-US" altLang="en-US" dirty="0">
                <a:solidFill>
                  <a:schemeClr val="tx1">
                    <a:lumMod val="75000"/>
                    <a:lumOff val="25000"/>
                  </a:schemeClr>
                </a:solidFill>
              </a:rPr>
              <a:t>Click and drag</a:t>
            </a:r>
          </a:p>
          <a:p>
            <a:pPr lvl="2" fontAlgn="auto">
              <a:spcAft>
                <a:spcPts val="0"/>
              </a:spcAft>
              <a:buFont typeface="Wingdings 3" charset="2"/>
              <a:buChar char=""/>
              <a:defRPr/>
            </a:pPr>
            <a:r>
              <a:rPr lang="en-US" altLang="en-US" dirty="0">
                <a:solidFill>
                  <a:schemeClr val="tx1">
                    <a:lumMod val="75000"/>
                    <a:lumOff val="25000"/>
                  </a:schemeClr>
                </a:solidFill>
              </a:rPr>
              <a:t>Use arrow keys</a:t>
            </a:r>
          </a:p>
          <a:p>
            <a:pPr fontAlgn="auto">
              <a:spcAft>
                <a:spcPts val="0"/>
              </a:spcAft>
              <a:buFont typeface="Wingdings 3" charset="2"/>
              <a:buChar char=""/>
              <a:defRPr/>
            </a:pPr>
            <a:r>
              <a:rPr lang="en-US" altLang="en-US" dirty="0">
                <a:solidFill>
                  <a:schemeClr val="tx1">
                    <a:lumMod val="75000"/>
                    <a:lumOff val="25000"/>
                  </a:schemeClr>
                </a:solidFill>
              </a:rPr>
              <a:t>Pressing [Alt](Win) or [option](Mac) when dragging creates a copy of an object.</a:t>
            </a:r>
          </a:p>
          <a:p>
            <a:pPr fontAlgn="auto">
              <a:spcAft>
                <a:spcPts val="0"/>
              </a:spcAft>
              <a:buFont typeface="Wingdings 3" charset="2"/>
              <a:buChar char=""/>
              <a:defRPr/>
            </a:pPr>
            <a:r>
              <a:rPr lang="en-US" altLang="en-US" dirty="0">
                <a:solidFill>
                  <a:schemeClr val="tx1">
                    <a:lumMod val="75000"/>
                    <a:lumOff val="25000"/>
                  </a:schemeClr>
                </a:solidFill>
              </a:rPr>
              <a:t>Grouping objects allows them to be selected with one click of Selection tool</a:t>
            </a:r>
          </a:p>
          <a:p>
            <a:pPr lvl="1" fontAlgn="auto">
              <a:spcAft>
                <a:spcPts val="0"/>
              </a:spcAft>
              <a:buFont typeface="Wingdings 3" charset="2"/>
              <a:buChar char=""/>
              <a:defRPr/>
            </a:pPr>
            <a:r>
              <a:rPr lang="en-US" altLang="en-US" dirty="0">
                <a:solidFill>
                  <a:schemeClr val="tx1">
                    <a:lumMod val="75000"/>
                    <a:lumOff val="25000"/>
                  </a:schemeClr>
                </a:solidFill>
              </a:rPr>
              <a:t>To group:</a:t>
            </a:r>
          </a:p>
          <a:p>
            <a:pPr lvl="2" fontAlgn="auto">
              <a:spcAft>
                <a:spcPts val="0"/>
              </a:spcAft>
              <a:buFont typeface="Wingdings 3" charset="2"/>
              <a:buChar char=""/>
              <a:defRPr/>
            </a:pPr>
            <a:r>
              <a:rPr lang="en-US" altLang="en-US" dirty="0">
                <a:solidFill>
                  <a:schemeClr val="tx1">
                    <a:lumMod val="75000"/>
                    <a:lumOff val="25000"/>
                  </a:schemeClr>
                </a:solidFill>
              </a:rPr>
              <a:t>Select objects</a:t>
            </a:r>
          </a:p>
          <a:p>
            <a:pPr lvl="2" fontAlgn="auto">
              <a:spcAft>
                <a:spcPts val="0"/>
              </a:spcAft>
              <a:buFont typeface="Wingdings 3" charset="2"/>
              <a:buChar char=""/>
              <a:defRPr/>
            </a:pPr>
            <a:r>
              <a:rPr lang="en-US" altLang="en-US" dirty="0">
                <a:solidFill>
                  <a:schemeClr val="tx1">
                    <a:lumMod val="75000"/>
                    <a:lumOff val="25000"/>
                  </a:schemeClr>
                </a:solidFill>
              </a:rPr>
              <a:t>Click Object on Application bar</a:t>
            </a:r>
          </a:p>
          <a:p>
            <a:pPr lvl="2" fontAlgn="auto">
              <a:spcAft>
                <a:spcPts val="0"/>
              </a:spcAft>
              <a:buFont typeface="Wingdings 3" charset="2"/>
              <a:buChar char=""/>
              <a:defRPr/>
            </a:pPr>
            <a:r>
              <a:rPr lang="en-US" altLang="en-US" dirty="0">
                <a:solidFill>
                  <a:schemeClr val="tx1">
                    <a:lumMod val="75000"/>
                    <a:lumOff val="25000"/>
                  </a:schemeClr>
                </a:solidFill>
              </a:rPr>
              <a:t>Click Group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extLst>
          </p:cNvPr>
          <p:cNvSpPr>
            <a:spLocks noGrp="1"/>
          </p:cNvSpPr>
          <p:nvPr>
            <p:ph type="title"/>
          </p:nvPr>
        </p:nvSpPr>
        <p:spPr bwMode="auto">
          <a:xfrm>
            <a:off x="1096963" y="914400"/>
            <a:ext cx="6602412" cy="709613"/>
          </a:xfrm>
          <a:extLst/>
        </p:spPr>
        <p:txBody>
          <a:bodyPr rtlCol="0" anchor="t">
            <a:normAutofit fontScale="90000"/>
          </a:bodyPr>
          <a:lstStyle/>
          <a:p>
            <a:pPr fontAlgn="auto">
              <a:spcAft>
                <a:spcPts val="0"/>
              </a:spcAft>
              <a:defRPr/>
            </a:pPr>
            <a:r>
              <a:rPr lang="en-US" altLang="en-US" dirty="0"/>
              <a:t>Select, Move, and Align Objects</a:t>
            </a:r>
          </a:p>
        </p:txBody>
      </p:sp>
      <p:sp>
        <p:nvSpPr>
          <p:cNvPr id="61443" name="Rectangle 3"/>
          <p:cNvSpPr>
            <a:spLocks noGrp="1"/>
          </p:cNvSpPr>
          <p:nvPr>
            <p:ph idx="1"/>
          </p:nvPr>
        </p:nvSpPr>
        <p:spPr>
          <a:xfrm>
            <a:off x="2057400" y="2667000"/>
            <a:ext cx="4267200" cy="3275013"/>
          </a:xfrm>
        </p:spPr>
        <p:txBody>
          <a:bodyPr/>
          <a:lstStyle/>
          <a:p>
            <a:r>
              <a:rPr lang="en-US" altLang="en-US" b="1" smtClean="0"/>
              <a:t>A marquee selection </a:t>
            </a:r>
            <a:r>
              <a:rPr lang="en-US" altLang="en-US" smtClean="0"/>
              <a:t>is a dotted rectangle created when you drag the Selection tool around an object or objects.</a:t>
            </a:r>
          </a:p>
          <a:p>
            <a:pPr>
              <a:buFontTx/>
              <a:buNone/>
            </a:pPr>
            <a:endParaRPr lang="en-US" altLang="en-US" smtClean="0"/>
          </a:p>
          <a:p>
            <a:r>
              <a:rPr lang="en-US" altLang="en-US" smtClean="0"/>
              <a:t>Any object a marquee touches before the mouse button is released will be selected.</a:t>
            </a:r>
          </a:p>
        </p:txBody>
      </p:sp>
      <p:pic>
        <p:nvPicPr>
          <p:cNvPr id="61444" name="Picture 2" descr="C:\Users\Owner\Documents\Work\Illustrator\ILL Chapter 01_rtp\1111130442_CH01_Figures\Fig1-53.tif"/>
          <p:cNvPicPr>
            <a:picLocks noChangeAspect="1" noChangeArrowheads="1"/>
          </p:cNvPicPr>
          <p:nvPr/>
        </p:nvPicPr>
        <p:blipFill>
          <a:blip r:embed="rId3">
            <a:extLst>
              <a:ext uri="{28A0092B-C50C-407E-A947-70E740481C1C}">
                <a14:useLocalDpi xmlns:a14="http://schemas.microsoft.com/office/drawing/2010/main" val="0"/>
              </a:ext>
            </a:extLst>
          </a:blip>
          <a:srcRect l="5347" r="9131"/>
          <a:stretch>
            <a:fillRect/>
          </a:stretch>
        </p:blipFill>
        <p:spPr bwMode="auto">
          <a:xfrm>
            <a:off x="6691313" y="2317750"/>
            <a:ext cx="36576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Box 8"/>
          <p:cNvSpPr txBox="1">
            <a:spLocks noChangeArrowheads="1"/>
          </p:cNvSpPr>
          <p:nvPr/>
        </p:nvSpPr>
        <p:spPr bwMode="auto">
          <a:xfrm>
            <a:off x="5829300" y="5921375"/>
            <a:ext cx="411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Marquee selection around two 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096963" y="914400"/>
            <a:ext cx="8761412" cy="706438"/>
          </a:xfrm>
        </p:spPr>
        <p:txBody>
          <a:bodyPr/>
          <a:lstStyle/>
          <a:p>
            <a:r>
              <a:rPr lang="en-US" smtClean="0"/>
              <a:t>Line and Pen Tools</a:t>
            </a:r>
          </a:p>
        </p:txBody>
      </p:sp>
      <p:sp>
        <p:nvSpPr>
          <p:cNvPr id="3" name="Content Placeholder 2"/>
          <p:cNvSpPr>
            <a:spLocks noGrp="1"/>
          </p:cNvSpPr>
          <p:nvPr>
            <p:ph idx="1"/>
          </p:nvPr>
        </p:nvSpPr>
        <p:spPr>
          <a:xfrm>
            <a:off x="1981200" y="2209800"/>
            <a:ext cx="8275638" cy="4265613"/>
          </a:xfrm>
        </p:spPr>
        <p:txBody>
          <a:bodyPr rtlCol="0">
            <a:normAutofit fontScale="92500"/>
          </a:bodyPr>
          <a:lstStyle/>
          <a:p>
            <a:pPr algn="just" fontAlgn="auto">
              <a:spcAft>
                <a:spcPts val="0"/>
              </a:spcAft>
              <a:buFont typeface="Wingdings 3" charset="2"/>
              <a:buChar char=""/>
              <a:defRPr/>
            </a:pPr>
            <a:r>
              <a:rPr lang="en-US" dirty="0">
                <a:solidFill>
                  <a:schemeClr val="tx1">
                    <a:lumMod val="75000"/>
                    <a:lumOff val="25000"/>
                  </a:schemeClr>
                </a:solidFill>
              </a:rPr>
              <a:t>The Line Segment Tool and Arc Tool are useful for adding details to your image. </a:t>
            </a:r>
          </a:p>
          <a:p>
            <a:pPr algn="just" fontAlgn="auto">
              <a:spcAft>
                <a:spcPts val="0"/>
              </a:spcAft>
              <a:buFont typeface="Wingdings 3" charset="2"/>
              <a:buChar char=""/>
              <a:defRPr/>
            </a:pPr>
            <a:r>
              <a:rPr lang="en-US" dirty="0">
                <a:solidFill>
                  <a:schemeClr val="tx1">
                    <a:lumMod val="75000"/>
                    <a:lumOff val="25000"/>
                  </a:schemeClr>
                </a:solidFill>
              </a:rPr>
              <a:t>The Line Segment Tool draws straight lines – hold down the shift key while dragging to restrict the line to 15-degree angles of rotation. </a:t>
            </a:r>
          </a:p>
          <a:p>
            <a:pPr algn="just" fontAlgn="auto">
              <a:spcAft>
                <a:spcPts val="0"/>
              </a:spcAft>
              <a:buFont typeface="Wingdings 3" charset="2"/>
              <a:buChar char=""/>
              <a:defRPr/>
            </a:pPr>
            <a:r>
              <a:rPr lang="en-US" dirty="0">
                <a:solidFill>
                  <a:schemeClr val="tx1">
                    <a:lumMod val="75000"/>
                    <a:lumOff val="25000"/>
                  </a:schemeClr>
                </a:solidFill>
              </a:rPr>
              <a:t>The Arc Tool draws curved lines – a quarter of an ellipse. </a:t>
            </a:r>
          </a:p>
          <a:p>
            <a:pPr algn="just" fontAlgn="auto">
              <a:spcAft>
                <a:spcPts val="0"/>
              </a:spcAft>
              <a:buFont typeface="Wingdings 3" charset="2"/>
              <a:buChar char=""/>
              <a:defRPr/>
            </a:pPr>
            <a:r>
              <a:rPr lang="en-US" dirty="0">
                <a:solidFill>
                  <a:schemeClr val="tx1">
                    <a:lumMod val="75000"/>
                    <a:lumOff val="25000"/>
                  </a:schemeClr>
                </a:solidFill>
              </a:rPr>
              <a:t>Far more useful, but also more difficult to use, is the Pen Tool. </a:t>
            </a:r>
          </a:p>
          <a:p>
            <a:pPr algn="just" fontAlgn="auto">
              <a:spcAft>
                <a:spcPts val="0"/>
              </a:spcAft>
              <a:buFont typeface="Wingdings 3" charset="2"/>
              <a:buChar char=""/>
              <a:defRPr/>
            </a:pPr>
            <a:r>
              <a:rPr lang="en-US" dirty="0">
                <a:solidFill>
                  <a:schemeClr val="tx1">
                    <a:lumMod val="75000"/>
                    <a:lumOff val="25000"/>
                  </a:schemeClr>
                </a:solidFill>
              </a:rPr>
              <a:t>Click multiple times in your document with the Pen Tool to create a freehand polygon shape. Each new click defines a new anchor point in the polygon. </a:t>
            </a:r>
          </a:p>
          <a:p>
            <a:pPr algn="just" fontAlgn="auto">
              <a:spcAft>
                <a:spcPts val="0"/>
              </a:spcAft>
              <a:buFont typeface="Wingdings 3" charset="2"/>
              <a:buChar char=""/>
              <a:defRPr/>
            </a:pPr>
            <a:r>
              <a:rPr lang="en-US" dirty="0">
                <a:solidFill>
                  <a:schemeClr val="tx1">
                    <a:lumMod val="75000"/>
                    <a:lumOff val="25000"/>
                  </a:schemeClr>
                </a:solidFill>
              </a:rPr>
              <a:t>As you near the point where you began the shape, the cursor will change, indicating it is ready to complete the shape by adding a small closed circle at lower right. </a:t>
            </a:r>
          </a:p>
          <a:p>
            <a:pPr algn="just" fontAlgn="auto">
              <a:spcAft>
                <a:spcPts val="0"/>
              </a:spcAft>
              <a:buFont typeface="Wingdings 3" charset="2"/>
              <a:buChar char=""/>
              <a:defRPr/>
            </a:pPr>
            <a:r>
              <a:rPr lang="en-US" dirty="0">
                <a:solidFill>
                  <a:schemeClr val="tx1">
                    <a:lumMod val="75000"/>
                    <a:lumOff val="25000"/>
                  </a:schemeClr>
                </a:solidFill>
              </a:rPr>
              <a:t>When you see this “close” cursor, you can click once to close the shape</a:t>
            </a:r>
          </a:p>
          <a:p>
            <a:pPr algn="just" fontAlgn="auto">
              <a:spcAft>
                <a:spcPts val="0"/>
              </a:spcAft>
              <a:buFont typeface="Wingdings 3" charset="2"/>
              <a:buChar char=""/>
              <a:defRPr/>
            </a:pPr>
            <a:endParaRPr lang="en-US" dirty="0">
              <a:solidFill>
                <a:schemeClr val="tx1">
                  <a:lumMod val="75000"/>
                  <a:lumOff val="2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096963" y="914400"/>
            <a:ext cx="8761412" cy="706438"/>
          </a:xfrm>
        </p:spPr>
        <p:txBody>
          <a:bodyPr/>
          <a:lstStyle/>
          <a:p>
            <a:r>
              <a:rPr lang="en-US" smtClean="0"/>
              <a:t>Line and Pen Tools</a:t>
            </a:r>
          </a:p>
        </p:txBody>
      </p:sp>
      <p:sp>
        <p:nvSpPr>
          <p:cNvPr id="63491" name="Content Placeholder 2"/>
          <p:cNvSpPr>
            <a:spLocks noGrp="1"/>
          </p:cNvSpPr>
          <p:nvPr>
            <p:ph idx="1"/>
          </p:nvPr>
        </p:nvSpPr>
        <p:spPr>
          <a:xfrm>
            <a:off x="4813300" y="2530475"/>
            <a:ext cx="5443538" cy="3944938"/>
          </a:xfrm>
        </p:spPr>
        <p:txBody>
          <a:bodyPr/>
          <a:lstStyle/>
          <a:p>
            <a:r>
              <a:rPr lang="en-US" smtClean="0"/>
              <a:t>When you click to add a new anchor point with the Pen Tool, you may choose to click and drag instead of clicking once. This turns a sharp corner into a smoothly curved one. </a:t>
            </a:r>
          </a:p>
          <a:p>
            <a:r>
              <a:rPr lang="en-US" smtClean="0"/>
              <a:t>The Pen Tool is very useful for creating freehand smooth curves. </a:t>
            </a:r>
          </a:p>
          <a:p>
            <a:r>
              <a:rPr lang="en-US" smtClean="0"/>
              <a:t>You can combine single-click anchor points (sharp corners) with click-and-drag anchor points (smooth corners) to create complex shapes that are more precise than freehand Pencil drawing. </a:t>
            </a:r>
          </a:p>
        </p:txBody>
      </p:sp>
      <p:pic>
        <p:nvPicPr>
          <p:cNvPr id="63492" name="Picture 3"/>
          <p:cNvPicPr>
            <a:picLocks noChangeAspect="1"/>
          </p:cNvPicPr>
          <p:nvPr/>
        </p:nvPicPr>
        <p:blipFill>
          <a:blip r:embed="rId2">
            <a:extLst>
              <a:ext uri="{28A0092B-C50C-407E-A947-70E740481C1C}">
                <a14:useLocalDpi xmlns:a14="http://schemas.microsoft.com/office/drawing/2010/main" val="0"/>
              </a:ext>
            </a:extLst>
          </a:blip>
          <a:srcRect t="5804"/>
          <a:stretch>
            <a:fillRect/>
          </a:stretch>
        </p:blipFill>
        <p:spPr bwMode="auto">
          <a:xfrm>
            <a:off x="2230438" y="3267075"/>
            <a:ext cx="2235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096963" y="914400"/>
            <a:ext cx="8761412" cy="706438"/>
          </a:xfrm>
        </p:spPr>
        <p:txBody>
          <a:bodyPr/>
          <a:lstStyle/>
          <a:p>
            <a:r>
              <a:rPr lang="en-US" b="1" smtClean="0"/>
              <a:t>Exercise</a:t>
            </a:r>
          </a:p>
        </p:txBody>
      </p:sp>
      <p:sp>
        <p:nvSpPr>
          <p:cNvPr id="64515" name="Content Placeholder 2"/>
          <p:cNvSpPr>
            <a:spLocks noGrp="1"/>
          </p:cNvSpPr>
          <p:nvPr>
            <p:ph idx="1"/>
          </p:nvPr>
        </p:nvSpPr>
        <p:spPr>
          <a:xfrm>
            <a:off x="5832475" y="2894013"/>
            <a:ext cx="4424363" cy="3651250"/>
          </a:xfrm>
        </p:spPr>
        <p:txBody>
          <a:bodyPr/>
          <a:lstStyle/>
          <a:p>
            <a:r>
              <a:rPr lang="en-US" smtClean="0"/>
              <a:t>1. Use the Line and Arc tools to draw a simple face, as below. Remember, you can change stroke weights and colors. </a:t>
            </a:r>
          </a:p>
          <a:p>
            <a:endParaRPr lang="en-US" smtClean="0"/>
          </a:p>
          <a:p>
            <a:r>
              <a:rPr lang="en-US" smtClean="0"/>
              <a:t>2. Remove some of the arcs from the face drawing, and replace them with more complex curves using the Pen tool. </a:t>
            </a:r>
          </a:p>
        </p:txBody>
      </p:sp>
      <p:pic>
        <p:nvPicPr>
          <p:cNvPr id="6451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9238" y="2247900"/>
            <a:ext cx="2095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4610100"/>
            <a:ext cx="23368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7">
            <a:extLst>
              <a:ext uri="{FF2B5EF4-FFF2-40B4-BE49-F238E27FC236}"/>
            </a:extLst>
          </p:cNvPr>
          <p:cNvSpPr>
            <a:spLocks noGrp="1"/>
          </p:cNvSpPr>
          <p:nvPr>
            <p:ph type="title"/>
          </p:nvPr>
        </p:nvSpPr>
        <p:spPr bwMode="auto">
          <a:xfrm>
            <a:off x="1096963" y="914400"/>
            <a:ext cx="6678612" cy="709613"/>
          </a:xfrm>
          <a:extLst/>
        </p:spPr>
        <p:txBody>
          <a:bodyPr rtlCol="0" anchor="t">
            <a:normAutofit fontScale="90000"/>
          </a:bodyPr>
          <a:lstStyle/>
          <a:p>
            <a:pPr fontAlgn="auto">
              <a:spcAft>
                <a:spcPts val="0"/>
              </a:spcAft>
              <a:defRPr/>
            </a:pPr>
            <a:r>
              <a:rPr lang="en-US" altLang="en-US" dirty="0"/>
              <a:t>Explore the Illustrator Workspace</a:t>
            </a:r>
          </a:p>
        </p:txBody>
      </p:sp>
      <p:sp>
        <p:nvSpPr>
          <p:cNvPr id="19459" name="Content Placeholder 6"/>
          <p:cNvSpPr>
            <a:spLocks noGrp="1"/>
          </p:cNvSpPr>
          <p:nvPr>
            <p:ph idx="1"/>
          </p:nvPr>
        </p:nvSpPr>
        <p:spPr>
          <a:xfrm>
            <a:off x="2038350" y="2690813"/>
            <a:ext cx="4076700" cy="3459162"/>
          </a:xfrm>
        </p:spPr>
        <p:txBody>
          <a:bodyPr/>
          <a:lstStyle/>
          <a:p>
            <a:pPr algn="just"/>
            <a:r>
              <a:rPr lang="en-US" sz="2400" smtClean="0"/>
              <a:t>The Tools panel houses all the Illustrator tools.</a:t>
            </a:r>
          </a:p>
          <a:p>
            <a:pPr algn="just"/>
            <a:r>
              <a:rPr lang="en-US" sz="2400" smtClean="0"/>
              <a:t>Many tools are hidden behind others that have a small black triangle in the lower-right corner.</a:t>
            </a:r>
          </a:p>
          <a:p>
            <a:pPr algn="just"/>
            <a:endParaRPr lang="en-US" smtClean="0"/>
          </a:p>
          <a:p>
            <a:pPr algn="just"/>
            <a:endParaRPr lang="en-US" altLang="en-US" smtClean="0"/>
          </a:p>
        </p:txBody>
      </p:sp>
      <p:grpSp>
        <p:nvGrpSpPr>
          <p:cNvPr id="19460" name="Group 39"/>
          <p:cNvGrpSpPr>
            <a:grpSpLocks/>
          </p:cNvGrpSpPr>
          <p:nvPr/>
        </p:nvGrpSpPr>
        <p:grpSpPr bwMode="auto">
          <a:xfrm>
            <a:off x="9296400" y="2146300"/>
            <a:ext cx="2820988" cy="4645025"/>
            <a:chOff x="5867400" y="1981200"/>
            <a:chExt cx="2895600" cy="4695825"/>
          </a:xfrm>
        </p:grpSpPr>
        <p:pic>
          <p:nvPicPr>
            <p:cNvPr id="194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057400"/>
              <a:ext cx="2895600" cy="448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4"/>
            <p:cNvPicPr>
              <a:picLocks noChangeAspect="1" noChangeArrowheads="1"/>
            </p:cNvPicPr>
            <p:nvPr/>
          </p:nvPicPr>
          <p:blipFill>
            <a:blip r:embed="rId4">
              <a:extLst>
                <a:ext uri="{28A0092B-C50C-407E-A947-70E740481C1C}">
                  <a14:useLocalDpi xmlns:a14="http://schemas.microsoft.com/office/drawing/2010/main" val="0"/>
                </a:ext>
              </a:extLst>
            </a:blip>
            <a:srcRect l="6061"/>
            <a:stretch>
              <a:fillRect/>
            </a:stretch>
          </p:blipFill>
          <p:spPr bwMode="auto">
            <a:xfrm>
              <a:off x="6553200" y="1981200"/>
              <a:ext cx="11811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461" name="Group 1"/>
          <p:cNvGrpSpPr>
            <a:grpSpLocks/>
          </p:cNvGrpSpPr>
          <p:nvPr/>
        </p:nvGrpSpPr>
        <p:grpSpPr bwMode="auto">
          <a:xfrm>
            <a:off x="9829800" y="2466975"/>
            <a:ext cx="1371600" cy="3733800"/>
            <a:chOff x="6324600" y="2286000"/>
            <a:chExt cx="1371600" cy="3733800"/>
          </a:xfrm>
        </p:grpSpPr>
        <p:cxnSp>
          <p:nvCxnSpPr>
            <p:cNvPr id="11" name="Straight Connector 10">
              <a:extLst>
                <a:ext uri="{FF2B5EF4-FFF2-40B4-BE49-F238E27FC236}"/>
              </a:extLst>
            </p:cNvPr>
            <p:cNvCxnSpPr/>
            <p:nvPr/>
          </p:nvCxnSpPr>
          <p:spPr>
            <a:xfrm>
              <a:off x="6477000" y="22860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extLst>
            </p:cNvPr>
            <p:cNvCxnSpPr/>
            <p:nvPr/>
          </p:nvCxnSpPr>
          <p:spPr>
            <a:xfrm rot="10800000" flipV="1">
              <a:off x="7315200" y="22860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extLst>
            </p:cNvPr>
            <p:cNvCxnSpPr/>
            <p:nvPr/>
          </p:nvCxnSpPr>
          <p:spPr>
            <a:xfrm rot="10800000">
              <a:off x="7315200" y="2819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extLst>
            </p:cNvPr>
            <p:cNvCxnSpPr/>
            <p:nvPr/>
          </p:nvCxnSpPr>
          <p:spPr>
            <a:xfrm rot="10800000" flipV="1">
              <a:off x="7315200" y="29718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p:nvPr/>
          </p:nvCxnSpPr>
          <p:spPr>
            <a:xfrm>
              <a:off x="6553200" y="35052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p:nvPr/>
          </p:nvCxnSpPr>
          <p:spPr>
            <a:xfrm>
              <a:off x="6324600" y="44196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extLst>
            </p:cNvPr>
            <p:cNvCxnSpPr/>
            <p:nvPr/>
          </p:nvCxnSpPr>
          <p:spPr>
            <a:xfrm rot="10800000" flipV="1">
              <a:off x="7315200" y="35052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extLst>
            </p:cNvPr>
            <p:cNvCxnSpPr/>
            <p:nvPr/>
          </p:nvCxnSpPr>
          <p:spPr>
            <a:xfrm rot="10800000" flipV="1">
              <a:off x="7315200" y="37338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extLst>
            </p:cNvPr>
            <p:cNvCxnSpPr/>
            <p:nvPr/>
          </p:nvCxnSpPr>
          <p:spPr>
            <a:xfrm rot="10800000" flipV="1">
              <a:off x="7315200" y="5105400"/>
              <a:ext cx="3810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extLst>
            </p:cNvPr>
            <p:cNvCxnSpPr/>
            <p:nvPr/>
          </p:nvCxnSpPr>
          <p:spPr>
            <a:xfrm>
              <a:off x="6400800" y="5257800"/>
              <a:ext cx="60960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extLst>
            </p:cNvPr>
            <p:cNvCxnSpPr/>
            <p:nvPr/>
          </p:nvCxnSpPr>
          <p:spPr>
            <a:xfrm rot="10800000" flipV="1">
              <a:off x="7239000" y="5562600"/>
              <a:ext cx="457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extLst>
            </p:cNvPr>
            <p:cNvCxnSpPr/>
            <p:nvPr/>
          </p:nvCxnSpPr>
          <p:spPr>
            <a:xfrm>
              <a:off x="6400800" y="59436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extLst>
            </p:cNvPr>
            <p:cNvCxnSpPr/>
            <p:nvPr/>
          </p:nvCxnSpPr>
          <p:spPr>
            <a:xfrm>
              <a:off x="6324600" y="4876800"/>
              <a:ext cx="533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a:xfrm>
            <a:off x="1096963" y="914400"/>
            <a:ext cx="8761412" cy="706438"/>
          </a:xfrm>
        </p:spPr>
        <p:txBody>
          <a:bodyPr/>
          <a:lstStyle/>
          <a:p>
            <a:r>
              <a:rPr lang="en-US" smtClean="0"/>
              <a:t>Saving Your Files</a:t>
            </a:r>
          </a:p>
        </p:txBody>
      </p:sp>
      <p:sp>
        <p:nvSpPr>
          <p:cNvPr id="65539" name="Content Placeholder 2"/>
          <p:cNvSpPr>
            <a:spLocks noGrp="1"/>
          </p:cNvSpPr>
          <p:nvPr>
            <p:ph idx="1"/>
          </p:nvPr>
        </p:nvSpPr>
        <p:spPr>
          <a:xfrm>
            <a:off x="2057400" y="2895600"/>
            <a:ext cx="8077200" cy="3597275"/>
          </a:xfrm>
        </p:spPr>
        <p:txBody>
          <a:bodyPr/>
          <a:lstStyle/>
          <a:p>
            <a:r>
              <a:rPr lang="en-US" smtClean="0"/>
              <a:t>As with all programs, remember to save frequently as you work. The standard file format for Illustrator is the Adobe Illustrator (.ai) file. Work saved as an .ai file can be re-opened in Illustrator with full editing capabilities. All objects, layers, styles, color and gradient swatches, etc. are saved for an .ai file. </a:t>
            </a:r>
          </a:p>
          <a:p>
            <a:r>
              <a:rPr lang="en-US" smtClean="0"/>
              <a:t>When you are done with your artwork, you may choose to save it in other formats as well.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a:xfrm>
            <a:off x="1096963" y="914400"/>
            <a:ext cx="8761412" cy="706438"/>
          </a:xfrm>
        </p:spPr>
        <p:txBody>
          <a:bodyPr/>
          <a:lstStyle/>
          <a:p>
            <a:r>
              <a:rPr lang="en-US" smtClean="0"/>
              <a:t>Saving Your Files</a:t>
            </a:r>
          </a:p>
        </p:txBody>
      </p:sp>
      <p:sp>
        <p:nvSpPr>
          <p:cNvPr id="66563" name="Content Placeholder 2"/>
          <p:cNvSpPr>
            <a:spLocks noGrp="1"/>
          </p:cNvSpPr>
          <p:nvPr>
            <p:ph idx="1"/>
          </p:nvPr>
        </p:nvSpPr>
        <p:spPr>
          <a:xfrm>
            <a:off x="2133600" y="2438400"/>
            <a:ext cx="8248650" cy="4054475"/>
          </a:xfrm>
        </p:spPr>
        <p:txBody>
          <a:bodyPr/>
          <a:lstStyle/>
          <a:p>
            <a:r>
              <a:rPr lang="en-US" smtClean="0"/>
              <a:t>Use </a:t>
            </a:r>
            <a:r>
              <a:rPr lang="en-US" b="1" smtClean="0"/>
              <a:t>File </a:t>
            </a:r>
            <a:r>
              <a:rPr lang="en-US" smtClean="0"/>
              <a:t>&gt; </a:t>
            </a:r>
            <a:r>
              <a:rPr lang="en-US" b="1" smtClean="0"/>
              <a:t>Save As </a:t>
            </a:r>
            <a:r>
              <a:rPr lang="en-US" smtClean="0"/>
              <a:t>to create these types of files:</a:t>
            </a:r>
            <a:br>
              <a:rPr lang="en-US" smtClean="0"/>
            </a:br>
            <a:r>
              <a:rPr lang="en-US" smtClean="0"/>
              <a:t>Adobe PDF – great for sharing documents online</a:t>
            </a:r>
            <a:br>
              <a:rPr lang="en-US" smtClean="0"/>
            </a:br>
            <a:r>
              <a:rPr lang="en-US" smtClean="0"/>
              <a:t>Illustrator EPS – a useful format for sharing with professional printers </a:t>
            </a:r>
          </a:p>
          <a:p>
            <a:r>
              <a:rPr lang="en-US" smtClean="0"/>
              <a:t>Use </a:t>
            </a:r>
            <a:r>
              <a:rPr lang="en-US" b="1" smtClean="0"/>
              <a:t>File </a:t>
            </a:r>
            <a:r>
              <a:rPr lang="en-US" smtClean="0"/>
              <a:t>&gt; </a:t>
            </a:r>
            <a:r>
              <a:rPr lang="en-US" b="1" smtClean="0"/>
              <a:t>Export </a:t>
            </a:r>
            <a:r>
              <a:rPr lang="en-US" smtClean="0"/>
              <a:t>to create these types of files:</a:t>
            </a:r>
            <a:br>
              <a:rPr lang="en-US" smtClean="0"/>
            </a:br>
            <a:r>
              <a:rPr lang="en-US" smtClean="0"/>
              <a:t>WMF – the format of Office Clipart. Preserves vector formatting, can be re-sized smoothly JPEG, Photoshop, TIFF – converts document to bitmap graphic (of varying quality) </a:t>
            </a:r>
          </a:p>
          <a:p>
            <a:r>
              <a:rPr lang="en-US" smtClean="0"/>
              <a:t>Use </a:t>
            </a:r>
            <a:r>
              <a:rPr lang="en-US" b="1" smtClean="0"/>
              <a:t>File </a:t>
            </a:r>
            <a:r>
              <a:rPr lang="en-US" smtClean="0"/>
              <a:t>&gt; </a:t>
            </a:r>
            <a:r>
              <a:rPr lang="en-US" b="1" smtClean="0"/>
              <a:t>Save for Web </a:t>
            </a:r>
            <a:r>
              <a:rPr lang="en-US" smtClean="0"/>
              <a:t>to create these types of files:</a:t>
            </a:r>
            <a:br>
              <a:rPr lang="en-US" smtClean="0"/>
            </a:br>
            <a:r>
              <a:rPr lang="en-US" smtClean="0"/>
              <a:t>GIF – a very good web format for most Illustrator files</a:t>
            </a:r>
            <a:br>
              <a:rPr lang="en-US" smtClean="0"/>
            </a:br>
            <a:r>
              <a:rPr lang="en-US" smtClean="0"/>
              <a:t>JPEG – another web format, you may want to use if you make extensive use of gradients.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1096963" y="914400"/>
            <a:ext cx="8761412" cy="706438"/>
          </a:xfrm>
        </p:spPr>
        <p:txBody>
          <a:bodyPr/>
          <a:lstStyle/>
          <a:p>
            <a:r>
              <a:rPr lang="en-US" smtClean="0"/>
              <a:t>Any Question?</a:t>
            </a:r>
          </a:p>
        </p:txBody>
      </p:sp>
      <p:sp>
        <p:nvSpPr>
          <p:cNvPr id="2" name="Rectangle 1">
            <a:extLst>
              <a:ext uri="{FF2B5EF4-FFF2-40B4-BE49-F238E27FC236}"/>
            </a:extLst>
          </p:cNvPr>
          <p:cNvSpPr/>
          <p:nvPr/>
        </p:nvSpPr>
        <p:spPr>
          <a:xfrm>
            <a:off x="2459155" y="3511487"/>
            <a:ext cx="6687682" cy="1569660"/>
          </a:xfrm>
          <a:prstGeom prst="rect">
            <a:avLst/>
          </a:prstGeom>
          <a:noFill/>
        </p:spPr>
        <p:txBody>
          <a:bodyPr>
            <a:spAutoFit/>
            <a:scene3d>
              <a:camera prst="isometricRightUp"/>
              <a:lightRig rig="threePt" dir="t"/>
            </a:scene3d>
            <a:sp3d extrusionH="57150">
              <a:bevelT w="38100" h="38100"/>
            </a:sp3d>
          </a:bodyPr>
          <a:lstStyle/>
          <a:p>
            <a:pPr algn="ctr" fontAlgn="auto">
              <a:spcBef>
                <a:spcPts val="0"/>
              </a:spcBef>
              <a:spcAft>
                <a:spcPts val="0"/>
              </a:spcAft>
              <a:defRPr/>
            </a:pPr>
            <a:r>
              <a:rPr lang="en-US" sz="9600" b="1" dirty="0">
                <a:ln w="22225">
                  <a:solidFill>
                    <a:schemeClr val="accent2"/>
                  </a:solidFill>
                  <a:prstDash val="solid"/>
                </a:ln>
                <a:solidFill>
                  <a:schemeClr val="accent2">
                    <a:lumMod val="40000"/>
                    <a:lumOff val="60000"/>
                  </a:schemeClr>
                </a:solidFill>
                <a:latin typeface="+mn-lt"/>
                <a:cs typeface="+mn-cs"/>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7">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Illustrator Workspace</a:t>
            </a:r>
          </a:p>
        </p:txBody>
      </p:sp>
      <p:sp>
        <p:nvSpPr>
          <p:cNvPr id="20483" name="Content Placeholder 6"/>
          <p:cNvSpPr>
            <a:spLocks noGrp="1"/>
          </p:cNvSpPr>
          <p:nvPr>
            <p:ph idx="1"/>
          </p:nvPr>
        </p:nvSpPr>
        <p:spPr>
          <a:xfrm>
            <a:off x="1133475" y="2582863"/>
            <a:ext cx="3736975" cy="3459162"/>
          </a:xfrm>
        </p:spPr>
        <p:txBody>
          <a:bodyPr/>
          <a:lstStyle/>
          <a:p>
            <a:pPr algn="just"/>
            <a:r>
              <a:rPr lang="en-US" altLang="en-US" b="1" smtClean="0"/>
              <a:t>Panels</a:t>
            </a:r>
            <a:r>
              <a:rPr lang="en-US" altLang="en-US" smtClean="0"/>
              <a:t> are windows containing features for modifying and manipulating Illustrator objects.</a:t>
            </a:r>
          </a:p>
          <a:p>
            <a:pPr algn="just"/>
            <a:r>
              <a:rPr lang="en-US" altLang="en-US" smtClean="0"/>
              <a:t>Panels are arranged in groups on the right side of the workspace.</a:t>
            </a:r>
          </a:p>
          <a:p>
            <a:pPr algn="just"/>
            <a:r>
              <a:rPr lang="en-US" altLang="en-US" smtClean="0">
                <a:latin typeface="Century Gothic (Body)"/>
              </a:rPr>
              <a:t>To access the panel menu for additional options, click the Panel options button.</a:t>
            </a:r>
          </a:p>
          <a:p>
            <a:pPr algn="just"/>
            <a:endParaRPr lang="en-US" altLang="en-US" smtClean="0"/>
          </a:p>
        </p:txBody>
      </p:sp>
      <p:pic>
        <p:nvPicPr>
          <p:cNvPr id="204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388" y="2522538"/>
            <a:ext cx="46497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extLst>
          </p:cNvPr>
          <p:cNvSpPr/>
          <p:nvPr/>
        </p:nvSpPr>
        <p:spPr>
          <a:xfrm>
            <a:off x="5410200" y="2438400"/>
            <a:ext cx="18288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Illustrator Workspace</a:t>
            </a:r>
          </a:p>
        </p:txBody>
      </p:sp>
      <p:sp>
        <p:nvSpPr>
          <p:cNvPr id="21507" name="Content Placeholder 6"/>
          <p:cNvSpPr>
            <a:spLocks noGrp="1"/>
          </p:cNvSpPr>
          <p:nvPr>
            <p:ph idx="1"/>
          </p:nvPr>
        </p:nvSpPr>
        <p:spPr>
          <a:xfrm>
            <a:off x="1905000" y="2667000"/>
            <a:ext cx="3581400" cy="3459163"/>
          </a:xfrm>
        </p:spPr>
        <p:txBody>
          <a:bodyPr/>
          <a:lstStyle/>
          <a:p>
            <a:r>
              <a:rPr lang="en-US" altLang="en-US" smtClean="0"/>
              <a:t>You can group panels together, as shown here, to better manage your workspace.</a:t>
            </a:r>
          </a:p>
        </p:txBody>
      </p:sp>
      <p:pic>
        <p:nvPicPr>
          <p:cNvPr id="21508" name="Picture 3" descr="C:\Users\Owner\Documents\Work\Illustrator\ILL Chapter 01_rtp\1111130442_CH01_Figures\Fig1-09.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2743200"/>
            <a:ext cx="38354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extLst>
          </p:cNvPr>
          <p:cNvSpPr>
            <a:spLocks noGrp="1"/>
          </p:cNvSpPr>
          <p:nvPr>
            <p:ph type="title"/>
          </p:nvPr>
        </p:nvSpPr>
        <p:spPr bwMode="auto">
          <a:xfrm>
            <a:off x="1096963" y="914400"/>
            <a:ext cx="6754812" cy="709613"/>
          </a:xfrm>
          <a:extLst/>
        </p:spPr>
        <p:txBody>
          <a:bodyPr rtlCol="0" anchor="t">
            <a:normAutofit fontScale="90000"/>
          </a:bodyPr>
          <a:lstStyle/>
          <a:p>
            <a:pPr fontAlgn="auto">
              <a:spcAft>
                <a:spcPts val="0"/>
              </a:spcAft>
              <a:defRPr/>
            </a:pPr>
            <a:r>
              <a:rPr lang="en-US" altLang="en-US" dirty="0"/>
              <a:t>Explore the Illustrator Workspace</a:t>
            </a:r>
          </a:p>
        </p:txBody>
      </p:sp>
      <p:sp>
        <p:nvSpPr>
          <p:cNvPr id="22531" name="Content Placeholder 6"/>
          <p:cNvSpPr>
            <a:spLocks noGrp="1"/>
          </p:cNvSpPr>
          <p:nvPr>
            <p:ph idx="1"/>
          </p:nvPr>
        </p:nvSpPr>
        <p:spPr>
          <a:xfrm>
            <a:off x="1981200" y="2590800"/>
            <a:ext cx="3657600" cy="3535363"/>
          </a:xfrm>
        </p:spPr>
        <p:txBody>
          <a:bodyPr/>
          <a:lstStyle/>
          <a:p>
            <a:r>
              <a:rPr lang="en-US" altLang="en-US" sz="2400" smtClean="0"/>
              <a:t>You can dock panels together, as shown here, so you can move them together.</a:t>
            </a:r>
          </a:p>
        </p:txBody>
      </p:sp>
      <p:pic>
        <p:nvPicPr>
          <p:cNvPr id="22532" name="Picture 2" descr="C:\Users\Owner\Documents\Work\Illustrator\ILL Chapter 01_rtp\1111130442_CH01_Figures\Fig1-12.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2262188"/>
            <a:ext cx="233362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itle 1">
            <a:extLst>
              <a:ext uri="{FF2B5EF4-FFF2-40B4-BE49-F238E27FC236}"/>
            </a:extLst>
          </p:cNvPr>
          <p:cNvSpPr>
            <a:spLocks noGrp="1"/>
          </p:cNvSpPr>
          <p:nvPr>
            <p:ph type="title"/>
          </p:nvPr>
        </p:nvSpPr>
        <p:spPr bwMode="auto">
          <a:xfrm>
            <a:off x="1096963" y="914400"/>
            <a:ext cx="7288212" cy="709613"/>
          </a:xfrm>
          <a:extLst/>
        </p:spPr>
        <p:txBody>
          <a:bodyPr rtlCol="0" anchor="t">
            <a:normAutofit fontScale="90000"/>
          </a:bodyPr>
          <a:lstStyle/>
          <a:p>
            <a:pPr fontAlgn="auto">
              <a:spcAft>
                <a:spcPts val="0"/>
              </a:spcAft>
              <a:defRPr/>
            </a:pPr>
            <a:r>
              <a:rPr lang="en-US" altLang="en-US" dirty="0"/>
              <a:t>View and Modify Artboard Elements</a:t>
            </a:r>
          </a:p>
        </p:txBody>
      </p:sp>
      <p:pic>
        <p:nvPicPr>
          <p:cNvPr id="23555" name="Picture 2" descr="C:\Users\Owner\Documents\Work\Illustrator\ILL Chapter 01_rtp\1111130442_CH01_Figures\Fig1-16.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2325" y="2613025"/>
            <a:ext cx="4257675"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extLst>
          </p:cNvPr>
          <p:cNvCxnSpPr>
            <a:cxnSpLocks/>
          </p:cNvCxnSpPr>
          <p:nvPr/>
        </p:nvCxnSpPr>
        <p:spPr>
          <a:xfrm flipV="1">
            <a:off x="6294438" y="3044825"/>
            <a:ext cx="1182687"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extLst>
          </p:cNvPr>
          <p:cNvCxnSpPr>
            <a:cxnSpLocks/>
          </p:cNvCxnSpPr>
          <p:nvPr/>
        </p:nvCxnSpPr>
        <p:spPr>
          <a:xfrm>
            <a:off x="6294438" y="4537075"/>
            <a:ext cx="1182687" cy="1784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58" name="TextBox 11"/>
          <p:cNvSpPr txBox="1">
            <a:spLocks noChangeArrowheads="1"/>
          </p:cNvSpPr>
          <p:nvPr/>
        </p:nvSpPr>
        <p:spPr bwMode="auto">
          <a:xfrm>
            <a:off x="5211763" y="3730625"/>
            <a:ext cx="18748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r>
              <a:rPr lang="en-US" altLang="en-US">
                <a:latin typeface="Arial" panose="020B0604020202020204" pitchFamily="34" charset="0"/>
              </a:rPr>
              <a:t>Magnification levels indicated here</a:t>
            </a:r>
          </a:p>
        </p:txBody>
      </p:sp>
      <p:sp>
        <p:nvSpPr>
          <p:cNvPr id="23559" name="Content Placeholder 2"/>
          <p:cNvSpPr>
            <a:spLocks noGrp="1"/>
          </p:cNvSpPr>
          <p:nvPr>
            <p:ph idx="1"/>
          </p:nvPr>
        </p:nvSpPr>
        <p:spPr>
          <a:xfrm>
            <a:off x="560388" y="2611438"/>
            <a:ext cx="4459287" cy="3611562"/>
          </a:xfrm>
        </p:spPr>
        <p:txBody>
          <a:bodyPr/>
          <a:lstStyle/>
          <a:p>
            <a:r>
              <a:rPr lang="en-US" altLang="en-US" smtClean="0"/>
              <a:t>The Zoom tool is found on the Tools panel and is used to adjust magnification.</a:t>
            </a:r>
          </a:p>
          <a:p>
            <a:r>
              <a:rPr lang="en-US" altLang="en-US" smtClean="0"/>
              <a:t>Click the document window with the Zoom tool to enlarge it.</a:t>
            </a:r>
          </a:p>
          <a:p>
            <a:r>
              <a:rPr lang="en-US" altLang="en-US" smtClean="0"/>
              <a:t>Press and hold [Alt](Win) or [option](Mac) while clicking the document to reduce it.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92</TotalTime>
  <Words>3085</Words>
  <Application>Microsoft Office PowerPoint</Application>
  <PresentationFormat>Widescreen</PresentationFormat>
  <Paragraphs>267</Paragraphs>
  <Slides>52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Century Gothic</vt:lpstr>
      <vt:lpstr>Arial</vt:lpstr>
      <vt:lpstr>Wingdings 3</vt:lpstr>
      <vt:lpstr>Calibri</vt:lpstr>
      <vt:lpstr>Century Gothic (Body)</vt:lpstr>
      <vt:lpstr>Ion Boardroom</vt:lpstr>
      <vt:lpstr>Adobe Illustrator</vt:lpstr>
      <vt:lpstr>Objectives</vt:lpstr>
      <vt:lpstr>Explore the Illustrator Workspace</vt:lpstr>
      <vt:lpstr>Explore the Illustrator Workspace</vt:lpstr>
      <vt:lpstr>Explore the Illustrator Workspace</vt:lpstr>
      <vt:lpstr>Explore the Illustrator Workspace</vt:lpstr>
      <vt:lpstr>Explore the Illustrator Workspace</vt:lpstr>
      <vt:lpstr>Explore the Illustrator Workspace</vt:lpstr>
      <vt:lpstr>View and Modify Artboard Elements</vt:lpstr>
      <vt:lpstr>View and Modify Artboard Elements</vt:lpstr>
      <vt:lpstr>View and Modify Artboard Elements</vt:lpstr>
      <vt:lpstr>View and Modify Artboard Elements</vt:lpstr>
      <vt:lpstr>View and Modify Artboard Elements</vt:lpstr>
      <vt:lpstr>View and Modify Artboard Elements</vt:lpstr>
      <vt:lpstr>View and Modify Artboard Elements</vt:lpstr>
      <vt:lpstr>View and Modify Artboard Elements</vt:lpstr>
      <vt:lpstr>Work with Objects and Smart Guides</vt:lpstr>
      <vt:lpstr>Work with Objects and Smart Guides</vt:lpstr>
      <vt:lpstr>Work with Objects and Smart Guides</vt:lpstr>
      <vt:lpstr>Work with Objects and Smart Guides</vt:lpstr>
      <vt:lpstr>Work with Objects and Smart Guides</vt:lpstr>
      <vt:lpstr>Work with Objects and Smart Guides</vt:lpstr>
      <vt:lpstr>Work with Objects and Smart Guides</vt:lpstr>
      <vt:lpstr>Create Basic Shapes</vt:lpstr>
      <vt:lpstr>Create Basic Shapes</vt:lpstr>
      <vt:lpstr>Create Basic Shapes</vt:lpstr>
      <vt:lpstr>Create Basic Shapes</vt:lpstr>
      <vt:lpstr>Illustrator Concept: Paths</vt:lpstr>
      <vt:lpstr>Illustrator Concept: Paths</vt:lpstr>
      <vt:lpstr>Points</vt:lpstr>
      <vt:lpstr>Shape Tools</vt:lpstr>
      <vt:lpstr>Pencil Tools</vt:lpstr>
      <vt:lpstr>Selection Tools</vt:lpstr>
      <vt:lpstr>Exercise</vt:lpstr>
      <vt:lpstr>Apply Fill and Stroke Colors to Objects</vt:lpstr>
      <vt:lpstr>Apply Fill and Stroke Colors to Objects</vt:lpstr>
      <vt:lpstr>Making New Color Choices</vt:lpstr>
      <vt:lpstr>Color Gradients</vt:lpstr>
      <vt:lpstr>Exercise</vt:lpstr>
      <vt:lpstr>Strokes</vt:lpstr>
      <vt:lpstr>Brushes</vt:lpstr>
      <vt:lpstr>Transforming Objects</vt:lpstr>
      <vt:lpstr>Transforming Objects</vt:lpstr>
      <vt:lpstr>Liquify Tool</vt:lpstr>
      <vt:lpstr>Select, Move, and Align Objects</vt:lpstr>
      <vt:lpstr>Select, Move, and Align Objects</vt:lpstr>
      <vt:lpstr>Line and Pen Tools</vt:lpstr>
      <vt:lpstr>Line and Pen Tools</vt:lpstr>
      <vt:lpstr>Exercise</vt:lpstr>
      <vt:lpstr>Saving Your Files</vt:lpstr>
      <vt:lpstr>Saving Your Files</vt:lpstr>
      <vt:lpstr>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Hewlett-Packard Company</cp:lastModifiedBy>
  <cp:revision>20</cp:revision>
  <dcterms:created xsi:type="dcterms:W3CDTF">2021-02-23T02:25:08Z</dcterms:created>
  <dcterms:modified xsi:type="dcterms:W3CDTF">2021-03-21T09:06:36Z</dcterms:modified>
</cp:coreProperties>
</file>