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71" r:id="rId2"/>
    <p:sldId id="272" r:id="rId3"/>
    <p:sldId id="259" r:id="rId4"/>
    <p:sldId id="264" r:id="rId5"/>
    <p:sldId id="265" r:id="rId6"/>
    <p:sldId id="267" r:id="rId7"/>
    <p:sldId id="263" r:id="rId8"/>
    <p:sldId id="273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17F7B-C423-41A4-A0A6-2ED215178FFA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F9180-BC08-44E7-964D-6B52C2B77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2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F9180-BC08-44E7-964D-6B52C2B774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9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F9180-BC08-44E7-964D-6B52C2B774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5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B841BB0-1869-4FC4-814B-FA09655E34ED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2B38-C701-49D1-AB4E-FBA953EE2999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02425-189B-49F7-BEA0-D5F7480E998B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DEAA-17CB-4540-9627-F2E47BC3EB46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916C-37EC-4EA7-86FC-55FF4F91BB6E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47FAC-0D6F-4EA6-B5CC-F75D9F311A28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639B-32D1-49F2-9093-F6FDCE349BF4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268E2-D847-4835-A090-C460D2961E2C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3740-849B-4DFE-9E8A-603ECB904FA3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8FBA-BE3E-41B8-B96C-3111C5AA489E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C0635-3B4C-4385-AB2F-50639FAC483C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9F9E-3432-465D-9E62-388B4DCE30A7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76A4-9348-444D-859F-DFEDB4C0D3C9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C7CA-7B41-468A-9186-B8EE1690F264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7E77-5FC1-4526-90B5-8ED8A27C459A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9B0C-6DAC-493D-A7DF-2C1BFB7C8741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86F3-963D-452B-9D70-984241FCC125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2D5FF-DB0E-4E4A-8D3D-EF5FD3E373C1}" type="datetime1">
              <a:rPr lang="en-US" smtClean="0"/>
              <a:t>2/12/2021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hyperlink" Target="https://en.wikipedia.org/wiki/Pin_grid_arra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D86AE3-A78D-4B96-8F1E-5987788B7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520" y="567208"/>
            <a:ext cx="10466231" cy="83935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CENTRAL PROCESSING UNIT (CPU)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33BDEBE-23A6-4625-8567-53355AE42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462" y="1941623"/>
            <a:ext cx="10861850" cy="3016274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3600" b="1" u="sng" cap="none" dirty="0">
                <a:solidFill>
                  <a:schemeClr val="bg1"/>
                </a:solidFill>
                <a:latin typeface="Century Gothic" panose="020B0502020202020204" pitchFamily="34" charset="0"/>
              </a:rPr>
              <a:t>GROUP - 4</a:t>
            </a:r>
          </a:p>
          <a:p>
            <a:pPr marL="0" marR="0" algn="ctr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AU" sz="24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Vrinda" panose="01010600010101010101" pitchFamily="2" charset="0"/>
              </a:rPr>
              <a:t>K M </a:t>
            </a:r>
            <a:r>
              <a:rPr lang="en-AU" sz="2400" b="1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Vrinda" panose="01010600010101010101" pitchFamily="2" charset="0"/>
              </a:rPr>
              <a:t>Hasibudula</a:t>
            </a:r>
            <a:r>
              <a:rPr lang="en-AU" sz="24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Vrinda" panose="01010600010101010101" pitchFamily="2" charset="0"/>
              </a:rPr>
              <a:t> </a:t>
            </a:r>
            <a:r>
              <a:rPr lang="en-AU" sz="2400" b="1" dirty="0">
                <a:solidFill>
                  <a:srgbClr val="FF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Vrinda" panose="01010600010101010101" pitchFamily="2" charset="0"/>
              </a:rPr>
              <a:t>(ROLL 01115)</a:t>
            </a:r>
            <a:endParaRPr lang="en-US" sz="2400" b="1" dirty="0">
              <a:solidFill>
                <a:srgbClr val="FF0000"/>
              </a:solidFill>
              <a:latin typeface="Century Gothic" panose="020B0502020202020204" pitchFamily="34" charset="0"/>
              <a:ea typeface="Calibri" panose="020F0502020204030204" pitchFamily="34" charset="0"/>
              <a:cs typeface="Vrinda" panose="01010600010101010101" pitchFamily="2" charset="0"/>
            </a:endParaRPr>
          </a:p>
          <a:p>
            <a:pPr marL="0" marR="0" algn="ctr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AU" sz="24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Vrinda" panose="01010600010101010101" pitchFamily="2" charset="0"/>
              </a:rPr>
              <a:t>Lt Col </a:t>
            </a:r>
            <a:r>
              <a:rPr lang="en-AU" sz="2400" b="1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Vrinda" panose="01010600010101010101" pitchFamily="2" charset="0"/>
              </a:rPr>
              <a:t>Jeenia</a:t>
            </a:r>
            <a:r>
              <a:rPr lang="en-AU" sz="24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Vrinda" panose="01010600010101010101" pitchFamily="2" charset="0"/>
              </a:rPr>
              <a:t> Haque </a:t>
            </a:r>
            <a:r>
              <a:rPr lang="en-AU" sz="2400" b="1" dirty="0">
                <a:solidFill>
                  <a:srgbClr val="FF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Vrinda" panose="01010600010101010101" pitchFamily="2" charset="0"/>
              </a:rPr>
              <a:t>(ROLL 01116)</a:t>
            </a:r>
            <a:endParaRPr lang="en-US" sz="2400" b="1" dirty="0">
              <a:solidFill>
                <a:srgbClr val="FF0000"/>
              </a:solidFill>
              <a:latin typeface="Century Gothic" panose="020B0502020202020204" pitchFamily="34" charset="0"/>
              <a:ea typeface="Calibri" panose="020F0502020204030204" pitchFamily="34" charset="0"/>
              <a:cs typeface="Vrinda" panose="01010600010101010101" pitchFamily="2" charset="0"/>
            </a:endParaRPr>
          </a:p>
          <a:p>
            <a:pPr marL="0" marR="0" algn="ctr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AU" sz="24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Vrinda" panose="01010600010101010101" pitchFamily="2" charset="0"/>
              </a:rPr>
              <a:t>Mohammad </a:t>
            </a:r>
            <a:r>
              <a:rPr lang="en-AU" sz="2400" b="1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Vrinda" panose="01010600010101010101" pitchFamily="2" charset="0"/>
              </a:rPr>
              <a:t>Towhiduzzaman</a:t>
            </a:r>
            <a:r>
              <a:rPr lang="en-AU" sz="24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Vrinda" panose="01010600010101010101" pitchFamily="2" charset="0"/>
              </a:rPr>
              <a:t> </a:t>
            </a:r>
            <a:r>
              <a:rPr lang="en-AU" sz="2400" b="1" dirty="0">
                <a:solidFill>
                  <a:srgbClr val="FF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Vrinda" panose="01010600010101010101" pitchFamily="2" charset="0"/>
              </a:rPr>
              <a:t>(ROLL 01117)</a:t>
            </a:r>
            <a:endParaRPr lang="en-US" sz="2400" b="1" dirty="0">
              <a:solidFill>
                <a:srgbClr val="FF0000"/>
              </a:solidFill>
              <a:latin typeface="Century Gothic" panose="020B0502020202020204" pitchFamily="34" charset="0"/>
              <a:ea typeface="Calibri" panose="020F0502020204030204" pitchFamily="34" charset="0"/>
              <a:cs typeface="Vrinda" panose="01010600010101010101" pitchFamily="2" charset="0"/>
            </a:endParaRPr>
          </a:p>
          <a:p>
            <a:pPr marL="0" marR="0" algn="ctr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AU" sz="24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Vrinda" panose="01010600010101010101" pitchFamily="2" charset="0"/>
              </a:rPr>
              <a:t>Md. </a:t>
            </a:r>
            <a:r>
              <a:rPr lang="en-AU" sz="2400" b="1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Vrinda" panose="01010600010101010101" pitchFamily="2" charset="0"/>
              </a:rPr>
              <a:t>Nasarul</a:t>
            </a:r>
            <a:r>
              <a:rPr lang="en-AU" sz="24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Vrinda" panose="01010600010101010101" pitchFamily="2" charset="0"/>
              </a:rPr>
              <a:t> Hasan </a:t>
            </a:r>
            <a:r>
              <a:rPr lang="en-AU" sz="2400" b="1" dirty="0">
                <a:solidFill>
                  <a:srgbClr val="FF0000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Vrinda" panose="01010600010101010101" pitchFamily="2" charset="0"/>
              </a:rPr>
              <a:t>(ROLL 01118)</a:t>
            </a:r>
            <a:endParaRPr lang="en-US" sz="2400" b="1" dirty="0">
              <a:solidFill>
                <a:srgbClr val="FF0000"/>
              </a:solidFill>
              <a:latin typeface="Century Gothic" panose="020B0502020202020204" pitchFamily="34" charset="0"/>
              <a:ea typeface="Calibri" panose="020F0502020204030204" pitchFamily="34" charset="0"/>
              <a:cs typeface="Vrinda" panose="01010600010101010101" pitchFamily="2" charset="0"/>
            </a:endParaRPr>
          </a:p>
          <a:p>
            <a:pPr>
              <a:spcBef>
                <a:spcPts val="600"/>
              </a:spcBef>
            </a:pP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197398"/>
            <a:ext cx="12061371" cy="89255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PRESENTED BY</a:t>
            </a:r>
          </a:p>
          <a:p>
            <a:pPr algn="ctr"/>
            <a:r>
              <a:rPr lang="en-AU" sz="24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Vrinda" panose="01010600010101010101" pitchFamily="2" charset="0"/>
              </a:rPr>
              <a:t>Lt Col </a:t>
            </a:r>
            <a:r>
              <a:rPr lang="en-AU" sz="2400" b="1" dirty="0" err="1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Vrinda" panose="01010600010101010101" pitchFamily="2" charset="0"/>
              </a:rPr>
              <a:t>Jeenia</a:t>
            </a:r>
            <a:r>
              <a:rPr lang="en-AU" sz="24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Vrinda" panose="01010600010101010101" pitchFamily="2" charset="0"/>
              </a:rPr>
              <a:t> Haque</a:t>
            </a:r>
            <a:endParaRPr lang="en-US" sz="2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86102" y="6452316"/>
            <a:ext cx="5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7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53591" y="2971804"/>
            <a:ext cx="6359236" cy="7078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INTERACTIVE SESSION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86102" y="6452316"/>
            <a:ext cx="5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10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0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53590" y="2917371"/>
            <a:ext cx="7464467" cy="70788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686102" y="6452316"/>
            <a:ext cx="5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11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6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3E7C93-199C-494A-9BEE-10F93D44B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918" y="1954786"/>
            <a:ext cx="9636398" cy="4497529"/>
          </a:xfrm>
        </p:spPr>
        <p:txBody>
          <a:bodyPr>
            <a:noAutofit/>
          </a:bodyPr>
          <a:lstStyle/>
          <a:p>
            <a:pPr marL="512763" marR="0" lvl="0" indent="-51276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AU" sz="2800" b="1" dirty="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rPr>
              <a:t>Introduction</a:t>
            </a:r>
            <a:endParaRPr lang="en-AU" sz="2800" b="1" dirty="0">
              <a:solidFill>
                <a:schemeClr val="bg1"/>
              </a:solidFill>
              <a:latin typeface="Century Gothic" panose="020B0502020202020204" pitchFamily="34" charset="0"/>
              <a:ea typeface="Calibri" panose="020F0502020204030204" pitchFamily="34" charset="0"/>
              <a:cs typeface="Vrinda" panose="01010600010101010101" pitchFamily="2" charset="0"/>
            </a:endParaRPr>
          </a:p>
          <a:p>
            <a:pPr marL="512763" indent="-512763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Evolution</a:t>
            </a:r>
            <a:r>
              <a:rPr lang="en-US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of processor</a:t>
            </a:r>
          </a:p>
          <a:p>
            <a:pPr marL="512763" indent="-512763">
              <a:lnSpc>
                <a:spcPct val="15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Need to know Information </a:t>
            </a:r>
          </a:p>
          <a:p>
            <a:pPr marL="512763" marR="0" lvl="0" indent="-51276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AU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Structure </a:t>
            </a:r>
            <a:r>
              <a:rPr lang="en-AU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of processor</a:t>
            </a:r>
          </a:p>
          <a:p>
            <a:pPr marL="512763" marR="0" lvl="0" indent="-51276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AU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How a processor works?</a:t>
            </a:r>
          </a:p>
          <a:p>
            <a:pPr marL="512763" marR="0" lvl="0" indent="-51276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AU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Future Expectation</a:t>
            </a:r>
            <a:endParaRPr lang="en-AU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512763" marR="0" lvl="0" indent="-51276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Interactive </a:t>
            </a:r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Session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D0B3DD2-AEAE-4173-AE41-3BDF2420FD46}"/>
              </a:ext>
            </a:extLst>
          </p:cNvPr>
          <p:cNvSpPr txBox="1">
            <a:spLocks/>
          </p:cNvSpPr>
          <p:nvPr/>
        </p:nvSpPr>
        <p:spPr>
          <a:xfrm>
            <a:off x="2446984" y="571502"/>
            <a:ext cx="7309067" cy="8838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AU" sz="4800" b="1" cap="all" dirty="0">
                <a:solidFill>
                  <a:schemeClr val="bg1"/>
                </a:solidFill>
                <a:latin typeface="Century Gothic" panose="020B0502020202020204" pitchFamily="34" charset="0"/>
              </a:rPr>
              <a:t>SEQUENCE</a:t>
            </a:r>
            <a:endParaRPr lang="en-US" sz="4800" b="1" cap="all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86102" y="6452316"/>
            <a:ext cx="5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0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3C9B19-3FE2-4994-9A4C-6318281FE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38" y="1448608"/>
            <a:ext cx="10944692" cy="4256734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AU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A processor or Central Processing Unit (CPU) is an electronic circuit that can execute computer </a:t>
            </a:r>
            <a:r>
              <a:rPr lang="en-AU" sz="28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programs</a:t>
            </a:r>
            <a:endParaRPr lang="en-AU" sz="28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AU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Logic circuitry that responds to and processes the basic </a:t>
            </a:r>
            <a:r>
              <a:rPr lang="en-AU" sz="28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instructions</a:t>
            </a:r>
            <a:endParaRPr lang="en-AU" sz="28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AU" sz="2800" b="1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Analyzes</a:t>
            </a:r>
            <a:r>
              <a:rPr lang="en-AU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 data and controls data flow in a </a:t>
            </a:r>
            <a:r>
              <a:rPr lang="en-AU" sz="28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computer</a:t>
            </a:r>
            <a:endParaRPr lang="en-AU" sz="28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lang="en-AU" sz="28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It is the brain of the </a:t>
            </a:r>
            <a:r>
              <a:rPr lang="en-AU" sz="2800" b="1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computer</a:t>
            </a:r>
            <a:endParaRPr lang="en-AU" sz="28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endParaRPr lang="en-AU" sz="2800" b="1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24" y="4829175"/>
            <a:ext cx="2962275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4D0B3DD2-AEAE-4173-AE41-3BDF2420FD46}"/>
              </a:ext>
            </a:extLst>
          </p:cNvPr>
          <p:cNvSpPr txBox="1">
            <a:spLocks/>
          </p:cNvSpPr>
          <p:nvPr/>
        </p:nvSpPr>
        <p:spPr>
          <a:xfrm>
            <a:off x="2446984" y="545744"/>
            <a:ext cx="7309067" cy="8838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AU" sz="4800" b="1" cap="all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introduction</a:t>
            </a:r>
            <a:endParaRPr lang="en-US" sz="4800" b="1" cap="all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86102" y="6452316"/>
            <a:ext cx="5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20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FDB7BC7-E202-4058-ABA4-5E7A94668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1730900"/>
              </p:ext>
            </p:extLst>
          </p:nvPr>
        </p:nvGraphicFramePr>
        <p:xfrm>
          <a:off x="728451" y="1179135"/>
          <a:ext cx="10972800" cy="5212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tx1"/>
                  </a:outerShdw>
                </a:effectLst>
                <a:tableStyleId>{BDBED569-4797-4DF1-A0F4-6AAB3CD982D8}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xmlns="" val="3586821136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xmlns="" val="1494337652"/>
                    </a:ext>
                  </a:extLst>
                </a:gridCol>
              </a:tblGrid>
              <a:tr h="1651450">
                <a:tc>
                  <a:txBody>
                    <a:bodyPr/>
                    <a:lstStyle/>
                    <a:p>
                      <a:r>
                        <a:rPr lang="en-AU" sz="1800" u="sng" kern="1200" dirty="0">
                          <a:solidFill>
                            <a:schemeClr val="bg1"/>
                          </a:solidFill>
                          <a:effectLst/>
                        </a:rPr>
                        <a:t>Intel 4004</a:t>
                      </a:r>
                      <a:endParaRPr lang="en-US" sz="1800" u="sng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</a:rPr>
                        <a:t>Introduced: November 15, 1971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</a:rPr>
                        <a:t>Clock Speed: </a:t>
                      </a:r>
                      <a:r>
                        <a:rPr lang="en-AU" sz="1800" kern="1200" dirty="0" smtClean="0">
                          <a:solidFill>
                            <a:schemeClr val="bg1"/>
                          </a:solidFill>
                          <a:effectLst/>
                        </a:rPr>
                        <a:t>400 -800</a:t>
                      </a:r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</a:rPr>
                        <a:t> kHz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</a:rPr>
                        <a:t>Data Width: </a:t>
                      </a:r>
                      <a:r>
                        <a:rPr lang="en-US" sz="1800" kern="1200" dirty="0">
                          <a:solidFill>
                            <a:schemeClr val="bg1"/>
                          </a:solidFill>
                          <a:effectLst/>
                        </a:rPr>
                        <a:t>4 Bit</a:t>
                      </a:r>
                    </a:p>
                    <a:p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</a:rPr>
                        <a:t>Package: 16 pin DIP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</a:rPr>
                        <a:t>Transistors: 2,25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u="sng" kern="1200" dirty="0">
                          <a:solidFill>
                            <a:schemeClr val="bg1"/>
                          </a:solidFill>
                          <a:effectLst/>
                        </a:rPr>
                        <a:t>Intel 8008</a:t>
                      </a:r>
                      <a:endParaRPr lang="en-US" sz="1800" u="sng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</a:rPr>
                        <a:t>Introduced: April 1972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</a:rPr>
                        <a:t>Clock Speed: 200 kHz to 800 kHz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</a:rPr>
                        <a:t>Data Width: 8 Bit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</a:rPr>
                        <a:t>Package: 18-pin DIP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</a:rPr>
                        <a:t>Transistors: 3,500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35671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800" b="1" u="sng" kern="1200" dirty="0">
                          <a:solidFill>
                            <a:schemeClr val="bg1"/>
                          </a:solidFill>
                          <a:effectLst/>
                        </a:rPr>
                        <a:t>Intel 8085</a:t>
                      </a:r>
                      <a:endParaRPr lang="en-US" sz="1800" b="1" u="sng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Introduced:  March 1976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Clock Speed: 3, 5 and 6 MHz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Data Width: 8 Bit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Package: 6,500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Transistors: 40-pin DIP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u="sng" kern="1200" dirty="0">
                          <a:solidFill>
                            <a:schemeClr val="bg1"/>
                          </a:solidFill>
                          <a:effectLst/>
                        </a:rPr>
                        <a:t>Intel 8086</a:t>
                      </a:r>
                      <a:endParaRPr lang="en-US" sz="1800" b="1" u="sng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Introduced: June 1978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Clock Speed: 5 MHz to 10 MHz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Data Width: 16 bits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Package: 40 pin DIP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Transistors: 29,000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9895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b="1" u="sng" kern="1200" dirty="0">
                          <a:solidFill>
                            <a:srgbClr val="C00000"/>
                          </a:solidFill>
                          <a:effectLst/>
                        </a:rPr>
                        <a:t>Intel 80286 (The last 16 bits CPU)</a:t>
                      </a:r>
                      <a:endParaRPr lang="en-US" sz="1800" b="1" u="sng" kern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Introduced: February 1982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Clock Speed: </a:t>
                      </a:r>
                      <a:r>
                        <a:rPr lang="en-AU" sz="1800" b="1" kern="1200" dirty="0" smtClean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 MHz to </a:t>
                      </a:r>
                      <a:r>
                        <a:rPr lang="en-AU" sz="1800" b="1" kern="1200" dirty="0" smtClean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 MHz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Data Width: 16 bits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Package: 68-pin 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</a:rPr>
                        <a:t>PLCC</a:t>
                      </a:r>
                    </a:p>
                    <a:p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Transistors: 134,000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u="sng" kern="1200" dirty="0">
                          <a:solidFill>
                            <a:srgbClr val="C00000"/>
                          </a:solidFill>
                          <a:effectLst/>
                        </a:rPr>
                        <a:t>Intel 80386 (The first 32 bits CPU)</a:t>
                      </a:r>
                      <a:endParaRPr lang="en-US" sz="1800" b="1" u="sng" kern="1200" dirty="0">
                        <a:solidFill>
                          <a:srgbClr val="C00000"/>
                        </a:solidFill>
                        <a:effectLst/>
                      </a:endParaRPr>
                    </a:p>
                    <a:p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Introduced: October 1985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Clock Speed: </a:t>
                      </a:r>
                      <a:r>
                        <a:rPr lang="en-AU" sz="1800" b="1" kern="1200" dirty="0" smtClean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 MHz to </a:t>
                      </a:r>
                      <a:r>
                        <a:rPr lang="en-AU" sz="1800" b="1" kern="1200" dirty="0" smtClean="0">
                          <a:solidFill>
                            <a:schemeClr val="bg1"/>
                          </a:solidFill>
                          <a:effectLst/>
                        </a:rPr>
                        <a:t>33</a:t>
                      </a:r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 MHz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Data Width: 32 bits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Package: 132-pin 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</a:rPr>
                        <a:t>PGA</a:t>
                      </a:r>
                    </a:p>
                    <a:p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Transistors: 275,000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99808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7FBFB3A-0732-4C34-B2A3-F0C08AD0D908}"/>
              </a:ext>
            </a:extLst>
          </p:cNvPr>
          <p:cNvSpPr txBox="1"/>
          <p:nvPr/>
        </p:nvSpPr>
        <p:spPr>
          <a:xfrm>
            <a:off x="7934555" y="6484883"/>
            <a:ext cx="373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Vrinda" panose="01010600010101010101" pitchFamily="2" charset="0"/>
              </a:rPr>
              <a:t>Source: https://www.wikipedia.org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 bwMode="gray">
          <a:xfrm>
            <a:off x="11793683" y="6472642"/>
            <a:ext cx="40757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5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338FF93E-083E-4B50-8416-DEE1C48AC29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08066" y="1551133"/>
            <a:ext cx="1679575" cy="1282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E76100BA-6433-45EE-9B18-520CB1B6BEA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08066" y="3244851"/>
            <a:ext cx="1703705" cy="12827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C7C0C93F-129F-40A8-8DA0-D534141292F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83936" y="4955749"/>
            <a:ext cx="1703705" cy="10972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ABC5CB53-C56F-471C-B328-9863305D207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9897254" y="1582552"/>
            <a:ext cx="1616075" cy="12827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E10EAAC5-D824-4B80-9476-D566A92BF2A5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910589" y="3213678"/>
            <a:ext cx="1602740" cy="12827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70FE829A-8808-440A-AD3D-57C89D7F35C1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897253" y="4915971"/>
            <a:ext cx="1616075" cy="109728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4D0B3DD2-AEAE-4173-AE41-3BDF2420FD46}"/>
              </a:ext>
            </a:extLst>
          </p:cNvPr>
          <p:cNvSpPr txBox="1">
            <a:spLocks/>
          </p:cNvSpPr>
          <p:nvPr/>
        </p:nvSpPr>
        <p:spPr>
          <a:xfrm>
            <a:off x="2446984" y="179617"/>
            <a:ext cx="7309067" cy="81316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AU" sz="4000" b="1" cap="all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evolution</a:t>
            </a:r>
            <a:r>
              <a:rPr lang="en-AU" sz="4000" b="1" cap="all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of processor</a:t>
            </a:r>
            <a:endParaRPr lang="en-US" sz="4000" b="1" cap="all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686102" y="6452316"/>
            <a:ext cx="5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4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F4F46-5F88-49FD-A1B5-E670319A0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826" y="176645"/>
            <a:ext cx="2610585" cy="478958"/>
          </a:xfrm>
        </p:spPr>
        <p:txBody>
          <a:bodyPr>
            <a:normAutofit fontScale="90000"/>
          </a:bodyPr>
          <a:lstStyle/>
          <a:p>
            <a:pPr algn="r"/>
            <a:r>
              <a:rPr lang="en-US" sz="2400" dirty="0"/>
              <a:t>Continued</a:t>
            </a:r>
            <a:r>
              <a:rPr lang="en-US" dirty="0"/>
              <a:t>…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AFDB7BC7-E202-4058-ABA4-5E7A94668E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765282"/>
              </p:ext>
            </p:extLst>
          </p:nvPr>
        </p:nvGraphicFramePr>
        <p:xfrm>
          <a:off x="652371" y="1034494"/>
          <a:ext cx="11151912" cy="5486400"/>
        </p:xfrm>
        <a:graphic>
          <a:graphicData uri="http://schemas.openxmlformats.org/drawingml/2006/table">
            <a:tbl>
              <a:tblPr firstRow="1" bandRow="1">
                <a:effectLst/>
                <a:tableStyleId>{BDBED569-4797-4DF1-A0F4-6AAB3CD982D8}</a:tableStyleId>
              </a:tblPr>
              <a:tblGrid>
                <a:gridCol w="5575956">
                  <a:extLst>
                    <a:ext uri="{9D8B030D-6E8A-4147-A177-3AD203B41FA5}">
                      <a16:colId xmlns:a16="http://schemas.microsoft.com/office/drawing/2014/main" xmlns="" val="3586821136"/>
                    </a:ext>
                  </a:extLst>
                </a:gridCol>
                <a:gridCol w="5575956">
                  <a:extLst>
                    <a:ext uri="{9D8B030D-6E8A-4147-A177-3AD203B41FA5}">
                      <a16:colId xmlns:a16="http://schemas.microsoft.com/office/drawing/2014/main" xmlns="" val="1494337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u="sng" kern="1200" dirty="0">
                          <a:solidFill>
                            <a:schemeClr val="bg1"/>
                          </a:solidFill>
                          <a:effectLst/>
                        </a:rPr>
                        <a:t>Intel 80486 </a:t>
                      </a:r>
                      <a:endParaRPr lang="en-US" sz="1800" u="sng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</a:rPr>
                        <a:t>Introduced: April 1989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</a:rPr>
                        <a:t>Clock Speed: 16 MHz to 100 MHz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</a:rPr>
                        <a:t>Data Width: 32 bits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</a:rPr>
                        <a:t>Package</a:t>
                      </a:r>
                      <a:r>
                        <a:rPr lang="en-AU" sz="1800" u="none" kern="120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  <a:r>
                        <a:rPr lang="en-AU" sz="1800" u="none" kern="1200" dirty="0">
                          <a:solidFill>
                            <a:schemeClr val="bg1"/>
                          </a:solidFill>
                          <a:effectLst/>
                          <a:hlinkClick r:id="rId2" tooltip="Pin grid array">
                            <a:extLst>
                              <a:ext uri="{A12FA001-AC4F-418D-AE19-62706E023703}">
                                <ahyp:hlinkClr xmlns:ahyp="http://schemas.microsoft.com/office/drawing/2018/hyperlinkcolor" xmlns="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AU" sz="1800" u="none" kern="1200" dirty="0">
                          <a:solidFill>
                            <a:schemeClr val="bg1"/>
                          </a:solidFill>
                          <a:effectLst/>
                        </a:rPr>
                        <a:t>PGA</a:t>
                      </a:r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</a:rPr>
                        <a:t> (Socket 1, 2, 3)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</a:rPr>
                        <a:t>Transistors: 1.2 Million</a:t>
                      </a:r>
                      <a:endParaRPr lang="en-US" sz="18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u="sng" kern="1200" dirty="0">
                          <a:solidFill>
                            <a:schemeClr val="bg1"/>
                          </a:solidFill>
                          <a:effectLst/>
                        </a:rPr>
                        <a:t>Intel Pentium</a:t>
                      </a:r>
                      <a:endParaRPr lang="en-US" sz="1800" u="sng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</a:rPr>
                        <a:t>Introduced: November 1993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</a:rPr>
                        <a:t>Clock Speed: 60-300 MHz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</a:rPr>
                        <a:t>Data Width: 32 bits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</a:rPr>
                        <a:t>Package: Socket 4</a:t>
                      </a:r>
                      <a:endParaRPr lang="en-US" sz="1800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</a:rPr>
                        <a:t>Transistors: 3.2 Million</a:t>
                      </a:r>
                      <a:endParaRPr lang="en-US" sz="18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35671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AU" sz="1800" b="1" u="sng" kern="1200" dirty="0">
                          <a:solidFill>
                            <a:schemeClr val="bg1"/>
                          </a:solidFill>
                          <a:effectLst/>
                        </a:rPr>
                        <a:t>Intel Pentium Pro/ II / III /4</a:t>
                      </a:r>
                      <a:endParaRPr lang="en-US" sz="1800" b="1" u="sng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Introduced: November 1985-2000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Clock Speed: 166 MHz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</a:rPr>
                        <a:t>- 3.6 GHz</a:t>
                      </a:r>
                    </a:p>
                    <a:p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Data Width: 32 bits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Package: Socket 4 - LGA 775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AU" sz="1800" b="1" kern="1200" dirty="0">
                          <a:solidFill>
                            <a:schemeClr val="bg1"/>
                          </a:solidFill>
                          <a:effectLst/>
                        </a:rPr>
                        <a:t>Transistors: 5.5-28 Million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u="sng" kern="1200" dirty="0">
                          <a:solidFill>
                            <a:schemeClr val="bg1"/>
                          </a:solidFill>
                          <a:effectLst/>
                        </a:rPr>
                        <a:t>Intel Core i9-10850K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</a:rPr>
                        <a:t>20M Cache up to 5.20 GHz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</a:rPr>
                        <a:t>20 MB Intel Smart Cache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</a:rPr>
                        <a:t>10 Cores, 20 Threads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</a:rPr>
                        <a:t>5.20 GHz Max Turbo Frequency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</a:rPr>
                        <a:t>10th Generation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98955919"/>
                  </a:ext>
                </a:extLst>
              </a:tr>
              <a:tr h="1957508">
                <a:tc>
                  <a:txBody>
                    <a:bodyPr/>
                    <a:lstStyle/>
                    <a:p>
                      <a:r>
                        <a:rPr lang="en-US" sz="1800" b="1" u="sng" kern="1200" dirty="0">
                          <a:solidFill>
                            <a:schemeClr val="bg1"/>
                          </a:solidFill>
                          <a:effectLst/>
                        </a:rPr>
                        <a:t>Intel Core i9-10980XE Extreme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</a:rPr>
                        <a:t>20M Cache up to 5.20 GHz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</a:rPr>
                        <a:t>24.75 MB Intel Smart Cache </a:t>
                      </a: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effectLst/>
                        </a:rPr>
                        <a:t>Cache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</a:rPr>
                        <a:t>18 Cores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</a:rPr>
                        <a:t>36 Threads</a:t>
                      </a:r>
                    </a:p>
                    <a:p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</a:rPr>
                        <a:t>4.60 GHz 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</a:rPr>
                        <a:t>Max Turbo Frequency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</a:rPr>
                        <a:t>EX-Extreme performance and mega-tasking, Unlocked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u="sng" kern="1200" dirty="0">
                          <a:solidFill>
                            <a:schemeClr val="bg1"/>
                          </a:solidFill>
                          <a:effectLst/>
                        </a:rPr>
                        <a:t>Ryzen™ 9 5950Xs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</a:rPr>
                        <a:t>Model: Discrete Graphics Card Required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</a:rPr>
                        <a:t>CPU Cores 16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</a:rPr>
                        <a:t>Threads 32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</a:rPr>
                        <a:t>Max Boost Clock up to 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</a:rPr>
                        <a:t>4.9GHz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</a:rPr>
                        <a:t>Base Clock 3.4GHz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</a:rPr>
                        <a:t>Default TDP / TDP 105W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99808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7FBFB3A-0732-4C34-B2A3-F0C08AD0D908}"/>
              </a:ext>
            </a:extLst>
          </p:cNvPr>
          <p:cNvSpPr txBox="1"/>
          <p:nvPr/>
        </p:nvSpPr>
        <p:spPr>
          <a:xfrm>
            <a:off x="7870160" y="6484883"/>
            <a:ext cx="3735675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Vrinda" panose="01010600010101010101" pitchFamily="2" charset="0"/>
              </a:rPr>
              <a:t>Source: https://www.wikipedia.org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93D4C03B-0435-40FD-879F-63C7F1BB7C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50830" y="1276182"/>
            <a:ext cx="1612900" cy="12020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B32CF3C5-BE63-4294-A2F8-B691DBF4509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40983" y="3008117"/>
            <a:ext cx="1612900" cy="12007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6DABCB5A-860E-47F4-B96E-4810381F7A4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540983" y="4784697"/>
            <a:ext cx="1612900" cy="12758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3646A429-02BD-48F4-8083-901A743A7B69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946085" y="1277452"/>
            <a:ext cx="1744345" cy="12007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DAE35B-35B0-4BBC-BC01-C6F5C8B27B61}"/>
              </a:ext>
            </a:extLst>
          </p:cNvPr>
          <p:cNvPicPr/>
          <p:nvPr/>
        </p:nvPicPr>
        <p:blipFill rotWithShape="1">
          <a:blip r:embed="rId7"/>
          <a:srcRect l="12694" r="9996"/>
          <a:stretch/>
        </p:blipFill>
        <p:spPr>
          <a:xfrm>
            <a:off x="9873059" y="3006847"/>
            <a:ext cx="1744345" cy="120205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4B99883A-AFD7-470C-AF8A-8D54CC86032F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9946085" y="5116594"/>
            <a:ext cx="1671320" cy="120205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4D0B3DD2-AEAE-4173-AE41-3BDF2420FD46}"/>
              </a:ext>
            </a:extLst>
          </p:cNvPr>
          <p:cNvSpPr txBox="1">
            <a:spLocks/>
          </p:cNvSpPr>
          <p:nvPr/>
        </p:nvSpPr>
        <p:spPr>
          <a:xfrm>
            <a:off x="2460047" y="156726"/>
            <a:ext cx="7309067" cy="77073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AU" sz="4000" b="1" cap="all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evolution</a:t>
            </a:r>
            <a:r>
              <a:rPr lang="en-AU" sz="4000" b="1" cap="all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of processor</a:t>
            </a:r>
            <a:endParaRPr lang="en-US" sz="4000" b="1" cap="all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686102" y="6452316"/>
            <a:ext cx="5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5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12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6A815E-762F-486E-935A-DBEF8199B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88" y="1567154"/>
            <a:ext cx="10524116" cy="4605047"/>
          </a:xfrm>
        </p:spPr>
        <p:txBody>
          <a:bodyPr>
            <a:noAutofit/>
          </a:bodyPr>
          <a:lstStyle/>
          <a:p>
            <a:pPr algn="just">
              <a:lnSpc>
                <a:spcPts val="3120"/>
              </a:lnSpc>
              <a:spcBef>
                <a:spcPts val="600"/>
              </a:spcBef>
            </a:pPr>
            <a:r>
              <a:rPr lang="en-AU" b="1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Position</a:t>
            </a:r>
            <a:r>
              <a:rPr lang="en-AU" dirty="0">
                <a:solidFill>
                  <a:srgbClr val="000000"/>
                </a:solidFill>
                <a:latin typeface="Century Gothic" panose="020B0502020202020204" pitchFamily="34" charset="0"/>
              </a:rPr>
              <a:t>: The processor is placed on the motherboard, in the processor socket </a:t>
            </a:r>
          </a:p>
          <a:p>
            <a:pPr algn="just">
              <a:lnSpc>
                <a:spcPts val="3120"/>
              </a:lnSpc>
              <a:spcBef>
                <a:spcPts val="600"/>
              </a:spcBef>
            </a:pPr>
            <a:r>
              <a:rPr lang="en-AU" b="1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Clock speed</a:t>
            </a:r>
            <a:r>
              <a:rPr lang="en-AU" dirty="0">
                <a:solidFill>
                  <a:srgbClr val="000000"/>
                </a:solidFill>
                <a:latin typeface="Century Gothic" panose="020B0502020202020204" pitchFamily="34" charset="0"/>
              </a:rPr>
              <a:t>: Clock speed is a measure of how quickly a computer completes basic computations and operations. It is measured as a frequency in hertz </a:t>
            </a:r>
          </a:p>
          <a:p>
            <a:pPr algn="just">
              <a:lnSpc>
                <a:spcPts val="3120"/>
              </a:lnSpc>
              <a:spcBef>
                <a:spcPts val="600"/>
              </a:spcBef>
            </a:pPr>
            <a:r>
              <a:rPr lang="en-AU" b="1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Core</a:t>
            </a:r>
            <a:r>
              <a:rPr lang="en-AU" dirty="0">
                <a:solidFill>
                  <a:srgbClr val="000000"/>
                </a:solidFill>
                <a:latin typeface="Century Gothic" panose="020B0502020202020204" pitchFamily="34" charset="0"/>
              </a:rPr>
              <a:t>: Hardware unit in the processor architecture that can execute instructions sent to it </a:t>
            </a:r>
          </a:p>
          <a:p>
            <a:pPr algn="just">
              <a:lnSpc>
                <a:spcPts val="3120"/>
              </a:lnSpc>
              <a:spcBef>
                <a:spcPts val="600"/>
              </a:spcBef>
            </a:pPr>
            <a:r>
              <a:rPr lang="en-AU" b="1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Hyper </a:t>
            </a:r>
            <a:r>
              <a:rPr lang="en-AU" b="1" u="sng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Threading</a:t>
            </a:r>
            <a:r>
              <a:rPr lang="en-AU" dirty="0">
                <a:solidFill>
                  <a:srgbClr val="000000"/>
                </a:solidFill>
                <a:latin typeface="Century Gothic" panose="020B0502020202020204" pitchFamily="34" charset="0"/>
              </a:rPr>
              <a:t>: Virtual core and work like a real core inside CPU </a:t>
            </a:r>
          </a:p>
          <a:p>
            <a:pPr algn="just">
              <a:lnSpc>
                <a:spcPts val="3120"/>
              </a:lnSpc>
              <a:spcBef>
                <a:spcPts val="600"/>
              </a:spcBef>
            </a:pPr>
            <a:r>
              <a:rPr lang="en-AU" b="1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Cache</a:t>
            </a:r>
            <a:r>
              <a:rPr lang="en-AU" dirty="0">
                <a:solidFill>
                  <a:srgbClr val="000000"/>
                </a:solidFill>
                <a:latin typeface="Century Gothic" panose="020B0502020202020204" pitchFamily="34" charset="0"/>
              </a:rPr>
              <a:t>: First block of RAM which interact between the main memory and CPU using cache controller chip </a:t>
            </a: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4D0B3DD2-AEAE-4173-AE41-3BDF2420FD46}"/>
              </a:ext>
            </a:extLst>
          </p:cNvPr>
          <p:cNvSpPr txBox="1">
            <a:spLocks/>
          </p:cNvSpPr>
          <p:nvPr/>
        </p:nvSpPr>
        <p:spPr>
          <a:xfrm>
            <a:off x="2112137" y="349435"/>
            <a:ext cx="7811341" cy="8838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AU" sz="4000" b="1" cap="all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Need to know information</a:t>
            </a:r>
            <a:endParaRPr lang="en-US" sz="4000" b="1" cap="all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86102" y="6452316"/>
            <a:ext cx="5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8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8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3C9B19-3FE2-4994-9A4C-6318281FE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79" y="1530392"/>
            <a:ext cx="8343900" cy="427033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AU" b="1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Arithmetic and Logic Unit (ALU)</a:t>
            </a:r>
            <a:r>
              <a:rPr lang="en-AU" dirty="0">
                <a:solidFill>
                  <a:srgbClr val="000000"/>
                </a:solidFill>
                <a:latin typeface="Century Gothic" panose="020B0502020202020204" pitchFamily="34" charset="0"/>
              </a:rPr>
              <a:t>:  Carries out the logical, algebraic or any type of calculations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AU" b="1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Control Unit</a:t>
            </a:r>
            <a:r>
              <a:rPr lang="en-AU" dirty="0">
                <a:solidFill>
                  <a:srgbClr val="000000"/>
                </a:solidFill>
                <a:latin typeface="Century Gothic" panose="020B0502020202020204" pitchFamily="34" charset="0"/>
              </a:rPr>
              <a:t>: Manages the fetching, decoding and execution of the instructions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AU" b="1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Register</a:t>
            </a:r>
            <a:r>
              <a:rPr lang="en-AU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</a:rPr>
              <a:t>A memory location within the actual processor that work at very fast </a:t>
            </a:r>
            <a:r>
              <a:rPr lang="en-US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speeds</a:t>
            </a:r>
            <a:endParaRPr lang="en-AU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en-AU" b="1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Internal Buses</a:t>
            </a:r>
            <a:r>
              <a:rPr lang="en-AU" dirty="0">
                <a:solidFill>
                  <a:srgbClr val="000000"/>
                </a:solidFill>
                <a:latin typeface="Century Gothic" panose="020B0502020202020204" pitchFamily="34" charset="0"/>
              </a:rPr>
              <a:t>: Transmit information from one place to another</a:t>
            </a: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482FDC1-207B-49FE-9744-61AD75C3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721" y="1313177"/>
            <a:ext cx="3054168" cy="44877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3B8365F-5AD2-46E4-8716-D7EB67CB3142}"/>
              </a:ext>
            </a:extLst>
          </p:cNvPr>
          <p:cNvSpPr txBox="1"/>
          <p:nvPr/>
        </p:nvSpPr>
        <p:spPr>
          <a:xfrm>
            <a:off x="2058022" y="6298069"/>
            <a:ext cx="9419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Source: https://computersciencewiki.org/index.php/Architecture_of_the_central_processing_unit_(CPU)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4D0B3DD2-AEAE-4173-AE41-3BDF2420FD46}"/>
              </a:ext>
            </a:extLst>
          </p:cNvPr>
          <p:cNvSpPr txBox="1">
            <a:spLocks/>
          </p:cNvSpPr>
          <p:nvPr/>
        </p:nvSpPr>
        <p:spPr>
          <a:xfrm>
            <a:off x="2446984" y="349435"/>
            <a:ext cx="7309067" cy="8838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AU" sz="4000" b="1" cap="all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structure of processor</a:t>
            </a:r>
            <a:endParaRPr lang="en-US" sz="4000" b="1" cap="all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86102" y="6452316"/>
            <a:ext cx="5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6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9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B631926-C7CF-4316-B729-D323CC8E6AA2}"/>
              </a:ext>
            </a:extLst>
          </p:cNvPr>
          <p:cNvSpPr txBox="1">
            <a:spLocks/>
          </p:cNvSpPr>
          <p:nvPr/>
        </p:nvSpPr>
        <p:spPr>
          <a:xfrm>
            <a:off x="476518" y="1540626"/>
            <a:ext cx="7999824" cy="4605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b="1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Fetch</a:t>
            </a:r>
            <a:r>
              <a:rPr lang="en-AU" b="1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r>
              <a:rPr lang="en-AU" dirty="0">
                <a:solidFill>
                  <a:srgbClr val="000000"/>
                </a:solidFill>
                <a:latin typeface="Century Gothic" panose="020B0502020202020204" pitchFamily="34" charset="0"/>
              </a:rPr>
              <a:t>The processor retrieves program instructions from </a:t>
            </a:r>
            <a:r>
              <a:rPr lang="en-AU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memory</a:t>
            </a: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b="1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Decode</a:t>
            </a:r>
            <a:r>
              <a:rPr lang="en-AU" b="1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r>
              <a:rPr lang="en-AU" dirty="0">
                <a:solidFill>
                  <a:srgbClr val="000000"/>
                </a:solidFill>
                <a:latin typeface="Century Gothic" panose="020B0502020202020204" pitchFamily="34" charset="0"/>
              </a:rPr>
              <a:t>The instruction is broken down into </a:t>
            </a:r>
            <a:r>
              <a:rPr lang="en-AU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parts</a:t>
            </a: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b="1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Execute</a:t>
            </a:r>
            <a:r>
              <a:rPr lang="en-AU" b="1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r>
              <a:rPr lang="en-AU" dirty="0">
                <a:solidFill>
                  <a:srgbClr val="000000"/>
                </a:solidFill>
                <a:latin typeface="Century Gothic" panose="020B0502020202020204" pitchFamily="34" charset="0"/>
              </a:rPr>
              <a:t>CPU performs the operation implied by the program </a:t>
            </a:r>
            <a:r>
              <a:rPr lang="en-AU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instructions</a:t>
            </a: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lv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b="1" u="sng" dirty="0">
                <a:solidFill>
                  <a:srgbClr val="000000"/>
                </a:solidFill>
                <a:latin typeface="Century Gothic" panose="020B0502020202020204" pitchFamily="34" charset="0"/>
              </a:rPr>
              <a:t>Write back</a:t>
            </a:r>
            <a:r>
              <a:rPr lang="en-AU" b="1" dirty="0">
                <a:solidFill>
                  <a:srgbClr val="000000"/>
                </a:solidFill>
                <a:latin typeface="Century Gothic" panose="020B0502020202020204" pitchFamily="34" charset="0"/>
              </a:rPr>
              <a:t>: </a:t>
            </a:r>
            <a:r>
              <a:rPr lang="en-AU" dirty="0">
                <a:solidFill>
                  <a:srgbClr val="000000"/>
                </a:solidFill>
                <a:latin typeface="Century Gothic" panose="020B0502020202020204" pitchFamily="34" charset="0"/>
              </a:rPr>
              <a:t>The Processor writes back the results of execution, to the computer's </a:t>
            </a:r>
            <a:r>
              <a:rPr lang="en-AU" dirty="0" smtClean="0">
                <a:solidFill>
                  <a:srgbClr val="000000"/>
                </a:solidFill>
                <a:latin typeface="Century Gothic" panose="020B0502020202020204" pitchFamily="34" charset="0"/>
              </a:rPr>
              <a:t>memory</a:t>
            </a: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AU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A0F67D0-1074-43F1-87D9-8066ADA65973}"/>
              </a:ext>
            </a:extLst>
          </p:cNvPr>
          <p:cNvSpPr txBox="1"/>
          <p:nvPr/>
        </p:nvSpPr>
        <p:spPr>
          <a:xfrm>
            <a:off x="3183249" y="6164253"/>
            <a:ext cx="8253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Vrinda" panose="01010600010101010101" pitchFamily="2" charset="0"/>
              </a:rPr>
              <a:t>Source: https://www.it4nextgen.com/what-is-a-cpu-central-processing-unit/</a:t>
            </a:r>
            <a:endParaRPr lang="en-US" sz="2000" i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7FD2E37-7A1A-46BD-896D-88871FA9A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342" y="1408567"/>
            <a:ext cx="3715657" cy="428216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xmlns="" id="{4D0B3DD2-AEAE-4173-AE41-3BDF2420FD46}"/>
              </a:ext>
            </a:extLst>
          </p:cNvPr>
          <p:cNvSpPr txBox="1">
            <a:spLocks/>
          </p:cNvSpPr>
          <p:nvPr/>
        </p:nvSpPr>
        <p:spPr>
          <a:xfrm>
            <a:off x="2446984" y="349435"/>
            <a:ext cx="7309067" cy="8838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AU" sz="4000" b="1" cap="all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How a</a:t>
            </a:r>
            <a:r>
              <a:rPr lang="en-AU" sz="4000" b="1" cap="all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processor works?</a:t>
            </a:r>
            <a:endParaRPr lang="en-US" sz="4000" b="1" cap="all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86102" y="6452316"/>
            <a:ext cx="5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7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06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4D0B3DD2-AEAE-4173-AE41-3BDF2420FD46}"/>
              </a:ext>
            </a:extLst>
          </p:cNvPr>
          <p:cNvSpPr txBox="1">
            <a:spLocks/>
          </p:cNvSpPr>
          <p:nvPr/>
        </p:nvSpPr>
        <p:spPr>
          <a:xfrm>
            <a:off x="2112137" y="349435"/>
            <a:ext cx="7811341" cy="8838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AU" sz="4000" b="1" cap="all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Future expectation</a:t>
            </a:r>
            <a:endParaRPr lang="en-US" sz="4000" b="1" cap="all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86102" y="6452316"/>
            <a:ext cx="5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9</a:t>
            </a: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3645" y="1983346"/>
            <a:ext cx="95303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Smaller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Cheaper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High speed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Reliable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94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1451</TotalTime>
  <Words>562</Words>
  <Application>Microsoft Office PowerPoint</Application>
  <PresentationFormat>Widescreen</PresentationFormat>
  <Paragraphs>150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Trebuchet MS</vt:lpstr>
      <vt:lpstr>Tw Cen MT</vt:lpstr>
      <vt:lpstr>Vrinda</vt:lpstr>
      <vt:lpstr>Wingdings</vt:lpstr>
      <vt:lpstr>Circuit</vt:lpstr>
      <vt:lpstr>CENTRAL PROCESSING UNIT (CPU)</vt:lpstr>
      <vt:lpstr>PowerPoint Presentation</vt:lpstr>
      <vt:lpstr>PowerPoint Presentation</vt:lpstr>
      <vt:lpstr>PowerPoint Presentation</vt:lpstr>
      <vt:lpstr>Continued…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PROCESSING UNIT (CPU)</dc:title>
  <dc:creator>Nasarul Hasan</dc:creator>
  <cp:lastModifiedBy>Jeenia Haque</cp:lastModifiedBy>
  <cp:revision>49</cp:revision>
  <dcterms:created xsi:type="dcterms:W3CDTF">2021-02-12T06:56:58Z</dcterms:created>
  <dcterms:modified xsi:type="dcterms:W3CDTF">2021-02-13T12:13:35Z</dcterms:modified>
</cp:coreProperties>
</file>