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789713E-4EEE-42D3-AD61-3B1AD3023FE4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22C"/>
    <a:srgbClr val="00B0F0"/>
    <a:srgbClr val="1D4999"/>
    <a:srgbClr val="3070AB"/>
    <a:srgbClr val="41719C"/>
    <a:srgbClr val="2E6CA4"/>
    <a:srgbClr val="2F6FA9"/>
    <a:srgbClr val="6D797B"/>
    <a:srgbClr val="43AA8B"/>
    <a:srgbClr val="90B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7DA16-36A1-4F12-8F38-C6901A6C4960}" v="11" dt="2021-05-30T07:21:18.529"/>
    <p1510:client id="{EADAB220-9AF7-4BF7-B6B1-11D3F25265E9}" v="34" dt="2021-05-30T07:07:0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3" autoAdjust="0"/>
    <p:restoredTop sz="86355" autoAdjust="0"/>
  </p:normalViewPr>
  <p:slideViewPr>
    <p:cSldViewPr snapToGrid="0">
      <p:cViewPr>
        <p:scale>
          <a:sx n="20" d="100"/>
          <a:sy n="20" d="100"/>
        </p:scale>
        <p:origin x="2910" y="1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arul Hasan" userId="e076b985d63a7eae" providerId="Windows Live" clId="Web-{9637DA16-36A1-4F12-8F38-C6901A6C4960}"/>
    <pc:docChg chg="modSld modMainMaster">
      <pc:chgData name="Nasarul Hasan" userId="e076b985d63a7eae" providerId="Windows Live" clId="Web-{9637DA16-36A1-4F12-8F38-C6901A6C4960}" dt="2021-05-30T07:21:18.529" v="10"/>
      <pc:docMkLst>
        <pc:docMk/>
      </pc:docMkLst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1962349647" sldId="256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446983233" sldId="257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1788769178" sldId="258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148627684" sldId="259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510463476" sldId="260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4033879143" sldId="261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3123368026" sldId="262"/>
        </pc:sldMkLst>
      </pc:sldChg>
      <pc:sldChg chg="modTransition addAnim modAnim">
        <pc:chgData name="Nasarul Hasan" userId="e076b985d63a7eae" providerId="Windows Live" clId="Web-{9637DA16-36A1-4F12-8F38-C6901A6C4960}" dt="2021-05-30T07:21:18.529" v="10"/>
        <pc:sldMkLst>
          <pc:docMk/>
          <pc:sldMk cId="2289578755" sldId="263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108930852" sldId="264"/>
        </pc:sldMkLst>
      </pc:sldChg>
      <pc:sldChg chg="modTransition">
        <pc:chgData name="Nasarul Hasan" userId="e076b985d63a7eae" providerId="Windows Live" clId="Web-{9637DA16-36A1-4F12-8F38-C6901A6C4960}" dt="2021-05-30T07:21:18.529" v="10"/>
        <pc:sldMkLst>
          <pc:docMk/>
          <pc:sldMk cId="2346975377" sldId="265"/>
        </pc:sldMkLst>
      </pc:sldChg>
      <pc:sldMasterChg chg="modTransition modSldLayout">
        <pc:chgData name="Nasarul Hasan" userId="e076b985d63a7eae" providerId="Windows Live" clId="Web-{9637DA16-36A1-4F12-8F38-C6901A6C4960}" dt="2021-05-30T07:21:18.529" v="10"/>
        <pc:sldMasterMkLst>
          <pc:docMk/>
          <pc:sldMasterMk cId="2013642027" sldId="2147483648"/>
        </pc:sldMasterMkLst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4177221317" sldId="2147483649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2941201206" sldId="2147483650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2602316310" sldId="2147483651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379615633" sldId="2147483652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029845908" sldId="2147483653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2270175148" sldId="2147483654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414709002" sldId="2147483655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1996045866" sldId="2147483656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734614391" sldId="2147483657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3446164693" sldId="2147483658"/>
          </pc:sldLayoutMkLst>
        </pc:sldLayoutChg>
        <pc:sldLayoutChg chg="modTransition">
          <pc:chgData name="Nasarul Hasan" userId="e076b985d63a7eae" providerId="Windows Live" clId="Web-{9637DA16-36A1-4F12-8F38-C6901A6C4960}" dt="2021-05-30T07:21:18.529" v="10"/>
          <pc:sldLayoutMkLst>
            <pc:docMk/>
            <pc:sldMasterMk cId="2013642027" sldId="2147483648"/>
            <pc:sldLayoutMk cId="4027016047" sldId="2147483659"/>
          </pc:sldLayoutMkLst>
        </pc:sldLayoutChg>
      </pc:sldMasterChg>
    </pc:docChg>
  </pc:docChgLst>
  <pc:docChgLst>
    <pc:chgData name="Nasarul Hasan" userId="e076b985d63a7eae" providerId="LiveId" clId="{D3668BD4-E69A-4672-9411-2E8861DE8FBA}"/>
    <pc:docChg chg="undo custSel addSld delSld modSld sldOrd modSection">
      <pc:chgData name="Nasarul Hasan" userId="e076b985d63a7eae" providerId="LiveId" clId="{D3668BD4-E69A-4672-9411-2E8861DE8FBA}" dt="2021-05-30T17:57:02.524" v="91"/>
      <pc:docMkLst>
        <pc:docMk/>
      </pc:docMkLst>
      <pc:sldChg chg="modSp mod modAnim">
        <pc:chgData name="Nasarul Hasan" userId="e076b985d63a7eae" providerId="LiveId" clId="{D3668BD4-E69A-4672-9411-2E8861DE8FBA}" dt="2021-05-30T07:33:58.368" v="15"/>
        <pc:sldMkLst>
          <pc:docMk/>
          <pc:sldMk cId="2289578755" sldId="263"/>
        </pc:sldMkLst>
        <pc:grpChg chg="mod">
          <ac:chgData name="Nasarul Hasan" userId="e076b985d63a7eae" providerId="LiveId" clId="{D3668BD4-E69A-4672-9411-2E8861DE8FBA}" dt="2021-05-30T07:33:30.360" v="1" actId="1076"/>
          <ac:grpSpMkLst>
            <pc:docMk/>
            <pc:sldMk cId="2289578755" sldId="263"/>
            <ac:grpSpMk id="22" creationId="{6ECFA671-5215-44E7-B573-616972129ABA}"/>
          </ac:grpSpMkLst>
        </pc:grpChg>
      </pc:sldChg>
      <pc:sldChg chg="addSp delSp modSp add del mod ord setBg delAnim modAnim">
        <pc:chgData name="Nasarul Hasan" userId="e076b985d63a7eae" providerId="LiveId" clId="{D3668BD4-E69A-4672-9411-2E8861DE8FBA}" dt="2021-05-30T17:57:02.524" v="91"/>
        <pc:sldMkLst>
          <pc:docMk/>
          <pc:sldMk cId="1166661709" sldId="266"/>
        </pc:sldMkLst>
        <pc:spChg chg="mod">
          <ac:chgData name="Nasarul Hasan" userId="e076b985d63a7eae" providerId="LiveId" clId="{D3668BD4-E69A-4672-9411-2E8861DE8FBA}" dt="2021-05-30T14:05:45.656" v="74" actId="1036"/>
          <ac:spMkLst>
            <pc:docMk/>
            <pc:sldMk cId="1166661709" sldId="266"/>
            <ac:spMk id="5" creationId="{00000000-0000-0000-0000-000000000000}"/>
          </ac:spMkLst>
        </pc:spChg>
        <pc:spChg chg="mod">
          <ac:chgData name="Nasarul Hasan" userId="e076b985d63a7eae" providerId="LiveId" clId="{D3668BD4-E69A-4672-9411-2E8861DE8FBA}" dt="2021-05-30T14:05:29.411" v="64" actId="207"/>
          <ac:spMkLst>
            <pc:docMk/>
            <pc:sldMk cId="1166661709" sldId="266"/>
            <ac:spMk id="6" creationId="{00000000-0000-0000-0000-000000000000}"/>
          </ac:spMkLst>
        </pc:spChg>
        <pc:spChg chg="add mod">
          <ac:chgData name="Nasarul Hasan" userId="e076b985d63a7eae" providerId="LiveId" clId="{D3668BD4-E69A-4672-9411-2E8861DE8FBA}" dt="2021-05-30T17:55:20.121" v="75"/>
          <ac:spMkLst>
            <pc:docMk/>
            <pc:sldMk cId="1166661709" sldId="266"/>
            <ac:spMk id="8" creationId="{710A94E6-16D7-44DB-ABDC-1EBB7A7D1C14}"/>
          </ac:spMkLst>
        </pc:spChg>
        <pc:spChg chg="add del mod">
          <ac:chgData name="Nasarul Hasan" userId="e076b985d63a7eae" providerId="LiveId" clId="{D3668BD4-E69A-4672-9411-2E8861DE8FBA}" dt="2021-05-30T17:55:30.977" v="77" actId="478"/>
          <ac:spMkLst>
            <pc:docMk/>
            <pc:sldMk cId="1166661709" sldId="266"/>
            <ac:spMk id="9" creationId="{6811DC32-A1B7-4FEE-B0A2-6ABEE1F2FFC3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1" creationId="{4DACD5AB-ED06-470B-B0DD-EA514005540F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2" creationId="{9E58986A-407F-43B9-B6D2-D892BDE5EFF6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3" creationId="{A915946D-79CB-4729-91D9-3BA798F5108D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4" creationId="{3FB81497-892D-4F3A-AA1B-19B6B04C93A8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5" creationId="{B9FCC51D-0B21-4006-97DD-10411D5C0B56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6" creationId="{BA0B42FE-B6C2-4AB3-AC96-DF0EF97F93E1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7" creationId="{75B1F448-C5B7-43A3-AE44-380E0D04125F}"/>
          </ac:spMkLst>
        </pc:spChg>
        <pc:spChg chg="add del mod">
          <ac:chgData name="Nasarul Hasan" userId="e076b985d63a7eae" providerId="LiveId" clId="{D3668BD4-E69A-4672-9411-2E8861DE8FBA}" dt="2021-05-30T17:56:07.211" v="79"/>
          <ac:spMkLst>
            <pc:docMk/>
            <pc:sldMk cId="1166661709" sldId="266"/>
            <ac:spMk id="18" creationId="{0D4259BA-D19B-4180-9A25-57D731EDE760}"/>
          </ac:spMkLst>
        </pc:spChg>
        <pc:graphicFrameChg chg="add mod">
          <ac:chgData name="Nasarul Hasan" userId="e076b985d63a7eae" providerId="LiveId" clId="{D3668BD4-E69A-4672-9411-2E8861DE8FBA}" dt="2021-05-30T17:55:20.121" v="75"/>
          <ac:graphicFrameMkLst>
            <pc:docMk/>
            <pc:sldMk cId="1166661709" sldId="266"/>
            <ac:graphicFrameMk id="7" creationId="{FE4946D8-55D6-4686-9F55-F3EC110AA2C0}"/>
          </ac:graphicFrameMkLst>
        </pc:graphicFrameChg>
        <pc:picChg chg="add mod">
          <ac:chgData name="Nasarul Hasan" userId="e076b985d63a7eae" providerId="LiveId" clId="{D3668BD4-E69A-4672-9411-2E8861DE8FBA}" dt="2021-05-30T17:55:20.121" v="75"/>
          <ac:picMkLst>
            <pc:docMk/>
            <pc:sldMk cId="1166661709" sldId="266"/>
            <ac:picMk id="10" creationId="{4CFECCB1-5CE9-404D-856F-ECBB246B9194}"/>
          </ac:picMkLst>
        </pc:picChg>
      </pc:sldChg>
      <pc:sldChg chg="addSp delSp modSp new add del mod modAnim">
        <pc:chgData name="Nasarul Hasan" userId="e076b985d63a7eae" providerId="LiveId" clId="{D3668BD4-E69A-4672-9411-2E8861DE8FBA}" dt="2021-05-30T17:56:55.957" v="88" actId="47"/>
        <pc:sldMkLst>
          <pc:docMk/>
          <pc:sldMk cId="4205629821" sldId="267"/>
        </pc:sldMkLst>
        <pc:spChg chg="del mod">
          <ac:chgData name="Nasarul Hasan" userId="e076b985d63a7eae" providerId="LiveId" clId="{D3668BD4-E69A-4672-9411-2E8861DE8FBA}" dt="2021-05-30T17:56:24.950" v="84" actId="478"/>
          <ac:spMkLst>
            <pc:docMk/>
            <pc:sldMk cId="4205629821" sldId="267"/>
            <ac:spMk id="2" creationId="{86729704-BBD5-4B80-AB16-9B5A32B4908C}"/>
          </ac:spMkLst>
        </pc:spChg>
        <pc:spChg chg="del">
          <ac:chgData name="Nasarul Hasan" userId="e076b985d63a7eae" providerId="LiveId" clId="{D3668BD4-E69A-4672-9411-2E8861DE8FBA}" dt="2021-05-30T17:56:23.558" v="82" actId="478"/>
          <ac:spMkLst>
            <pc:docMk/>
            <pc:sldMk cId="4205629821" sldId="267"/>
            <ac:spMk id="3" creationId="{9642F589-8CAB-49B6-9571-D222CCC02E8C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5" creationId="{14E9055A-894C-4CA1-87CA-CA5795E72475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6" creationId="{D129B8B3-3CCA-4E68-8E84-4A8F7C12C071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7" creationId="{A5DF1B47-42F4-488B-8033-93CE18CC73FC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8" creationId="{8356244A-786A-4FC8-ADB0-0B925CBF8AE2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9" creationId="{48C9C61D-15C6-4A79-BCB2-B9B74BE84A04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10" creationId="{8646BB35-0653-4A18-A7F0-FD8E2F7811D4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11" creationId="{B14F7AC9-E6E3-4F78-9CE9-88D1046284E6}"/>
          </ac:spMkLst>
        </pc:spChg>
        <pc:spChg chg="add mod">
          <ac:chgData name="Nasarul Hasan" userId="e076b985d63a7eae" providerId="LiveId" clId="{D3668BD4-E69A-4672-9411-2E8861DE8FBA}" dt="2021-05-30T17:56:26.271" v="85"/>
          <ac:spMkLst>
            <pc:docMk/>
            <pc:sldMk cId="4205629821" sldId="267"/>
            <ac:spMk id="12" creationId="{290DBA3D-DE47-44B5-B699-AF65261DCB8A}"/>
          </ac:spMkLst>
        </pc:spChg>
      </pc:sldChg>
    </pc:docChg>
  </pc:docChgLst>
  <pc:docChgLst>
    <pc:chgData name="Nasarul Hasan" userId="e076b985d63a7eae" providerId="Windows Live" clId="Web-{EADAB220-9AF7-4BF7-B6B1-11D3F25265E9}"/>
    <pc:docChg chg="modSld">
      <pc:chgData name="Nasarul Hasan" userId="e076b985d63a7eae" providerId="Windows Live" clId="Web-{EADAB220-9AF7-4BF7-B6B1-11D3F25265E9}" dt="2021-05-30T07:07:07.727" v="32"/>
      <pc:docMkLst>
        <pc:docMk/>
      </pc:docMkLst>
      <pc:sldChg chg="addSp delSp modSp addAnim delAnim">
        <pc:chgData name="Nasarul Hasan" userId="e076b985d63a7eae" providerId="Windows Live" clId="Web-{EADAB220-9AF7-4BF7-B6B1-11D3F25265E9}" dt="2021-05-30T07:07:07.727" v="32"/>
        <pc:sldMkLst>
          <pc:docMk/>
          <pc:sldMk cId="2289578755" sldId="263"/>
        </pc:sldMkLst>
        <pc:spChg chg="mod">
          <ac:chgData name="Nasarul Hasan" userId="e076b985d63a7eae" providerId="Windows Live" clId="Web-{EADAB220-9AF7-4BF7-B6B1-11D3F25265E9}" dt="2021-05-30T07:05:53.913" v="22" actId="1076"/>
          <ac:spMkLst>
            <pc:docMk/>
            <pc:sldMk cId="2289578755" sldId="263"/>
            <ac:spMk id="9" creationId="{853217E8-3B41-4877-B150-BCF81F26AD60}"/>
          </ac:spMkLst>
        </pc:spChg>
        <pc:spChg chg="mod">
          <ac:chgData name="Nasarul Hasan" userId="e076b985d63a7eae" providerId="Windows Live" clId="Web-{EADAB220-9AF7-4BF7-B6B1-11D3F25265E9}" dt="2021-05-30T07:07:07.727" v="32"/>
          <ac:spMkLst>
            <pc:docMk/>
            <pc:sldMk cId="2289578755" sldId="263"/>
            <ac:spMk id="25" creationId="{3FC9AEB9-77FB-4476-BF35-E83FB159D213}"/>
          </ac:spMkLst>
        </pc:spChg>
        <pc:spChg chg="mod">
          <ac:chgData name="Nasarul Hasan" userId="e076b985d63a7eae" providerId="Windows Live" clId="Web-{EADAB220-9AF7-4BF7-B6B1-11D3F25265E9}" dt="2021-05-30T07:07:07.727" v="31"/>
          <ac:spMkLst>
            <pc:docMk/>
            <pc:sldMk cId="2289578755" sldId="263"/>
            <ac:spMk id="26" creationId="{72E264A1-9E4D-4A52-B90C-374009D93DF9}"/>
          </ac:spMkLst>
        </pc:spChg>
        <pc:spChg chg="topLvl">
          <ac:chgData name="Nasarul Hasan" userId="e076b985d63a7eae" providerId="Windows Live" clId="Web-{EADAB220-9AF7-4BF7-B6B1-11D3F25265E9}" dt="2021-05-30T07:00:29.109" v="9"/>
          <ac:spMkLst>
            <pc:docMk/>
            <pc:sldMk cId="2289578755" sldId="263"/>
            <ac:spMk id="33" creationId="{853217E8-3B41-4877-B150-BCF81F26AD60}"/>
          </ac:spMkLst>
        </pc:spChg>
        <pc:grpChg chg="add del">
          <ac:chgData name="Nasarul Hasan" userId="e076b985d63a7eae" providerId="Windows Live" clId="Web-{EADAB220-9AF7-4BF7-B6B1-11D3F25265E9}" dt="2021-05-30T07:00:36.937" v="10"/>
          <ac:grpSpMkLst>
            <pc:docMk/>
            <pc:sldMk cId="2289578755" sldId="263"/>
            <ac:grpSpMk id="10" creationId="{6E3111FC-032F-4738-AB3E-1E6E0ACB168A}"/>
          </ac:grpSpMkLst>
        </pc:grpChg>
        <pc:grpChg chg="add ord">
          <ac:chgData name="Nasarul Hasan" userId="e076b985d63a7eae" providerId="Windows Live" clId="Web-{EADAB220-9AF7-4BF7-B6B1-11D3F25265E9}" dt="2021-05-30T07:05:41.569" v="21"/>
          <ac:grpSpMkLst>
            <pc:docMk/>
            <pc:sldMk cId="2289578755" sldId="263"/>
            <ac:grpSpMk id="22" creationId="{6ECFA671-5215-44E7-B573-616972129ABA}"/>
          </ac:grpSpMkLst>
        </pc:grpChg>
        <pc:grpChg chg="add ord">
          <ac:chgData name="Nasarul Hasan" userId="e076b985d63a7eae" providerId="Windows Live" clId="Web-{EADAB220-9AF7-4BF7-B6B1-11D3F25265E9}" dt="2021-05-30T07:06:18.195" v="26"/>
          <ac:grpSpMkLst>
            <pc:docMk/>
            <pc:sldMk cId="2289578755" sldId="263"/>
            <ac:grpSpMk id="23" creationId="{6D87BDCD-3810-4449-835A-37A3455C72A4}"/>
          </ac:grpSpMkLst>
        </pc:grpChg>
        <pc:picChg chg="add mod">
          <ac:chgData name="Nasarul Hasan" userId="e076b985d63a7eae" providerId="Windows Live" clId="Web-{EADAB220-9AF7-4BF7-B6B1-11D3F25265E9}" dt="2021-05-30T07:04:17.708" v="19" actId="1076"/>
          <ac:picMkLst>
            <pc:docMk/>
            <pc:sldMk cId="2289578755" sldId="263"/>
            <ac:picMk id="4" creationId="{0AB81533-F1B8-447A-8264-FED9311C138A}"/>
          </ac:picMkLst>
        </pc:picChg>
        <pc:picChg chg="topLvl">
          <ac:chgData name="Nasarul Hasan" userId="e076b985d63a7eae" providerId="Windows Live" clId="Web-{EADAB220-9AF7-4BF7-B6B1-11D3F25265E9}" dt="2021-05-30T07:00:29.109" v="9"/>
          <ac:picMkLst>
            <pc:docMk/>
            <pc:sldMk cId="2289578755" sldId="263"/>
            <ac:picMk id="5" creationId="{D3A9E613-5EA0-4FA6-80FC-274CDD2B788E}"/>
          </ac:picMkLst>
        </pc:picChg>
        <pc:picChg chg="add mod">
          <ac:chgData name="Nasarul Hasan" userId="e076b985d63a7eae" providerId="Windows Live" clId="Web-{EADAB220-9AF7-4BF7-B6B1-11D3F25265E9}" dt="2021-05-30T07:05:58.054" v="24" actId="1076"/>
          <ac:picMkLst>
            <pc:docMk/>
            <pc:sldMk cId="2289578755" sldId="263"/>
            <ac:picMk id="7" creationId="{C3A3F84D-A0E1-4843-ABC7-46B8AFFBA3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BB6DD-D0C3-471B-8AFC-2E246CE7FD38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0F64-5C5E-4775-A25A-37C66660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0F64-5C5E-4775-A25A-37C666603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2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4F1D-EE20-4DEE-8D23-535A8EAD40C8}" type="datetime1">
              <a:rPr lang="en-AU" smtClean="0"/>
              <a:t>30/05/2021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22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690-E97C-49C8-AF0B-9E1015FAD5FE}" type="datetime1">
              <a:rPr lang="en-AU" smtClean="0"/>
              <a:t>30/05/2021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16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D9210-4A65-46F1-87C7-FA4C35301DF2}" type="datetime1">
              <a:rPr lang="en-AU" smtClean="0"/>
              <a:t>30/05/2021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01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B7F9-9CC8-4C4B-9A21-ED21E84C1395}" type="datetime1">
              <a:rPr lang="en-AU" smtClean="0"/>
              <a:t>30/05/2021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20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777C-7F74-44CD-98DD-4CAECAE52954}" type="datetime1">
              <a:rPr lang="en-AU" smtClean="0"/>
              <a:t>30/05/2021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31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0DF7-1B84-4152-970F-ED57A715ADA8}" type="datetime1">
              <a:rPr lang="en-AU" smtClean="0"/>
              <a:t>30/05/2021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1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BC92-E20C-43AA-8CDC-962454F9A476}" type="datetime1">
              <a:rPr lang="en-AU" smtClean="0"/>
              <a:t>30/05/2021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4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6AC3-3C26-44F3-863C-E93AB4EFDC70}" type="datetime1">
              <a:rPr lang="en-AU" smtClean="0"/>
              <a:t>30/05/2021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17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16BA-8D69-46CE-8C42-8049932D7C09}" type="datetime1">
              <a:rPr lang="en-AU" smtClean="0"/>
              <a:t>30/05/2021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70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4722-29FF-428C-8AA2-CF6D26A7B3D4}" type="datetime1">
              <a:rPr lang="en-AU" smtClean="0"/>
              <a:t>30/05/2021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04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7764-E76A-4AC5-BF94-E8CFF38A8D87}" type="datetime1">
              <a:rPr lang="en-AU" smtClean="0"/>
              <a:t>30/05/2021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614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C57B-20BE-401C-A6F9-B5292C12B9B6}" type="datetime1">
              <a:rPr lang="en-AU" smtClean="0"/>
              <a:t>30/05/2021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5B84-A7BD-40C5-9B61-241133BFE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64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en-in/learning/ddos/glossary/open-systems-interconnection-model-os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en-in/learning/ddos/glossary/open-systems-interconnection-model-os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slide" Target="slide4.xml"/><Relationship Id="rId3" Type="http://schemas.openxmlformats.org/officeDocument/2006/relationships/slide" Target="slide2.xml"/><Relationship Id="rId21" Type="http://schemas.openxmlformats.org/officeDocument/2006/relationships/slide" Target="slide7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slide" Target="slide5.xml"/><Relationship Id="rId10" Type="http://schemas.openxmlformats.org/officeDocument/2006/relationships/image" Target="../media/image11.png"/><Relationship Id="rId19" Type="http://schemas.openxmlformats.org/officeDocument/2006/relationships/slide" Target="slide3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7.xml"/><Relationship Id="rId1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slide" Target="slide6.xml"/><Relationship Id="rId17" Type="http://schemas.openxmlformats.org/officeDocument/2006/relationships/image" Target="../media/image21.png"/><Relationship Id="rId2" Type="http://schemas.openxmlformats.org/officeDocument/2006/relationships/slide" Target="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slide" Target="slide4.xml"/><Relationship Id="rId5" Type="http://schemas.openxmlformats.org/officeDocument/2006/relationships/image" Target="../media/image14.png"/><Relationship Id="rId15" Type="http://schemas.openxmlformats.org/officeDocument/2006/relationships/slide" Target="slide2.xml"/><Relationship Id="rId10" Type="http://schemas.openxmlformats.org/officeDocument/2006/relationships/slide" Target="slide5.xml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image" Target="../media/image15.png"/><Relationship Id="rId12" Type="http://schemas.openxmlformats.org/officeDocument/2006/relationships/slide" Target="slide6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slide" Target="slide3.xml"/><Relationship Id="rId5" Type="http://schemas.openxmlformats.org/officeDocument/2006/relationships/image" Target="../media/image13.png"/><Relationship Id="rId15" Type="http://schemas.openxmlformats.org/officeDocument/2006/relationships/slide" Target="slide2.xml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3.xml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slide" Target="slide4.xml"/><Relationship Id="rId17" Type="http://schemas.openxmlformats.org/officeDocument/2006/relationships/slide" Target="slide2.xml"/><Relationship Id="rId2" Type="http://schemas.openxmlformats.org/officeDocument/2006/relationships/notesSlide" Target="../notesSlides/notesSlide3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3.xml"/><Relationship Id="rId18" Type="http://schemas.openxmlformats.org/officeDocument/2006/relationships/image" Target="../media/image24.png"/><Relationship Id="rId3" Type="http://schemas.openxmlformats.org/officeDocument/2006/relationships/slide" Target="slide6.xml"/><Relationship Id="rId7" Type="http://schemas.openxmlformats.org/officeDocument/2006/relationships/image" Target="../media/image15.png"/><Relationship Id="rId12" Type="http://schemas.openxmlformats.org/officeDocument/2006/relationships/slide" Target="slide4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5.xml"/><Relationship Id="rId5" Type="http://schemas.openxmlformats.org/officeDocument/2006/relationships/image" Target="../media/image12.png"/><Relationship Id="rId15" Type="http://schemas.openxmlformats.org/officeDocument/2006/relationships/slide" Target="slide8.xml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6.xml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slide" Target="slide3.xml"/><Relationship Id="rId17" Type="http://schemas.openxmlformats.org/officeDocument/2006/relationships/image" Target="../media/image26.png"/><Relationship Id="rId2" Type="http://schemas.openxmlformats.org/officeDocument/2006/relationships/slide" Target="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slide" Target="slide4.xml"/><Relationship Id="rId5" Type="http://schemas.openxmlformats.org/officeDocument/2006/relationships/image" Target="../media/image13.png"/><Relationship Id="rId15" Type="http://schemas.openxmlformats.org/officeDocument/2006/relationships/slide" Target="slide2.xml"/><Relationship Id="rId10" Type="http://schemas.openxmlformats.org/officeDocument/2006/relationships/slide" Target="slide5.xml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6.xml"/><Relationship Id="rId18" Type="http://schemas.openxmlformats.org/officeDocument/2006/relationships/hyperlink" Target="https://www.cloudflare.com/en-in/learning/ddos/glossary/open-systems-interconnection-model-osi" TargetMode="External"/><Relationship Id="rId3" Type="http://schemas.openxmlformats.org/officeDocument/2006/relationships/slide" Target="slide8.xml"/><Relationship Id="rId7" Type="http://schemas.openxmlformats.org/officeDocument/2006/relationships/image" Target="../media/image14.png"/><Relationship Id="rId12" Type="http://schemas.openxmlformats.org/officeDocument/2006/relationships/slide" Target="slide3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slide" Target="slide4.xml"/><Relationship Id="rId5" Type="http://schemas.openxmlformats.org/officeDocument/2006/relationships/image" Target="../media/image12.png"/><Relationship Id="rId15" Type="http://schemas.openxmlformats.org/officeDocument/2006/relationships/slide" Target="slide2.xml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1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D87BDCD-3810-4449-835A-37A3455C72A4}"/>
              </a:ext>
            </a:extLst>
          </p:cNvPr>
          <p:cNvGrpSpPr/>
          <p:nvPr/>
        </p:nvGrpSpPr>
        <p:grpSpPr>
          <a:xfrm>
            <a:off x="6220019" y="1795091"/>
            <a:ext cx="2085652" cy="2085652"/>
            <a:chOff x="6220019" y="1795091"/>
            <a:chExt cx="2085652" cy="208565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6220019" y="1795091"/>
              <a:ext cx="2085652" cy="208565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1">
              <a:extLst>
                <a:ext uri="{FF2B5EF4-FFF2-40B4-BE49-F238E27FC236}">
                  <a16:creationId xmlns:a16="http://schemas.microsoft.com/office/drawing/2014/main" id="{C3A3F84D-A0E1-4843-ABC7-46B8AFFB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2547" y="1967619"/>
              <a:ext cx="1751162" cy="174595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CFA671-5215-44E7-B573-616972129ABA}"/>
              </a:ext>
            </a:extLst>
          </p:cNvPr>
          <p:cNvGrpSpPr/>
          <p:nvPr/>
        </p:nvGrpSpPr>
        <p:grpSpPr>
          <a:xfrm>
            <a:off x="3235853" y="1802665"/>
            <a:ext cx="2075350" cy="2075350"/>
            <a:chOff x="3196097" y="1800242"/>
            <a:chExt cx="2075350" cy="20753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69C194-9138-469E-8798-27A1780C78CA}"/>
                </a:ext>
              </a:extLst>
            </p:cNvPr>
            <p:cNvSpPr/>
            <p:nvPr/>
          </p:nvSpPr>
          <p:spPr>
            <a:xfrm>
              <a:off x="3196097" y="1800242"/>
              <a:ext cx="2075350" cy="207535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0AB81533-F1B8-447A-8264-FED9311C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25" y="1972770"/>
              <a:ext cx="1751163" cy="1732001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1EAC5-C61F-4BE4-B8C5-392305DA676D}"/>
              </a:ext>
            </a:extLst>
          </p:cNvPr>
          <p:cNvGrpSpPr/>
          <p:nvPr/>
        </p:nvGrpSpPr>
        <p:grpSpPr>
          <a:xfrm>
            <a:off x="3350453" y="1795091"/>
            <a:ext cx="662608" cy="523220"/>
            <a:chOff x="662610" y="2123782"/>
            <a:chExt cx="662608" cy="5232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E60059-7A84-4359-9142-96F44FD0FA36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A4DF81-C72C-4D6E-8E1D-3A61B0DD9CFA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579B4-C00C-4AC9-B8F7-654720BD34DB}"/>
              </a:ext>
            </a:extLst>
          </p:cNvPr>
          <p:cNvGrpSpPr/>
          <p:nvPr/>
        </p:nvGrpSpPr>
        <p:grpSpPr>
          <a:xfrm>
            <a:off x="6306663" y="1802665"/>
            <a:ext cx="662608" cy="508072"/>
            <a:chOff x="662610" y="2131356"/>
            <a:chExt cx="662608" cy="5080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714393" y="4203682"/>
            <a:ext cx="3131127" cy="1277816"/>
            <a:chOff x="2714393" y="4112242"/>
            <a:chExt cx="3131127" cy="12778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C9AEB9-77FB-4476-BF35-E83FB159D213}"/>
                </a:ext>
              </a:extLst>
            </p:cNvPr>
            <p:cNvSpPr txBox="1"/>
            <p:nvPr/>
          </p:nvSpPr>
          <p:spPr>
            <a:xfrm>
              <a:off x="2714393" y="4112242"/>
              <a:ext cx="3131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LT COL JEENIA HAQUE </a:t>
              </a:r>
              <a:endParaRPr lang="en-US" sz="2400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2916078" y="4466728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A0A8"/>
                  </a:solidFill>
                  <a:latin typeface="Tw Cen MT" panose="020B0602020104020603" pitchFamily="34" charset="0"/>
                </a:rPr>
                <a:t>TRAINING DIRECTORATE</a:t>
              </a:r>
            </a:p>
            <a:p>
              <a:pPr algn="ctr"/>
              <a:r>
                <a:rPr lang="en-US" dirty="0">
                  <a:solidFill>
                    <a:srgbClr val="00A0A8"/>
                  </a:solidFill>
                  <a:latin typeface="Tw Cen MT" panose="020B0602020104020603" pitchFamily="34" charset="0"/>
                </a:rPr>
                <a:t>BANGLADESH ARMY</a:t>
              </a:r>
            </a:p>
            <a:p>
              <a:pPr algn="ctr"/>
              <a:r>
                <a:rPr lang="en-US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ROLL 01116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3111FC-032F-4738-AB3E-1E6E0ACB168A}"/>
              </a:ext>
            </a:extLst>
          </p:cNvPr>
          <p:cNvGrpSpPr/>
          <p:nvPr/>
        </p:nvGrpSpPr>
        <p:grpSpPr>
          <a:xfrm>
            <a:off x="9336372" y="1802665"/>
            <a:ext cx="2085652" cy="2085652"/>
            <a:chOff x="9336372" y="1802665"/>
            <a:chExt cx="2085652" cy="208565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3217E8-3B41-4877-B150-BCF81F26AD60}"/>
                </a:ext>
              </a:extLst>
            </p:cNvPr>
            <p:cNvSpPr/>
            <p:nvPr/>
          </p:nvSpPr>
          <p:spPr>
            <a:xfrm>
              <a:off x="9336372" y="1802665"/>
              <a:ext cx="2085652" cy="208565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A9E613-5EA0-4FA6-80FC-274CDD2B788E}"/>
                </a:ext>
              </a:extLst>
            </p:cNvPr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0518" y="1976811"/>
              <a:ext cx="1737360" cy="173736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70" name="Group 69"/>
          <p:cNvGrpSpPr/>
          <p:nvPr/>
        </p:nvGrpSpPr>
        <p:grpSpPr>
          <a:xfrm>
            <a:off x="9392500" y="1822112"/>
            <a:ext cx="662608" cy="508072"/>
            <a:chOff x="9392500" y="1616372"/>
            <a:chExt cx="662608" cy="50807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19E58-0469-4D91-B884-A2BE0158ECAC}"/>
                </a:ext>
              </a:extLst>
            </p:cNvPr>
            <p:cNvSpPr/>
            <p:nvPr/>
          </p:nvSpPr>
          <p:spPr>
            <a:xfrm>
              <a:off x="9469768" y="1616372"/>
              <a:ext cx="508072" cy="50807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5E3903-4D3E-4BFD-B936-552A1C6FC80A}"/>
                </a:ext>
              </a:extLst>
            </p:cNvPr>
            <p:cNvSpPr txBox="1"/>
            <p:nvPr/>
          </p:nvSpPr>
          <p:spPr>
            <a:xfrm>
              <a:off x="9392500" y="1627701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855128" y="4211256"/>
            <a:ext cx="3048140" cy="1242185"/>
            <a:chOff x="8855128" y="4119816"/>
            <a:chExt cx="3048140" cy="124218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8855128" y="4119816"/>
              <a:ext cx="3048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Tw Cen MT" panose="020B0602020104020603" pitchFamily="34" charset="0"/>
                </a:rPr>
                <a:t>MD. NASARUL HASAN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9056813" y="4438671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Tw Cen MT" panose="020B0602020104020603" pitchFamily="34" charset="0"/>
                </a:rPr>
                <a:t>PERSONAL OFFICER CABINET DIVISION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  <a:latin typeface="Tw Cen MT" panose="020B0602020104020603" pitchFamily="34" charset="0"/>
                </a:rPr>
                <a:t>ROLL 01118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1044" y="4203682"/>
            <a:ext cx="3404350" cy="1242185"/>
            <a:chOff x="5644169" y="4112242"/>
            <a:chExt cx="3404350" cy="124218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954157-2878-4F6F-A403-E21F876D083E}"/>
                </a:ext>
              </a:extLst>
            </p:cNvPr>
            <p:cNvSpPr txBox="1"/>
            <p:nvPr/>
          </p:nvSpPr>
          <p:spPr>
            <a:xfrm>
              <a:off x="5902114" y="4112242"/>
              <a:ext cx="3146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MD TOWHIDUZZAMAN</a:t>
              </a:r>
            </a:p>
            <a:p>
              <a:pPr algn="ctr"/>
              <a:endParaRPr lang="en-US" sz="2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2C3EB7-7C43-40AD-B526-3EB3369C024A}"/>
                </a:ext>
              </a:extLst>
            </p:cNvPr>
            <p:cNvSpPr txBox="1"/>
            <p:nvPr/>
          </p:nvSpPr>
          <p:spPr>
            <a:xfrm>
              <a:off x="5644169" y="4431097"/>
              <a:ext cx="3404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ADMINISTRATIVE OFFICER </a:t>
              </a:r>
            </a:p>
            <a:p>
              <a:pPr algn="ctr"/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M/O PUBLIC ADMINISTRATION</a:t>
              </a:r>
            </a:p>
            <a:p>
              <a:pPr algn="ctr"/>
              <a:r>
                <a:rPr lang="en-US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ROLL 01117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4773" y="4203682"/>
            <a:ext cx="2651658" cy="1273819"/>
            <a:chOff x="484773" y="4112242"/>
            <a:chExt cx="2651658" cy="12738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34D0F-3CD9-4B14-8BD2-841A73775A1F}"/>
                </a:ext>
              </a:extLst>
            </p:cNvPr>
            <p:cNvSpPr txBox="1"/>
            <p:nvPr/>
          </p:nvSpPr>
          <p:spPr>
            <a:xfrm>
              <a:off x="484773" y="4112242"/>
              <a:ext cx="2644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K M HASIBUDULA</a:t>
              </a:r>
            </a:p>
            <a:p>
              <a:pPr algn="ctr"/>
              <a:endParaRPr lang="en-US" sz="24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E264A1-9E4D-4A52-B90C-374009D93DF9}"/>
                </a:ext>
              </a:extLst>
            </p:cNvPr>
            <p:cNvSpPr txBox="1"/>
            <p:nvPr/>
          </p:nvSpPr>
          <p:spPr>
            <a:xfrm>
              <a:off x="491660" y="4462731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FLIGHT LIEUTENANT</a:t>
              </a:r>
            </a:p>
            <a:p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BANGLADESH AIR FORCE</a:t>
              </a:r>
            </a:p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ROLL 01115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3BD86AE3-A78D-4B96-8F1E-5987788B789F}"/>
              </a:ext>
            </a:extLst>
          </p:cNvPr>
          <p:cNvSpPr txBox="1">
            <a:spLocks/>
          </p:cNvSpPr>
          <p:nvPr/>
        </p:nvSpPr>
        <p:spPr>
          <a:xfrm>
            <a:off x="823193" y="421474"/>
            <a:ext cx="10466231" cy="83935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n-BD" sz="54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OSI Models</a:t>
            </a:r>
            <a:endParaRPr lang="en-US" sz="5400" b="1" dirty="0">
              <a:solidFill>
                <a:srgbClr val="703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67095" y="1185132"/>
            <a:ext cx="1978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u="sng" dirty="0">
                <a:latin typeface="Century Gothic" panose="020B0502020202020204" pitchFamily="34" charset="0"/>
              </a:rPr>
              <a:t>GROUP - 4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0" y="5608878"/>
            <a:ext cx="12061371" cy="8925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PRESENTED BY</a:t>
            </a:r>
          </a:p>
          <a:p>
            <a:pPr algn="ctr"/>
            <a:r>
              <a:rPr lang="en-AU" sz="2400" b="1" dirty="0">
                <a:solidFill>
                  <a:srgbClr val="0070C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Md. Nasarul Hasan</a:t>
            </a:r>
            <a:endParaRPr lang="en-US" sz="24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398FC-499D-499C-A56E-51FBA518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1</a:t>
            </a:fld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37BD37-C3F0-4B1F-99C0-E8C5B9588067}"/>
              </a:ext>
            </a:extLst>
          </p:cNvPr>
          <p:cNvGrpSpPr/>
          <p:nvPr/>
        </p:nvGrpSpPr>
        <p:grpSpPr>
          <a:xfrm>
            <a:off x="593441" y="1829305"/>
            <a:ext cx="2017224" cy="2017224"/>
            <a:chOff x="593441" y="1829305"/>
            <a:chExt cx="2017224" cy="201722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5924AD-D6C7-4A9E-B62C-C1CBEE9EFAF7}"/>
                </a:ext>
              </a:extLst>
            </p:cNvPr>
            <p:cNvSpPr/>
            <p:nvPr/>
          </p:nvSpPr>
          <p:spPr>
            <a:xfrm>
              <a:off x="593441" y="1829305"/>
              <a:ext cx="2017224" cy="20172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E9EE0E-F159-4EA1-956F-AD4B5A7EAF14}"/>
                </a:ext>
              </a:extLst>
            </p:cNvPr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73" y="1969237"/>
              <a:ext cx="1737360" cy="1737360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5C20A7-5902-42C3-AA74-7B36F2362FA0}"/>
              </a:ext>
            </a:extLst>
          </p:cNvPr>
          <p:cNvGrpSpPr/>
          <p:nvPr/>
        </p:nvGrpSpPr>
        <p:grpSpPr>
          <a:xfrm>
            <a:off x="712128" y="1814141"/>
            <a:ext cx="662608" cy="523220"/>
            <a:chOff x="668600" y="2123782"/>
            <a:chExt cx="662608" cy="523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C7B9D5-99DE-4438-A624-724A07C7632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6CA8C1-EBB1-484F-A801-1DDEC807FC6A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957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10</a:t>
            </a:fld>
            <a:endParaRPr lang="en-A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0242" y="862535"/>
            <a:ext cx="10956458" cy="55553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Advantages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Network Support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Most computer networks use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as their standard model.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Layer Changes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Each layer in the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separated to each other. Therefore, any changes in the layer will not cause any affects in the other. 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Layer Identification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Each layer in the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assigned with the task of services, protocols and interfaces. 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Flexibility: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also flexible in nature since it is can work with both connection oriented and connectionless services. 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Troubleshooting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Since each layer in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separated to each other, troubleshooting is made easier. 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Disadvantages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b="1" u="sng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Implementation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is entirely a theoretical model. Which means that it's practical implementation is almost impossible. 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Adaptation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Many companies were initially reluctant to use this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due to the popularity of TCP/IP model. 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Effectiveness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Unlike TCP/IP, an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failed to meet the practical expectations. </a:t>
            </a: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Complexity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Compared to a TCP/IP model, an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is complex in its structure. </a:t>
            </a:r>
            <a:endParaRPr lang="en-A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Collaboration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: Each layer in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 will not be able to work in parallel.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9581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Advantages &amp; Disadvantages of </a:t>
            </a:r>
            <a:r>
              <a:rPr lang="en-US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OSI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Model </a:t>
            </a:r>
            <a:endParaRPr lang="en-AU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E4946D8-55D6-4686-9F55-F3EC110AA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607801"/>
              </p:ext>
            </p:extLst>
          </p:nvPr>
        </p:nvGraphicFramePr>
        <p:xfrm>
          <a:off x="258146" y="2889986"/>
          <a:ext cx="1167570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854">
                  <a:extLst>
                    <a:ext uri="{9D8B030D-6E8A-4147-A177-3AD203B41FA5}">
                      <a16:colId xmlns:a16="http://schemas.microsoft.com/office/drawing/2014/main" val="3925400061"/>
                    </a:ext>
                  </a:extLst>
                </a:gridCol>
                <a:gridCol w="5837854">
                  <a:extLst>
                    <a:ext uri="{9D8B030D-6E8A-4147-A177-3AD203B41FA5}">
                      <a16:colId xmlns:a16="http://schemas.microsoft.com/office/drawing/2014/main" val="357796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Network Support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Most computer networks use OSI as their standard model.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Implementation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OSI is entirely a theoretical model. Which means that it's practical implementation is almost impossible. 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8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Layer Changes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Each layer in the OSI model is separated to each other. Therefore, any changes in the layer will not cause any affects in the other. 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Adaptation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Many companies were initially reluctant to use this OSI model due to the popularity of TCP/IP model. 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5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Layer Identification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Each layer in the OSI model is assigned with the task of services, protocols and interfaces. 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Effectiveness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Unlike TCP/IP, an OSI model failed to meet the practical expectations. </a:t>
                      </a:r>
                    </a:p>
                    <a:p>
                      <a:pPr>
                        <a:buFontTx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Flexibility: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OSI model is also flexible in nature since it is can work with both connection oriented and connectionless services. 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Complexity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Compared to a TCP/IP model, an OSI model is complex in its structure. </a:t>
                      </a:r>
                      <a:endParaRPr lang="en-AU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3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Troubleshooting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Since each layer in OSI model is separated to each other, troubleshooting is made easier.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Collaboration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Each layer in OSI model will not be able to work in parallel.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23274"/>
                  </a:ext>
                </a:extLst>
              </a:tr>
            </a:tbl>
          </a:graphicData>
        </a:graphic>
      </p:graphicFrame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10A94E6-16D7-44DB-ABDC-1EBB7A7D1C1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365B84-A7BD-40C5-9B61-241133BFE7CA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FECCB1-5CE9-404D-856F-ECBB246B9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6" t="29473" r="2689" b="36945"/>
          <a:stretch/>
        </p:blipFill>
        <p:spPr>
          <a:xfrm>
            <a:off x="4830174" y="-1803279"/>
            <a:ext cx="3258355" cy="1545466"/>
          </a:xfrm>
          <a:prstGeom prst="rect">
            <a:avLst/>
          </a:prstGeom>
          <a:solidFill>
            <a:srgbClr val="F94144"/>
          </a:solidFill>
        </p:spPr>
      </p:pic>
    </p:spTree>
    <p:extLst>
      <p:ext uri="{BB962C8B-B14F-4D97-AF65-F5344CB8AC3E}">
        <p14:creationId xmlns:p14="http://schemas.microsoft.com/office/powerpoint/2010/main" val="116666170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3289" y="557857"/>
            <a:ext cx="10377299" cy="466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40"/>
              </a:lnSpc>
            </a:pPr>
            <a:r>
              <a:rPr lang="en-US" sz="2400" b="1" dirty="0">
                <a:solidFill>
                  <a:srgbClr val="1D252C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Benefits of the OSI Model</a:t>
            </a:r>
            <a:endParaRPr lang="bn-BD" sz="2400" b="1" dirty="0">
              <a:solidFill>
                <a:srgbClr val="1D252C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algn="just">
              <a:lnSpc>
                <a:spcPts val="1440"/>
              </a:lnSpc>
            </a:pPr>
            <a:endParaRPr lang="en-US" sz="2400" b="1" dirty="0">
              <a:solidFill>
                <a:srgbClr val="1D252C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Divides the aspects of network operations into </a:t>
            </a:r>
            <a:r>
              <a:rPr lang="en-US" sz="2400" b="1" dirty="0">
                <a:latin typeface="Century Gothic" panose="020B0502020202020204" pitchFamily="34" charset="0"/>
              </a:rPr>
              <a:t>less complex components.</a:t>
            </a:r>
            <a:endParaRPr lang="bn-BD" sz="2400" b="1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Standardizes interfaces, enabling engineers to specialize </a:t>
            </a:r>
            <a:r>
              <a:rPr lang="en-US" sz="2400" b="1" dirty="0">
                <a:latin typeface="Century Gothic" panose="020B0502020202020204" pitchFamily="34" charset="0"/>
              </a:rPr>
              <a:t>design and development </a:t>
            </a:r>
            <a:r>
              <a:rPr lang="en-US" sz="2400" dirty="0">
                <a:latin typeface="Century Gothic" panose="020B0502020202020204" pitchFamily="34" charset="0"/>
              </a:rPr>
              <a:t>efforts to specific functions.</a:t>
            </a:r>
            <a:endParaRPr lang="bn-BD" sz="2400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Facilitates </a:t>
            </a:r>
            <a:r>
              <a:rPr lang="en-US" sz="2400" b="1" dirty="0">
                <a:latin typeface="Century Gothic" panose="020B0502020202020204" pitchFamily="34" charset="0"/>
              </a:rPr>
              <a:t>modular engineering </a:t>
            </a:r>
            <a:r>
              <a:rPr lang="en-US" sz="2400" dirty="0">
                <a:latin typeface="Century Gothic" panose="020B0502020202020204" pitchFamily="34" charset="0"/>
              </a:rPr>
              <a:t>and prevents changes in one area from affecting others.</a:t>
            </a:r>
            <a:endParaRPr lang="bn-BD" sz="2400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Ensures interoperability and allows </a:t>
            </a:r>
            <a:r>
              <a:rPr lang="en-US" sz="2400" b="1" dirty="0">
                <a:latin typeface="Century Gothic" panose="020B0502020202020204" pitchFamily="34" charset="0"/>
              </a:rPr>
              <a:t>network designers </a:t>
            </a:r>
            <a:r>
              <a:rPr lang="en-US" sz="2400" dirty="0">
                <a:latin typeface="Century Gothic" panose="020B0502020202020204" pitchFamily="34" charset="0"/>
              </a:rPr>
              <a:t>to choose the </a:t>
            </a:r>
            <a:r>
              <a:rPr lang="en-US" sz="2400" b="1" dirty="0">
                <a:latin typeface="Century Gothic" panose="020B0502020202020204" pitchFamily="34" charset="0"/>
              </a:rPr>
              <a:t>right networking devices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  <a:endParaRPr lang="bn-BD" sz="2400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Accelerates evolution and helps with testing and </a:t>
            </a:r>
            <a:r>
              <a:rPr lang="en-US" sz="2400" b="1" dirty="0">
                <a:latin typeface="Century Gothic" panose="020B0502020202020204" pitchFamily="34" charset="0"/>
              </a:rPr>
              <a:t>troubleshooting the network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087395" cy="6870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EA139-D842-45C3-8CDE-AB570578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dirty="0" smtClean="0"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D25C4-E4BE-4556-BEB0-228BAA8CB98B}"/>
              </a:ext>
            </a:extLst>
          </p:cNvPr>
          <p:cNvSpPr txBox="1"/>
          <p:nvPr/>
        </p:nvSpPr>
        <p:spPr>
          <a:xfrm>
            <a:off x="1395860" y="5413179"/>
            <a:ext cx="156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5ED9E-7AFE-4AF4-ABB2-C6039E362921}"/>
              </a:ext>
            </a:extLst>
          </p:cNvPr>
          <p:cNvSpPr txBox="1"/>
          <p:nvPr/>
        </p:nvSpPr>
        <p:spPr>
          <a:xfrm>
            <a:off x="1395860" y="5793747"/>
            <a:ext cx="1076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Class lecture</a:t>
            </a:r>
            <a:endParaRPr lang="en-US" sz="1600" i="1" dirty="0">
              <a:solidFill>
                <a:srgbClr val="00206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https://www.cloudflare.com/en-in/learning/ddos/glossary/open-systems-interconnection-model-osi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https://www.geeksforgeeks.org/layers-of-osi-model</a:t>
            </a:r>
          </a:p>
          <a:p>
            <a:endParaRPr lang="en-US" sz="1600" i="1" dirty="0"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50E6F-E40A-4E9C-84E1-E69E7B51A1AE}"/>
              </a:ext>
            </a:extLst>
          </p:cNvPr>
          <p:cNvSpPr/>
          <p:nvPr/>
        </p:nvSpPr>
        <p:spPr>
          <a:xfrm>
            <a:off x="1" y="7251532"/>
            <a:ext cx="12192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76381E-33F4-46D0-8FE6-5FD09E773FA1}"/>
              </a:ext>
            </a:extLst>
          </p:cNvPr>
          <p:cNvSpPr/>
          <p:nvPr/>
        </p:nvSpPr>
        <p:spPr>
          <a:xfrm>
            <a:off x="103030" y="-2192299"/>
            <a:ext cx="121233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INTERACTIVE 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601C5-F5CF-48F3-A350-4159486F2A2F}"/>
              </a:ext>
            </a:extLst>
          </p:cNvPr>
          <p:cNvSpPr/>
          <p:nvPr/>
        </p:nvSpPr>
        <p:spPr>
          <a:xfrm>
            <a:off x="34343" y="-3826741"/>
            <a:ext cx="12192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697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222 L 0 -1.065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1.04167E-6 0.75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4.58333E-6 0.997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C11E0-6928-4DA5-9255-2596D0F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12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9055A-894C-4CA1-87CA-CA5795E72475}"/>
              </a:ext>
            </a:extLst>
          </p:cNvPr>
          <p:cNvSpPr/>
          <p:nvPr/>
        </p:nvSpPr>
        <p:spPr>
          <a:xfrm>
            <a:off x="1323289" y="557857"/>
            <a:ext cx="10377299" cy="466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40"/>
              </a:lnSpc>
            </a:pPr>
            <a:r>
              <a:rPr lang="en-US" sz="2400" b="1" dirty="0">
                <a:solidFill>
                  <a:srgbClr val="1D252C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Benefits of the OSI Model</a:t>
            </a:r>
            <a:endParaRPr lang="bn-BD" sz="2400" b="1" dirty="0">
              <a:solidFill>
                <a:srgbClr val="1D252C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algn="just">
              <a:lnSpc>
                <a:spcPts val="1440"/>
              </a:lnSpc>
            </a:pPr>
            <a:endParaRPr lang="en-US" sz="2400" b="1" dirty="0">
              <a:solidFill>
                <a:srgbClr val="1D252C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Divides the aspects of network operations into </a:t>
            </a:r>
            <a:r>
              <a:rPr lang="en-US" sz="2400" b="1" dirty="0">
                <a:latin typeface="Century Gothic" panose="020B0502020202020204" pitchFamily="34" charset="0"/>
              </a:rPr>
              <a:t>less complex components.</a:t>
            </a:r>
            <a:endParaRPr lang="bn-BD" sz="2400" b="1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Standardizes interfaces, enabling engineers to specialize </a:t>
            </a:r>
            <a:r>
              <a:rPr lang="en-US" sz="2400" b="1" dirty="0">
                <a:latin typeface="Century Gothic" panose="020B0502020202020204" pitchFamily="34" charset="0"/>
              </a:rPr>
              <a:t>design and development </a:t>
            </a:r>
            <a:r>
              <a:rPr lang="en-US" sz="2400" dirty="0">
                <a:latin typeface="Century Gothic" panose="020B0502020202020204" pitchFamily="34" charset="0"/>
              </a:rPr>
              <a:t>efforts to specific functions.</a:t>
            </a:r>
            <a:endParaRPr lang="bn-BD" sz="2400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Facilitates </a:t>
            </a:r>
            <a:r>
              <a:rPr lang="en-US" sz="2400" b="1" dirty="0">
                <a:latin typeface="Century Gothic" panose="020B0502020202020204" pitchFamily="34" charset="0"/>
              </a:rPr>
              <a:t>modular engineering </a:t>
            </a:r>
            <a:r>
              <a:rPr lang="en-US" sz="2400" dirty="0">
                <a:latin typeface="Century Gothic" panose="020B0502020202020204" pitchFamily="34" charset="0"/>
              </a:rPr>
              <a:t>and prevents changes in one area from affecting others.</a:t>
            </a:r>
            <a:endParaRPr lang="bn-BD" sz="2400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Ensures interoperability and allows </a:t>
            </a:r>
            <a:r>
              <a:rPr lang="en-US" sz="2400" b="1" dirty="0">
                <a:latin typeface="Century Gothic" panose="020B0502020202020204" pitchFamily="34" charset="0"/>
              </a:rPr>
              <a:t>network designers </a:t>
            </a:r>
            <a:r>
              <a:rPr lang="en-US" sz="2400" dirty="0">
                <a:latin typeface="Century Gothic" panose="020B0502020202020204" pitchFamily="34" charset="0"/>
              </a:rPr>
              <a:t>to choose the </a:t>
            </a:r>
            <a:r>
              <a:rPr lang="en-US" sz="2400" b="1" dirty="0">
                <a:latin typeface="Century Gothic" panose="020B0502020202020204" pitchFamily="34" charset="0"/>
              </a:rPr>
              <a:t>right networking devices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  <a:endParaRPr lang="bn-BD" sz="2400" dirty="0">
              <a:latin typeface="Century Gothic" panose="020B0502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latin typeface="Century Gothic" panose="020B0502020202020204" pitchFamily="34" charset="0"/>
              </a:rPr>
              <a:t>Accelerates evolution and helps with testing and </a:t>
            </a:r>
            <a:r>
              <a:rPr lang="en-US" sz="2400" b="1" dirty="0">
                <a:latin typeface="Century Gothic" panose="020B0502020202020204" pitchFamily="34" charset="0"/>
              </a:rPr>
              <a:t>troubleshooting the network</a:t>
            </a:r>
            <a:r>
              <a:rPr lang="en-US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9B8B3-3CCA-4E68-8E84-4A8F7C12C071}"/>
              </a:ext>
            </a:extLst>
          </p:cNvPr>
          <p:cNvSpPr/>
          <p:nvPr/>
        </p:nvSpPr>
        <p:spPr>
          <a:xfrm>
            <a:off x="0" y="0"/>
            <a:ext cx="1087395" cy="6870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5DF1B47-42F4-488B-8033-93CE18CC73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365B84-A7BD-40C5-9B61-241133BFE7CA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6244A-786A-4FC8-ADB0-0B925CBF8AE2}"/>
              </a:ext>
            </a:extLst>
          </p:cNvPr>
          <p:cNvSpPr txBox="1"/>
          <p:nvPr/>
        </p:nvSpPr>
        <p:spPr>
          <a:xfrm>
            <a:off x="1395860" y="5413179"/>
            <a:ext cx="156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Source: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9C61D-15C6-4A79-BCB2-B9B74BE84A04}"/>
              </a:ext>
            </a:extLst>
          </p:cNvPr>
          <p:cNvSpPr txBox="1"/>
          <p:nvPr/>
        </p:nvSpPr>
        <p:spPr>
          <a:xfrm>
            <a:off x="1395860" y="5793747"/>
            <a:ext cx="1076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Class lecture</a:t>
            </a:r>
            <a:endParaRPr lang="en-US" sz="1600" i="1" dirty="0">
              <a:solidFill>
                <a:srgbClr val="00206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https://www.cloudflare.com/en-in/learning/ddos/glossary/open-systems-interconnection-model-osi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https://www.geeksforgeeks.org/layers-of-osi-model</a:t>
            </a:r>
          </a:p>
          <a:p>
            <a:endParaRPr lang="en-US" sz="1600" i="1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46BB35-0653-4A18-A7F0-FD8E2F7811D4}"/>
              </a:ext>
            </a:extLst>
          </p:cNvPr>
          <p:cNvSpPr/>
          <p:nvPr/>
        </p:nvSpPr>
        <p:spPr>
          <a:xfrm>
            <a:off x="0" y="7251532"/>
            <a:ext cx="12192000" cy="6949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F7AC9-E6E3-4F78-9CE9-88D1046284E6}"/>
              </a:ext>
            </a:extLst>
          </p:cNvPr>
          <p:cNvSpPr/>
          <p:nvPr/>
        </p:nvSpPr>
        <p:spPr>
          <a:xfrm>
            <a:off x="103029" y="-2192299"/>
            <a:ext cx="121233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INTERACTIVE SESSION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DBA3D-DE47-44B5-B699-AF65261DCB8A}"/>
              </a:ext>
            </a:extLst>
          </p:cNvPr>
          <p:cNvSpPr/>
          <p:nvPr/>
        </p:nvSpPr>
        <p:spPr>
          <a:xfrm>
            <a:off x="34342" y="-3826741"/>
            <a:ext cx="12192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562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2222 L 0 -1.065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1.04167E-6 0.75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4.58333E-6 0.997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6" t="29473" r="2689" b="36945"/>
          <a:stretch/>
        </p:blipFill>
        <p:spPr>
          <a:xfrm>
            <a:off x="14455355" y="-4402966"/>
            <a:ext cx="3258355" cy="1545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267" y="-1500669"/>
            <a:ext cx="720000" cy="72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055" y="-5459094"/>
            <a:ext cx="7200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505" y="-1500669"/>
            <a:ext cx="720000" cy="72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505" y="-3466519"/>
            <a:ext cx="720000" cy="7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253" y="-2513596"/>
            <a:ext cx="720000" cy="72000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51" name="Oval 50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54" name="Oval 53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57" name="Oval 56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60" name="Oval 59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63" name="Oval 62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767100" y="90714"/>
            <a:ext cx="828000" cy="828000"/>
            <a:chOff x="-871200" y="76200"/>
            <a:chExt cx="828000" cy="828000"/>
          </a:xfrm>
        </p:grpSpPr>
        <p:sp>
          <p:nvSpPr>
            <p:cNvPr id="66" name="Oval 65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-828000" y="3010186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69" name="Oval 68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72" name="Freeform 71"/>
          <p:cNvSpPr/>
          <p:nvPr/>
        </p:nvSpPr>
        <p:spPr>
          <a:xfrm>
            <a:off x="0" y="-80010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7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Picture 70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ectangle 36"/>
          <p:cNvSpPr/>
          <p:nvPr/>
        </p:nvSpPr>
        <p:spPr>
          <a:xfrm>
            <a:off x="1812378" y="2813388"/>
            <a:ext cx="10009557" cy="183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1. Physical Layer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This layer includes the physical equipment involved in the data transfer, such as the cables and switches. This is also the layer where the data gets converted into a 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bit stream</a:t>
            </a: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, which is a string of 1s and 0s. </a:t>
            </a:r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Hub, Repeater, Modem, Cables </a:t>
            </a: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are Physical Layer devices.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12378" y="4753808"/>
            <a:ext cx="98633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n-US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functions of the physical layer are :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Bit synchronization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Bit rate control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Physical topologies</a:t>
            </a:r>
          </a:p>
          <a:p>
            <a:pPr marL="457200" lvl="0" indent="-457200" algn="just" fontAlgn="base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1"/>
                </a:solidFill>
                <a:latin typeface="Century Gothic" panose="020B0502020202020204" pitchFamily="34" charset="0"/>
              </a:rPr>
              <a:t>Transmission mode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045095" y="5345077"/>
            <a:ext cx="3656045" cy="898206"/>
            <a:chOff x="8088766" y="5794180"/>
            <a:chExt cx="3656045" cy="898206"/>
          </a:xfrm>
        </p:grpSpPr>
        <p:sp>
          <p:nvSpPr>
            <p:cNvPr id="4" name="TextBox 3"/>
            <p:cNvSpPr txBox="1"/>
            <p:nvPr/>
          </p:nvSpPr>
          <p:spPr>
            <a:xfrm>
              <a:off x="9365249" y="6089395"/>
              <a:ext cx="926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00100110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196229" y="5794180"/>
              <a:ext cx="1083946" cy="898206"/>
              <a:chOff x="8279524" y="5675544"/>
              <a:chExt cx="1083946" cy="89820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8279524" y="5675544"/>
                <a:ext cx="898206" cy="898206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152532" y="6124647"/>
                <a:ext cx="210938" cy="0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flipH="1">
              <a:off x="10369111" y="5794180"/>
              <a:ext cx="1083946" cy="898206"/>
              <a:chOff x="8279524" y="5675544"/>
              <a:chExt cx="1083946" cy="898206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V="1">
                <a:off x="8279524" y="5675544"/>
                <a:ext cx="898206" cy="898206"/>
              </a:xfrm>
              <a:prstGeom prst="rect">
                <a:avLst/>
              </a:prstGeom>
            </p:spPr>
          </p:pic>
          <p:cxnSp>
            <p:nvCxnSpPr>
              <p:cNvPr id="79" name="Straight Connector 78"/>
              <p:cNvCxnSpPr/>
              <p:nvPr/>
            </p:nvCxnSpPr>
            <p:spPr>
              <a:xfrm>
                <a:off x="9152532" y="6124647"/>
                <a:ext cx="210938" cy="0"/>
              </a:xfrm>
              <a:prstGeom prst="line">
                <a:avLst/>
              </a:prstGeom>
              <a:ln w="2857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263097" y="6369267"/>
              <a:ext cx="1481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Receiving Cable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088766" y="6369267"/>
              <a:ext cx="18153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Sending Cable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387006" y="6369267"/>
              <a:ext cx="960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Bit stream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6D97-8B5D-4E3C-8226-119394E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2</a:t>
            </a:fld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3C8A17-FE55-4DBF-92E7-11C5A0134C1A}"/>
              </a:ext>
            </a:extLst>
          </p:cNvPr>
          <p:cNvSpPr txBox="1"/>
          <p:nvPr/>
        </p:nvSpPr>
        <p:spPr>
          <a:xfrm>
            <a:off x="1812378" y="393998"/>
            <a:ext cx="9863331" cy="2089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fontAlgn="base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OSI Model</a:t>
            </a:r>
            <a:endParaRPr lang="en-US" sz="32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algn="just"/>
            <a:r>
              <a:rPr lang="en-US" sz="2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OSI stands for </a:t>
            </a:r>
            <a:r>
              <a:rPr lang="en-US" sz="22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Open Systems Interconnection</a:t>
            </a:r>
            <a:r>
              <a:rPr lang="en-US" sz="2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It has been developed by </a:t>
            </a:r>
            <a:r>
              <a:rPr lang="en-US" sz="22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International Organization of Standardization</a:t>
            </a:r>
            <a:r>
              <a:rPr lang="en-US" sz="22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in the year 1984. It is a 7 layer architecture with each layer having specific functionality to perform.</a:t>
            </a:r>
            <a:endParaRPr lang="en-US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49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sp>
        <p:nvSpPr>
          <p:cNvPr id="27" name="Freeform 26"/>
          <p:cNvSpPr/>
          <p:nvPr/>
        </p:nvSpPr>
        <p:spPr>
          <a:xfrm>
            <a:off x="0" y="-70104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5" name="Oval 4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781614" y="1068710"/>
            <a:ext cx="828000" cy="828000"/>
            <a:chOff x="-871200" y="1054196"/>
            <a:chExt cx="828000" cy="828000"/>
          </a:xfrm>
        </p:grpSpPr>
        <p:sp>
          <p:nvSpPr>
            <p:cNvPr id="9" name="Oval 8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2" name="Oval 11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5" name="Oval 14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8" name="Oval 17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1" name="Oval 20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49600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4" name="Oval 23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pic>
        <p:nvPicPr>
          <p:cNvPr id="26" name="Picture 2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3" name="Picture 32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1894004" y="614155"/>
            <a:ext cx="9824752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2. Data Link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data link helps data transfer between two devices on the SAME network. The data link layer takes packets from the network layer and breaks them into smaller pieces called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frames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Switch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&amp;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Bridge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are Data Link Layer devices.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4004" y="2828500"/>
            <a:ext cx="982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functions of the data Link layer are :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Framing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Physical addressing 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Error control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Flow Control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Access control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86045" y="4938004"/>
            <a:ext cx="4232711" cy="1045041"/>
            <a:chOff x="7486045" y="5517301"/>
            <a:chExt cx="4232711" cy="1045041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224" y="5517301"/>
              <a:ext cx="497016" cy="49701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512" y="5594662"/>
              <a:ext cx="493776" cy="49377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945" y="5517301"/>
              <a:ext cx="497016" cy="49701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931674" y="6121002"/>
              <a:ext cx="872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86045" y="6100677"/>
              <a:ext cx="1382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Frame creation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18681" y="6100677"/>
              <a:ext cx="2000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Transfer frames between network nodes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8550167" y="5841550"/>
              <a:ext cx="338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850883" y="5844729"/>
              <a:ext cx="3380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C5711-12BE-4798-A285-053CD47F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98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6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805200" y="208934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915760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26" name="Freeform 25"/>
          <p:cNvSpPr/>
          <p:nvPr/>
        </p:nvSpPr>
        <p:spPr>
          <a:xfrm>
            <a:off x="19050" y="-59817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8" name="Picture 27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pic>
        <p:nvPicPr>
          <p:cNvPr id="25" name="Picture 24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865830" y="569534"/>
            <a:ext cx="9828863" cy="347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3. Network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network layer is responsible for facilitating data transfer between two different networks. The network layer breaks up segments from the transport layer into smaller units, called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packets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on the sender’s device, and reassembling these packets on the receiving device. The network layer also finds the best physical path for the data to reach its destination; this is known as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routing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Network layer is implemented by networking devices such as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routers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588" y="4251272"/>
            <a:ext cx="977710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Network layer are: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Routing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Logical Addressing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914127" y="5448827"/>
            <a:ext cx="3780566" cy="768542"/>
            <a:chOff x="7560535" y="6064995"/>
            <a:chExt cx="3780566" cy="768542"/>
          </a:xfrm>
        </p:grpSpPr>
        <p:sp>
          <p:nvSpPr>
            <p:cNvPr id="36" name="Flowchart: Or 35"/>
            <p:cNvSpPr/>
            <p:nvPr/>
          </p:nvSpPr>
          <p:spPr>
            <a:xfrm>
              <a:off x="10318217" y="6064995"/>
              <a:ext cx="493776" cy="493776"/>
            </a:xfrm>
            <a:prstGeom prst="flowChartOr">
              <a:avLst/>
            </a:prstGeom>
            <a:noFill/>
            <a:ln w="19050">
              <a:solidFill>
                <a:srgbClr val="2F6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955815" y="6064995"/>
              <a:ext cx="493776" cy="493776"/>
              <a:chOff x="7949008" y="6055614"/>
              <a:chExt cx="711644" cy="699729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7949008" y="6140769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flipV="1">
                <a:off x="8034147" y="6484212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/>
              <p:cNvSpPr/>
              <p:nvPr/>
            </p:nvSpPr>
            <p:spPr>
              <a:xfrm flipH="1" flipV="1">
                <a:off x="8376383" y="6400996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5400000">
                <a:off x="8311847" y="6062183"/>
                <a:ext cx="284269" cy="271131"/>
              </a:xfrm>
              <a:custGeom>
                <a:avLst/>
                <a:gdLst>
                  <a:gd name="connsiteX0" fmla="*/ 271131 w 284269"/>
                  <a:gd name="connsiteY0" fmla="*/ 0 h 271131"/>
                  <a:gd name="connsiteX1" fmla="*/ 284269 w 284269"/>
                  <a:gd name="connsiteY1" fmla="*/ 1159 h 271131"/>
                  <a:gd name="connsiteX2" fmla="*/ 284269 w 284269"/>
                  <a:gd name="connsiteY2" fmla="*/ 271131 h 271131"/>
                  <a:gd name="connsiteX3" fmla="*/ 0 w 284269"/>
                  <a:gd name="connsiteY3" fmla="*/ 271131 h 271131"/>
                  <a:gd name="connsiteX4" fmla="*/ 271131 w 284269"/>
                  <a:gd name="connsiteY4" fmla="*/ 0 h 27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69" h="271131">
                    <a:moveTo>
                      <a:pt x="271131" y="0"/>
                    </a:moveTo>
                    <a:lnTo>
                      <a:pt x="284269" y="1159"/>
                    </a:lnTo>
                    <a:lnTo>
                      <a:pt x="284269" y="271131"/>
                    </a:lnTo>
                    <a:lnTo>
                      <a:pt x="0" y="271131"/>
                    </a:lnTo>
                    <a:cubicBezTo>
                      <a:pt x="0" y="121389"/>
                      <a:pt x="121389" y="0"/>
                      <a:pt x="271131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2F6FA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2740" y="6064995"/>
              <a:ext cx="493776" cy="493776"/>
            </a:xfrm>
            <a:prstGeom prst="rect">
              <a:avLst/>
            </a:prstGeom>
            <a:ln>
              <a:noFill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9006165" y="6556538"/>
              <a:ext cx="872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60535" y="6556538"/>
              <a:ext cx="144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Packets creation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837623" y="6556538"/>
              <a:ext cx="15034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Packets Assembly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636000" y="6311883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9831272" y="6311883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34C3D9-F3A6-4037-A8DD-5362E1A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76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5" name="Oval 4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9" name="Oval 8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2" name="Oval 11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5" name="Oval 14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21" name="Oval 20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4" name="Oval 23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70618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18" name="Oval 17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pic>
        <p:nvPicPr>
          <p:cNvPr id="30" name="Picture 2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16" t="29473" r="2689" b="36945"/>
          <a:stretch/>
        </p:blipFill>
        <p:spPr>
          <a:xfrm>
            <a:off x="4830174" y="-1803279"/>
            <a:ext cx="3258355" cy="1545466"/>
          </a:xfrm>
          <a:prstGeom prst="rect">
            <a:avLst/>
          </a:prstGeom>
        </p:spPr>
      </p:pic>
      <p:sp>
        <p:nvSpPr>
          <p:cNvPr id="37" name="Freeform 36"/>
          <p:cNvSpPr/>
          <p:nvPr/>
        </p:nvSpPr>
        <p:spPr>
          <a:xfrm>
            <a:off x="0" y="-50673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7" name="Picture 2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784318" y="647827"/>
            <a:ext cx="1000479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4. Transport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Transport layer responsible for end-to-end communication between the two devices. This includes taking data from the session layer and breaking it up into chunks called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segments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before sending it to Network layer. The transport layer is also responsible for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flow control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error control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Transport Layer is called as 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Heart of OSI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 model. Data in the Transport Layer is called as 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Segments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just"/>
            <a:b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318" y="3914331"/>
            <a:ext cx="10004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functions of the transport layer are :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Segmentation and Reassembly</a:t>
            </a:r>
          </a:p>
          <a:p>
            <a:pPr marL="457200" lvl="0" indent="-4572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Service Point Addressing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56954" y="8471407"/>
            <a:ext cx="10004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* Data in the Transport Layer is called as </a:t>
            </a:r>
            <a:r>
              <a:rPr lang="en-US" sz="2800" b="1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Segments</a:t>
            </a:r>
            <a: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b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** Transport layer is operated by the Operating System. It is a part of the OS and communicates with the Application Layer by making system calls.</a:t>
            </a:r>
            <a:b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Transport Layer is called as </a:t>
            </a:r>
            <a:r>
              <a:rPr lang="en-US" sz="2800" b="1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Heart of OSI</a:t>
            </a:r>
            <a:r>
              <a:rPr lang="en-US" sz="2800" i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 model.</a:t>
            </a:r>
            <a:endParaRPr lang="en-US" sz="2800" dirty="0">
              <a:solidFill>
                <a:srgbClr val="FF0000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129319" y="5448828"/>
            <a:ext cx="3553726" cy="768542"/>
            <a:chOff x="8008548" y="5848928"/>
            <a:chExt cx="3553726" cy="768542"/>
          </a:xfrm>
        </p:grpSpPr>
        <p:sp>
          <p:nvSpPr>
            <p:cNvPr id="39" name="Flowchart: Or 38"/>
            <p:cNvSpPr/>
            <p:nvPr/>
          </p:nvSpPr>
          <p:spPr>
            <a:xfrm>
              <a:off x="8395562" y="5877759"/>
              <a:ext cx="493776" cy="493776"/>
            </a:xfrm>
            <a:prstGeom prst="flowChartOr">
              <a:avLst/>
            </a:prstGeom>
            <a:noFill/>
            <a:ln w="19050">
              <a:solidFill>
                <a:srgbClr val="2F6F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0753" y="5848928"/>
              <a:ext cx="493776" cy="493776"/>
            </a:xfrm>
            <a:prstGeom prst="rect">
              <a:avLst/>
            </a:prstGeom>
            <a:ln>
              <a:noFill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9454178" y="6340471"/>
              <a:ext cx="872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08548" y="6340471"/>
              <a:ext cx="1263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Segmentation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503343" y="6340471"/>
              <a:ext cx="1058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Reassembly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9084013" y="6095816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0279285" y="6095816"/>
              <a:ext cx="273050" cy="0"/>
            </a:xfrm>
            <a:prstGeom prst="straightConnector1">
              <a:avLst/>
            </a:prstGeom>
            <a:ln w="28575">
              <a:solidFill>
                <a:srgbClr val="2F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0785920" y="5848928"/>
              <a:ext cx="493776" cy="49377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409A2-ED46-4297-9433-68DBC02A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62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B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0" y="-413385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05200" y="39500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80292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pic>
        <p:nvPicPr>
          <p:cNvPr id="25" name="Picture 24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27" name="Picture 2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1893877" y="717346"/>
            <a:ext cx="9913746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5. Session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is the layer responsible for opening and closing communication between the two devices. The time between when the communication is opened and closed is known as the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session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The session layer ensures that the session stays open long enough to transfer all the data being exchanged, and then promptly closes the session in order to avoid wasting resources.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session layer also synchronizes data transfer with checkpoints.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7590" y="3975295"/>
            <a:ext cx="9890033" cy="181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session layer are 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Session establishment, maintenance and termination 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Synchronization 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Dialog Controller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563887" y="5353872"/>
            <a:ext cx="2116128" cy="770775"/>
            <a:chOff x="9860627" y="4809814"/>
            <a:chExt cx="2116128" cy="77077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847" y="4809814"/>
              <a:ext cx="493776" cy="49377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774" y="4809814"/>
              <a:ext cx="493776" cy="49377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860627" y="5303590"/>
              <a:ext cx="2116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Session of communication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0728008" y="5056702"/>
              <a:ext cx="381365" cy="0"/>
            </a:xfrm>
            <a:prstGeom prst="straightConnector1">
              <a:avLst/>
            </a:prstGeom>
            <a:ln w="28575">
              <a:solidFill>
                <a:srgbClr val="2E6C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14525-9F95-4583-BEC9-2DFF584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46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78615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-8712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80292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26" name="Freeform 25"/>
          <p:cNvSpPr/>
          <p:nvPr/>
        </p:nvSpPr>
        <p:spPr>
          <a:xfrm>
            <a:off x="6" y="-31242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pic>
        <p:nvPicPr>
          <p:cNvPr id="27" name="Picture 2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1" name="Picture 3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1898540" y="673478"/>
            <a:ext cx="97480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6. Presentation Layer</a:t>
            </a:r>
            <a:endParaRPr lang="bn-BD" sz="2400" b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layer is primarily responsible for preparing data so that it can be used by the application layer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.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layer can also handle the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encryption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decryption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required by the application layer.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Finally the presentation layer is also responsible for compressing data it receives from the application layer before delivering it to Session layer. </a:t>
            </a:r>
          </a:p>
          <a:p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8540" y="3611354"/>
            <a:ext cx="9748028" cy="173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presentation layer are 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Translation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Encryption/ Decryption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Compression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216152" y="5195396"/>
            <a:ext cx="3234019" cy="937872"/>
            <a:chOff x="8216152" y="5195396"/>
            <a:chExt cx="3234019" cy="93787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652" y="5360236"/>
              <a:ext cx="493776" cy="49377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5261" y="5360236"/>
              <a:ext cx="493776" cy="493776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9566442" y="5195396"/>
              <a:ext cx="470569" cy="618728"/>
              <a:chOff x="9566442" y="5195396"/>
              <a:chExt cx="470569" cy="618728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9566442" y="5400124"/>
                <a:ext cx="470569" cy="4140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9693428" y="5199151"/>
                <a:ext cx="6724" cy="251994"/>
              </a:xfrm>
              <a:prstGeom prst="straightConnector1">
                <a:avLst/>
              </a:prstGeom>
              <a:ln w="19050">
                <a:solidFill>
                  <a:srgbClr val="4171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9795479" y="5234239"/>
                <a:ext cx="6724" cy="251994"/>
              </a:xfrm>
              <a:prstGeom prst="straightConnector1">
                <a:avLst/>
              </a:prstGeom>
              <a:ln w="19050">
                <a:solidFill>
                  <a:srgbClr val="4171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9913317" y="5195396"/>
                <a:ext cx="6724" cy="251994"/>
              </a:xfrm>
              <a:prstGeom prst="straightConnector1">
                <a:avLst/>
              </a:prstGeom>
              <a:ln w="19050">
                <a:solidFill>
                  <a:srgbClr val="41719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/>
            <p:cNvCxnSpPr/>
            <p:nvPr/>
          </p:nvCxnSpPr>
          <p:spPr>
            <a:xfrm>
              <a:off x="9164171" y="5607124"/>
              <a:ext cx="268586" cy="0"/>
            </a:xfrm>
            <a:prstGeom prst="straightConnector1">
              <a:avLst/>
            </a:prstGeom>
            <a:ln w="28575">
              <a:solidFill>
                <a:srgbClr val="3070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0204077" y="5613589"/>
              <a:ext cx="268586" cy="0"/>
            </a:xfrm>
            <a:prstGeom prst="straightConnector1">
              <a:avLst/>
            </a:prstGeom>
            <a:ln w="28575">
              <a:solidFill>
                <a:srgbClr val="3070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216152" y="5856269"/>
              <a:ext cx="102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Encryption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85441" y="5856269"/>
              <a:ext cx="1187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Compression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2688" y="5856269"/>
              <a:ext cx="997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Translation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35B04-1659-470F-9A5B-F83A3671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87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6124647"/>
            <a:ext cx="468000" cy="468000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-871200" y="2032192"/>
            <a:ext cx="828000" cy="828000"/>
            <a:chOff x="-871200" y="2032192"/>
            <a:chExt cx="828000" cy="828000"/>
          </a:xfrm>
        </p:grpSpPr>
        <p:sp>
          <p:nvSpPr>
            <p:cNvPr id="4" name="Oval 3"/>
            <p:cNvSpPr/>
            <p:nvPr/>
          </p:nvSpPr>
          <p:spPr>
            <a:xfrm>
              <a:off x="-871200" y="203219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218576"/>
              <a:ext cx="468000" cy="468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1200" y="1054196"/>
            <a:ext cx="828000" cy="828000"/>
            <a:chOff x="-871200" y="1054196"/>
            <a:chExt cx="828000" cy="828000"/>
          </a:xfrm>
        </p:grpSpPr>
        <p:sp>
          <p:nvSpPr>
            <p:cNvPr id="8" name="Oval 7"/>
            <p:cNvSpPr/>
            <p:nvPr/>
          </p:nvSpPr>
          <p:spPr>
            <a:xfrm>
              <a:off x="-871200" y="1054196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1242058"/>
              <a:ext cx="468000" cy="4680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-871200" y="3988184"/>
            <a:ext cx="828000" cy="828000"/>
            <a:chOff x="-871200" y="3988184"/>
            <a:chExt cx="828000" cy="828000"/>
          </a:xfrm>
        </p:grpSpPr>
        <p:sp>
          <p:nvSpPr>
            <p:cNvPr id="11" name="Oval 10"/>
            <p:cNvSpPr/>
            <p:nvPr/>
          </p:nvSpPr>
          <p:spPr>
            <a:xfrm>
              <a:off x="-871200" y="398818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4171612"/>
              <a:ext cx="468000" cy="468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871200" y="4966180"/>
            <a:ext cx="828000" cy="828000"/>
            <a:chOff x="-871200" y="4966180"/>
            <a:chExt cx="828000" cy="828000"/>
          </a:xfrm>
        </p:grpSpPr>
        <p:sp>
          <p:nvSpPr>
            <p:cNvPr id="14" name="Oval 13"/>
            <p:cNvSpPr/>
            <p:nvPr/>
          </p:nvSpPr>
          <p:spPr>
            <a:xfrm>
              <a:off x="-871200" y="496618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5148130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67100" y="5944178"/>
            <a:ext cx="828000" cy="828000"/>
            <a:chOff x="-871200" y="5944178"/>
            <a:chExt cx="828000" cy="828000"/>
          </a:xfrm>
        </p:grpSpPr>
        <p:sp>
          <p:nvSpPr>
            <p:cNvPr id="17" name="Oval 16"/>
            <p:cNvSpPr/>
            <p:nvPr/>
          </p:nvSpPr>
          <p:spPr>
            <a:xfrm>
              <a:off x="-871200" y="5944178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6124647"/>
              <a:ext cx="468000" cy="46800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-871200" y="76200"/>
            <a:ext cx="828000" cy="828000"/>
            <a:chOff x="-871200" y="76200"/>
            <a:chExt cx="828000" cy="828000"/>
          </a:xfrm>
        </p:grpSpPr>
        <p:sp>
          <p:nvSpPr>
            <p:cNvPr id="20" name="Oval 19"/>
            <p:cNvSpPr/>
            <p:nvPr/>
          </p:nvSpPr>
          <p:spPr>
            <a:xfrm>
              <a:off x="-871200" y="762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265540"/>
              <a:ext cx="468000" cy="4680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-858610" y="3015000"/>
            <a:ext cx="828000" cy="828000"/>
            <a:chOff x="-871200" y="3010188"/>
            <a:chExt cx="828000" cy="828000"/>
          </a:xfrm>
          <a:solidFill>
            <a:schemeClr val="bg1"/>
          </a:solidFill>
        </p:grpSpPr>
        <p:sp>
          <p:nvSpPr>
            <p:cNvPr id="23" name="Oval 22"/>
            <p:cNvSpPr/>
            <p:nvPr/>
          </p:nvSpPr>
          <p:spPr>
            <a:xfrm>
              <a:off x="-871200" y="3010188"/>
              <a:ext cx="828000" cy="8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85500" y="3195094"/>
              <a:ext cx="468000" cy="468000"/>
            </a:xfrm>
            <a:prstGeom prst="rect">
              <a:avLst/>
            </a:prstGeom>
            <a:grpFill/>
          </p:spPr>
        </p:pic>
      </p:grpSp>
      <p:sp>
        <p:nvSpPr>
          <p:cNvPr id="26" name="Freeform 25"/>
          <p:cNvSpPr/>
          <p:nvPr/>
        </p:nvSpPr>
        <p:spPr>
          <a:xfrm>
            <a:off x="0" y="-2133600"/>
            <a:ext cx="1112390" cy="16992600"/>
          </a:xfrm>
          <a:custGeom>
            <a:avLst/>
            <a:gdLst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0" fmla="*/ 1112390 w 1112390"/>
              <a:gd name="connsiteY0" fmla="*/ 7849967 h 16992600"/>
              <a:gd name="connsiteX1" fmla="*/ 3143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7344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648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3435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572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2673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14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197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19114 w 1112390"/>
              <a:gd name="connsiteY1" fmla="*/ 849630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59625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  <a:gd name="connsiteX0" fmla="*/ 1112390 w 1112390"/>
              <a:gd name="connsiteY0" fmla="*/ 7849967 h 16992600"/>
              <a:gd name="connsiteX1" fmla="*/ 649594 w 1112390"/>
              <a:gd name="connsiteY1" fmla="*/ 8503920 h 16992600"/>
              <a:gd name="connsiteX2" fmla="*/ 1097355 w 1112390"/>
              <a:gd name="connsiteY2" fmla="*/ 9130458 h 16992600"/>
              <a:gd name="connsiteX3" fmla="*/ 1104900 w 1112390"/>
              <a:gd name="connsiteY3" fmla="*/ 16992600 h 16992600"/>
              <a:gd name="connsiteX4" fmla="*/ 0 w 1112390"/>
              <a:gd name="connsiteY4" fmla="*/ 16992600 h 16992600"/>
              <a:gd name="connsiteX5" fmla="*/ 0 w 1112390"/>
              <a:gd name="connsiteY5" fmla="*/ 0 h 16992600"/>
              <a:gd name="connsiteX6" fmla="*/ 1104900 w 1112390"/>
              <a:gd name="connsiteY6" fmla="*/ 0 h 16992600"/>
              <a:gd name="connsiteX7" fmla="*/ 1112390 w 1112390"/>
              <a:gd name="connsiteY7" fmla="*/ 7849967 h 1699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2390" h="16992600">
                <a:moveTo>
                  <a:pt x="1112390" y="7849967"/>
                </a:moveTo>
                <a:cubicBezTo>
                  <a:pt x="1090205" y="8073031"/>
                  <a:pt x="644325" y="8061979"/>
                  <a:pt x="649594" y="8503920"/>
                </a:cubicBezTo>
                <a:cubicBezTo>
                  <a:pt x="654863" y="8945861"/>
                  <a:pt x="1080181" y="8880972"/>
                  <a:pt x="1097355" y="9130458"/>
                </a:cubicBezTo>
                <a:lnTo>
                  <a:pt x="1104900" y="16992600"/>
                </a:lnTo>
                <a:lnTo>
                  <a:pt x="0" y="16992600"/>
                </a:lnTo>
                <a:lnTo>
                  <a:pt x="0" y="0"/>
                </a:lnTo>
                <a:lnTo>
                  <a:pt x="1104900" y="0"/>
                </a:lnTo>
                <a:cubicBezTo>
                  <a:pt x="1107397" y="2616656"/>
                  <a:pt x="1109893" y="5233311"/>
                  <a:pt x="1112390" y="78499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218576"/>
            <a:ext cx="468000" cy="468000"/>
          </a:xfrm>
          <a:prstGeom prst="rect">
            <a:avLst/>
          </a:prstGeom>
          <a:noFill/>
        </p:spPr>
      </p:pic>
      <p:pic>
        <p:nvPicPr>
          <p:cNvPr id="28" name="Picture 2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1242058"/>
            <a:ext cx="468000" cy="468000"/>
          </a:xfrm>
          <a:prstGeom prst="rect">
            <a:avLst/>
          </a:prstGeom>
          <a:noFill/>
        </p:spPr>
      </p:pic>
      <p:pic>
        <p:nvPicPr>
          <p:cNvPr id="29" name="Picture 2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4171612"/>
            <a:ext cx="468000" cy="468000"/>
          </a:xfrm>
          <a:prstGeom prst="rect">
            <a:avLst/>
          </a:prstGeom>
          <a:noFill/>
        </p:spPr>
      </p:pic>
      <p:pic>
        <p:nvPicPr>
          <p:cNvPr id="30" name="Picture 29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5148130"/>
            <a:ext cx="468000" cy="468000"/>
          </a:xfrm>
          <a:prstGeom prst="rect">
            <a:avLst/>
          </a:prstGeom>
          <a:noFill/>
        </p:spPr>
      </p:pic>
      <p:pic>
        <p:nvPicPr>
          <p:cNvPr id="32" name="Picture 3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265540"/>
            <a:ext cx="468000" cy="468000"/>
          </a:xfrm>
          <a:prstGeom prst="rect">
            <a:avLst/>
          </a:prstGeom>
          <a:noFill/>
        </p:spPr>
      </p:pic>
      <p:pic>
        <p:nvPicPr>
          <p:cNvPr id="25" name="Picture 24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8" y="3195094"/>
            <a:ext cx="468000" cy="468000"/>
          </a:xfrm>
          <a:prstGeom prst="rect">
            <a:avLst/>
          </a:prstGeom>
          <a:noFill/>
        </p:spPr>
      </p:pic>
      <p:sp>
        <p:nvSpPr>
          <p:cNvPr id="34" name="Rectangle 33"/>
          <p:cNvSpPr/>
          <p:nvPr/>
        </p:nvSpPr>
        <p:spPr>
          <a:xfrm>
            <a:off x="1595100" y="354775"/>
            <a:ext cx="100106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7. Application Layer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This is the only layer that directly interacts with data from the user. Software applications like web browsers and email clients rely on the application layer to initiate communications.</a:t>
            </a:r>
            <a:r>
              <a:rPr lang="bn-B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the application layer is responsible for the protocols and data manipulation that the software relies on to present meaningful data to the user. Application Layer is also called as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Desktop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Layer.</a:t>
            </a:r>
            <a:endParaRPr lang="bn-B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bn-B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95100" y="3201395"/>
            <a:ext cx="10010698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The functions of the Application layer are :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Network Virtual Terminal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File transfer access and management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Mail Services</a:t>
            </a:r>
          </a:p>
          <a:p>
            <a:pPr marL="457200" marR="0" lvl="0" indent="-457200" fontAlgn="base">
              <a:lnSpc>
                <a:spcPct val="115000"/>
              </a:lnSpc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Directory Services</a:t>
            </a:r>
            <a:endParaRPr lang="en-US" sz="24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9DF61F-7ED6-4031-A0EC-65611919584A}"/>
              </a:ext>
            </a:extLst>
          </p:cNvPr>
          <p:cNvGrpSpPr/>
          <p:nvPr/>
        </p:nvGrpSpPr>
        <p:grpSpPr>
          <a:xfrm>
            <a:off x="6996295" y="4599378"/>
            <a:ext cx="4882498" cy="1344800"/>
            <a:chOff x="7116115" y="5136871"/>
            <a:chExt cx="4882498" cy="134480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549" y="5412848"/>
              <a:ext cx="724083" cy="72408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152634" y="5643532"/>
              <a:ext cx="141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Request content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87024" y="6204672"/>
              <a:ext cx="2668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Return content in required format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83881" y="5136871"/>
              <a:ext cx="141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Website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116115" y="5548022"/>
              <a:ext cx="1657336" cy="453736"/>
              <a:chOff x="7414093" y="6055975"/>
              <a:chExt cx="1657336" cy="453736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7472149" y="6055975"/>
                <a:ext cx="1599280" cy="453736"/>
              </a:xfrm>
              <a:prstGeom prst="cube">
                <a:avLst>
                  <a:gd name="adj" fmla="val 309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14093" y="6213044"/>
                <a:ext cx="15892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Application Layer</a:t>
                </a:r>
              </a:p>
            </p:txBody>
          </p:sp>
        </p:grpSp>
        <p:cxnSp>
          <p:nvCxnSpPr>
            <p:cNvPr id="43" name="Elbow Connector 42"/>
            <p:cNvCxnSpPr/>
            <p:nvPr/>
          </p:nvCxnSpPr>
          <p:spPr>
            <a:xfrm>
              <a:off x="7874640" y="6136931"/>
              <a:ext cx="339297" cy="206240"/>
            </a:xfrm>
            <a:prstGeom prst="bentConnector3">
              <a:avLst>
                <a:gd name="adj1" fmla="val -1264"/>
              </a:avLst>
            </a:prstGeom>
            <a:ln w="38100">
              <a:solidFill>
                <a:srgbClr val="1D4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10947905" y="6167803"/>
              <a:ext cx="292731" cy="239552"/>
            </a:xfrm>
            <a:prstGeom prst="bentConnector3">
              <a:avLst>
                <a:gd name="adj1" fmla="val 10016"/>
              </a:avLst>
            </a:prstGeom>
            <a:ln w="38100">
              <a:solidFill>
                <a:srgbClr val="1D4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8867217" y="5782032"/>
              <a:ext cx="274320" cy="0"/>
            </a:xfrm>
            <a:prstGeom prst="straightConnector1">
              <a:avLst/>
            </a:prstGeom>
            <a:ln w="38100">
              <a:solidFill>
                <a:srgbClr val="1D49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</p:cNvCxnSpPr>
            <p:nvPr/>
          </p:nvCxnSpPr>
          <p:spPr>
            <a:xfrm flipV="1">
              <a:off x="10567366" y="5782031"/>
              <a:ext cx="250689" cy="1"/>
            </a:xfrm>
            <a:prstGeom prst="line">
              <a:avLst/>
            </a:prstGeom>
            <a:ln w="38100">
              <a:solidFill>
                <a:srgbClr val="1D4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70477-2BEE-4763-BEFF-CF435BC5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5B84-A7BD-40C5-9B61-241133BFE7CA}" type="slidenum">
              <a:rPr lang="en-AU" smtClean="0"/>
              <a:t>8</a:t>
            </a:fld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2052171" y="6071077"/>
            <a:ext cx="9553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Class lecture</a:t>
            </a:r>
            <a:endParaRPr lang="en-US" sz="1200" i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  <a:hlinkClick r:id="rId1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www.cloudflare.com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/en-in/learning/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ddos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/glossary/open-systems-interconnection-model-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osi</a:t>
            </a:r>
            <a:endParaRPr lang="en-US" sz="1200" i="1" dirty="0">
              <a:solidFill>
                <a:schemeClr val="bg1"/>
              </a:solidFill>
              <a:latin typeface="Century Gothic" panose="020B0502020202020204" pitchFamily="34" charset="0"/>
              <a:ea typeface="Times New Roman" panose="02020603050405020304" pitchFamily="18" charset="0"/>
              <a:cs typeface="Vrinda" panose="01010600010101010101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https://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www.geeksforgeeks.org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/layers-of-</a:t>
            </a:r>
            <a:r>
              <a:rPr lang="en-US" sz="1200" i="1" dirty="0" err="1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osi</a:t>
            </a:r>
            <a:r>
              <a:rPr lang="en-US" sz="1200" i="1" dirty="0">
                <a:solidFill>
                  <a:schemeClr val="bg1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Vrinda" panose="01010600010101010101" pitchFamily="2" charset="0"/>
              </a:rPr>
              <a:t>-model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9D25C4-E4BE-4556-BEB0-228BAA8CB98B}"/>
              </a:ext>
            </a:extLst>
          </p:cNvPr>
          <p:cNvSpPr txBox="1"/>
          <p:nvPr/>
        </p:nvSpPr>
        <p:spPr>
          <a:xfrm>
            <a:off x="2086024" y="5702558"/>
            <a:ext cx="15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12336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087395" cy="6870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01"/>
          <p:cNvGrpSpPr/>
          <p:nvPr/>
        </p:nvGrpSpPr>
        <p:grpSpPr>
          <a:xfrm>
            <a:off x="1549378" y="154618"/>
            <a:ext cx="3337560" cy="822960"/>
            <a:chOff x="1725310" y="425938"/>
            <a:chExt cx="3337560" cy="822960"/>
          </a:xfrm>
        </p:grpSpPr>
        <p:grpSp>
          <p:nvGrpSpPr>
            <p:cNvPr id="73" name="Group 72"/>
            <p:cNvGrpSpPr/>
            <p:nvPr/>
          </p:nvGrpSpPr>
          <p:grpSpPr>
            <a:xfrm>
              <a:off x="1725310" y="425938"/>
              <a:ext cx="3337560" cy="822960"/>
              <a:chOff x="794826" y="3877994"/>
              <a:chExt cx="5645832" cy="1055079"/>
            </a:xfrm>
          </p:grpSpPr>
          <p:sp>
            <p:nvSpPr>
              <p:cNvPr id="75" name="Round Same Side Corner Rectangle 74"/>
              <p:cNvSpPr/>
              <p:nvPr/>
            </p:nvSpPr>
            <p:spPr>
              <a:xfrm rot="5400000" flipH="1">
                <a:off x="3090203" y="1582618"/>
                <a:ext cx="1055078" cy="5645832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5400000" flipH="1">
                <a:off x="5513362" y="4005777"/>
                <a:ext cx="1055078" cy="799512"/>
              </a:xfrm>
              <a:custGeom>
                <a:avLst/>
                <a:gdLst>
                  <a:gd name="connsiteX0" fmla="*/ 1055078 w 1055078"/>
                  <a:gd name="connsiteY0" fmla="*/ 799512 h 799512"/>
                  <a:gd name="connsiteX1" fmla="*/ 1055078 w 1055078"/>
                  <a:gd name="connsiteY1" fmla="*/ 175850 h 799512"/>
                  <a:gd name="connsiteX2" fmla="*/ 879228 w 1055078"/>
                  <a:gd name="connsiteY2" fmla="*/ 0 h 799512"/>
                  <a:gd name="connsiteX3" fmla="*/ 175850 w 1055078"/>
                  <a:gd name="connsiteY3" fmla="*/ 0 h 799512"/>
                  <a:gd name="connsiteX4" fmla="*/ 0 w 1055078"/>
                  <a:gd name="connsiteY4" fmla="*/ 175850 h 799512"/>
                  <a:gd name="connsiteX5" fmla="*/ 0 w 1055078"/>
                  <a:gd name="connsiteY5" fmla="*/ 799512 h 79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5078" h="799512">
                    <a:moveTo>
                      <a:pt x="1055078" y="799512"/>
                    </a:moveTo>
                    <a:lnTo>
                      <a:pt x="1055078" y="175850"/>
                    </a:lnTo>
                    <a:cubicBezTo>
                      <a:pt x="1055078" y="78731"/>
                      <a:pt x="976347" y="0"/>
                      <a:pt x="879228" y="0"/>
                    </a:cubicBezTo>
                    <a:lnTo>
                      <a:pt x="175850" y="0"/>
                    </a:lnTo>
                    <a:cubicBezTo>
                      <a:pt x="78731" y="0"/>
                      <a:pt x="0" y="78731"/>
                      <a:pt x="0" y="175850"/>
                    </a:cubicBezTo>
                    <a:lnTo>
                      <a:pt x="0" y="79951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600670" y="646504"/>
              <a:ext cx="45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07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1856" y="507070"/>
              <a:ext cx="28602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rPr>
                <a:t>Human-computer interaction layer, where applications can access the network services</a:t>
              </a:r>
              <a:endParaRPr lang="en-US" sz="1200" b="1" dirty="0">
                <a:solidFill>
                  <a:srgbClr val="0070C0"/>
                </a:solidFill>
                <a:effectLst/>
                <a:ea typeface="Arial" panose="020B0604020202020204" pitchFamily="34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10" name="1"/>
          <p:cNvGrpSpPr/>
          <p:nvPr/>
        </p:nvGrpSpPr>
        <p:grpSpPr>
          <a:xfrm>
            <a:off x="1462453" y="121601"/>
            <a:ext cx="3238223" cy="890170"/>
            <a:chOff x="1638385" y="392921"/>
            <a:chExt cx="3238223" cy="890170"/>
          </a:xfrm>
        </p:grpSpPr>
        <p:sp>
          <p:nvSpPr>
            <p:cNvPr id="78" name="Freeform 1"/>
            <p:cNvSpPr/>
            <p:nvPr/>
          </p:nvSpPr>
          <p:spPr>
            <a:xfrm rot="16200000">
              <a:off x="2812412" y="-781106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1"/>
            <p:cNvSpPr/>
            <p:nvPr/>
          </p:nvSpPr>
          <p:spPr>
            <a:xfrm rot="5400000" flipH="1" flipV="1">
              <a:off x="2971369" y="-726546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1"/>
            <p:cNvSpPr txBox="1"/>
            <p:nvPr/>
          </p:nvSpPr>
          <p:spPr>
            <a:xfrm>
              <a:off x="1757279" y="637071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Application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80" name="02"/>
          <p:cNvGrpSpPr/>
          <p:nvPr/>
        </p:nvGrpSpPr>
        <p:grpSpPr>
          <a:xfrm>
            <a:off x="1549377" y="1117270"/>
            <a:ext cx="3337560" cy="822960"/>
            <a:chOff x="4562412" y="957547"/>
            <a:chExt cx="3383280" cy="822960"/>
          </a:xfrm>
        </p:grpSpPr>
        <p:grpSp>
          <p:nvGrpSpPr>
            <p:cNvPr id="181" name="Group 180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185" name="Round Same Side Corner Rectangle 184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4" name="TextBox 183"/>
              <p:cNvSpPr txBox="1"/>
              <p:nvPr/>
            </p:nvSpPr>
            <p:spPr>
              <a:xfrm>
                <a:off x="6148585" y="3108038"/>
                <a:ext cx="693003" cy="48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Vnida (body)"/>
                  </a:rPr>
                  <a:t>06</a:t>
                </a:r>
                <a:endParaRPr lang="en-US" b="1" dirty="0">
                  <a:solidFill>
                    <a:schemeClr val="bg1"/>
                  </a:solidFill>
                  <a:latin typeface="Vrinda" panose="01010600010101010101" pitchFamily="2" charset="0"/>
                  <a:cs typeface="Vrinda" panose="01010600010101010101" pitchFamily="2" charset="0"/>
                </a:endParaRP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4575346" y="1109102"/>
              <a:ext cx="2899462" cy="504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rPr>
                <a:t>Ensures that data is in a usable format and is where data encryption occurs </a:t>
              </a:r>
              <a:endParaRPr lang="en-US" sz="12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187" name="2"/>
          <p:cNvGrpSpPr/>
          <p:nvPr/>
        </p:nvGrpSpPr>
        <p:grpSpPr>
          <a:xfrm>
            <a:off x="1462452" y="1084253"/>
            <a:ext cx="3238224" cy="890170"/>
            <a:chOff x="977964" y="925245"/>
            <a:chExt cx="3238224" cy="890170"/>
          </a:xfrm>
        </p:grpSpPr>
        <p:sp>
          <p:nvSpPr>
            <p:cNvPr id="188" name="Freeform 187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 rot="5400000" flipH="1" flipV="1">
              <a:off x="2310949" y="-193621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Presentation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1" name="03"/>
          <p:cNvGrpSpPr/>
          <p:nvPr/>
        </p:nvGrpSpPr>
        <p:grpSpPr>
          <a:xfrm>
            <a:off x="1544733" y="2087242"/>
            <a:ext cx="3337560" cy="822960"/>
            <a:chOff x="4562412" y="957547"/>
            <a:chExt cx="3383280" cy="822960"/>
          </a:xfrm>
        </p:grpSpPr>
        <p:grpSp>
          <p:nvGrpSpPr>
            <p:cNvPr id="192" name="Group 191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196" name="Round Same Side Corner Rectangle 195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TextBox 194"/>
              <p:cNvSpPr txBox="1"/>
              <p:nvPr/>
            </p:nvSpPr>
            <p:spPr>
              <a:xfrm>
                <a:off x="6148585" y="3108038"/>
                <a:ext cx="693003" cy="48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05</a:t>
                </a:r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4575345" y="1131013"/>
              <a:ext cx="28994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Maintains connections and is responsible for controlling ports and sessions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8" name="3"/>
          <p:cNvGrpSpPr/>
          <p:nvPr/>
        </p:nvGrpSpPr>
        <p:grpSpPr>
          <a:xfrm>
            <a:off x="1457808" y="2054225"/>
            <a:ext cx="3238225" cy="890170"/>
            <a:chOff x="977964" y="925245"/>
            <a:chExt cx="3238225" cy="890170"/>
          </a:xfrm>
        </p:grpSpPr>
        <p:sp>
          <p:nvSpPr>
            <p:cNvPr id="199" name="Freeform 198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Session 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02" name="04"/>
          <p:cNvGrpSpPr/>
          <p:nvPr/>
        </p:nvGrpSpPr>
        <p:grpSpPr>
          <a:xfrm>
            <a:off x="1540089" y="3049212"/>
            <a:ext cx="3337560" cy="822960"/>
            <a:chOff x="4562412" y="957547"/>
            <a:chExt cx="3383280" cy="822960"/>
          </a:xfrm>
        </p:grpSpPr>
        <p:grpSp>
          <p:nvGrpSpPr>
            <p:cNvPr id="203" name="Group 202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07" name="Round Same Side Corner Rectangle 206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Freeform 207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TextBox 205"/>
              <p:cNvSpPr txBox="1"/>
              <p:nvPr/>
            </p:nvSpPr>
            <p:spPr>
              <a:xfrm>
                <a:off x="6148585" y="3108038"/>
                <a:ext cx="693004" cy="487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04</a:t>
                </a:r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4575345" y="1109532"/>
              <a:ext cx="2899462" cy="5046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Transmits data using transmission protocols including TCP and UDP</a:t>
              </a:r>
              <a:endParaRPr lang="en-US" sz="1200" b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209" name="4"/>
          <p:cNvGrpSpPr/>
          <p:nvPr/>
        </p:nvGrpSpPr>
        <p:grpSpPr>
          <a:xfrm>
            <a:off x="1453164" y="3016195"/>
            <a:ext cx="3238225" cy="890170"/>
            <a:chOff x="977964" y="925245"/>
            <a:chExt cx="3238225" cy="890170"/>
          </a:xfrm>
        </p:grpSpPr>
        <p:sp>
          <p:nvSpPr>
            <p:cNvPr id="210" name="Freeform 209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Transport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3" name="05"/>
          <p:cNvGrpSpPr/>
          <p:nvPr/>
        </p:nvGrpSpPr>
        <p:grpSpPr>
          <a:xfrm>
            <a:off x="1540088" y="4014316"/>
            <a:ext cx="3337560" cy="822960"/>
            <a:chOff x="4562412" y="957547"/>
            <a:chExt cx="3383280" cy="822960"/>
          </a:xfrm>
        </p:grpSpPr>
        <p:grpSp>
          <p:nvGrpSpPr>
            <p:cNvPr id="214" name="Group 213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18" name="Round Same Side Corner Rectangle 217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TextBox 216"/>
              <p:cNvSpPr txBox="1"/>
              <p:nvPr/>
            </p:nvSpPr>
            <p:spPr>
              <a:xfrm>
                <a:off x="6148585" y="3108037"/>
                <a:ext cx="693003" cy="47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03</a:t>
                </a: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4572991" y="1121320"/>
              <a:ext cx="28994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rPr>
                <a:t>Decides which physical path the data will take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0" name="5"/>
          <p:cNvGrpSpPr/>
          <p:nvPr/>
        </p:nvGrpSpPr>
        <p:grpSpPr>
          <a:xfrm>
            <a:off x="1453163" y="3981299"/>
            <a:ext cx="3238225" cy="890170"/>
            <a:chOff x="977964" y="925245"/>
            <a:chExt cx="3238225" cy="890170"/>
          </a:xfrm>
        </p:grpSpPr>
        <p:sp>
          <p:nvSpPr>
            <p:cNvPr id="221" name="Freeform 220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Network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4" name="06"/>
          <p:cNvGrpSpPr/>
          <p:nvPr/>
        </p:nvGrpSpPr>
        <p:grpSpPr>
          <a:xfrm>
            <a:off x="1535444" y="4974543"/>
            <a:ext cx="3337560" cy="822960"/>
            <a:chOff x="4562412" y="957547"/>
            <a:chExt cx="3383280" cy="822960"/>
          </a:xfrm>
        </p:grpSpPr>
        <p:grpSp>
          <p:nvGrpSpPr>
            <p:cNvPr id="225" name="Group 224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29" name="Round Same Side Corner Rectangle 228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8" name="TextBox 227"/>
              <p:cNvSpPr txBox="1"/>
              <p:nvPr/>
            </p:nvSpPr>
            <p:spPr>
              <a:xfrm>
                <a:off x="6148585" y="3108037"/>
                <a:ext cx="693003" cy="47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02</a:t>
                </a:r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4575345" y="1131012"/>
              <a:ext cx="289946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70C0"/>
                  </a:solidFill>
                  <a:effectLst/>
                  <a:ea typeface="Arial" panose="020B0604020202020204" pitchFamily="34" charset="0"/>
                  <a:cs typeface="Arial" panose="020B0604020202020204" pitchFamily="34" charset="0"/>
                </a:rPr>
                <a:t>Defines the format of data on the network</a:t>
              </a:r>
              <a:endParaRPr lang="en-US" sz="1200" b="1" dirty="0">
                <a:solidFill>
                  <a:srgbClr val="0070C0"/>
                </a:solidFill>
                <a:effectLst/>
                <a:ea typeface="Arial" panose="020B0604020202020204" pitchFamily="34" charset="0"/>
                <a:cs typeface="Vrinda" panose="01010600010101010101" pitchFamily="2" charset="0"/>
              </a:endParaRPr>
            </a:p>
          </p:txBody>
        </p:sp>
      </p:grpSp>
      <p:grpSp>
        <p:nvGrpSpPr>
          <p:cNvPr id="231" name="6"/>
          <p:cNvGrpSpPr/>
          <p:nvPr/>
        </p:nvGrpSpPr>
        <p:grpSpPr>
          <a:xfrm>
            <a:off x="1448519" y="4941526"/>
            <a:ext cx="3238225" cy="890170"/>
            <a:chOff x="977964" y="925245"/>
            <a:chExt cx="3238225" cy="890170"/>
          </a:xfrm>
        </p:grpSpPr>
        <p:sp>
          <p:nvSpPr>
            <p:cNvPr id="232" name="Freeform 231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Data Link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 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5" name="07"/>
          <p:cNvGrpSpPr/>
          <p:nvPr/>
        </p:nvGrpSpPr>
        <p:grpSpPr>
          <a:xfrm>
            <a:off x="1530800" y="5948473"/>
            <a:ext cx="3337560" cy="822960"/>
            <a:chOff x="4562412" y="957547"/>
            <a:chExt cx="3383280" cy="822960"/>
          </a:xfrm>
        </p:grpSpPr>
        <p:grpSp>
          <p:nvGrpSpPr>
            <p:cNvPr id="236" name="Group 235"/>
            <p:cNvGrpSpPr/>
            <p:nvPr/>
          </p:nvGrpSpPr>
          <p:grpSpPr>
            <a:xfrm>
              <a:off x="4562412" y="957547"/>
              <a:ext cx="3383280" cy="822960"/>
              <a:chOff x="1793633" y="2825260"/>
              <a:chExt cx="5054989" cy="1055079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1793633" y="2825260"/>
                <a:ext cx="5054989" cy="1055079"/>
                <a:chOff x="794826" y="3877994"/>
                <a:chExt cx="5645832" cy="1055079"/>
              </a:xfrm>
            </p:grpSpPr>
            <p:sp>
              <p:nvSpPr>
                <p:cNvPr id="240" name="Round Same Side Corner Rectangle 239"/>
                <p:cNvSpPr/>
                <p:nvPr/>
              </p:nvSpPr>
              <p:spPr>
                <a:xfrm rot="5400000" flipH="1">
                  <a:off x="3090203" y="1582618"/>
                  <a:ext cx="1055078" cy="5645832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>
                <a:xfrm rot="5400000" flipH="1">
                  <a:off x="5513362" y="4005777"/>
                  <a:ext cx="1055078" cy="799512"/>
                </a:xfrm>
                <a:custGeom>
                  <a:avLst/>
                  <a:gdLst>
                    <a:gd name="connsiteX0" fmla="*/ 1055078 w 1055078"/>
                    <a:gd name="connsiteY0" fmla="*/ 799512 h 799512"/>
                    <a:gd name="connsiteX1" fmla="*/ 1055078 w 1055078"/>
                    <a:gd name="connsiteY1" fmla="*/ 175850 h 799512"/>
                    <a:gd name="connsiteX2" fmla="*/ 879228 w 1055078"/>
                    <a:gd name="connsiteY2" fmla="*/ 0 h 799512"/>
                    <a:gd name="connsiteX3" fmla="*/ 175850 w 1055078"/>
                    <a:gd name="connsiteY3" fmla="*/ 0 h 799512"/>
                    <a:gd name="connsiteX4" fmla="*/ 0 w 1055078"/>
                    <a:gd name="connsiteY4" fmla="*/ 175850 h 799512"/>
                    <a:gd name="connsiteX5" fmla="*/ 0 w 1055078"/>
                    <a:gd name="connsiteY5" fmla="*/ 799512 h 799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55078" h="799512">
                      <a:moveTo>
                        <a:pt x="1055078" y="799512"/>
                      </a:moveTo>
                      <a:lnTo>
                        <a:pt x="1055078" y="175850"/>
                      </a:lnTo>
                      <a:cubicBezTo>
                        <a:pt x="1055078" y="78731"/>
                        <a:pt x="976347" y="0"/>
                        <a:pt x="879228" y="0"/>
                      </a:cubicBezTo>
                      <a:lnTo>
                        <a:pt x="175850" y="0"/>
                      </a:lnTo>
                      <a:cubicBezTo>
                        <a:pt x="78731" y="0"/>
                        <a:pt x="0" y="78731"/>
                        <a:pt x="0" y="175850"/>
                      </a:cubicBezTo>
                      <a:lnTo>
                        <a:pt x="0" y="79951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9" name="TextBox 238"/>
              <p:cNvSpPr txBox="1"/>
              <p:nvPr/>
            </p:nvSpPr>
            <p:spPr>
              <a:xfrm>
                <a:off x="6148585" y="3108037"/>
                <a:ext cx="693003" cy="47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Vrinda" panose="01010600010101010101" pitchFamily="2" charset="0"/>
                  </a:rPr>
                  <a:t>01</a:t>
                </a:r>
              </a:p>
            </p:txBody>
          </p:sp>
        </p:grpSp>
        <p:sp>
          <p:nvSpPr>
            <p:cNvPr id="237" name="TextBox 236"/>
            <p:cNvSpPr txBox="1"/>
            <p:nvPr/>
          </p:nvSpPr>
          <p:spPr>
            <a:xfrm>
              <a:off x="4575345" y="900180"/>
              <a:ext cx="289946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Transmits raw bit stream over the physical medium</a:t>
              </a:r>
            </a:p>
          </p:txBody>
        </p:sp>
      </p:grpSp>
      <p:grpSp>
        <p:nvGrpSpPr>
          <p:cNvPr id="242" name="7"/>
          <p:cNvGrpSpPr/>
          <p:nvPr/>
        </p:nvGrpSpPr>
        <p:grpSpPr>
          <a:xfrm>
            <a:off x="1443875" y="5915456"/>
            <a:ext cx="3238225" cy="890170"/>
            <a:chOff x="977964" y="925245"/>
            <a:chExt cx="3238225" cy="890170"/>
          </a:xfrm>
        </p:grpSpPr>
        <p:sp>
          <p:nvSpPr>
            <p:cNvPr id="243" name="Freeform 242"/>
            <p:cNvSpPr/>
            <p:nvPr/>
          </p:nvSpPr>
          <p:spPr>
            <a:xfrm rot="16200000">
              <a:off x="2151991" y="-248782"/>
              <a:ext cx="890170" cy="3238223"/>
            </a:xfrm>
            <a:custGeom>
              <a:avLst/>
              <a:gdLst>
                <a:gd name="connsiteX0" fmla="*/ 1378634 w 1378634"/>
                <a:gd name="connsiteY0" fmla="*/ 229777 h 5015131"/>
                <a:gd name="connsiteX1" fmla="*/ 1378634 w 1378634"/>
                <a:gd name="connsiteY1" fmla="*/ 5015131 h 5015131"/>
                <a:gd name="connsiteX2" fmla="*/ 1111348 w 1378634"/>
                <a:gd name="connsiteY2" fmla="*/ 5015131 h 5015131"/>
                <a:gd name="connsiteX3" fmla="*/ 1102773 w 1378634"/>
                <a:gd name="connsiteY3" fmla="*/ 4930078 h 5015131"/>
                <a:gd name="connsiteX4" fmla="*/ 689317 w 1378634"/>
                <a:gd name="connsiteY4" fmla="*/ 4593101 h 5015131"/>
                <a:gd name="connsiteX5" fmla="*/ 275860 w 1378634"/>
                <a:gd name="connsiteY5" fmla="*/ 4930078 h 5015131"/>
                <a:gd name="connsiteX6" fmla="*/ 267286 w 1378634"/>
                <a:gd name="connsiteY6" fmla="*/ 5015131 h 5015131"/>
                <a:gd name="connsiteX7" fmla="*/ 0 w 1378634"/>
                <a:gd name="connsiteY7" fmla="*/ 5015131 h 5015131"/>
                <a:gd name="connsiteX8" fmla="*/ 0 w 1378634"/>
                <a:gd name="connsiteY8" fmla="*/ 229777 h 5015131"/>
                <a:gd name="connsiteX9" fmla="*/ 229777 w 1378634"/>
                <a:gd name="connsiteY9" fmla="*/ 0 h 5015131"/>
                <a:gd name="connsiteX10" fmla="*/ 1148857 w 1378634"/>
                <a:gd name="connsiteY10" fmla="*/ 0 h 5015131"/>
                <a:gd name="connsiteX11" fmla="*/ 1378634 w 1378634"/>
                <a:gd name="connsiteY11" fmla="*/ 229777 h 501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8634" h="5015131">
                  <a:moveTo>
                    <a:pt x="1378634" y="229777"/>
                  </a:moveTo>
                  <a:lnTo>
                    <a:pt x="1378634" y="5015131"/>
                  </a:lnTo>
                  <a:lnTo>
                    <a:pt x="1111348" y="5015131"/>
                  </a:lnTo>
                  <a:lnTo>
                    <a:pt x="1102773" y="4930078"/>
                  </a:lnTo>
                  <a:cubicBezTo>
                    <a:pt x="1063421" y="4737766"/>
                    <a:pt x="893262" y="4593101"/>
                    <a:pt x="689317" y="4593101"/>
                  </a:cubicBezTo>
                  <a:cubicBezTo>
                    <a:pt x="485371" y="4593101"/>
                    <a:pt x="315213" y="4737766"/>
                    <a:pt x="275860" y="4930078"/>
                  </a:cubicBezTo>
                  <a:lnTo>
                    <a:pt x="267286" y="5015131"/>
                  </a:lnTo>
                  <a:lnTo>
                    <a:pt x="0" y="5015131"/>
                  </a:lnTo>
                  <a:lnTo>
                    <a:pt x="0" y="229777"/>
                  </a:lnTo>
                  <a:cubicBezTo>
                    <a:pt x="0" y="102875"/>
                    <a:pt x="102875" y="0"/>
                    <a:pt x="229777" y="0"/>
                  </a:cubicBezTo>
                  <a:lnTo>
                    <a:pt x="1148857" y="0"/>
                  </a:lnTo>
                  <a:cubicBezTo>
                    <a:pt x="1275759" y="0"/>
                    <a:pt x="1378634" y="102875"/>
                    <a:pt x="1378634" y="22977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/>
            <p:cNvSpPr/>
            <p:nvPr/>
          </p:nvSpPr>
          <p:spPr>
            <a:xfrm rot="5400000" flipH="1" flipV="1">
              <a:off x="2310950" y="-194283"/>
              <a:ext cx="681253" cy="3129224"/>
            </a:xfrm>
            <a:custGeom>
              <a:avLst/>
              <a:gdLst>
                <a:gd name="connsiteX0" fmla="*/ 1055077 w 1055077"/>
                <a:gd name="connsiteY0" fmla="*/ 175850 h 4846321"/>
                <a:gd name="connsiteX1" fmla="*/ 1055077 w 1055077"/>
                <a:gd name="connsiteY1" fmla="*/ 4846321 h 4846321"/>
                <a:gd name="connsiteX2" fmla="*/ 949569 w 1055077"/>
                <a:gd name="connsiteY2" fmla="*/ 4846321 h 4846321"/>
                <a:gd name="connsiteX3" fmla="*/ 949569 w 1055077"/>
                <a:gd name="connsiteY3" fmla="*/ 4846320 h 4846321"/>
                <a:gd name="connsiteX4" fmla="*/ 527538 w 1055077"/>
                <a:gd name="connsiteY4" fmla="*/ 4424289 h 4846321"/>
                <a:gd name="connsiteX5" fmla="*/ 105507 w 1055077"/>
                <a:gd name="connsiteY5" fmla="*/ 4846320 h 4846321"/>
                <a:gd name="connsiteX6" fmla="*/ 105507 w 1055077"/>
                <a:gd name="connsiteY6" fmla="*/ 4846321 h 4846321"/>
                <a:gd name="connsiteX7" fmla="*/ 0 w 1055077"/>
                <a:gd name="connsiteY7" fmla="*/ 4846321 h 4846321"/>
                <a:gd name="connsiteX8" fmla="*/ 0 w 1055077"/>
                <a:gd name="connsiteY8" fmla="*/ 175850 h 4846321"/>
                <a:gd name="connsiteX9" fmla="*/ 175850 w 1055077"/>
                <a:gd name="connsiteY9" fmla="*/ 0 h 4846321"/>
                <a:gd name="connsiteX10" fmla="*/ 879227 w 1055077"/>
                <a:gd name="connsiteY10" fmla="*/ 0 h 4846321"/>
                <a:gd name="connsiteX11" fmla="*/ 1055077 w 1055077"/>
                <a:gd name="connsiteY11" fmla="*/ 175850 h 484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5077" h="4846321">
                  <a:moveTo>
                    <a:pt x="1055077" y="175850"/>
                  </a:moveTo>
                  <a:lnTo>
                    <a:pt x="1055077" y="4846321"/>
                  </a:lnTo>
                  <a:lnTo>
                    <a:pt x="949569" y="4846321"/>
                  </a:lnTo>
                  <a:lnTo>
                    <a:pt x="949569" y="4846320"/>
                  </a:lnTo>
                  <a:cubicBezTo>
                    <a:pt x="949569" y="4613239"/>
                    <a:pt x="760619" y="4424289"/>
                    <a:pt x="527538" y="4424289"/>
                  </a:cubicBezTo>
                  <a:cubicBezTo>
                    <a:pt x="294457" y="4424289"/>
                    <a:pt x="105507" y="4613239"/>
                    <a:pt x="105507" y="4846320"/>
                  </a:cubicBezTo>
                  <a:lnTo>
                    <a:pt x="105507" y="4846321"/>
                  </a:lnTo>
                  <a:lnTo>
                    <a:pt x="0" y="4846321"/>
                  </a:lnTo>
                  <a:lnTo>
                    <a:pt x="0" y="175850"/>
                  </a:lnTo>
                  <a:cubicBezTo>
                    <a:pt x="0" y="78731"/>
                    <a:pt x="78731" y="0"/>
                    <a:pt x="175850" y="0"/>
                  </a:cubicBezTo>
                  <a:lnTo>
                    <a:pt x="879227" y="0"/>
                  </a:lnTo>
                  <a:cubicBezTo>
                    <a:pt x="976346" y="0"/>
                    <a:pt x="1055077" y="78731"/>
                    <a:pt x="1055077" y="17585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096858" y="1169395"/>
              <a:ext cx="286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Physical </a:t>
              </a:r>
              <a:r>
                <a:rPr lang="bn-BD" b="1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Layer</a:t>
              </a:r>
              <a:endParaRPr lang="en-US" b="1" dirty="0">
                <a:solidFill>
                  <a:srgbClr val="00206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9115478" y="3270045"/>
            <a:ext cx="242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Heart of OSI Models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9115478" y="5225352"/>
            <a:ext cx="20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Hardware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479" y="1335668"/>
            <a:ext cx="209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Software Layers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971756" y="119025"/>
            <a:ext cx="869430" cy="2817915"/>
          </a:xfrm>
          <a:prstGeom prst="rightBrace">
            <a:avLst>
              <a:gd name="adj1" fmla="val 29023"/>
              <a:gd name="adj2" fmla="val 50000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ight Brace 247"/>
          <p:cNvSpPr/>
          <p:nvPr/>
        </p:nvSpPr>
        <p:spPr>
          <a:xfrm>
            <a:off x="7971756" y="4014502"/>
            <a:ext cx="869430" cy="2791032"/>
          </a:xfrm>
          <a:prstGeom prst="rightBrace">
            <a:avLst>
              <a:gd name="adj1" fmla="val 29023"/>
              <a:gd name="adj2" fmla="val 50000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971756" y="3454711"/>
            <a:ext cx="11437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2944569" y="3191900"/>
            <a:ext cx="6834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At a glance of OSI Models Activities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C8D72B-0AEB-4789-A8E6-C5BF7BD8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2268" y="6356350"/>
            <a:ext cx="2743200" cy="365125"/>
          </a:xfrm>
        </p:spPr>
        <p:txBody>
          <a:bodyPr/>
          <a:lstStyle/>
          <a:p>
            <a:fld id="{5A365B84-A7BD-40C5-9B61-241133BFE7CA}" type="slidenum">
              <a:rPr lang="en-AU" smtClean="0"/>
              <a:t>9</a:t>
            </a:fld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0D1022E-9760-4B95-9362-682AE38028F6}"/>
              </a:ext>
            </a:extLst>
          </p:cNvPr>
          <p:cNvSpPr txBox="1"/>
          <p:nvPr/>
        </p:nvSpPr>
        <p:spPr>
          <a:xfrm rot="16200000">
            <a:off x="8346853" y="3198167"/>
            <a:ext cx="6858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ll 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eople 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eem 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N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eed 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 </a:t>
            </a:r>
            <a:r>
              <a:rPr lang="en-US" sz="24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rocessing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30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4.81481E-6 L 0.23294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3.33333E-6 L 0.23294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3.7037E-7 L 0.23294 -3.7037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75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3.7037E-7 L 0.23294 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1.85185E-6 L 0.23294 -1.8518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25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3.33333E-6 L 0.23295 3.33333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2.59259E-6 L 0.23594 2.59259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58333E-6 0 L 4.58333E-6 -0.07222 " pathEditMode="relative" rAng="0" ptsTypes="AA">
                                      <p:cBhvr>
                                        <p:cTn id="58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9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  <p:bldP spid="12" grpId="0"/>
      <p:bldP spid="14" grpId="0" animBg="1"/>
      <p:bldP spid="248" grpId="0" animBg="1"/>
      <p:bldP spid="89" grpId="0"/>
      <p:bldP spid="8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3C53039-A2E2-4EC1-BD7F-B6CF13B4C71B}">
  <we:reference id="wa104381063" version="1.0.0.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1535</Words>
  <Application>Microsoft Office PowerPoint</Application>
  <PresentationFormat>Widescreen</PresentationFormat>
  <Paragraphs>196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Tw Cen MT</vt:lpstr>
      <vt:lpstr>Vnida (body)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Md. Nasarul Hasan</cp:lastModifiedBy>
  <cp:revision>248</cp:revision>
  <dcterms:created xsi:type="dcterms:W3CDTF">2021-05-16T05:08:48Z</dcterms:created>
  <dcterms:modified xsi:type="dcterms:W3CDTF">2021-05-30T17:57:07Z</dcterms:modified>
</cp:coreProperties>
</file>