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7"/>
  </p:notesMasterIdLst>
  <p:handoutMasterIdLst>
    <p:handoutMasterId r:id="rId5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A12AFF-28B9-41B3-9A2A-FE20E5538CD3}" type="datetimeFigureOut">
              <a:rPr lang="en-US" smtClean="0"/>
              <a:pPr/>
              <a:t>5/20/2021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2D3440-4130-4362-A15A-EA87400782EF}" type="slidenum">
              <a:rPr lang="en-US" smtClean="0"/>
              <a:pPr/>
              <a:t>‹#›</a:t>
            </a:fld>
            <a:endParaRPr lang="en-US"/>
          </a:p>
        </p:txBody>
      </p:sp>
    </p:spTree>
    <p:extLst>
      <p:ext uri="{BB962C8B-B14F-4D97-AF65-F5344CB8AC3E}">
        <p14:creationId xmlns:p14="http://schemas.microsoft.com/office/powerpoint/2010/main" val="28415284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C96D7-2BEC-413A-9D32-DDD84258FB04}" type="datetimeFigureOut">
              <a:rPr lang="en-US" smtClean="0"/>
              <a:pPr/>
              <a:t>5/20/2021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44877-7194-4F91-A398-41864D68229D}" type="slidenum">
              <a:rPr lang="en-US" smtClean="0"/>
              <a:pPr/>
              <a:t>‹#›</a:t>
            </a:fld>
            <a:endParaRPr lang="en-US"/>
          </a:p>
        </p:txBody>
      </p:sp>
    </p:spTree>
    <p:extLst>
      <p:ext uri="{BB962C8B-B14F-4D97-AF65-F5344CB8AC3E}">
        <p14:creationId xmlns:p14="http://schemas.microsoft.com/office/powerpoint/2010/main" val="2073858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 name="Google Shape;1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 name="Google Shape;2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 name="Google Shape;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8F64CE6-31B7-427B-818E-92980CC9335E}" type="datetime1">
              <a:rPr lang="en-US" smtClean="0"/>
              <a:pPr/>
              <a:t>5/20/2021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0F8F449-C055-4173-875D-982B48028FB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8711C-EA9C-48AB-BBF2-190036AAC149}" type="datetime1">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8F449-C055-4173-875D-982B48028F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6E5D6A-2381-4EA6-8EBA-2BCBB11F728A}" type="datetime1">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8F449-C055-4173-875D-982B48028F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0B6C7F9-A8FD-4110-9284-94E7BB73D5F5}" type="datetime1">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8F449-C055-4173-875D-982B48028FB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EB8D30-551F-4516-BB5B-A45BE52B7443}" type="datetime1">
              <a:rPr lang="en-US" smtClean="0"/>
              <a:pPr/>
              <a:t>5/20/2021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0F8F449-C055-4173-875D-982B48028F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F423AD0-09B6-4BC0-96C0-962408440256}" type="datetime1">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8F449-C055-4173-875D-982B48028FB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991EC36-D702-46A2-A84F-C78C14124760}" type="datetime1">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8F449-C055-4173-875D-982B48028FB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79AA62-ECBB-4444-8A94-FA7D6CE9B045}" type="datetime1">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8F449-C055-4173-875D-982B48028F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47AD7-01C6-4541-B800-0F025FB326FD}" type="datetime1">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8F449-C055-4173-875D-982B48028F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485E53-03E8-4739-87D3-E64E3509E4F5}" type="datetime1">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8F449-C055-4173-875D-982B48028FB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F39F1C-3B42-4559-8300-1FEFCF168B08}" type="datetime1">
              <a:rPr lang="en-US" smtClean="0"/>
              <a:pPr/>
              <a:t>5/20/2021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0F8F449-C055-4173-875D-982B48028FB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41D95D5-6A19-454D-A85E-DB0E7CB448AC}" type="datetime1">
              <a:rPr lang="en-US" smtClean="0"/>
              <a:pPr/>
              <a:t>5/20/2021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0F8F449-C055-4173-875D-982B48028F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650576"/>
            <a:ext cx="6400800" cy="1600200"/>
          </a:xfrm>
        </p:spPr>
        <p:txBody>
          <a:bodyPr/>
          <a:lstStyle/>
          <a:p>
            <a:pPr>
              <a:spcBef>
                <a:spcPts val="0"/>
              </a:spcBef>
            </a:pPr>
            <a:r>
              <a:rPr lang="en-US" dirty="0" smtClean="0">
                <a:solidFill>
                  <a:schemeClr val="tx1"/>
                </a:solidFill>
              </a:rPr>
              <a:t>TARIKUZZAMAN EMON</a:t>
            </a:r>
          </a:p>
          <a:p>
            <a:pPr>
              <a:spcBef>
                <a:spcPts val="0"/>
              </a:spcBef>
            </a:pPr>
            <a:r>
              <a:rPr lang="en-US" dirty="0" smtClean="0">
                <a:solidFill>
                  <a:schemeClr val="tx1"/>
                </a:solidFill>
              </a:rPr>
              <a:t>ASSISTANT PROFESSOR </a:t>
            </a:r>
          </a:p>
          <a:p>
            <a:pPr>
              <a:spcBef>
                <a:spcPts val="0"/>
              </a:spcBef>
            </a:pPr>
            <a:r>
              <a:rPr lang="en-US" dirty="0" smtClean="0">
                <a:solidFill>
                  <a:schemeClr val="tx1"/>
                </a:solidFill>
              </a:rPr>
              <a:t>STAMFORD UNIVERSITY BANGLADESH</a:t>
            </a:r>
            <a:endParaRPr lang="en-US" dirty="0">
              <a:solidFill>
                <a:schemeClr val="tx1"/>
              </a:solidFill>
            </a:endParaRPr>
          </a:p>
        </p:txBody>
      </p:sp>
      <p:sp>
        <p:nvSpPr>
          <p:cNvPr id="2" name="Title 1"/>
          <p:cNvSpPr>
            <a:spLocks noGrp="1"/>
          </p:cNvSpPr>
          <p:nvPr>
            <p:ph type="ctrTitle"/>
          </p:nvPr>
        </p:nvSpPr>
        <p:spPr/>
        <p:txBody>
          <a:bodyPr/>
          <a:lstStyle/>
          <a:p>
            <a:r>
              <a:rPr lang="en-US" dirty="0" smtClean="0"/>
              <a:t>NETWORK SECURITY</a:t>
            </a:r>
            <a:endParaRPr lang="en-US" dirty="0"/>
          </a:p>
        </p:txBody>
      </p:sp>
      <p:sp>
        <p:nvSpPr>
          <p:cNvPr id="4" name="Slide Number Placeholder 3"/>
          <p:cNvSpPr>
            <a:spLocks noGrp="1"/>
          </p:cNvSpPr>
          <p:nvPr>
            <p:ph type="sldNum" sz="quarter" idx="12"/>
          </p:nvPr>
        </p:nvSpPr>
        <p:spPr/>
        <p:txBody>
          <a:bodyPr/>
          <a:lstStyle/>
          <a:p>
            <a:fld id="{30F8F449-C055-4173-875D-982B48028FB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1"/>
          <p:cNvSpPr txBox="1"/>
          <p:nvPr/>
        </p:nvSpPr>
        <p:spPr>
          <a:xfrm>
            <a:off x="457200" y="914400"/>
            <a:ext cx="8458200" cy="1169987"/>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Internet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Internet security is measures to protect data during their transmission over a collection of interconnected networks. </a:t>
            </a:r>
            <a:endParaRPr sz="1400" b="0" i="0" u="none" strike="noStrike" cap="none">
              <a:solidFill>
                <a:srgbClr val="000000"/>
              </a:solidFill>
              <a:latin typeface="Arial"/>
              <a:ea typeface="Arial"/>
              <a:cs typeface="Arial"/>
              <a:sym typeface="Arial"/>
            </a:endParaRPr>
          </a:p>
        </p:txBody>
      </p:sp>
      <p:sp>
        <p:nvSpPr>
          <p:cNvPr id="79" name="Google Shape;79;p11"/>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2"/>
          <p:cNvSpPr txBox="1"/>
          <p:nvPr/>
        </p:nvSpPr>
        <p:spPr>
          <a:xfrm>
            <a:off x="457200" y="581025"/>
            <a:ext cx="8458200" cy="6124575"/>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Database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Database security means protecting a database from destructive forces and the unwanted actions of unauthorized users.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Some </a:t>
            </a:r>
            <a:r>
              <a:rPr lang="en-US" sz="1700" b="0" i="0" u="none" strike="noStrike" cap="none">
                <a:solidFill>
                  <a:srgbClr val="0000FF"/>
                </a:solidFill>
                <a:latin typeface="Verdana"/>
                <a:ea typeface="Verdana"/>
                <a:cs typeface="Verdana"/>
                <a:sym typeface="Verdana"/>
              </a:rPr>
              <a:t>data security technologies </a:t>
            </a:r>
            <a:r>
              <a:rPr lang="en-US" sz="1700" b="0" i="0" u="none" strike="noStrike" cap="none">
                <a:solidFill>
                  <a:schemeClr val="dk1"/>
                </a:solidFill>
                <a:latin typeface="Verdana"/>
                <a:ea typeface="Verdana"/>
                <a:cs typeface="Verdana"/>
                <a:sym typeface="Verdana"/>
              </a:rPr>
              <a:t>include:</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600"/>
              <a:buFont typeface="Noto Sans Symbols"/>
              <a:buChar char="❑"/>
            </a:pPr>
            <a:r>
              <a:rPr lang="en-US" sz="1600" b="1" i="0" u="none" strike="noStrike" cap="none">
                <a:solidFill>
                  <a:schemeClr val="dk1"/>
                </a:solidFill>
                <a:latin typeface="Verdana"/>
                <a:ea typeface="Verdana"/>
                <a:cs typeface="Verdana"/>
                <a:sym typeface="Verdana"/>
              </a:rPr>
              <a:t>Disk Encryption</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400"/>
              <a:buFont typeface="Noto Sans Symbols"/>
              <a:buChar char="❖"/>
            </a:pPr>
            <a:r>
              <a:rPr lang="en-US" sz="1400" b="0" i="0" u="none" strike="noStrike" cap="none">
                <a:solidFill>
                  <a:schemeClr val="dk1"/>
                </a:solidFill>
                <a:latin typeface="Verdana"/>
                <a:ea typeface="Verdana"/>
                <a:cs typeface="Verdana"/>
                <a:sym typeface="Verdana"/>
              </a:rPr>
              <a:t>It refers to encryption technology that encrypts data on a hard disk drive.</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600"/>
              <a:buFont typeface="Noto Sans Symbols"/>
              <a:buChar char="❑"/>
            </a:pPr>
            <a:r>
              <a:rPr lang="en-US" sz="1600" b="1" i="0" u="none" strike="noStrike" cap="none">
                <a:solidFill>
                  <a:schemeClr val="dk1"/>
                </a:solidFill>
                <a:latin typeface="Verdana"/>
                <a:ea typeface="Verdana"/>
                <a:cs typeface="Verdana"/>
                <a:sym typeface="Verdana"/>
              </a:rPr>
              <a:t>Hardware based Mechanisms for Protecting Data</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400"/>
              <a:buFont typeface="Noto Sans Symbols"/>
              <a:buChar char="❖"/>
            </a:pPr>
            <a:r>
              <a:rPr lang="en-US" sz="1400" b="0" i="0" u="none" strike="noStrike" cap="none">
                <a:solidFill>
                  <a:schemeClr val="dk1"/>
                </a:solidFill>
                <a:latin typeface="Verdana"/>
                <a:ea typeface="Verdana"/>
                <a:cs typeface="Verdana"/>
                <a:sym typeface="Verdana"/>
              </a:rPr>
              <a:t>Software based security solutions encrypt the data to prevent them from being stolen. However, a malicious program or a hacker may corrupt the data in order to make it unrecoverable, making the system unusable. Hardware-based security solutions </a:t>
            </a:r>
            <a:r>
              <a:rPr lang="en-US" sz="1400" b="0" i="0" u="none" strike="noStrike" cap="none">
                <a:solidFill>
                  <a:srgbClr val="FF0000"/>
                </a:solidFill>
                <a:latin typeface="Verdana"/>
                <a:ea typeface="Verdana"/>
                <a:cs typeface="Verdana"/>
                <a:sym typeface="Verdana"/>
              </a:rPr>
              <a:t>can prevent read and write access </a:t>
            </a:r>
            <a:r>
              <a:rPr lang="en-US" sz="1400" b="0" i="0" u="none" strike="noStrike" cap="none">
                <a:solidFill>
                  <a:schemeClr val="dk1"/>
                </a:solidFill>
                <a:latin typeface="Verdana"/>
                <a:ea typeface="Verdana"/>
                <a:cs typeface="Verdana"/>
                <a:sym typeface="Verdana"/>
              </a:rPr>
              <a:t>to data and hence offers very strong protection against tampering and unauthorized access.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600"/>
              <a:buFont typeface="Noto Sans Symbols"/>
              <a:buChar char="❑"/>
            </a:pPr>
            <a:r>
              <a:rPr lang="en-US" sz="1600" b="1" i="0" u="none" strike="noStrike" cap="none">
                <a:solidFill>
                  <a:schemeClr val="dk1"/>
                </a:solidFill>
                <a:latin typeface="Verdana"/>
                <a:ea typeface="Verdana"/>
                <a:cs typeface="Verdana"/>
                <a:sym typeface="Verdana"/>
              </a:rPr>
              <a:t>Backups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400"/>
              <a:buFont typeface="Noto Sans Symbols"/>
              <a:buChar char="❖"/>
            </a:pPr>
            <a:r>
              <a:rPr lang="en-US" sz="1400" b="0" i="0" u="none" strike="noStrike" cap="none">
                <a:solidFill>
                  <a:schemeClr val="dk1"/>
                </a:solidFill>
                <a:latin typeface="Verdana"/>
                <a:ea typeface="Verdana"/>
                <a:cs typeface="Verdana"/>
                <a:sym typeface="Verdana"/>
              </a:rPr>
              <a:t>Backups are used to ensure data which is lost can be recovered.</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600"/>
              <a:buFont typeface="Noto Sans Symbols"/>
              <a:buChar char="❑"/>
            </a:pPr>
            <a:r>
              <a:rPr lang="en-US" sz="1600" b="1" i="0" u="none" strike="noStrike" cap="none">
                <a:solidFill>
                  <a:schemeClr val="dk1"/>
                </a:solidFill>
                <a:latin typeface="Verdana"/>
                <a:ea typeface="Verdana"/>
                <a:cs typeface="Verdana"/>
                <a:sym typeface="Verdana"/>
              </a:rPr>
              <a:t>Data Masking</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400"/>
              <a:buFont typeface="Noto Sans Symbols"/>
              <a:buChar char="❖"/>
            </a:pPr>
            <a:r>
              <a:rPr lang="en-US" sz="1400" b="0" i="0" u="none" strike="noStrike" cap="none">
                <a:solidFill>
                  <a:schemeClr val="dk1"/>
                </a:solidFill>
                <a:latin typeface="Verdana"/>
                <a:ea typeface="Verdana"/>
                <a:cs typeface="Verdana"/>
                <a:sym typeface="Verdana"/>
              </a:rPr>
              <a:t>It is the process of obscuring or masking specific data within a database to ensure that data security is maintained and sensitive information is not exposed to unauthorized personnel.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600"/>
              <a:buFont typeface="Noto Sans Symbols"/>
              <a:buChar char="❑"/>
            </a:pPr>
            <a:r>
              <a:rPr lang="en-US" sz="1600" b="1" i="0" u="none" strike="noStrike" cap="none">
                <a:solidFill>
                  <a:schemeClr val="dk1"/>
                </a:solidFill>
                <a:latin typeface="Verdana"/>
                <a:ea typeface="Verdana"/>
                <a:cs typeface="Verdana"/>
                <a:sym typeface="Verdana"/>
              </a:rPr>
              <a:t>Data Erasure</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400"/>
              </a:spcBef>
              <a:spcAft>
                <a:spcPts val="0"/>
              </a:spcAft>
              <a:buClr>
                <a:schemeClr val="dk1"/>
              </a:buClr>
              <a:buSzPts val="1400"/>
              <a:buFont typeface="Noto Sans Symbols"/>
              <a:buChar char="❖"/>
            </a:pPr>
            <a:r>
              <a:rPr lang="en-US" sz="1400" b="0" i="0" u="none" strike="noStrike" cap="none">
                <a:solidFill>
                  <a:schemeClr val="dk1"/>
                </a:solidFill>
                <a:latin typeface="Verdana"/>
                <a:ea typeface="Verdana"/>
                <a:cs typeface="Verdana"/>
                <a:sym typeface="Verdana"/>
              </a:rPr>
              <a:t>It is a method of software-based overwriting that completely destroys all electronic data residing on a hard drive or other digital media to ensure that no sensitive data is leaked when an asset is retired or reused.</a:t>
            </a:r>
            <a:endParaRPr sz="1400" b="0" i="0" u="none" strike="noStrike" cap="none">
              <a:solidFill>
                <a:srgbClr val="000000"/>
              </a:solidFill>
              <a:latin typeface="Arial"/>
              <a:ea typeface="Arial"/>
              <a:cs typeface="Arial"/>
              <a:sym typeface="Arial"/>
            </a:endParaRPr>
          </a:p>
        </p:txBody>
      </p:sp>
      <p:sp>
        <p:nvSpPr>
          <p:cNvPr id="86" name="Google Shape;86;p12"/>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3"/>
          <p:cNvSpPr txBox="1"/>
          <p:nvPr/>
        </p:nvSpPr>
        <p:spPr>
          <a:xfrm>
            <a:off x="533400" y="838200"/>
            <a:ext cx="8458200" cy="5108575"/>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Information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The protection of information and its critical elements, including systems and hardware that use, store, and transmit that information.</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In information technology, security is the protection of information assets through the use of technology, processes, and training.</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Necessary tools for Information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Policy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Awareness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Training</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Education</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Technology</a:t>
            </a:r>
            <a:endParaRPr sz="1400" b="0" i="0" u="none" strike="noStrike" cap="none">
              <a:solidFill>
                <a:srgbClr val="000000"/>
              </a:solidFill>
              <a:latin typeface="Arial"/>
              <a:ea typeface="Arial"/>
              <a:cs typeface="Arial"/>
              <a:sym typeface="Arial"/>
            </a:endParaRPr>
          </a:p>
        </p:txBody>
      </p:sp>
      <p:sp>
        <p:nvSpPr>
          <p:cNvPr id="93" name="Google Shape;93;p13"/>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4"/>
          <p:cNvSpPr txBox="1"/>
          <p:nvPr/>
        </p:nvSpPr>
        <p:spPr>
          <a:xfrm>
            <a:off x="228600" y="4953000"/>
            <a:ext cx="8763000" cy="1400175"/>
          </a:xfrm>
          <a:prstGeom prst="rect">
            <a:avLst/>
          </a:prstGeom>
          <a:noFill/>
          <a:ln>
            <a:noFill/>
          </a:ln>
        </p:spPr>
        <p:txBody>
          <a:bodyPr spcFirstLastPara="1" wrap="square" lIns="91425" tIns="45700" rIns="91425" bIns="45700" anchor="t" anchorCtr="0">
            <a:noAutofit/>
          </a:bodyPr>
          <a:lstStyle/>
          <a:p>
            <a:pPr marL="339725" marR="0" lvl="0" indent="-339725" algn="l"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The two parties, who are the principals in this transaction, must cooperate for the exchange to take place. </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 logical information channel is established by defining a route through the Internet from source to destination and by the cooperative use of communication protocols (e.g., TCP/IP) by the two principals.</a:t>
            </a:r>
            <a:endParaRPr sz="1400" b="0" i="0" u="none" strike="noStrike" cap="non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3" cstate="print">
            <a:alphaModFix/>
          </a:blip>
          <a:srcRect/>
          <a:stretch/>
        </p:blipFill>
        <p:spPr>
          <a:xfrm>
            <a:off x="2133600" y="685800"/>
            <a:ext cx="6934200" cy="3706812"/>
          </a:xfrm>
          <a:prstGeom prst="rect">
            <a:avLst/>
          </a:prstGeom>
          <a:noFill/>
          <a:ln>
            <a:noFill/>
          </a:ln>
        </p:spPr>
      </p:pic>
      <p:sp>
        <p:nvSpPr>
          <p:cNvPr id="101" name="Google Shape;101;p14"/>
          <p:cNvSpPr txBox="1"/>
          <p:nvPr/>
        </p:nvSpPr>
        <p:spPr>
          <a:xfrm>
            <a:off x="228600" y="762000"/>
            <a:ext cx="1981200" cy="4094162"/>
          </a:xfrm>
          <a:prstGeom prst="rect">
            <a:avLst/>
          </a:prstGeom>
          <a:noFill/>
          <a:ln>
            <a:noFill/>
          </a:ln>
        </p:spPr>
        <p:txBody>
          <a:bodyPr spcFirstLastPara="1" wrap="square" lIns="91425" tIns="45700" rIns="91425" bIns="45700" anchor="t" anchorCtr="0">
            <a:noAutofit/>
          </a:bodyPr>
          <a:lstStyle/>
          <a:p>
            <a:pPr marL="339725" marR="0" lvl="0" indent="-339725" algn="l" rtl="0">
              <a:lnSpc>
                <a:spcPct val="100000"/>
              </a:lnSpc>
              <a:spcBef>
                <a:spcPts val="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A model for network security is shown in the figure.</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6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A message is to be transferred from one party to another across some sort of Internet  service.</a:t>
            </a:r>
            <a:endParaRPr sz="1400" b="0" i="0" u="none" strike="noStrike" cap="none">
              <a:solidFill>
                <a:srgbClr val="000000"/>
              </a:solidFill>
              <a:latin typeface="Arial"/>
              <a:ea typeface="Arial"/>
              <a:cs typeface="Arial"/>
              <a:sym typeface="Arial"/>
            </a:endParaRPr>
          </a:p>
        </p:txBody>
      </p:sp>
      <p:sp>
        <p:nvSpPr>
          <p:cNvPr id="102" name="Google Shape;102;p14"/>
          <p:cNvSpPr txBox="1"/>
          <p:nvPr/>
        </p:nvSpPr>
        <p:spPr>
          <a:xfrm>
            <a:off x="3657600" y="4419600"/>
            <a:ext cx="5105400" cy="354012"/>
          </a:xfrm>
          <a:prstGeom prst="rect">
            <a:avLst/>
          </a:prstGeom>
          <a:noFill/>
          <a:ln>
            <a:noFill/>
          </a:ln>
        </p:spPr>
        <p:txBody>
          <a:bodyPr spcFirstLastPara="1" wrap="square" lIns="91425" tIns="45700" rIns="91425" bIns="45700" anchor="t" anchorCtr="0">
            <a:noAutofit/>
          </a:bodyPr>
          <a:lstStyle/>
          <a:p>
            <a:pPr marL="339725" marR="0" lvl="0" indent="-339725" algn="l" rtl="0">
              <a:lnSpc>
                <a:spcPct val="100000"/>
              </a:lnSpc>
              <a:spcBef>
                <a:spcPts val="0"/>
              </a:spcBef>
              <a:spcAft>
                <a:spcPts val="0"/>
              </a:spcAft>
              <a:buClr>
                <a:srgbClr val="0000FF"/>
              </a:buClr>
              <a:buSzPts val="1700"/>
              <a:buFont typeface="Verdana"/>
              <a:buNone/>
            </a:pPr>
            <a:r>
              <a:rPr lang="en-US" sz="1700" b="1" i="0" u="none" strike="noStrike" cap="none">
                <a:solidFill>
                  <a:srgbClr val="0000FF"/>
                </a:solidFill>
                <a:latin typeface="Verdana"/>
                <a:ea typeface="Verdana"/>
                <a:cs typeface="Verdana"/>
                <a:sym typeface="Verdana"/>
              </a:rPr>
              <a:t>Figure: A model for network security</a:t>
            </a:r>
            <a:endParaRPr sz="1400" b="0" i="0" u="none" strike="noStrike" cap="none">
              <a:solidFill>
                <a:srgbClr val="000000"/>
              </a:solidFill>
              <a:latin typeface="Arial"/>
              <a:ea typeface="Arial"/>
              <a:cs typeface="Arial"/>
              <a:sym typeface="Arial"/>
            </a:endParaRPr>
          </a:p>
        </p:txBody>
      </p:sp>
      <p:sp>
        <p:nvSpPr>
          <p:cNvPr id="103" name="Google Shape;103;p14"/>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strike="noStrike" cap="none">
                <a:solidFill>
                  <a:schemeClr val="dk1"/>
                </a:solidFill>
                <a:latin typeface="Times New Roman"/>
                <a:ea typeface="Times New Roman"/>
                <a:cs typeface="Times New Roman"/>
                <a:sym typeface="Times New Roman"/>
              </a:rPr>
              <a:t> </a:t>
            </a:r>
            <a:r>
              <a:rPr lang="en-US" sz="3200" b="1" i="0" u="none" strike="noStrike" cap="none">
                <a:solidFill>
                  <a:schemeClr val="dk1"/>
                </a:solidFill>
                <a:latin typeface="Arial"/>
                <a:ea typeface="Arial"/>
                <a:cs typeface="Arial"/>
                <a:sym typeface="Arial"/>
              </a:rPr>
              <a:t>A Model for Network Security</a:t>
            </a:r>
            <a:endParaRPr sz="1400" b="0" i="0" u="none" strike="noStrike" cap="none">
              <a:solidFill>
                <a:srgbClr val="000000"/>
              </a:solidFill>
              <a:latin typeface="Arial"/>
              <a:ea typeface="Arial"/>
              <a:cs typeface="Arial"/>
              <a:sym typeface="Arial"/>
            </a:endParaRPr>
          </a:p>
        </p:txBody>
      </p:sp>
      <p:sp>
        <p:nvSpPr>
          <p:cNvPr id="8" name="Slide Number Placeholder 7"/>
          <p:cNvSpPr>
            <a:spLocks noGrp="1"/>
          </p:cNvSpPr>
          <p:nvPr>
            <p:ph type="sldNum" sz="quarter" idx="12"/>
          </p:nvPr>
        </p:nvSpPr>
        <p:spPr/>
        <p:txBody>
          <a:bodyPr/>
          <a:lstStyle/>
          <a:p>
            <a:fld id="{30F8F449-C055-4173-875D-982B48028FB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228600" y="914400"/>
            <a:ext cx="8763000" cy="4294187"/>
          </a:xfrm>
          <a:prstGeom prst="rect">
            <a:avLst/>
          </a:prstGeom>
          <a:noFill/>
          <a:ln>
            <a:noFill/>
          </a:ln>
        </p:spPr>
        <p:txBody>
          <a:bodyPr spcFirstLastPara="1" wrap="square" lIns="91425" tIns="45700" rIns="91425" bIns="45700" anchor="t" anchorCtr="0">
            <a:noAutofit/>
          </a:bodyPr>
          <a:lstStyle/>
          <a:p>
            <a:pPr marL="339725" marR="0" lvl="0" indent="-339725" algn="l" rtl="0">
              <a:lnSpc>
                <a:spcPct val="100000"/>
              </a:lnSpc>
              <a:spcBef>
                <a:spcPts val="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Security aspects come into play when it is necessary or desirable to protect the information transmission from an opponent who may present a threat to confidentiality, authenticity, and so on. </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All of the techniques for providing security have two components:</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A </a:t>
            </a:r>
            <a:r>
              <a:rPr lang="en-US" sz="1500" b="0" i="0" u="none" strike="noStrike" cap="none">
                <a:solidFill>
                  <a:srgbClr val="0000FF"/>
                </a:solidFill>
                <a:latin typeface="Verdana"/>
                <a:ea typeface="Verdana"/>
                <a:cs typeface="Verdana"/>
                <a:sym typeface="Verdana"/>
              </a:rPr>
              <a:t>security-related transformation </a:t>
            </a:r>
            <a:r>
              <a:rPr lang="en-US" sz="1500" b="0" i="0" u="none" strike="noStrike" cap="none">
                <a:solidFill>
                  <a:schemeClr val="dk1"/>
                </a:solidFill>
                <a:latin typeface="Verdana"/>
                <a:ea typeface="Verdana"/>
                <a:cs typeface="Verdana"/>
                <a:sym typeface="Verdana"/>
              </a:rPr>
              <a:t>on the information to be sent.</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60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Examples include the encryption of the message, which scrambles the message so that it is unreadable by the opponent, and the addition of a code based on the contents of the message, which can be used to verify the identity of the sender.</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600"/>
              </a:spcBef>
              <a:spcAft>
                <a:spcPts val="0"/>
              </a:spcAft>
              <a:buClr>
                <a:srgbClr val="0000FF"/>
              </a:buClr>
              <a:buSzPts val="1500"/>
              <a:buFont typeface="Tahoma"/>
              <a:buAutoNum type="arabicPeriod" startAt="2"/>
            </a:pPr>
            <a:r>
              <a:rPr lang="en-US" sz="1500" b="0" i="0" u="none" strike="noStrike" cap="none">
                <a:solidFill>
                  <a:srgbClr val="0000FF"/>
                </a:solidFill>
                <a:latin typeface="Verdana"/>
                <a:ea typeface="Verdana"/>
                <a:cs typeface="Verdana"/>
                <a:sym typeface="Verdana"/>
              </a:rPr>
              <a:t>Some secret information shared by the two principals </a:t>
            </a:r>
            <a:r>
              <a:rPr lang="en-US" sz="1500" b="0" i="0" u="none" strike="noStrike" cap="none">
                <a:solidFill>
                  <a:schemeClr val="dk1"/>
                </a:solidFill>
                <a:latin typeface="Verdana"/>
                <a:ea typeface="Verdana"/>
                <a:cs typeface="Verdana"/>
                <a:sym typeface="Verdana"/>
              </a:rPr>
              <a:t>and, it is hoped, unknown to the opponent. </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60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An example is an encryption key used in conjunction with the transformation to scramble the message before transmission and unscramble it on reception.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p:txBody>
      </p:sp>
      <p:sp>
        <p:nvSpPr>
          <p:cNvPr id="110" name="Google Shape;110;p15"/>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strike="noStrike" cap="none">
                <a:solidFill>
                  <a:schemeClr val="dk1"/>
                </a:solidFill>
                <a:latin typeface="Times New Roman"/>
                <a:ea typeface="Times New Roman"/>
                <a:cs typeface="Times New Roman"/>
                <a:sym typeface="Times New Roman"/>
              </a:rPr>
              <a:t> </a:t>
            </a:r>
            <a:r>
              <a:rPr lang="en-US" sz="3200" b="1" i="0" u="none" strike="noStrike" cap="none">
                <a:solidFill>
                  <a:schemeClr val="dk1"/>
                </a:solidFill>
                <a:latin typeface="Arial"/>
                <a:ea typeface="Arial"/>
                <a:cs typeface="Arial"/>
                <a:sym typeface="Arial"/>
              </a:rPr>
              <a:t>A Model for Network Security</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6"/>
          <p:cNvSpPr txBox="1"/>
          <p:nvPr/>
        </p:nvSpPr>
        <p:spPr>
          <a:xfrm>
            <a:off x="228600" y="914400"/>
            <a:ext cx="8763000" cy="4308475"/>
          </a:xfrm>
          <a:prstGeom prst="rect">
            <a:avLst/>
          </a:prstGeom>
          <a:noFill/>
          <a:ln>
            <a:noFill/>
          </a:ln>
        </p:spPr>
        <p:txBody>
          <a:bodyPr spcFirstLastPara="1" wrap="square" lIns="91425" tIns="45700" rIns="91425" bIns="45700" anchor="t" anchorCtr="0">
            <a:noAutofit/>
          </a:bodyPr>
          <a:lstStyle/>
          <a:p>
            <a:pPr marL="339725" marR="0" lvl="0" indent="-339725" algn="l" rtl="0">
              <a:lnSpc>
                <a:spcPct val="100000"/>
              </a:lnSpc>
              <a:spcBef>
                <a:spcPts val="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A trusted third party may be needed to achieve secure transmission. For example, a third party may be responsible for distributing the secret information to the two principals while keeping it from any opponent. Or a third party may be needed to arbitrate disputes between the two principals concerning the authenticity of a message transmission.</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This general model shows that there are </a:t>
            </a:r>
            <a:r>
              <a:rPr lang="en-US" sz="1700" b="0" i="0" u="none" strike="noStrike" cap="none">
                <a:solidFill>
                  <a:srgbClr val="FF0000"/>
                </a:solidFill>
                <a:latin typeface="Verdana"/>
                <a:ea typeface="Verdana"/>
                <a:cs typeface="Verdana"/>
                <a:sym typeface="Verdana"/>
              </a:rPr>
              <a:t>four basic tasks </a:t>
            </a:r>
            <a:r>
              <a:rPr lang="en-US" sz="1700" b="0" i="0" u="none" strike="noStrike" cap="none">
                <a:solidFill>
                  <a:schemeClr val="dk1"/>
                </a:solidFill>
                <a:latin typeface="Verdana"/>
                <a:ea typeface="Verdana"/>
                <a:cs typeface="Verdana"/>
                <a:sym typeface="Verdana"/>
              </a:rPr>
              <a:t>in designing a particular security service:</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Design an algorithm for performing the </a:t>
            </a:r>
            <a:r>
              <a:rPr lang="en-US" sz="1500" b="0" i="0" u="none" strike="noStrike" cap="none">
                <a:solidFill>
                  <a:srgbClr val="0000FF"/>
                </a:solidFill>
                <a:latin typeface="Verdana"/>
                <a:ea typeface="Verdana"/>
                <a:cs typeface="Verdana"/>
                <a:sym typeface="Verdana"/>
              </a:rPr>
              <a:t>security-related transformation</a:t>
            </a:r>
            <a:r>
              <a:rPr lang="en-US" sz="1500" b="0" i="0" u="none" strike="noStrike" cap="none">
                <a:solidFill>
                  <a:schemeClr val="dk1"/>
                </a:solidFill>
                <a:latin typeface="Verdana"/>
                <a:ea typeface="Verdana"/>
                <a:cs typeface="Verdana"/>
                <a:sym typeface="Verdana"/>
              </a:rPr>
              <a:t>. The algorithm should be such that an opponent cannot defeat its purpose.</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Generate the secret information to be used with the algorithm.</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Develop methods for the distribution and sharing of the secret information.</a:t>
            </a:r>
            <a:endParaRPr sz="1400" b="0" i="0" u="none" strike="noStrike" cap="none">
              <a:solidFill>
                <a:srgbClr val="000000"/>
              </a:solidFill>
              <a:latin typeface="Arial"/>
              <a:ea typeface="Arial"/>
              <a:cs typeface="Arial"/>
              <a:sym typeface="Arial"/>
            </a:endParaRPr>
          </a:p>
          <a:p>
            <a:pPr marL="339725" marR="0" lvl="0" indent="-339725" algn="l" rtl="0">
              <a:lnSpc>
                <a:spcPct val="100000"/>
              </a:lnSpc>
              <a:spcBef>
                <a:spcPts val="12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Specify a protocol to be used by the two principals that makes use of the security algorithm and the secret information to achieve a particular security service.</a:t>
            </a: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strike="noStrike" cap="none">
                <a:solidFill>
                  <a:schemeClr val="dk1"/>
                </a:solidFill>
                <a:latin typeface="Times New Roman"/>
                <a:ea typeface="Times New Roman"/>
                <a:cs typeface="Times New Roman"/>
                <a:sym typeface="Times New Roman"/>
              </a:rPr>
              <a:t> </a:t>
            </a:r>
            <a:r>
              <a:rPr lang="en-US" sz="3200" b="1" i="0" u="none" strike="noStrike" cap="none">
                <a:solidFill>
                  <a:schemeClr val="dk1"/>
                </a:solidFill>
                <a:latin typeface="Arial"/>
                <a:ea typeface="Arial"/>
                <a:cs typeface="Arial"/>
                <a:sym typeface="Arial"/>
              </a:rPr>
              <a:t>A Model for Network Security</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7"/>
          <p:cNvSpPr txBox="1"/>
          <p:nvPr/>
        </p:nvSpPr>
        <p:spPr>
          <a:xfrm>
            <a:off x="457200" y="1212850"/>
            <a:ext cx="8458200" cy="3446462"/>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Information is an asset that has a value like any other asset. The value of information comes from the characteristics it possesses: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Availability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Accuracy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Authenticity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Confidentiality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Integrity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Utility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Possession</a:t>
            </a:r>
            <a:endParaRPr sz="1400" b="0" i="0" u="none" strike="noStrike" cap="none">
              <a:solidFill>
                <a:srgbClr val="000000"/>
              </a:solidFill>
              <a:latin typeface="Arial"/>
              <a:ea typeface="Arial"/>
              <a:cs typeface="Arial"/>
              <a:sym typeface="Arial"/>
            </a:endParaRPr>
          </a:p>
        </p:txBody>
      </p:sp>
      <p:sp>
        <p:nvSpPr>
          <p:cNvPr id="124" name="Google Shape;124;p17"/>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Critical characteristics of information security</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p:nvPr/>
        </p:nvSpPr>
        <p:spPr>
          <a:xfrm>
            <a:off x="381000" y="658812"/>
            <a:ext cx="8458200" cy="3192462"/>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chemeClr val="dk1"/>
              </a:buClr>
              <a:buSzPts val="1800"/>
              <a:buFont typeface="Verdana"/>
              <a:buNone/>
            </a:pPr>
            <a:r>
              <a:rPr lang="en-US" sz="1800" b="1" i="0" u="none" strike="noStrike" cap="none">
                <a:solidFill>
                  <a:schemeClr val="dk1"/>
                </a:solidFill>
                <a:latin typeface="Verdana"/>
                <a:ea typeface="Verdana"/>
                <a:cs typeface="Verdana"/>
                <a:sym typeface="Verdana"/>
              </a:rPr>
              <a:t>CIA Triad: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The core concepts of information security are </a:t>
            </a:r>
            <a:r>
              <a:rPr lang="en-US" sz="1800" b="0" i="0" u="none" strike="noStrike" cap="none">
                <a:solidFill>
                  <a:srgbClr val="0000FF"/>
                </a:solidFill>
                <a:latin typeface="Verdana"/>
                <a:ea typeface="Verdana"/>
                <a:cs typeface="Verdana"/>
                <a:sym typeface="Verdana"/>
              </a:rPr>
              <a:t>confidentiality</a:t>
            </a:r>
            <a:r>
              <a:rPr lang="en-US" sz="1800" b="0" i="0" u="none" strike="noStrike" cap="none">
                <a:solidFill>
                  <a:schemeClr val="dk1"/>
                </a:solidFill>
                <a:latin typeface="Verdana"/>
                <a:ea typeface="Verdana"/>
                <a:cs typeface="Verdana"/>
                <a:sym typeface="Verdana"/>
              </a:rPr>
              <a:t>, </a:t>
            </a:r>
            <a:r>
              <a:rPr lang="en-US" sz="1800" b="0" i="0" u="none" strike="noStrike" cap="none">
                <a:solidFill>
                  <a:srgbClr val="00CC00"/>
                </a:solidFill>
                <a:latin typeface="Verdana"/>
                <a:ea typeface="Verdana"/>
                <a:cs typeface="Verdana"/>
                <a:sym typeface="Verdana"/>
              </a:rPr>
              <a:t>integrity</a:t>
            </a:r>
            <a:r>
              <a:rPr lang="en-US" sz="1800" b="0" i="0" u="none" strike="noStrike" cap="none">
                <a:solidFill>
                  <a:schemeClr val="dk1"/>
                </a:solidFill>
                <a:latin typeface="Verdana"/>
                <a:ea typeface="Verdana"/>
                <a:cs typeface="Verdana"/>
                <a:sym typeface="Verdana"/>
              </a:rPr>
              <a:t>, and </a:t>
            </a:r>
            <a:r>
              <a:rPr lang="en-US" sz="1800" b="0" i="0" u="none" strike="noStrike" cap="none">
                <a:solidFill>
                  <a:srgbClr val="FF0000"/>
                </a:solidFill>
                <a:latin typeface="Verdana"/>
                <a:ea typeface="Verdana"/>
                <a:cs typeface="Verdana"/>
                <a:sym typeface="Verdana"/>
              </a:rPr>
              <a:t>availability</a:t>
            </a:r>
            <a:r>
              <a:rPr lang="en-US" sz="1800" b="0" i="0" u="none" strike="noStrike" cap="none">
                <a:solidFill>
                  <a:schemeClr val="dk1"/>
                </a:solidFill>
                <a:latin typeface="Verdana"/>
                <a:ea typeface="Verdana"/>
                <a:cs typeface="Verdana"/>
                <a:sym typeface="Verdana"/>
              </a:rPr>
              <a:t>. These principals are known as the CIA triad and are the foundation for combating the DAD triad.</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000"/>
              <a:buFont typeface="Times New Roman"/>
              <a:buNone/>
            </a:pPr>
            <a:endParaRPr sz="1000" b="1" i="0" u="none" strike="noStrike" cap="none">
              <a:solidFill>
                <a:srgbClr val="FF0000"/>
              </a:solidFill>
              <a:latin typeface="Verdana"/>
              <a:ea typeface="Verdana"/>
              <a:cs typeface="Verdana"/>
              <a:sym typeface="Verdana"/>
            </a:endParaRPr>
          </a:p>
          <a:p>
            <a:pPr marL="457200" marR="0" lvl="1" indent="-457200" algn="l" rtl="0">
              <a:lnSpc>
                <a:spcPct val="100000"/>
              </a:lnSpc>
              <a:spcBef>
                <a:spcPts val="1200"/>
              </a:spcBef>
              <a:spcAft>
                <a:spcPts val="0"/>
              </a:spcAft>
              <a:buClr>
                <a:srgbClr val="FF0000"/>
              </a:buClr>
              <a:buSzPts val="1800"/>
              <a:buFont typeface="Verdana"/>
              <a:buNone/>
            </a:pPr>
            <a:r>
              <a:rPr lang="en-US" sz="1800" b="1" i="0" u="none" strike="noStrike" cap="none">
                <a:solidFill>
                  <a:srgbClr val="FF0000"/>
                </a:solidFill>
                <a:latin typeface="Verdana"/>
                <a:ea typeface="Verdana"/>
                <a:cs typeface="Verdana"/>
                <a:sym typeface="Verdana"/>
              </a:rPr>
              <a:t>CIA Triad or Triangle:</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rgbClr val="0000FF"/>
              </a:buClr>
              <a:buSzPts val="1800"/>
              <a:buFont typeface="Noto Sans Symbols"/>
              <a:buChar char="➢"/>
            </a:pPr>
            <a:r>
              <a:rPr lang="en-US" sz="1800" b="1" i="0" u="none" strike="noStrike" cap="none">
                <a:solidFill>
                  <a:srgbClr val="0000FF"/>
                </a:solidFill>
                <a:latin typeface="Verdana"/>
                <a:ea typeface="Verdana"/>
                <a:cs typeface="Verdana"/>
                <a:sym typeface="Verdana"/>
              </a:rPr>
              <a:t>Confidentiality</a:t>
            </a:r>
            <a:r>
              <a:rPr lang="en-US" sz="18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	</a:t>
            </a:r>
            <a:r>
              <a:rPr lang="en-US" sz="1500" b="0" i="0" u="none" strike="noStrike" cap="none">
                <a:solidFill>
                  <a:schemeClr val="dk1"/>
                </a:solidFill>
                <a:latin typeface="Verdana"/>
                <a:ea typeface="Verdana"/>
                <a:cs typeface="Verdana"/>
                <a:sym typeface="Verdana"/>
              </a:rPr>
              <a:t>Confidential information should not be accessible to unauthorized users. That is, messages sent by Alice to Bob should not be readable by Eve.</a:t>
            </a:r>
            <a:endParaRPr sz="1400" b="0" i="0" u="none" strike="noStrike" cap="none">
              <a:solidFill>
                <a:srgbClr val="000000"/>
              </a:solidFill>
              <a:latin typeface="Arial"/>
              <a:ea typeface="Arial"/>
              <a:cs typeface="Arial"/>
              <a:sym typeface="Arial"/>
            </a:endParaRPr>
          </a:p>
        </p:txBody>
      </p:sp>
      <p:pic>
        <p:nvPicPr>
          <p:cNvPr id="131" name="Google Shape;131;p18"/>
          <p:cNvPicPr preferRelativeResize="0"/>
          <p:nvPr/>
        </p:nvPicPr>
        <p:blipFill rotWithShape="1">
          <a:blip r:embed="rId3" cstate="print">
            <a:alphaModFix/>
          </a:blip>
          <a:srcRect/>
          <a:stretch/>
        </p:blipFill>
        <p:spPr>
          <a:xfrm>
            <a:off x="5318125" y="3867150"/>
            <a:ext cx="3825875" cy="2514600"/>
          </a:xfrm>
          <a:prstGeom prst="rect">
            <a:avLst/>
          </a:prstGeom>
          <a:noFill/>
          <a:ln>
            <a:noFill/>
          </a:ln>
        </p:spPr>
      </p:pic>
      <p:sp>
        <p:nvSpPr>
          <p:cNvPr id="132" name="Google Shape;132;p18"/>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The CIA and DAD Triads of information security</a:t>
            </a:r>
            <a:endParaRPr sz="1400" b="0" i="0" u="none" strike="noStrike" cap="none">
              <a:solidFill>
                <a:srgbClr val="000000"/>
              </a:solidFill>
              <a:latin typeface="Arial"/>
              <a:ea typeface="Arial"/>
              <a:cs typeface="Arial"/>
              <a:sym typeface="Arial"/>
            </a:endParaRPr>
          </a:p>
        </p:txBody>
      </p:sp>
      <p:sp>
        <p:nvSpPr>
          <p:cNvPr id="133" name="Google Shape;133;p18"/>
          <p:cNvSpPr txBox="1"/>
          <p:nvPr/>
        </p:nvSpPr>
        <p:spPr>
          <a:xfrm>
            <a:off x="381000" y="3962400"/>
            <a:ext cx="5105400" cy="2492375"/>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rgbClr val="00CC00"/>
              </a:buClr>
              <a:buSzPts val="1800"/>
              <a:buFont typeface="Noto Sans Symbols"/>
              <a:buChar char="➢"/>
            </a:pPr>
            <a:r>
              <a:rPr lang="en-US" sz="1800" b="1" i="0" u="none" strike="noStrike" cap="none">
                <a:solidFill>
                  <a:srgbClr val="00CC00"/>
                </a:solidFill>
                <a:latin typeface="Verdana"/>
                <a:ea typeface="Verdana"/>
                <a:cs typeface="Verdana"/>
                <a:sym typeface="Verdana"/>
              </a:rPr>
              <a:t>Integrity</a:t>
            </a:r>
            <a:r>
              <a:rPr lang="en-US" sz="18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Ensuring that data may only be modified through an authorized means. That is, Bob should be able to detect when data sent by Alice has been modified by Eve.</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rgbClr val="FF0000"/>
              </a:buClr>
              <a:buSzPts val="1800"/>
              <a:buFont typeface="Noto Sans Symbols"/>
              <a:buChar char="➢"/>
            </a:pPr>
            <a:r>
              <a:rPr lang="en-US" sz="1800" b="1" i="0" u="none" strike="noStrike" cap="none">
                <a:solidFill>
                  <a:srgbClr val="FF0000"/>
                </a:solidFill>
                <a:latin typeface="Verdana"/>
                <a:ea typeface="Verdana"/>
                <a:cs typeface="Verdana"/>
                <a:sym typeface="Verdana"/>
              </a:rPr>
              <a:t>Availability</a:t>
            </a:r>
            <a:r>
              <a:rPr lang="en-US" sz="18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Authorized users should be able to access data for legitimate purposes as necessary. </a:t>
            </a:r>
            <a:endParaRPr sz="1400" b="0" i="0" u="none" strike="noStrike" cap="none">
              <a:solidFill>
                <a:srgbClr val="000000"/>
              </a:solidFill>
              <a:latin typeface="Arial"/>
              <a:ea typeface="Arial"/>
              <a:cs typeface="Arial"/>
              <a:sym typeface="Arial"/>
            </a:endParaRPr>
          </a:p>
        </p:txBody>
      </p:sp>
      <p:sp>
        <p:nvSpPr>
          <p:cNvPr id="134" name="Google Shape;134;p18"/>
          <p:cNvSpPr txBox="1"/>
          <p:nvPr/>
        </p:nvSpPr>
        <p:spPr>
          <a:xfrm>
            <a:off x="6096000" y="6381750"/>
            <a:ext cx="2079625"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strike="noStrike" cap="none">
                <a:solidFill>
                  <a:schemeClr val="folHlink"/>
                </a:solidFill>
                <a:latin typeface="Times New Roman"/>
                <a:ea typeface="Times New Roman"/>
                <a:cs typeface="Times New Roman"/>
                <a:sym typeface="Times New Roman"/>
              </a:rPr>
              <a:t>Figure:  </a:t>
            </a:r>
            <a:r>
              <a:rPr lang="en-US" sz="1800" b="1" i="1" u="none" strike="noStrike" cap="none">
                <a:solidFill>
                  <a:schemeClr val="dk1"/>
                </a:solidFill>
                <a:latin typeface="Times New Roman"/>
                <a:ea typeface="Times New Roman"/>
                <a:cs typeface="Times New Roman"/>
                <a:sym typeface="Times New Roman"/>
              </a:rPr>
              <a:t>CIA Triad</a:t>
            </a:r>
            <a:endParaRPr sz="1400" b="0" i="0" u="none" strike="noStrike" cap="none">
              <a:solidFill>
                <a:srgbClr val="000000"/>
              </a:solidFill>
              <a:latin typeface="Arial"/>
              <a:ea typeface="Arial"/>
              <a:cs typeface="Arial"/>
              <a:sym typeface="Arial"/>
            </a:endParaRPr>
          </a:p>
        </p:txBody>
      </p:sp>
      <p:sp>
        <p:nvSpPr>
          <p:cNvPr id="8" name="Slide Number Placeholder 7"/>
          <p:cNvSpPr>
            <a:spLocks noGrp="1"/>
          </p:cNvSpPr>
          <p:nvPr>
            <p:ph type="sldNum" sz="quarter" idx="12"/>
          </p:nvPr>
        </p:nvSpPr>
        <p:spPr/>
        <p:txBody>
          <a:bodyPr/>
          <a:lstStyle/>
          <a:p>
            <a:fld id="{30F8F449-C055-4173-875D-982B48028FB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p:nvPr/>
        </p:nvSpPr>
        <p:spPr>
          <a:xfrm>
            <a:off x="457200" y="1158875"/>
            <a:ext cx="8458200" cy="3108325"/>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DAD triad provides means for defeating the security of an organization.</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Malicious hackers have developed their own triad, the DAD triad, to counter the CIA triad of security professionals.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Each leg of the DAD triad is targeted at defeating the mechanisms associated with one leg of the CIA triad.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Having a good understanding of the CIA triad also means understanding the DAD triad that opposes the CIA triad.</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rgbClr val="FF0000"/>
              </a:buClr>
              <a:buSzPts val="1800"/>
              <a:buFont typeface="Noto Sans Symbols"/>
              <a:buChar char="❑"/>
            </a:pPr>
            <a:r>
              <a:rPr lang="en-US" sz="1800" b="1" i="0" u="none" strike="noStrike" cap="none">
                <a:solidFill>
                  <a:srgbClr val="FF0000"/>
                </a:solidFill>
                <a:latin typeface="Verdana"/>
                <a:ea typeface="Verdana"/>
                <a:cs typeface="Verdana"/>
                <a:sym typeface="Verdana"/>
              </a:rPr>
              <a:t>Disclosure</a:t>
            </a:r>
            <a:r>
              <a:rPr lang="en-US" sz="18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Unauthorized individuals gain access to confidential information.</a:t>
            </a:r>
            <a:endParaRPr sz="1400" b="0" i="0" u="none" strike="noStrike" cap="none">
              <a:solidFill>
                <a:srgbClr val="000000"/>
              </a:solidFill>
              <a:latin typeface="Arial"/>
              <a:ea typeface="Arial"/>
              <a:cs typeface="Arial"/>
              <a:sym typeface="Arial"/>
            </a:endParaRPr>
          </a:p>
        </p:txBody>
      </p:sp>
      <p:pic>
        <p:nvPicPr>
          <p:cNvPr id="141" name="Google Shape;141;p19"/>
          <p:cNvPicPr preferRelativeResize="0"/>
          <p:nvPr/>
        </p:nvPicPr>
        <p:blipFill rotWithShape="1">
          <a:blip r:embed="rId3" cstate="print">
            <a:alphaModFix/>
          </a:blip>
          <a:srcRect/>
          <a:stretch/>
        </p:blipFill>
        <p:spPr>
          <a:xfrm>
            <a:off x="5602287" y="4419600"/>
            <a:ext cx="3541712" cy="1981200"/>
          </a:xfrm>
          <a:prstGeom prst="rect">
            <a:avLst/>
          </a:prstGeom>
          <a:noFill/>
          <a:ln>
            <a:noFill/>
          </a:ln>
        </p:spPr>
      </p:pic>
      <p:sp>
        <p:nvSpPr>
          <p:cNvPr id="142" name="Google Shape;142;p19"/>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The CIA and DAD Triads of information security</a:t>
            </a:r>
            <a:endParaRPr sz="1400" b="0" i="0" u="none" strike="noStrike" cap="none">
              <a:solidFill>
                <a:srgbClr val="000000"/>
              </a:solidFill>
              <a:latin typeface="Arial"/>
              <a:ea typeface="Arial"/>
              <a:cs typeface="Arial"/>
              <a:sym typeface="Arial"/>
            </a:endParaRPr>
          </a:p>
        </p:txBody>
      </p:sp>
      <p:sp>
        <p:nvSpPr>
          <p:cNvPr id="143" name="Google Shape;143;p19"/>
          <p:cNvSpPr txBox="1"/>
          <p:nvPr/>
        </p:nvSpPr>
        <p:spPr>
          <a:xfrm>
            <a:off x="457200" y="4267200"/>
            <a:ext cx="6400800" cy="1016000"/>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Verdana"/>
                <a:ea typeface="Verdana"/>
                <a:cs typeface="Verdana"/>
                <a:sym typeface="Verdana"/>
              </a:rPr>
              <a:t>Alteration: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Data is modified through some unauthorized mechanism.</a:t>
            </a:r>
            <a:endParaRPr sz="1400" b="0" i="0" u="none" strike="noStrike" cap="none">
              <a:solidFill>
                <a:srgbClr val="000000"/>
              </a:solidFill>
              <a:latin typeface="Arial"/>
              <a:ea typeface="Arial"/>
              <a:cs typeface="Arial"/>
              <a:sym typeface="Arial"/>
            </a:endParaRPr>
          </a:p>
        </p:txBody>
      </p:sp>
      <p:sp>
        <p:nvSpPr>
          <p:cNvPr id="144" name="Google Shape;144;p19"/>
          <p:cNvSpPr txBox="1"/>
          <p:nvPr/>
        </p:nvSpPr>
        <p:spPr>
          <a:xfrm>
            <a:off x="457200" y="5384800"/>
            <a:ext cx="5029200" cy="1016000"/>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rgbClr val="0000FF"/>
              </a:buClr>
              <a:buSzPts val="1800"/>
              <a:buFont typeface="Noto Sans Symbols"/>
              <a:buChar char="❑"/>
            </a:pPr>
            <a:r>
              <a:rPr lang="en-US" sz="1800" b="1" i="0" u="none" strike="noStrike" cap="none">
                <a:solidFill>
                  <a:srgbClr val="0000FF"/>
                </a:solidFill>
                <a:latin typeface="Verdana"/>
                <a:ea typeface="Verdana"/>
                <a:cs typeface="Verdana"/>
                <a:sym typeface="Verdana"/>
              </a:rPr>
              <a:t>Denial</a:t>
            </a:r>
            <a:r>
              <a:rPr lang="en-US" sz="1800" b="1"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Authorized users cannot gain access to a system for legitimate purposes.</a:t>
            </a:r>
            <a:endParaRPr sz="1400" b="0" i="0" u="none" strike="noStrike" cap="none">
              <a:solidFill>
                <a:srgbClr val="000000"/>
              </a:solidFill>
              <a:latin typeface="Arial"/>
              <a:ea typeface="Arial"/>
              <a:cs typeface="Arial"/>
              <a:sym typeface="Arial"/>
            </a:endParaRPr>
          </a:p>
        </p:txBody>
      </p:sp>
      <p:sp>
        <p:nvSpPr>
          <p:cNvPr id="145" name="Google Shape;145;p19"/>
          <p:cNvSpPr txBox="1"/>
          <p:nvPr/>
        </p:nvSpPr>
        <p:spPr>
          <a:xfrm>
            <a:off x="152400" y="773112"/>
            <a:ext cx="8458200" cy="369887"/>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FF"/>
              </a:buClr>
              <a:buSzPts val="1800"/>
              <a:buFont typeface="Verdana"/>
              <a:buNone/>
            </a:pPr>
            <a:r>
              <a:rPr lang="en-US" sz="1800" b="1" i="0" u="none" strike="noStrike" cap="none">
                <a:solidFill>
                  <a:srgbClr val="0000FF"/>
                </a:solidFill>
                <a:latin typeface="Verdana"/>
                <a:ea typeface="Verdana"/>
                <a:cs typeface="Verdana"/>
                <a:sym typeface="Verdana"/>
              </a:rPr>
              <a:t>DAD Triad or Triangle:</a:t>
            </a:r>
            <a:endParaRPr sz="1400" b="0" i="0" u="none" strike="noStrike" cap="none">
              <a:solidFill>
                <a:srgbClr val="000000"/>
              </a:solidFill>
              <a:latin typeface="Arial"/>
              <a:ea typeface="Arial"/>
              <a:cs typeface="Arial"/>
              <a:sym typeface="Arial"/>
            </a:endParaRPr>
          </a:p>
        </p:txBody>
      </p:sp>
      <p:sp>
        <p:nvSpPr>
          <p:cNvPr id="146" name="Google Shape;146;p19"/>
          <p:cNvSpPr txBox="1"/>
          <p:nvPr/>
        </p:nvSpPr>
        <p:spPr>
          <a:xfrm>
            <a:off x="6096000" y="6305550"/>
            <a:ext cx="2181225"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strike="noStrike" cap="none">
                <a:solidFill>
                  <a:schemeClr val="folHlink"/>
                </a:solidFill>
                <a:latin typeface="Times New Roman"/>
                <a:ea typeface="Times New Roman"/>
                <a:cs typeface="Times New Roman"/>
                <a:sym typeface="Times New Roman"/>
              </a:rPr>
              <a:t>Figure:  </a:t>
            </a:r>
            <a:r>
              <a:rPr lang="en-US" sz="1800" b="1" i="1" u="none" strike="noStrike" cap="none">
                <a:solidFill>
                  <a:schemeClr val="dk1"/>
                </a:solidFill>
                <a:latin typeface="Times New Roman"/>
                <a:ea typeface="Times New Roman"/>
                <a:cs typeface="Times New Roman"/>
                <a:sym typeface="Times New Roman"/>
              </a:rPr>
              <a:t>DAD Triad</a:t>
            </a:r>
            <a:endParaRPr sz="1400" b="0" i="0" u="none" strike="noStrike" cap="none">
              <a:solidFill>
                <a:srgbClr val="000000"/>
              </a:solidFill>
              <a:latin typeface="Arial"/>
              <a:ea typeface="Arial"/>
              <a:cs typeface="Arial"/>
              <a:sym typeface="Arial"/>
            </a:endParaRPr>
          </a:p>
        </p:txBody>
      </p:sp>
      <p:sp>
        <p:nvSpPr>
          <p:cNvPr id="10" name="Slide Number Placeholder 9"/>
          <p:cNvSpPr>
            <a:spLocks noGrp="1"/>
          </p:cNvSpPr>
          <p:nvPr>
            <p:ph type="sldNum" sz="quarter" idx="12"/>
          </p:nvPr>
        </p:nvSpPr>
        <p:spPr/>
        <p:txBody>
          <a:bodyPr/>
          <a:lstStyle/>
          <a:p>
            <a:fld id="{30F8F449-C055-4173-875D-982B48028FB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0"/>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Goals of Information Security </a:t>
            </a:r>
            <a:endParaRPr sz="1400" b="0" i="0" u="none" strike="noStrike" cap="none">
              <a:solidFill>
                <a:srgbClr val="000000"/>
              </a:solidFill>
              <a:latin typeface="Arial"/>
              <a:ea typeface="Arial"/>
              <a:cs typeface="Arial"/>
              <a:sym typeface="Arial"/>
            </a:endParaRPr>
          </a:p>
        </p:txBody>
      </p:sp>
      <p:pic>
        <p:nvPicPr>
          <p:cNvPr id="153" name="Google Shape;153;p20"/>
          <p:cNvPicPr preferRelativeResize="0"/>
          <p:nvPr/>
        </p:nvPicPr>
        <p:blipFill rotWithShape="1">
          <a:blip r:embed="rId3" cstate="print">
            <a:alphaModFix/>
          </a:blip>
          <a:srcRect t="13684"/>
          <a:stretch/>
        </p:blipFill>
        <p:spPr>
          <a:xfrm>
            <a:off x="869950" y="609600"/>
            <a:ext cx="7359650" cy="5022850"/>
          </a:xfrm>
          <a:prstGeom prst="rect">
            <a:avLst/>
          </a:prstGeom>
          <a:noFill/>
          <a:ln>
            <a:noFill/>
          </a:ln>
        </p:spPr>
      </p:pic>
      <p:sp>
        <p:nvSpPr>
          <p:cNvPr id="154" name="Google Shape;154;p20"/>
          <p:cNvSpPr txBox="1"/>
          <p:nvPr/>
        </p:nvSpPr>
        <p:spPr>
          <a:xfrm>
            <a:off x="304800" y="881062"/>
            <a:ext cx="8458200" cy="368300"/>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Verdana"/>
                <a:ea typeface="Verdana"/>
                <a:cs typeface="Verdana"/>
                <a:sym typeface="Verdana"/>
              </a:rPr>
              <a:t>Three main goals of information security are:</a:t>
            </a:r>
            <a:endParaRPr sz="1400" b="0" i="0" u="none" strike="noStrike" cap="none">
              <a:solidFill>
                <a:srgbClr val="000000"/>
              </a:solidFill>
              <a:latin typeface="Arial"/>
              <a:ea typeface="Arial"/>
              <a:cs typeface="Arial"/>
              <a:sym typeface="Arial"/>
            </a:endParaRPr>
          </a:p>
        </p:txBody>
      </p:sp>
      <p:sp>
        <p:nvSpPr>
          <p:cNvPr id="155" name="Google Shape;155;p20"/>
          <p:cNvSpPr txBox="1"/>
          <p:nvPr/>
        </p:nvSpPr>
        <p:spPr>
          <a:xfrm>
            <a:off x="304800" y="6062662"/>
            <a:ext cx="8458200" cy="646112"/>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3333FF"/>
              </a:buClr>
              <a:buSzPts val="1800"/>
              <a:buFont typeface="Noto Sans Symbols"/>
              <a:buChar char="➢"/>
            </a:pPr>
            <a:r>
              <a:rPr lang="en-US" sz="1800" b="1" i="0" u="none" strike="noStrike" cap="none" dirty="0">
                <a:solidFill>
                  <a:srgbClr val="3333FF"/>
                </a:solidFill>
                <a:latin typeface="Verdana"/>
                <a:ea typeface="Verdana"/>
                <a:cs typeface="Verdana"/>
                <a:sym typeface="Verdana"/>
              </a:rPr>
              <a:t>Other goals are: authentication, non-repudiation, anonymity etc.  </a:t>
            </a:r>
            <a:endParaRPr sz="1400" b="0" i="0" u="none" strike="noStrike" cap="none" dirty="0">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p:nvPr/>
        </p:nvSpPr>
        <p:spPr>
          <a:xfrm>
            <a:off x="457200" y="773112"/>
            <a:ext cx="8458200" cy="5170487"/>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rgbClr val="0000FF"/>
              </a:buClr>
              <a:buSzPts val="1800"/>
              <a:buFont typeface="Verdana"/>
              <a:buNone/>
            </a:pPr>
            <a:r>
              <a:rPr lang="en-US" sz="1800" b="1" i="0" u="none" strike="noStrike" cap="none" dirty="0">
                <a:solidFill>
                  <a:srgbClr val="0000FF"/>
                </a:solidFill>
                <a:latin typeface="Verdana"/>
                <a:ea typeface="Verdana"/>
                <a:cs typeface="Verdana"/>
                <a:sym typeface="Verdana"/>
              </a:rPr>
              <a:t>What is security?</a:t>
            </a:r>
            <a:endParaRPr sz="1400" b="0" i="0" u="none" strike="noStrike" cap="none" dirty="0">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Verdana"/>
                <a:ea typeface="Verdana"/>
                <a:cs typeface="Verdana"/>
                <a:sym typeface="Verdana"/>
              </a:rPr>
              <a:t>Security means the </a:t>
            </a:r>
            <a:r>
              <a:rPr lang="en-US" sz="1800" b="0" i="0" u="none" strike="noStrike" cap="none" dirty="0">
                <a:solidFill>
                  <a:srgbClr val="00CC00"/>
                </a:solidFill>
                <a:latin typeface="Verdana"/>
                <a:ea typeface="Verdana"/>
                <a:cs typeface="Verdana"/>
                <a:sym typeface="Verdana"/>
              </a:rPr>
              <a:t>prevention </a:t>
            </a:r>
            <a:r>
              <a:rPr lang="en-US" sz="1800" b="0" i="0" u="none" strike="noStrike" cap="none" dirty="0">
                <a:solidFill>
                  <a:srgbClr val="FF0000"/>
                </a:solidFill>
                <a:latin typeface="Verdana"/>
                <a:ea typeface="Verdana"/>
                <a:cs typeface="Verdana"/>
                <a:sym typeface="Verdana"/>
              </a:rPr>
              <a:t>of</a:t>
            </a:r>
            <a:r>
              <a:rPr lang="en-US" sz="1800" b="0" i="0" u="none" strike="noStrike" cap="none" dirty="0">
                <a:solidFill>
                  <a:srgbClr val="00CC00"/>
                </a:solidFill>
                <a:latin typeface="Verdana"/>
                <a:ea typeface="Verdana"/>
                <a:cs typeface="Verdana"/>
                <a:sym typeface="Verdana"/>
              </a:rPr>
              <a:t> and protection </a:t>
            </a:r>
            <a:r>
              <a:rPr lang="en-US" sz="1800" b="0" i="0" u="none" strike="noStrike" cap="none" dirty="0">
                <a:solidFill>
                  <a:srgbClr val="FF0000"/>
                </a:solidFill>
                <a:latin typeface="Verdana"/>
                <a:ea typeface="Verdana"/>
                <a:cs typeface="Verdana"/>
                <a:sym typeface="Verdana"/>
              </a:rPr>
              <a:t>against</a:t>
            </a:r>
            <a:r>
              <a:rPr lang="en-US" sz="1800" b="0" i="0" u="none" strike="noStrike" cap="none" dirty="0">
                <a:solidFill>
                  <a:srgbClr val="00CC00"/>
                </a:solidFill>
                <a:latin typeface="Verdana"/>
                <a:ea typeface="Verdana"/>
                <a:cs typeface="Verdana"/>
                <a:sym typeface="Verdana"/>
              </a:rPr>
              <a:t> assault, damage, fire, fraud, invasion of privacy, theft, unlawful entry</a:t>
            </a:r>
            <a:r>
              <a:rPr lang="en-US" sz="1800" b="0" i="0" u="none" strike="noStrike" cap="none" dirty="0">
                <a:solidFill>
                  <a:schemeClr val="dk1"/>
                </a:solidFill>
                <a:latin typeface="Verdana"/>
                <a:ea typeface="Verdana"/>
                <a:cs typeface="Verdana"/>
                <a:sym typeface="Verdana"/>
              </a:rPr>
              <a:t>, and other such occurrences caused by deliberate action. </a:t>
            </a:r>
            <a:endParaRPr sz="1400" b="0" i="0" u="none" strike="noStrike" cap="none" dirty="0">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Verdana"/>
                <a:ea typeface="Verdana"/>
                <a:cs typeface="Verdana"/>
                <a:sym typeface="Verdana"/>
              </a:rPr>
              <a:t>Therefore, the quality or state of being secure- to be free from danger, is called security.</a:t>
            </a:r>
            <a:endParaRPr sz="1400" b="0" i="0" u="none" strike="noStrike" cap="none" dirty="0">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Verdana"/>
                <a:ea typeface="Verdana"/>
                <a:cs typeface="Verdana"/>
                <a:sym typeface="Verdana"/>
              </a:rPr>
              <a:t>A successful organization should have multiple </a:t>
            </a:r>
            <a:r>
              <a:rPr lang="en-US" sz="1800" b="0" i="0" u="none" strike="noStrike" cap="none" dirty="0">
                <a:solidFill>
                  <a:srgbClr val="0000FF"/>
                </a:solidFill>
                <a:latin typeface="Verdana"/>
                <a:ea typeface="Verdana"/>
                <a:cs typeface="Verdana"/>
                <a:sym typeface="Verdana"/>
              </a:rPr>
              <a:t>layers of security </a:t>
            </a:r>
            <a:r>
              <a:rPr lang="en-US" sz="1800" b="0" i="0" u="none" strike="noStrike" cap="none" dirty="0">
                <a:solidFill>
                  <a:schemeClr val="dk1"/>
                </a:solidFill>
                <a:latin typeface="Verdana"/>
                <a:ea typeface="Verdana"/>
                <a:cs typeface="Verdana"/>
                <a:sym typeface="Verdana"/>
              </a:rPr>
              <a:t>in place:</a:t>
            </a:r>
            <a:endParaRPr sz="1400" b="0" i="0" u="none" strike="noStrike" cap="none" dirty="0">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dirty="0">
                <a:solidFill>
                  <a:schemeClr val="dk1"/>
                </a:solidFill>
                <a:latin typeface="Verdana"/>
                <a:ea typeface="Verdana"/>
                <a:cs typeface="Verdana"/>
                <a:sym typeface="Verdana"/>
              </a:rPr>
              <a:t>Physical security</a:t>
            </a:r>
            <a:endParaRPr sz="1400" b="0" i="0" u="none" strike="noStrike" cap="none" dirty="0">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dirty="0">
                <a:solidFill>
                  <a:schemeClr val="dk1"/>
                </a:solidFill>
                <a:latin typeface="Verdana"/>
                <a:ea typeface="Verdana"/>
                <a:cs typeface="Verdana"/>
                <a:sym typeface="Verdana"/>
              </a:rPr>
              <a:t>Personal security</a:t>
            </a:r>
            <a:endParaRPr sz="1400" b="0" i="0" u="none" strike="noStrike" cap="none" dirty="0">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dirty="0">
                <a:solidFill>
                  <a:schemeClr val="dk1"/>
                </a:solidFill>
                <a:latin typeface="Verdana"/>
                <a:ea typeface="Verdana"/>
                <a:cs typeface="Verdana"/>
                <a:sym typeface="Verdana"/>
              </a:rPr>
              <a:t>Operations security</a:t>
            </a:r>
            <a:endParaRPr sz="1400" b="0" i="0" u="none" strike="noStrike" cap="none" dirty="0">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dirty="0">
                <a:solidFill>
                  <a:schemeClr val="dk1"/>
                </a:solidFill>
                <a:latin typeface="Verdana"/>
                <a:ea typeface="Verdana"/>
                <a:cs typeface="Verdana"/>
                <a:sym typeface="Verdana"/>
              </a:rPr>
              <a:t>Communications security</a:t>
            </a:r>
            <a:endParaRPr sz="1400" b="0" i="0" u="none" strike="noStrike" cap="none" dirty="0">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dirty="0">
                <a:solidFill>
                  <a:schemeClr val="dk1"/>
                </a:solidFill>
                <a:latin typeface="Verdana"/>
                <a:ea typeface="Verdana"/>
                <a:cs typeface="Verdana"/>
                <a:sym typeface="Verdana"/>
              </a:rPr>
              <a:t>Network security</a:t>
            </a:r>
            <a:endParaRPr sz="1400" b="0" i="0" u="none" strike="noStrike" cap="none" dirty="0">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dirty="0">
                <a:solidFill>
                  <a:schemeClr val="dk1"/>
                </a:solidFill>
                <a:latin typeface="Verdana"/>
                <a:ea typeface="Verdana"/>
                <a:cs typeface="Verdana"/>
                <a:sym typeface="Verdana"/>
              </a:rPr>
              <a:t>Information security</a:t>
            </a:r>
            <a:endParaRPr sz="1400" b="0" i="0" u="none" strike="noStrike" cap="none" dirty="0">
              <a:solidFill>
                <a:srgbClr val="000000"/>
              </a:solidFill>
              <a:latin typeface="Arial"/>
              <a:ea typeface="Arial"/>
              <a:cs typeface="Arial"/>
              <a:sym typeface="Arial"/>
            </a:endParaRPr>
          </a:p>
        </p:txBody>
      </p:sp>
      <p:sp>
        <p:nvSpPr>
          <p:cNvPr id="21" name="Google Shape;21;p3"/>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1"/>
          <p:cNvSpPr txBox="1"/>
          <p:nvPr/>
        </p:nvSpPr>
        <p:spPr>
          <a:xfrm>
            <a:off x="152400" y="762000"/>
            <a:ext cx="8839200" cy="5894387"/>
          </a:xfrm>
          <a:prstGeom prst="rect">
            <a:avLst/>
          </a:prstGeom>
          <a:solidFill>
            <a:schemeClr val="lt1"/>
          </a:solid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FF0000"/>
              </a:buClr>
              <a:buSzPts val="2400"/>
              <a:buFont typeface="Verdana"/>
              <a:buNone/>
            </a:pPr>
            <a:r>
              <a:rPr lang="en-US" sz="2400" b="1" i="0" u="none" strike="noStrike" cap="none">
                <a:solidFill>
                  <a:srgbClr val="FF0000"/>
                </a:solidFill>
                <a:latin typeface="Verdana"/>
                <a:ea typeface="Verdana"/>
                <a:cs typeface="Verdana"/>
                <a:sym typeface="Verdana"/>
              </a:rPr>
              <a:t>Confidentiality: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Confidentiality is probably the most common aspect of information security.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means keeping data secret from all but those authorized to see it—messages sent by Alice to Bob should not be readable by Eve.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We need to protect our confidential information. For example, an organization needs to guard against those malicious actions that endanger the confidentiality of its information.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Confidentiality is applicable to stored information as well as information that is to be transmitted. When we send a piece of information to be stored in a remote computer or when we retrieve a piece of information from a remote computer , we need to conceal it during transmission.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rgbClr val="3333FF"/>
              </a:buClr>
              <a:buSzPts val="2000"/>
              <a:buFont typeface="Times New Roman"/>
              <a:buNone/>
            </a:pPr>
            <a:r>
              <a:rPr lang="en-US" sz="2000" b="1" i="0" u="none" strike="noStrike" cap="none">
                <a:solidFill>
                  <a:srgbClr val="3333FF"/>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In military, concealment of sensitive information is the major concern.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In industry, hiding some information from competitors is crucial to operation of the organization.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In banking, customers’ accounts need to be kept secret. </a:t>
            </a:r>
            <a:endParaRPr sz="1400" b="0" i="0" u="none" strike="noStrike" cap="none">
              <a:solidFill>
                <a:srgbClr val="000000"/>
              </a:solidFill>
              <a:latin typeface="Arial"/>
              <a:ea typeface="Arial"/>
              <a:cs typeface="Arial"/>
              <a:sym typeface="Arial"/>
            </a:endParaRPr>
          </a:p>
        </p:txBody>
      </p:sp>
      <p:sp>
        <p:nvSpPr>
          <p:cNvPr id="162" name="Google Shape;162;p21"/>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Goals of Information</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2"/>
          <p:cNvSpPr txBox="1"/>
          <p:nvPr/>
        </p:nvSpPr>
        <p:spPr>
          <a:xfrm>
            <a:off x="152400" y="762000"/>
            <a:ext cx="8839200" cy="5108575"/>
          </a:xfrm>
          <a:prstGeom prst="rect">
            <a:avLst/>
          </a:prstGeom>
          <a:solidFill>
            <a:schemeClr val="lt1"/>
          </a:solid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FF0000"/>
              </a:buClr>
              <a:buSzPts val="2400"/>
              <a:buFont typeface="Verdana"/>
              <a:buNone/>
            </a:pPr>
            <a:r>
              <a:rPr lang="en-US" sz="2400" b="1" i="0" u="none" strike="noStrike" cap="none">
                <a:solidFill>
                  <a:srgbClr val="FF0000"/>
                </a:solidFill>
                <a:latin typeface="Verdana"/>
                <a:ea typeface="Verdana"/>
                <a:cs typeface="Verdana"/>
                <a:sym typeface="Verdana"/>
              </a:rPr>
              <a:t>Integrity: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means ensuring that data has not been altered by unauthorized means— Bob should be able to detect when data sent by Alice has been modified by Eve.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Even if the sender and receiver are able to authenticate each other, they also want to insure that the content of their communication is not altered, either maliciously or by accident, in transmission.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Information needs to be changed constantly. For example, in a bank, when a customer deposits or withdraws money, the balance of her account needs to be changed.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Integrity means that changes need to be done only by authorized entities and through authorized mechanisms.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Integrity violation is not necessarily the result of a malicious act; an interruption in the system, such as a power failure, may also create unwanted changes in some information.</a:t>
            </a:r>
            <a:endParaRPr sz="1400" b="0" i="0" u="none" strike="noStrike" cap="none">
              <a:solidFill>
                <a:srgbClr val="000000"/>
              </a:solidFill>
              <a:latin typeface="Arial"/>
              <a:ea typeface="Arial"/>
              <a:cs typeface="Arial"/>
              <a:sym typeface="Arial"/>
            </a:endParaRPr>
          </a:p>
        </p:txBody>
      </p:sp>
      <p:sp>
        <p:nvSpPr>
          <p:cNvPr id="169" name="Google Shape;169;p22"/>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Goals of Information</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4"/>
          <p:cNvSpPr txBox="1"/>
          <p:nvPr/>
        </p:nvSpPr>
        <p:spPr>
          <a:xfrm>
            <a:off x="152400" y="1066800"/>
            <a:ext cx="8839200" cy="3140075"/>
          </a:xfrm>
          <a:prstGeom prst="rect">
            <a:avLst/>
          </a:prstGeom>
          <a:solidFill>
            <a:schemeClr val="lt1"/>
          </a:solid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FF0000"/>
              </a:buClr>
              <a:buSzPts val="2400"/>
              <a:buFont typeface="Verdana"/>
              <a:buNone/>
            </a:pPr>
            <a:r>
              <a:rPr lang="en-US" sz="2400" b="1" i="0" u="none" strike="noStrike" cap="none">
                <a:solidFill>
                  <a:srgbClr val="FF0000"/>
                </a:solidFill>
                <a:latin typeface="Verdana"/>
                <a:ea typeface="Verdana"/>
                <a:cs typeface="Verdana"/>
                <a:sym typeface="Verdana"/>
              </a:rPr>
              <a:t>Availability:</a:t>
            </a:r>
            <a:endParaRPr sz="1800" b="1" i="0" u="none" strike="noStrike" cap="none">
              <a:solidFill>
                <a:srgbClr val="FF0000"/>
              </a:solidFill>
              <a:latin typeface="Verdana"/>
              <a:ea typeface="Verdana"/>
              <a:cs typeface="Verdana"/>
              <a:sym typeface="Verdana"/>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Information is useless if it is not available. The unavailability of information is just as harmful for an organization as the lack of confidentiality or integrity. Imagine, what would happen to a bank if the customers could not access their accounts for transactions.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Therefore, the information created and stored by an organization needs to be available to authorized entities.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Information needs to be changed constantly, which means it must be accessible to authorized entities. </a:t>
            </a:r>
            <a:endParaRPr sz="1400" b="0" i="0" u="none" strike="noStrike" cap="none">
              <a:solidFill>
                <a:srgbClr val="000000"/>
              </a:solidFill>
              <a:latin typeface="Arial"/>
              <a:ea typeface="Arial"/>
              <a:cs typeface="Arial"/>
              <a:sym typeface="Arial"/>
            </a:endParaRPr>
          </a:p>
        </p:txBody>
      </p:sp>
      <p:sp>
        <p:nvSpPr>
          <p:cNvPr id="183" name="Google Shape;183;p24"/>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Goals of Information Security</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28"/>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Aspect of Security</a:t>
            </a:r>
            <a:endParaRPr sz="1400" b="0" i="0" u="none" strike="noStrike" cap="none">
              <a:solidFill>
                <a:srgbClr val="000000"/>
              </a:solidFill>
              <a:latin typeface="Arial"/>
              <a:ea typeface="Arial"/>
              <a:cs typeface="Arial"/>
              <a:sym typeface="Arial"/>
            </a:endParaRPr>
          </a:p>
        </p:txBody>
      </p:sp>
      <p:sp>
        <p:nvSpPr>
          <p:cNvPr id="211" name="Google Shape;211;p28"/>
          <p:cNvSpPr txBox="1"/>
          <p:nvPr/>
        </p:nvSpPr>
        <p:spPr>
          <a:xfrm>
            <a:off x="304800" y="762000"/>
            <a:ext cx="8534400" cy="3740150"/>
          </a:xfrm>
          <a:prstGeom prst="rect">
            <a:avLst/>
          </a:prstGeom>
          <a:noFill/>
          <a:ln>
            <a:noFill/>
          </a:ln>
        </p:spPr>
        <p:txBody>
          <a:bodyPr spcFirstLastPara="1" wrap="square" lIns="91425" tIns="45700" rIns="91425" bIns="45700" anchor="t" anchorCtr="0">
            <a:noAutofit/>
          </a:bodyPr>
          <a:lstStyle/>
          <a:p>
            <a:pPr marL="0" marR="0" lvl="0" indent="1587" algn="just"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Consider three aspects of information security:</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600"/>
              </a:spcBef>
              <a:spcAft>
                <a:spcPts val="0"/>
              </a:spcAft>
              <a:buClr>
                <a:srgbClr val="0000FF"/>
              </a:buClr>
              <a:buSzPts val="2106"/>
              <a:buFont typeface="Tahoma"/>
              <a:buAutoNum type="arabicPeriod"/>
            </a:pPr>
            <a:r>
              <a:rPr lang="en-US" sz="1800" b="0" i="0" u="none" strike="noStrike" cap="none">
                <a:solidFill>
                  <a:srgbClr val="FF0000"/>
                </a:solidFill>
                <a:latin typeface="Verdana"/>
                <a:ea typeface="Verdana"/>
                <a:cs typeface="Verdana"/>
                <a:sym typeface="Verdana"/>
              </a:rPr>
              <a:t>Security attack:</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Any action that compromises the security of information owned by an organization is termed as security attack.</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rgbClr val="0000FF"/>
              </a:buClr>
              <a:buSzPts val="2106"/>
              <a:buFont typeface="Tahoma"/>
              <a:buAutoNum type="arabicPeriod" startAt="2"/>
            </a:pPr>
            <a:r>
              <a:rPr lang="en-US" sz="1800" b="0" i="0" u="none" strike="noStrike" cap="none">
                <a:solidFill>
                  <a:srgbClr val="FF0000"/>
                </a:solidFill>
                <a:latin typeface="Verdana"/>
                <a:ea typeface="Verdana"/>
                <a:cs typeface="Verdana"/>
                <a:sym typeface="Verdana"/>
              </a:rPr>
              <a:t>Security service:</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Security service enhances the security of data processing systems and information transfers of an organization. It is intended to counter security 	attacks using one or more security mechanisms </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rgbClr val="0000FF"/>
              </a:buClr>
              <a:buSzPts val="2106"/>
              <a:buFont typeface="Tahoma"/>
              <a:buAutoNum type="arabicPeriod" startAt="3"/>
            </a:pPr>
            <a:r>
              <a:rPr lang="en-US" sz="1800" b="0" i="0" u="none" strike="noStrike" cap="none">
                <a:solidFill>
                  <a:srgbClr val="FF0000"/>
                </a:solidFill>
                <a:latin typeface="Verdana"/>
                <a:ea typeface="Verdana"/>
                <a:cs typeface="Verdana"/>
                <a:sym typeface="Verdana"/>
              </a:rPr>
              <a:t>Security mechanism:</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To detect, prevent, or recover the information and information system from various security threats, security mechanisms are used.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600"/>
              <a:buFont typeface="Arial"/>
              <a:buNone/>
            </a:pPr>
            <a:endParaRPr sz="1600" b="0" i="0" u="none" strike="noStrike" cap="none">
              <a:solidFill>
                <a:schemeClr val="dk1"/>
              </a:solidFill>
              <a:latin typeface="Verdana"/>
              <a:ea typeface="Verdana"/>
              <a:cs typeface="Verdana"/>
              <a:sym typeface="Verdana"/>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29"/>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Attack</a:t>
            </a:r>
            <a:endParaRPr sz="1400" b="0" i="0" u="none" strike="noStrike" cap="none">
              <a:solidFill>
                <a:srgbClr val="000000"/>
              </a:solidFill>
              <a:latin typeface="Arial"/>
              <a:ea typeface="Arial"/>
              <a:cs typeface="Arial"/>
              <a:sym typeface="Arial"/>
            </a:endParaRPr>
          </a:p>
        </p:txBody>
      </p:sp>
      <p:sp>
        <p:nvSpPr>
          <p:cNvPr id="218" name="Google Shape;218;p29"/>
          <p:cNvSpPr txBox="1"/>
          <p:nvPr/>
        </p:nvSpPr>
        <p:spPr>
          <a:xfrm>
            <a:off x="304800" y="762000"/>
            <a:ext cx="8534400" cy="2954337"/>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Security Attack?</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340"/>
              <a:buFont typeface="Noto Sans Symbols"/>
              <a:buChar char="➢"/>
            </a:pPr>
            <a:r>
              <a:rPr lang="en-US" sz="2000" b="0" i="0" u="none" strike="noStrike" cap="none">
                <a:solidFill>
                  <a:schemeClr val="dk1"/>
                </a:solidFill>
                <a:latin typeface="Verdana"/>
                <a:ea typeface="Verdana"/>
                <a:cs typeface="Verdana"/>
                <a:sym typeface="Verdana"/>
              </a:rPr>
              <a:t>Any action that compromises the security of information owned by an organization is termed as security attack. </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106"/>
              <a:buFont typeface="Noto Sans Symbols"/>
              <a:buChar char="❖"/>
            </a:pPr>
            <a:r>
              <a:rPr lang="en-US" sz="1800" b="0" i="0" u="none" strike="noStrike" cap="none">
                <a:solidFill>
                  <a:schemeClr val="dk1"/>
                </a:solidFill>
                <a:latin typeface="Verdana"/>
                <a:ea typeface="Verdana"/>
                <a:cs typeface="Verdana"/>
                <a:sym typeface="Verdana"/>
              </a:rPr>
              <a:t>Threat and attack are often used to mean the same thing.</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340"/>
              <a:buFont typeface="Noto Sans Symbols"/>
              <a:buChar char="➢"/>
            </a:pPr>
            <a:r>
              <a:rPr lang="en-US" sz="2000" b="0" i="0" u="none" strike="noStrike" cap="none">
                <a:solidFill>
                  <a:schemeClr val="dk1"/>
                </a:solidFill>
                <a:latin typeface="Verdana"/>
                <a:ea typeface="Verdana"/>
                <a:cs typeface="Verdana"/>
                <a:sym typeface="Verdana"/>
              </a:rPr>
              <a:t>Information security is about how to prevent attacks, or failing that, to detect attacks on information-based systems.</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0"/>
          <p:cNvSpPr txBox="1"/>
          <p:nvPr/>
        </p:nvSpPr>
        <p:spPr>
          <a:xfrm>
            <a:off x="152400" y="762000"/>
            <a:ext cx="8839200" cy="163195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The three goals of  information security- </a:t>
            </a:r>
            <a:r>
              <a:rPr lang="en-US" sz="2000" b="0" i="0" u="none" strike="noStrike" cap="none">
                <a:solidFill>
                  <a:srgbClr val="FF00FF"/>
                </a:solidFill>
                <a:latin typeface="Verdana"/>
                <a:ea typeface="Verdana"/>
                <a:cs typeface="Verdana"/>
                <a:sym typeface="Verdana"/>
              </a:rPr>
              <a:t>confidentiality</a:t>
            </a:r>
            <a:r>
              <a:rPr lang="en-US" sz="2000" b="0" i="0" u="none" strike="noStrike" cap="none">
                <a:solidFill>
                  <a:schemeClr val="dk1"/>
                </a:solidFill>
                <a:latin typeface="Verdana"/>
                <a:ea typeface="Verdana"/>
                <a:cs typeface="Verdana"/>
                <a:sym typeface="Verdana"/>
              </a:rPr>
              <a:t>, </a:t>
            </a:r>
            <a:r>
              <a:rPr lang="en-US" sz="2000" b="0" i="0" u="none" strike="noStrike" cap="none">
                <a:solidFill>
                  <a:srgbClr val="00CC00"/>
                </a:solidFill>
                <a:latin typeface="Verdana"/>
                <a:ea typeface="Verdana"/>
                <a:cs typeface="Verdana"/>
                <a:sym typeface="Verdana"/>
              </a:rPr>
              <a:t>integrity</a:t>
            </a:r>
            <a:r>
              <a:rPr lang="en-US" sz="2000" b="0" i="0" u="none" strike="noStrike" cap="none">
                <a:solidFill>
                  <a:schemeClr val="dk1"/>
                </a:solidFill>
                <a:latin typeface="Verdana"/>
                <a:ea typeface="Verdana"/>
                <a:cs typeface="Verdana"/>
                <a:sym typeface="Verdana"/>
              </a:rPr>
              <a:t>, and </a:t>
            </a:r>
            <a:r>
              <a:rPr lang="en-US" sz="2000" b="0" i="0" u="none" strike="noStrike" cap="none">
                <a:solidFill>
                  <a:srgbClr val="0000FF"/>
                </a:solidFill>
                <a:latin typeface="Verdana"/>
                <a:ea typeface="Verdana"/>
                <a:cs typeface="Verdana"/>
                <a:sym typeface="Verdana"/>
              </a:rPr>
              <a:t>availability</a:t>
            </a:r>
            <a:r>
              <a:rPr lang="en-US" sz="2000" b="0" i="0" u="none" strike="noStrike" cap="none">
                <a:solidFill>
                  <a:schemeClr val="dk1"/>
                </a:solidFill>
                <a:latin typeface="Verdana"/>
                <a:ea typeface="Verdana"/>
                <a:cs typeface="Verdana"/>
                <a:sym typeface="Verdana"/>
              </a:rPr>
              <a:t> - can be threatened by security attacks.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They can be classified using different approaches. Two approaches are mentioned here. </a:t>
            </a:r>
            <a:endParaRPr sz="1400" b="0" i="0" u="none" strike="noStrike" cap="none">
              <a:solidFill>
                <a:srgbClr val="000000"/>
              </a:solidFill>
              <a:latin typeface="Arial"/>
              <a:ea typeface="Arial"/>
              <a:cs typeface="Arial"/>
              <a:sym typeface="Arial"/>
            </a:endParaRPr>
          </a:p>
        </p:txBody>
      </p:sp>
      <p:sp>
        <p:nvSpPr>
          <p:cNvPr id="225" name="Google Shape;225;p30"/>
          <p:cNvSpPr txBox="1"/>
          <p:nvPr/>
        </p:nvSpPr>
        <p:spPr>
          <a:xfrm>
            <a:off x="152400" y="2571750"/>
            <a:ext cx="7253287"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hlink"/>
              </a:buClr>
              <a:buSzPts val="2000"/>
              <a:buFont typeface="Verdana"/>
              <a:buNone/>
            </a:pPr>
            <a:r>
              <a:rPr lang="en-US" sz="2000" b="1" i="0" u="none" strike="noStrike" cap="none">
                <a:solidFill>
                  <a:schemeClr val="hlink"/>
                </a:solidFill>
                <a:latin typeface="Verdana"/>
                <a:ea typeface="Verdana"/>
                <a:cs typeface="Verdana"/>
                <a:sym typeface="Verdana"/>
              </a:rPr>
              <a:t>Category of attacks based on the security goals:</a:t>
            </a:r>
            <a:endParaRPr sz="1400" b="0" i="0" u="none" strike="noStrike" cap="none">
              <a:solidFill>
                <a:srgbClr val="000000"/>
              </a:solidFill>
              <a:latin typeface="Arial"/>
              <a:ea typeface="Arial"/>
              <a:cs typeface="Arial"/>
              <a:sym typeface="Arial"/>
            </a:endParaRPr>
          </a:p>
        </p:txBody>
      </p:sp>
      <p:sp>
        <p:nvSpPr>
          <p:cNvPr id="226" name="Google Shape;226;p30"/>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Kinds of Security Attacks</a:t>
            </a:r>
            <a:endParaRPr sz="1400" b="0" i="0" u="none" strike="noStrike" cap="none">
              <a:solidFill>
                <a:srgbClr val="000000"/>
              </a:solidFill>
              <a:latin typeface="Arial"/>
              <a:ea typeface="Arial"/>
              <a:cs typeface="Arial"/>
              <a:sym typeface="Arial"/>
            </a:endParaRPr>
          </a:p>
        </p:txBody>
      </p:sp>
      <p:sp>
        <p:nvSpPr>
          <p:cNvPr id="227" name="Google Shape;227;p30"/>
          <p:cNvSpPr txBox="1"/>
          <p:nvPr/>
        </p:nvSpPr>
        <p:spPr>
          <a:xfrm>
            <a:off x="304800" y="2984500"/>
            <a:ext cx="8534400" cy="1892300"/>
          </a:xfrm>
          <a:prstGeom prst="rect">
            <a:avLst/>
          </a:prstGeom>
          <a:noFill/>
          <a:ln>
            <a:noFill/>
          </a:ln>
        </p:spPr>
        <p:txBody>
          <a:bodyPr spcFirstLastPara="1" wrap="square" lIns="91425" tIns="45700" rIns="91425" bIns="45700" anchor="t" anchorCtr="0">
            <a:noAutofit/>
          </a:bodyPr>
          <a:lstStyle/>
          <a:p>
            <a:pPr marL="0" marR="0" lvl="0" indent="1587" algn="just"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There are three groups of attacks based on the security goals. These are:</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60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1. Attacks threatening confidentiality</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2. Attacks threatening integrity</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3. Attacks threatening availability</a:t>
            </a:r>
            <a:endParaRPr sz="1400" b="0" i="0" u="none" strike="noStrike" cap="none">
              <a:solidFill>
                <a:srgbClr val="000000"/>
              </a:solidFill>
              <a:latin typeface="Arial"/>
              <a:ea typeface="Arial"/>
              <a:cs typeface="Arial"/>
              <a:sym typeface="Arial"/>
            </a:endParaRPr>
          </a:p>
        </p:txBody>
      </p:sp>
      <p:sp>
        <p:nvSpPr>
          <p:cNvPr id="228" name="Google Shape;228;p30"/>
          <p:cNvSpPr txBox="1"/>
          <p:nvPr/>
        </p:nvSpPr>
        <p:spPr>
          <a:xfrm>
            <a:off x="228600" y="4981575"/>
            <a:ext cx="8447087"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FF"/>
              </a:buClr>
              <a:buSzPts val="2000"/>
              <a:buFont typeface="Verdana"/>
              <a:buNone/>
            </a:pPr>
            <a:r>
              <a:rPr lang="en-US" sz="2000" b="1" i="0" u="none" strike="noStrike" cap="none">
                <a:solidFill>
                  <a:srgbClr val="0000FF"/>
                </a:solidFill>
                <a:latin typeface="Verdana"/>
                <a:ea typeface="Verdana"/>
                <a:cs typeface="Verdana"/>
                <a:sym typeface="Verdana"/>
              </a:rPr>
              <a:t>Category of attacks based on their effects on the system:</a:t>
            </a:r>
            <a:endParaRPr sz="1400" b="0" i="0" u="none" strike="noStrike" cap="none">
              <a:solidFill>
                <a:srgbClr val="000000"/>
              </a:solidFill>
              <a:latin typeface="Arial"/>
              <a:ea typeface="Arial"/>
              <a:cs typeface="Arial"/>
              <a:sym typeface="Arial"/>
            </a:endParaRPr>
          </a:p>
        </p:txBody>
      </p:sp>
      <p:sp>
        <p:nvSpPr>
          <p:cNvPr id="229" name="Google Shape;229;p30"/>
          <p:cNvSpPr txBox="1"/>
          <p:nvPr/>
        </p:nvSpPr>
        <p:spPr>
          <a:xfrm>
            <a:off x="304800" y="5349875"/>
            <a:ext cx="8534400" cy="1431925"/>
          </a:xfrm>
          <a:prstGeom prst="rect">
            <a:avLst/>
          </a:prstGeom>
          <a:noFill/>
          <a:ln>
            <a:noFill/>
          </a:ln>
        </p:spPr>
        <p:txBody>
          <a:bodyPr spcFirstLastPara="1" wrap="square" lIns="91425" tIns="45700" rIns="91425" bIns="45700" anchor="t" anchorCtr="0">
            <a:noAutofit/>
          </a:bodyPr>
          <a:lstStyle/>
          <a:p>
            <a:pPr marL="0" marR="0" lvl="0" indent="1587" algn="just" rtl="0">
              <a:lnSpc>
                <a:spcPct val="100000"/>
              </a:lnSpc>
              <a:spcBef>
                <a:spcPts val="0"/>
              </a:spcBef>
              <a:spcAft>
                <a:spcPts val="0"/>
              </a:spcAft>
              <a:buClr>
                <a:schemeClr val="dk1"/>
              </a:buClr>
              <a:buSzPts val="2000"/>
              <a:buFont typeface="Verdana"/>
              <a:buNone/>
            </a:pPr>
            <a:r>
              <a:rPr lang="en-US" sz="2000" b="0" i="0" u="none" strike="noStrike" cap="none" dirty="0">
                <a:solidFill>
                  <a:schemeClr val="dk1"/>
                </a:solidFill>
                <a:latin typeface="Verdana"/>
                <a:ea typeface="Verdana"/>
                <a:cs typeface="Verdana"/>
                <a:sym typeface="Verdana"/>
              </a:rPr>
              <a:t>There are two groups of attacks based on their effects on the system. These are:</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600"/>
              </a:spcBef>
              <a:spcAft>
                <a:spcPts val="0"/>
              </a:spcAft>
              <a:buClr>
                <a:schemeClr val="dk1"/>
              </a:buClr>
              <a:buSzPts val="1872"/>
              <a:buFont typeface="Noto Sans Symbols"/>
              <a:buChar char="❑"/>
            </a:pPr>
            <a:r>
              <a:rPr lang="en-US" sz="1600" b="0" i="0" u="none" strike="noStrike" cap="none" dirty="0">
                <a:solidFill>
                  <a:schemeClr val="dk1"/>
                </a:solidFill>
                <a:latin typeface="Verdana"/>
                <a:ea typeface="Verdana"/>
                <a:cs typeface="Verdana"/>
                <a:sym typeface="Verdana"/>
              </a:rPr>
              <a:t>1. Passive attacks</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1200"/>
              </a:spcBef>
              <a:spcAft>
                <a:spcPts val="0"/>
              </a:spcAft>
              <a:buClr>
                <a:schemeClr val="dk1"/>
              </a:buClr>
              <a:buSzPts val="1872"/>
              <a:buFont typeface="Noto Sans Symbols"/>
              <a:buChar char="❑"/>
            </a:pPr>
            <a:r>
              <a:rPr lang="en-US" sz="1600" b="0" i="0" u="none" strike="noStrike" cap="none" dirty="0">
                <a:solidFill>
                  <a:schemeClr val="dk1"/>
                </a:solidFill>
                <a:latin typeface="Verdana"/>
                <a:ea typeface="Verdana"/>
                <a:cs typeface="Verdana"/>
                <a:sym typeface="Verdana"/>
              </a:rPr>
              <a:t>2. Active attacks</a:t>
            </a:r>
            <a:endParaRPr sz="1400" b="0" i="0" u="none" strike="noStrike" cap="none" dirty="0">
              <a:solidFill>
                <a:srgbClr val="000000"/>
              </a:solidFill>
              <a:latin typeface="Arial"/>
              <a:ea typeface="Arial"/>
              <a:cs typeface="Arial"/>
              <a:sym typeface="Arial"/>
            </a:endParaRPr>
          </a:p>
        </p:txBody>
      </p:sp>
      <p:sp>
        <p:nvSpPr>
          <p:cNvPr id="9" name="Slide Number Placeholder 8"/>
          <p:cNvSpPr>
            <a:spLocks noGrp="1"/>
          </p:cNvSpPr>
          <p:nvPr>
            <p:ph type="sldNum" sz="quarter" idx="12"/>
          </p:nvPr>
        </p:nvSpPr>
        <p:spPr/>
        <p:txBody>
          <a:bodyPr/>
          <a:lstStyle/>
          <a:p>
            <a:fld id="{30F8F449-C055-4173-875D-982B48028FB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1"/>
          <p:cNvSpPr txBox="1"/>
          <p:nvPr/>
        </p:nvSpPr>
        <p:spPr>
          <a:xfrm>
            <a:off x="152400" y="762000"/>
            <a:ext cx="8839200" cy="70802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Figure below shows the taxonomy of attacks based on the security goals:</a:t>
            </a:r>
            <a:endParaRPr sz="1400" b="0" i="0" u="none" strike="noStrike" cap="none">
              <a:solidFill>
                <a:srgbClr val="000000"/>
              </a:solidFill>
              <a:latin typeface="Arial"/>
              <a:ea typeface="Arial"/>
              <a:cs typeface="Arial"/>
              <a:sym typeface="Arial"/>
            </a:endParaRPr>
          </a:p>
        </p:txBody>
      </p:sp>
      <p:pic>
        <p:nvPicPr>
          <p:cNvPr id="236" name="Google Shape;236;p31"/>
          <p:cNvPicPr preferRelativeResize="0"/>
          <p:nvPr/>
        </p:nvPicPr>
        <p:blipFill rotWithShape="1">
          <a:blip r:embed="rId3" cstate="print">
            <a:alphaModFix/>
          </a:blip>
          <a:srcRect/>
          <a:stretch/>
        </p:blipFill>
        <p:spPr>
          <a:xfrm>
            <a:off x="4343400" y="1828800"/>
            <a:ext cx="4633912" cy="3352800"/>
          </a:xfrm>
          <a:prstGeom prst="rect">
            <a:avLst/>
          </a:prstGeom>
          <a:noFill/>
          <a:ln>
            <a:noFill/>
          </a:ln>
        </p:spPr>
      </p:pic>
      <p:sp>
        <p:nvSpPr>
          <p:cNvPr id="237" name="Google Shape;237;p31"/>
          <p:cNvSpPr txBox="1"/>
          <p:nvPr/>
        </p:nvSpPr>
        <p:spPr>
          <a:xfrm>
            <a:off x="3140075" y="5314950"/>
            <a:ext cx="6080125"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2000"/>
              <a:buFont typeface="Times New Roman"/>
              <a:buNone/>
            </a:pPr>
            <a:r>
              <a:rPr lang="en-US" sz="2000" b="1" i="0" u="none" strike="noStrike" cap="none">
                <a:solidFill>
                  <a:schemeClr val="folHlink"/>
                </a:solidFill>
                <a:latin typeface="Times New Roman"/>
                <a:ea typeface="Times New Roman"/>
                <a:cs typeface="Times New Roman"/>
                <a:sym typeface="Times New Roman"/>
              </a:rPr>
              <a:t>Figure:  </a:t>
            </a:r>
            <a:r>
              <a:rPr lang="en-US" sz="1800" b="1" i="1" u="none" strike="noStrike" cap="none">
                <a:solidFill>
                  <a:schemeClr val="dk1"/>
                </a:solidFill>
                <a:latin typeface="Times New Roman"/>
                <a:ea typeface="Times New Roman"/>
                <a:cs typeface="Times New Roman"/>
                <a:sym typeface="Times New Roman"/>
              </a:rPr>
              <a:t>Taxonomy of attacks with relation to security goals</a:t>
            </a:r>
            <a:endParaRPr sz="1400" b="0" i="0" u="none" strike="noStrike" cap="none">
              <a:solidFill>
                <a:srgbClr val="000000"/>
              </a:solidFill>
              <a:latin typeface="Arial"/>
              <a:ea typeface="Arial"/>
              <a:cs typeface="Arial"/>
              <a:sym typeface="Arial"/>
            </a:endParaRPr>
          </a:p>
        </p:txBody>
      </p:sp>
      <p:sp>
        <p:nvSpPr>
          <p:cNvPr id="238" name="Google Shape;238;p31"/>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239" name="Google Shape;239;p31"/>
          <p:cNvSpPr txBox="1"/>
          <p:nvPr/>
        </p:nvSpPr>
        <p:spPr>
          <a:xfrm>
            <a:off x="304800" y="1752600"/>
            <a:ext cx="4648200" cy="3046412"/>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0033CC"/>
              </a:buClr>
              <a:buSzPts val="1600"/>
              <a:buFont typeface="Verdana"/>
              <a:buNone/>
            </a:pPr>
            <a:r>
              <a:rPr lang="en-US" sz="1600" b="1" i="0" u="none" strike="noStrike" cap="none">
                <a:solidFill>
                  <a:srgbClr val="0033CC"/>
                </a:solidFill>
                <a:latin typeface="Verdana"/>
                <a:ea typeface="Verdana"/>
                <a:cs typeface="Verdana"/>
                <a:sym typeface="Verdana"/>
              </a:rPr>
              <a:t>1. Attacks Threatening Confidentiality</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		- </a:t>
            </a:r>
            <a:r>
              <a:rPr lang="en-US" sz="1600" b="0" i="0" u="none" strike="noStrike" cap="none">
                <a:solidFill>
                  <a:schemeClr val="dk1"/>
                </a:solidFill>
                <a:latin typeface="Verdana"/>
                <a:ea typeface="Verdana"/>
                <a:cs typeface="Verdana"/>
                <a:sym typeface="Verdana"/>
              </a:rPr>
              <a:t>Snooping</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 Traffic analysis </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33CC"/>
              </a:buClr>
              <a:buSzPts val="1600"/>
              <a:buFont typeface="Verdana"/>
              <a:buNone/>
            </a:pPr>
            <a:r>
              <a:rPr lang="en-US" sz="1600" b="1" i="0" u="none" strike="noStrike" cap="none">
                <a:solidFill>
                  <a:srgbClr val="0033CC"/>
                </a:solidFill>
                <a:latin typeface="Verdana"/>
                <a:ea typeface="Verdana"/>
                <a:cs typeface="Verdana"/>
                <a:sym typeface="Verdana"/>
              </a:rPr>
              <a:t>2. Attacks Threatening Integrity</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33CC"/>
              </a:buClr>
              <a:buSzPts val="2000"/>
              <a:buFont typeface="Verdana"/>
              <a:buNone/>
            </a:pPr>
            <a:r>
              <a:rPr lang="en-US" sz="2000" b="1" i="0" u="none" strike="noStrike" cap="none">
                <a:solidFill>
                  <a:srgbClr val="0033CC"/>
                </a:solidFill>
                <a:latin typeface="Verdana"/>
                <a:ea typeface="Verdana"/>
                <a:cs typeface="Verdana"/>
                <a:sym typeface="Verdana"/>
              </a:rPr>
              <a:t>		- </a:t>
            </a:r>
            <a:r>
              <a:rPr lang="en-US" sz="1600" b="0" i="0" u="none" strike="noStrike" cap="none">
                <a:solidFill>
                  <a:schemeClr val="dk1"/>
                </a:solidFill>
                <a:latin typeface="Verdana"/>
                <a:ea typeface="Verdana"/>
                <a:cs typeface="Verdana"/>
                <a:sym typeface="Verdana"/>
              </a:rPr>
              <a:t>Modification</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 Masquerading</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 Replaying</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		- Repudiation</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000"/>
              <a:buFont typeface="Times New Roman"/>
              <a:buNone/>
            </a:pPr>
            <a:endParaRPr sz="2000" b="1" i="0" u="none" strike="noStrike" cap="none">
              <a:solidFill>
                <a:schemeClr val="dk1"/>
              </a:solidFill>
              <a:latin typeface="Verdana"/>
              <a:ea typeface="Verdana"/>
              <a:cs typeface="Verdana"/>
              <a:sym typeface="Verdana"/>
            </a:endParaRPr>
          </a:p>
          <a:p>
            <a:pPr marL="514350" marR="0" lvl="0" indent="-514350" algn="l" rtl="0">
              <a:lnSpc>
                <a:spcPct val="100000"/>
              </a:lnSpc>
              <a:spcBef>
                <a:spcPts val="0"/>
              </a:spcBef>
              <a:spcAft>
                <a:spcPts val="0"/>
              </a:spcAft>
              <a:buClr>
                <a:srgbClr val="0033CC"/>
              </a:buClr>
              <a:buSzPts val="1600"/>
              <a:buFont typeface="Verdana"/>
              <a:buNone/>
            </a:pPr>
            <a:r>
              <a:rPr lang="en-US" sz="1600" b="1" i="0" u="none" strike="noStrike" cap="none">
                <a:solidFill>
                  <a:srgbClr val="0033CC"/>
                </a:solidFill>
                <a:latin typeface="Verdana"/>
                <a:ea typeface="Verdana"/>
                <a:cs typeface="Verdana"/>
                <a:sym typeface="Verdana"/>
              </a:rPr>
              <a:t>3. Attacks Threatening Availability</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rgbClr val="0033CC"/>
              </a:buClr>
              <a:buSzPts val="2000"/>
              <a:buFont typeface="Verdana"/>
              <a:buNone/>
            </a:pPr>
            <a:r>
              <a:rPr lang="en-US" sz="2000" b="1" i="0" u="none" strike="noStrike" cap="none">
                <a:solidFill>
                  <a:srgbClr val="0033CC"/>
                </a:solidFill>
                <a:latin typeface="Verdana"/>
                <a:ea typeface="Verdana"/>
                <a:cs typeface="Verdana"/>
                <a:sym typeface="Verdana"/>
              </a:rPr>
              <a:t>		- </a:t>
            </a:r>
            <a:r>
              <a:rPr lang="en-US" sz="1600" b="0" i="0" u="none" strike="noStrike" cap="none">
                <a:solidFill>
                  <a:schemeClr val="dk1"/>
                </a:solidFill>
                <a:latin typeface="Verdana"/>
                <a:ea typeface="Verdana"/>
                <a:cs typeface="Verdana"/>
                <a:sym typeface="Verdana"/>
              </a:rPr>
              <a:t>Denial of service</a:t>
            </a:r>
            <a:endParaRPr sz="1400" b="0" i="0" u="none" strike="noStrike" cap="none">
              <a:solidFill>
                <a:srgbClr val="000000"/>
              </a:solidFill>
              <a:latin typeface="Arial"/>
              <a:ea typeface="Arial"/>
              <a:cs typeface="Arial"/>
              <a:sym typeface="Arial"/>
            </a:endParaRPr>
          </a:p>
        </p:txBody>
      </p:sp>
      <p:sp>
        <p:nvSpPr>
          <p:cNvPr id="8" name="Slide Number Placeholder 7"/>
          <p:cNvSpPr>
            <a:spLocks noGrp="1"/>
          </p:cNvSpPr>
          <p:nvPr>
            <p:ph type="sldNum" sz="quarter" idx="12"/>
          </p:nvPr>
        </p:nvSpPr>
        <p:spPr/>
        <p:txBody>
          <a:bodyPr/>
          <a:lstStyle/>
          <a:p>
            <a:fld id="{30F8F449-C055-4173-875D-982B48028FB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p:nvPr/>
        </p:nvSpPr>
        <p:spPr>
          <a:xfrm>
            <a:off x="152400" y="1020762"/>
            <a:ext cx="48831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Confidentiality:</a:t>
            </a:r>
            <a:endParaRPr sz="1400" b="0" i="0" u="none" strike="noStrike" cap="none">
              <a:solidFill>
                <a:srgbClr val="000000"/>
              </a:solidFill>
              <a:latin typeface="Arial"/>
              <a:ea typeface="Arial"/>
              <a:cs typeface="Arial"/>
              <a:sym typeface="Arial"/>
            </a:endParaRPr>
          </a:p>
        </p:txBody>
      </p:sp>
      <p:sp>
        <p:nvSpPr>
          <p:cNvPr id="246" name="Google Shape;246;p32"/>
          <p:cNvSpPr txBox="1"/>
          <p:nvPr/>
        </p:nvSpPr>
        <p:spPr>
          <a:xfrm>
            <a:off x="304800" y="1752600"/>
            <a:ext cx="8610600" cy="17541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In general, there are two types of attacks threaten the confidentiality of information: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chemeClr val="dk1"/>
              </a:solidFill>
              <a:latin typeface="Verdana"/>
              <a:ea typeface="Verdana"/>
              <a:cs typeface="Verdana"/>
              <a:sym typeface="Verdana"/>
            </a:endParaRPr>
          </a:p>
          <a:p>
            <a:pPr marL="0" marR="0" lvl="0" indent="-107950" algn="l" rtl="0">
              <a:lnSpc>
                <a:spcPct val="100000"/>
              </a:lnSpc>
              <a:spcBef>
                <a:spcPts val="0"/>
              </a:spcBef>
              <a:spcAft>
                <a:spcPts val="0"/>
              </a:spcAft>
              <a:buClr>
                <a:schemeClr val="dk1"/>
              </a:buClr>
              <a:buSzPts val="1700"/>
              <a:buFont typeface="Tahoma"/>
              <a:buAutoNum type="arabicPeriod"/>
            </a:pPr>
            <a:r>
              <a:rPr lang="en-US" sz="1700" b="0" i="0" u="none" strike="noStrike" cap="none">
                <a:solidFill>
                  <a:schemeClr val="dk1"/>
                </a:solidFill>
                <a:latin typeface="Verdana"/>
                <a:ea typeface="Verdana"/>
                <a:cs typeface="Verdana"/>
                <a:sym typeface="Verdana"/>
              </a:rPr>
              <a:t>Snooping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700"/>
              <a:buFont typeface="Tahoma"/>
              <a:buNone/>
            </a:pPr>
            <a:endParaRPr sz="1700" b="0" i="0" u="none" strike="noStrike" cap="none">
              <a:solidFill>
                <a:schemeClr val="dk1"/>
              </a:solidFill>
              <a:latin typeface="Verdana"/>
              <a:ea typeface="Verdana"/>
              <a:cs typeface="Verdana"/>
              <a:sym typeface="Verdana"/>
            </a:endParaRPr>
          </a:p>
          <a:p>
            <a:pPr marL="0" marR="0" lvl="0" indent="-107950" algn="l" rtl="0">
              <a:lnSpc>
                <a:spcPct val="100000"/>
              </a:lnSpc>
              <a:spcBef>
                <a:spcPts val="0"/>
              </a:spcBef>
              <a:spcAft>
                <a:spcPts val="0"/>
              </a:spcAft>
              <a:buClr>
                <a:schemeClr val="dk1"/>
              </a:buClr>
              <a:buSzPts val="1700"/>
              <a:buFont typeface="Tahoma"/>
              <a:buAutoNum type="arabicPeriod"/>
            </a:pPr>
            <a:r>
              <a:rPr lang="en-US" sz="1700" b="0" i="0" u="none" strike="noStrike" cap="none">
                <a:solidFill>
                  <a:schemeClr val="dk1"/>
                </a:solidFill>
                <a:latin typeface="Verdana"/>
                <a:ea typeface="Verdana"/>
                <a:cs typeface="Verdana"/>
                <a:sym typeface="Verdana"/>
              </a:rPr>
              <a:t>Traffic analysis</a:t>
            </a:r>
            <a:endParaRPr sz="1400" b="0" i="0" u="none" strike="noStrike" cap="none">
              <a:solidFill>
                <a:srgbClr val="000000"/>
              </a:solidFill>
              <a:latin typeface="Arial"/>
              <a:ea typeface="Arial"/>
              <a:cs typeface="Arial"/>
              <a:sym typeface="Arial"/>
            </a:endParaRPr>
          </a:p>
        </p:txBody>
      </p:sp>
      <p:sp>
        <p:nvSpPr>
          <p:cNvPr id="247" name="Google Shape;247;p32"/>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p:txBody>
          <a:bodyPr/>
          <a:lstStyle/>
          <a:p>
            <a:fld id="{30F8F449-C055-4173-875D-982B48028FB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3"/>
          <p:cNvSpPr txBox="1"/>
          <p:nvPr/>
        </p:nvSpPr>
        <p:spPr>
          <a:xfrm>
            <a:off x="304800" y="2667000"/>
            <a:ext cx="8686800" cy="2862262"/>
          </a:xfrm>
          <a:prstGeom prst="rect">
            <a:avLst/>
          </a:prstGeom>
          <a:noFill/>
          <a:ln w="38100"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It refers to unauthorized access to data or interception of data.</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For example, a file transferred through the internet may contain confidential information. An unauthorized entity (say, Eve) may intercept the transmission and use the contents for her own benefit.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To prevent snooping, the data can be made nonintelligible to the interceptor by using cryptography.</a:t>
            </a:r>
            <a:endParaRPr sz="1400" b="0" i="0" u="none" strike="noStrike" cap="none">
              <a:solidFill>
                <a:srgbClr val="000000"/>
              </a:solidFill>
              <a:latin typeface="Arial"/>
              <a:ea typeface="Arial"/>
              <a:cs typeface="Arial"/>
              <a:sym typeface="Arial"/>
            </a:endParaRPr>
          </a:p>
        </p:txBody>
      </p:sp>
      <p:sp>
        <p:nvSpPr>
          <p:cNvPr id="254" name="Google Shape;254;p33"/>
          <p:cNvSpPr txBox="1"/>
          <p:nvPr/>
        </p:nvSpPr>
        <p:spPr>
          <a:xfrm>
            <a:off x="304800" y="1976437"/>
            <a:ext cx="1676400" cy="461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366FF"/>
              </a:buClr>
              <a:buSzPts val="2000"/>
              <a:buFont typeface="Verdana"/>
              <a:buNone/>
            </a:pPr>
            <a:r>
              <a:rPr lang="en-US" sz="2000" b="1" i="0" u="none" strike="noStrike" cap="none">
                <a:solidFill>
                  <a:srgbClr val="3366FF"/>
                </a:solidFill>
                <a:latin typeface="Verdana"/>
                <a:ea typeface="Verdana"/>
                <a:cs typeface="Verdana"/>
                <a:sym typeface="Verdana"/>
              </a:rPr>
              <a:t>Snooping</a:t>
            </a:r>
            <a:r>
              <a:rPr lang="en-US" sz="2400" b="1" i="0" u="none" strike="noStrike" cap="none">
                <a:solidFill>
                  <a:srgbClr val="3366FF"/>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55" name="Google Shape;255;p33"/>
          <p:cNvSpPr txBox="1"/>
          <p:nvPr/>
        </p:nvSpPr>
        <p:spPr>
          <a:xfrm>
            <a:off x="152400" y="1020762"/>
            <a:ext cx="48831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Confidentiality:</a:t>
            </a:r>
            <a:endParaRPr sz="1400" b="0" i="0" u="none" strike="noStrike" cap="none">
              <a:solidFill>
                <a:srgbClr val="000000"/>
              </a:solidFill>
              <a:latin typeface="Arial"/>
              <a:ea typeface="Arial"/>
              <a:cs typeface="Arial"/>
              <a:sym typeface="Arial"/>
            </a:endParaRPr>
          </a:p>
        </p:txBody>
      </p:sp>
      <p:sp>
        <p:nvSpPr>
          <p:cNvPr id="256" name="Google Shape;256;p33"/>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4"/>
          <p:cNvSpPr txBox="1"/>
          <p:nvPr/>
        </p:nvSpPr>
        <p:spPr>
          <a:xfrm>
            <a:off x="381000" y="2667000"/>
            <a:ext cx="8610600" cy="2400300"/>
          </a:xfrm>
          <a:prstGeom prst="rect">
            <a:avLst/>
          </a:prstGeom>
          <a:noFill/>
          <a:ln w="38100"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It refers to refers to obtaining some other type of information by monitoring online traffic.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Although encipherment of data may make it nonintelligible for interceptor (say, Eve), she can find the electronic address (such as the e-mail address) of the sender or the receiver. She can collect pairs of requests and responses to help her guess the nature of transaction.</a:t>
            </a:r>
            <a:endParaRPr sz="1400" b="0" i="0" u="none" strike="noStrike" cap="none">
              <a:solidFill>
                <a:srgbClr val="000000"/>
              </a:solidFill>
              <a:latin typeface="Arial"/>
              <a:ea typeface="Arial"/>
              <a:cs typeface="Arial"/>
              <a:sym typeface="Arial"/>
            </a:endParaRPr>
          </a:p>
        </p:txBody>
      </p:sp>
      <p:sp>
        <p:nvSpPr>
          <p:cNvPr id="263" name="Google Shape;263;p34"/>
          <p:cNvSpPr txBox="1"/>
          <p:nvPr/>
        </p:nvSpPr>
        <p:spPr>
          <a:xfrm>
            <a:off x="304800" y="1976437"/>
            <a:ext cx="2590800" cy="831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366FF"/>
              </a:buClr>
              <a:buSzPts val="2400"/>
              <a:buFont typeface="Times New Roman"/>
              <a:buNone/>
            </a:pPr>
            <a:r>
              <a:rPr lang="en-US" sz="2400" b="1" i="0" u="none" strike="noStrike" cap="none">
                <a:solidFill>
                  <a:srgbClr val="3366FF"/>
                </a:solidFill>
                <a:latin typeface="Times New Roman"/>
                <a:ea typeface="Times New Roman"/>
                <a:cs typeface="Times New Roman"/>
                <a:sym typeface="Times New Roman"/>
              </a:rPr>
              <a:t>Traffic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3366FF"/>
              </a:solidFill>
              <a:latin typeface="Times New Roman"/>
              <a:ea typeface="Times New Roman"/>
              <a:cs typeface="Times New Roman"/>
              <a:sym typeface="Times New Roman"/>
            </a:endParaRPr>
          </a:p>
        </p:txBody>
      </p:sp>
      <p:sp>
        <p:nvSpPr>
          <p:cNvPr id="264" name="Google Shape;264;p34"/>
          <p:cNvSpPr txBox="1"/>
          <p:nvPr/>
        </p:nvSpPr>
        <p:spPr>
          <a:xfrm>
            <a:off x="152400" y="1020762"/>
            <a:ext cx="48831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Confidentiality:</a:t>
            </a:r>
            <a:endParaRPr sz="1400" b="0" i="0" u="none" strike="noStrike" cap="none">
              <a:solidFill>
                <a:srgbClr val="000000"/>
              </a:solidFill>
              <a:latin typeface="Arial"/>
              <a:ea typeface="Arial"/>
              <a:cs typeface="Arial"/>
              <a:sym typeface="Arial"/>
            </a:endParaRPr>
          </a:p>
        </p:txBody>
      </p:sp>
      <p:sp>
        <p:nvSpPr>
          <p:cNvPr id="265" name="Google Shape;265;p34"/>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7" name="Google Shape;27;p4"/>
          <p:cNvSpPr txBox="1"/>
          <p:nvPr/>
        </p:nvSpPr>
        <p:spPr>
          <a:xfrm>
            <a:off x="381000" y="792162"/>
            <a:ext cx="8686800" cy="3570287"/>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Categorizing security in IT Arena:</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In the field of information technology, security can be categorized into a number of ways:</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Computing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Application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Operating System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Network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Database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Information security</a:t>
            </a:r>
            <a:endParaRPr sz="1400" b="0" i="0" u="none" strike="noStrike" cap="none">
              <a:solidFill>
                <a:srgbClr val="000000"/>
              </a:solidFill>
              <a:latin typeface="Arial"/>
              <a:ea typeface="Arial"/>
              <a:cs typeface="Arial"/>
              <a:sym typeface="Arial"/>
            </a:endParaRPr>
          </a:p>
        </p:txBody>
      </p:sp>
      <p:sp>
        <p:nvSpPr>
          <p:cNvPr id="28" name="Google Shape;28;p4"/>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5"/>
          <p:cNvSpPr txBox="1"/>
          <p:nvPr/>
        </p:nvSpPr>
        <p:spPr>
          <a:xfrm>
            <a:off x="304800" y="1752600"/>
            <a:ext cx="8839200" cy="2170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The integrity of data can be threatened by several kinds of attacks: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	</a:t>
            </a:r>
            <a:r>
              <a:rPr lang="en-US" sz="2000" b="1" i="0" u="none" strike="noStrike" cap="none">
                <a:solidFill>
                  <a:srgbClr val="FF0000"/>
                </a:solidFill>
                <a:latin typeface="Verdana"/>
                <a:ea typeface="Verdana"/>
                <a:cs typeface="Verdana"/>
                <a:sym typeface="Verdana"/>
              </a:rPr>
              <a:t>	-Modification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		- Masquerading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	</a:t>
            </a:r>
            <a:r>
              <a:rPr lang="en-US" sz="2000" b="1" i="0" u="none" strike="noStrike" cap="none">
                <a:solidFill>
                  <a:srgbClr val="0000FF"/>
                </a:solidFill>
                <a:latin typeface="Verdana"/>
                <a:ea typeface="Verdana"/>
                <a:cs typeface="Verdana"/>
                <a:sym typeface="Verdana"/>
              </a:rPr>
              <a:t>	- Replaying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	</a:t>
            </a:r>
            <a:r>
              <a:rPr lang="en-US" sz="2000" b="1" i="0" u="none" strike="noStrike" cap="none">
                <a:solidFill>
                  <a:srgbClr val="00CC00"/>
                </a:solidFill>
                <a:latin typeface="Verdana"/>
                <a:ea typeface="Verdana"/>
                <a:cs typeface="Verdana"/>
                <a:sym typeface="Verdana"/>
              </a:rPr>
              <a:t>	- Repudiation</a:t>
            </a:r>
            <a:endParaRPr sz="1400" b="0" i="0" u="none" strike="noStrike" cap="none">
              <a:solidFill>
                <a:srgbClr val="000000"/>
              </a:solidFill>
              <a:latin typeface="Arial"/>
              <a:ea typeface="Arial"/>
              <a:cs typeface="Arial"/>
              <a:sym typeface="Arial"/>
            </a:endParaRPr>
          </a:p>
        </p:txBody>
      </p:sp>
      <p:sp>
        <p:nvSpPr>
          <p:cNvPr id="272" name="Google Shape;272;p35"/>
          <p:cNvSpPr txBox="1"/>
          <p:nvPr/>
        </p:nvSpPr>
        <p:spPr>
          <a:xfrm>
            <a:off x="152400" y="1020762"/>
            <a:ext cx="41465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Integrity:</a:t>
            </a:r>
            <a:endParaRPr sz="1400" b="0" i="0" u="none" strike="noStrike" cap="none">
              <a:solidFill>
                <a:srgbClr val="000000"/>
              </a:solidFill>
              <a:latin typeface="Arial"/>
              <a:ea typeface="Arial"/>
              <a:cs typeface="Arial"/>
              <a:sym typeface="Arial"/>
            </a:endParaRPr>
          </a:p>
        </p:txBody>
      </p:sp>
      <p:sp>
        <p:nvSpPr>
          <p:cNvPr id="273" name="Google Shape;273;p35"/>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p:txBody>
          <a:bodyPr/>
          <a:lstStyle/>
          <a:p>
            <a:fld id="{30F8F449-C055-4173-875D-982B48028FB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36"/>
          <p:cNvSpPr txBox="1"/>
          <p:nvPr/>
        </p:nvSpPr>
        <p:spPr>
          <a:xfrm>
            <a:off x="76200" y="1905000"/>
            <a:ext cx="2590800" cy="8302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366FF"/>
              </a:buClr>
              <a:buSzPts val="2400"/>
              <a:buFont typeface="Times New Roman"/>
              <a:buNone/>
            </a:pPr>
            <a:r>
              <a:rPr lang="en-US" sz="2400" b="1" i="0" u="none" strike="noStrike" cap="none">
                <a:solidFill>
                  <a:srgbClr val="3366FF"/>
                </a:solidFill>
                <a:latin typeface="Times New Roman"/>
                <a:ea typeface="Times New Roman"/>
                <a:cs typeface="Times New Roman"/>
                <a:sym typeface="Times New Roman"/>
              </a:rPr>
              <a:t>Modification: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3366FF"/>
              </a:solidFill>
              <a:latin typeface="Times New Roman"/>
              <a:ea typeface="Times New Roman"/>
              <a:cs typeface="Times New Roman"/>
              <a:sym typeface="Times New Roman"/>
            </a:endParaRPr>
          </a:p>
        </p:txBody>
      </p:sp>
      <p:sp>
        <p:nvSpPr>
          <p:cNvPr id="280" name="Google Shape;280;p36"/>
          <p:cNvSpPr txBox="1"/>
          <p:nvPr/>
        </p:nvSpPr>
        <p:spPr>
          <a:xfrm>
            <a:off x="381000" y="2662237"/>
            <a:ext cx="8610600" cy="2862262"/>
          </a:xfrm>
          <a:prstGeom prst="rect">
            <a:avLst/>
          </a:prstGeom>
          <a:noFill/>
          <a:ln w="2857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After intercepting or accessing information, the attacker modifies the information to make it beneficial to herself.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Sometimes the attacker simply deletes or delays the message to harm the system or to benefit from it.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For example, a customer sends a message to a bank to do some transaction. The attacker intercepts the message and changes the type of transaction to benefit herself. It means that the attacker intercepts the message and changes it.</a:t>
            </a:r>
            <a:endParaRPr sz="1400" b="0" i="0" u="none" strike="noStrike" cap="none">
              <a:solidFill>
                <a:srgbClr val="000000"/>
              </a:solidFill>
              <a:latin typeface="Arial"/>
              <a:ea typeface="Arial"/>
              <a:cs typeface="Arial"/>
              <a:sym typeface="Arial"/>
            </a:endParaRPr>
          </a:p>
        </p:txBody>
      </p:sp>
      <p:sp>
        <p:nvSpPr>
          <p:cNvPr id="281" name="Google Shape;281;p36"/>
          <p:cNvSpPr txBox="1"/>
          <p:nvPr/>
        </p:nvSpPr>
        <p:spPr>
          <a:xfrm>
            <a:off x="152400" y="1020762"/>
            <a:ext cx="41465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Integrity:</a:t>
            </a:r>
            <a:endParaRPr sz="1400" b="0" i="0" u="none" strike="noStrike" cap="none">
              <a:solidFill>
                <a:srgbClr val="000000"/>
              </a:solidFill>
              <a:latin typeface="Arial"/>
              <a:ea typeface="Arial"/>
              <a:cs typeface="Arial"/>
              <a:sym typeface="Arial"/>
            </a:endParaRPr>
          </a:p>
        </p:txBody>
      </p:sp>
      <p:sp>
        <p:nvSpPr>
          <p:cNvPr id="282" name="Google Shape;282;p36"/>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7"/>
          <p:cNvSpPr txBox="1"/>
          <p:nvPr/>
        </p:nvSpPr>
        <p:spPr>
          <a:xfrm>
            <a:off x="76200" y="1219200"/>
            <a:ext cx="2590800" cy="8302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Masquerading</a:t>
            </a:r>
            <a:r>
              <a:rPr lang="en-US" sz="2400" b="1" i="1"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3366FF"/>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3366FF"/>
              </a:solidFill>
              <a:latin typeface="Times New Roman"/>
              <a:ea typeface="Times New Roman"/>
              <a:cs typeface="Times New Roman"/>
              <a:sym typeface="Times New Roman"/>
            </a:endParaRPr>
          </a:p>
        </p:txBody>
      </p:sp>
      <p:sp>
        <p:nvSpPr>
          <p:cNvPr id="289" name="Google Shape;289;p37"/>
          <p:cNvSpPr txBox="1"/>
          <p:nvPr/>
        </p:nvSpPr>
        <p:spPr>
          <a:xfrm>
            <a:off x="381000" y="1676400"/>
            <a:ext cx="8610600" cy="2708275"/>
          </a:xfrm>
          <a:prstGeom prst="rect">
            <a:avLst/>
          </a:prstGeom>
          <a:noFill/>
          <a:ln w="2857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Masquerading or spoofing happens when the attacker impersonates somebody else. For example, an attacker might steal the bank card and PIN of a customer and pretend that she is that customer.</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Sometimes the attacker pretends instead to be the receiver entity. For example, a user tries to contact a bank, but another site pretends that it is the bank and obtains some information from the user.</a:t>
            </a:r>
            <a:endParaRPr sz="1400" b="0" i="0" u="none" strike="noStrike" cap="none">
              <a:solidFill>
                <a:srgbClr val="000000"/>
              </a:solidFill>
              <a:latin typeface="Arial"/>
              <a:ea typeface="Arial"/>
              <a:cs typeface="Arial"/>
              <a:sym typeface="Arial"/>
            </a:endParaRPr>
          </a:p>
        </p:txBody>
      </p:sp>
      <p:sp>
        <p:nvSpPr>
          <p:cNvPr id="290" name="Google Shape;290;p37"/>
          <p:cNvSpPr txBox="1"/>
          <p:nvPr/>
        </p:nvSpPr>
        <p:spPr>
          <a:xfrm>
            <a:off x="304800" y="4876800"/>
            <a:ext cx="8458200" cy="170815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 hacker can concoct a fake website. Through a security hole in the genuine website, he may allow his IP address to substitute for that of the real one. The innocent traffic going to the legitimate website is funneled to the fake website. When orders or queries arrive, the hacker can make all kinds of alterations—direct the traffic to a third website, change the nature of the orders, and so on. An imposter who sends a false message is spoofing. That is, spoofing is the act of sending a message while pretending to be the authorized user.</a:t>
            </a:r>
            <a:endParaRPr sz="1400" b="0" i="0" u="none" strike="noStrike" cap="none">
              <a:solidFill>
                <a:srgbClr val="000000"/>
              </a:solidFill>
              <a:latin typeface="Arial"/>
              <a:ea typeface="Arial"/>
              <a:cs typeface="Arial"/>
              <a:sym typeface="Arial"/>
            </a:endParaRPr>
          </a:p>
        </p:txBody>
      </p:sp>
      <p:sp>
        <p:nvSpPr>
          <p:cNvPr id="291" name="Google Shape;291;p37"/>
          <p:cNvSpPr txBox="1"/>
          <p:nvPr/>
        </p:nvSpPr>
        <p:spPr>
          <a:xfrm>
            <a:off x="152400" y="849312"/>
            <a:ext cx="41465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Integrity:</a:t>
            </a:r>
            <a:endParaRPr sz="1400" b="0" i="0" u="none" strike="noStrike" cap="none">
              <a:solidFill>
                <a:srgbClr val="000000"/>
              </a:solidFill>
              <a:latin typeface="Arial"/>
              <a:ea typeface="Arial"/>
              <a:cs typeface="Arial"/>
              <a:sym typeface="Arial"/>
            </a:endParaRPr>
          </a:p>
        </p:txBody>
      </p:sp>
      <p:sp>
        <p:nvSpPr>
          <p:cNvPr id="292" name="Google Shape;292;p37"/>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8" name="Slide Number Placeholder 7"/>
          <p:cNvSpPr>
            <a:spLocks noGrp="1"/>
          </p:cNvSpPr>
          <p:nvPr>
            <p:ph type="sldNum" sz="quarter" idx="12"/>
          </p:nvPr>
        </p:nvSpPr>
        <p:spPr/>
        <p:txBody>
          <a:bodyPr/>
          <a:lstStyle/>
          <a:p>
            <a:fld id="{30F8F449-C055-4173-875D-982B48028FB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38"/>
          <p:cNvSpPr txBox="1"/>
          <p:nvPr/>
        </p:nvSpPr>
        <p:spPr>
          <a:xfrm>
            <a:off x="152400" y="1905000"/>
            <a:ext cx="2590800" cy="8302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Replaying</a:t>
            </a:r>
            <a:r>
              <a:rPr lang="en-US" sz="2400" b="1" i="0" u="none" strike="noStrike" cap="none">
                <a:solidFill>
                  <a:srgbClr val="3366FF"/>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3366FF"/>
              </a:solidFill>
              <a:latin typeface="Times New Roman"/>
              <a:ea typeface="Times New Roman"/>
              <a:cs typeface="Times New Roman"/>
              <a:sym typeface="Times New Roman"/>
            </a:endParaRPr>
          </a:p>
        </p:txBody>
      </p:sp>
      <p:sp>
        <p:nvSpPr>
          <p:cNvPr id="299" name="Google Shape;299;p38"/>
          <p:cNvSpPr txBox="1"/>
          <p:nvPr/>
        </p:nvSpPr>
        <p:spPr>
          <a:xfrm>
            <a:off x="381000" y="2662237"/>
            <a:ext cx="8610600" cy="2092325"/>
          </a:xfrm>
          <a:prstGeom prst="rect">
            <a:avLst/>
          </a:prstGeom>
          <a:noFill/>
          <a:ln w="2857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Replaying means the attacker obtains a copy </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of  a message sent by a user and later tries to replay it.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For example, a person sends a request to her bank to ask for payment to the attacker, who has done a job for her. The attacker intercepts the message and sends it again to the bank to receive another payment from the bank. </a:t>
            </a:r>
            <a:endParaRPr sz="1400" b="0" i="0" u="none" strike="noStrike" cap="none">
              <a:solidFill>
                <a:srgbClr val="000000"/>
              </a:solidFill>
              <a:latin typeface="Arial"/>
              <a:ea typeface="Arial"/>
              <a:cs typeface="Arial"/>
              <a:sym typeface="Arial"/>
            </a:endParaRPr>
          </a:p>
        </p:txBody>
      </p:sp>
      <p:sp>
        <p:nvSpPr>
          <p:cNvPr id="300" name="Google Shape;300;p38"/>
          <p:cNvSpPr txBox="1"/>
          <p:nvPr/>
        </p:nvSpPr>
        <p:spPr>
          <a:xfrm>
            <a:off x="152400" y="1020762"/>
            <a:ext cx="41465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Integrity:</a:t>
            </a:r>
            <a:endParaRPr sz="1400" b="0" i="0" u="none" strike="noStrike" cap="none">
              <a:solidFill>
                <a:srgbClr val="000000"/>
              </a:solidFill>
              <a:latin typeface="Arial"/>
              <a:ea typeface="Arial"/>
              <a:cs typeface="Arial"/>
              <a:sym typeface="Arial"/>
            </a:endParaRPr>
          </a:p>
        </p:txBody>
      </p:sp>
      <p:sp>
        <p:nvSpPr>
          <p:cNvPr id="301" name="Google Shape;301;p38"/>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9"/>
          <p:cNvSpPr txBox="1"/>
          <p:nvPr/>
        </p:nvSpPr>
        <p:spPr>
          <a:xfrm>
            <a:off x="34925" y="1608137"/>
            <a:ext cx="2590800"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folHlink"/>
              </a:buClr>
              <a:buSzPts val="2000"/>
              <a:buFont typeface="Verdana"/>
              <a:buNone/>
            </a:pPr>
            <a:r>
              <a:rPr lang="en-US" sz="2000" b="1" i="0" u="none" strike="noStrike" cap="none">
                <a:solidFill>
                  <a:schemeClr val="folHlink"/>
                </a:solidFill>
                <a:latin typeface="Verdana"/>
                <a:ea typeface="Verdana"/>
                <a:cs typeface="Verdana"/>
                <a:sym typeface="Verdana"/>
              </a:rPr>
              <a:t>Repudiation</a:t>
            </a:r>
            <a:r>
              <a:rPr lang="en-US" sz="2000" b="1" i="0" u="none" strike="noStrike" cap="none">
                <a:solidFill>
                  <a:srgbClr val="3366FF"/>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
        <p:nvSpPr>
          <p:cNvPr id="308" name="Google Shape;308;p39"/>
          <p:cNvSpPr txBox="1"/>
          <p:nvPr/>
        </p:nvSpPr>
        <p:spPr>
          <a:xfrm>
            <a:off x="381000" y="2133600"/>
            <a:ext cx="8610600" cy="4154487"/>
          </a:xfrm>
          <a:prstGeom prst="rect">
            <a:avLst/>
          </a:prstGeom>
          <a:noFill/>
          <a:ln w="2857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means that  sender of the message might later deny that she has sent the message; the receiver of the message might later deny that he has received the message.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type of attack is different from other attacks because it is performed by one of the two parties involved in the communication: the sender or the receiver.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rgbClr val="FF0000"/>
              </a:buClr>
              <a:buSzPts val="1800"/>
              <a:buFont typeface="Noto Sans Symbols"/>
              <a:buChar char="❑"/>
            </a:pPr>
            <a:r>
              <a:rPr lang="en-US" sz="1800" b="0" i="0" u="none" strike="noStrike" cap="none">
                <a:solidFill>
                  <a:srgbClr val="FF0000"/>
                </a:solidFill>
                <a:latin typeface="Verdana"/>
                <a:ea typeface="Verdana"/>
                <a:cs typeface="Verdana"/>
                <a:sym typeface="Verdana"/>
              </a:rPr>
              <a:t>An example of </a:t>
            </a:r>
            <a:r>
              <a:rPr lang="en-US" sz="1800" b="0" i="0" u="none" strike="noStrike" cap="none">
                <a:solidFill>
                  <a:srgbClr val="00CC00"/>
                </a:solidFill>
                <a:latin typeface="Verdana"/>
                <a:ea typeface="Verdana"/>
                <a:cs typeface="Verdana"/>
                <a:sym typeface="Verdana"/>
              </a:rPr>
              <a:t>denial by the sender </a:t>
            </a:r>
            <a:r>
              <a:rPr lang="en-US" sz="1800" b="0" i="0" u="none" strike="noStrike" cap="none">
                <a:solidFill>
                  <a:schemeClr val="dk1"/>
                </a:solidFill>
                <a:latin typeface="Verdana"/>
                <a:ea typeface="Verdana"/>
                <a:cs typeface="Verdana"/>
                <a:sym typeface="Verdana"/>
              </a:rPr>
              <a:t>could occur when a customer asking her bank to send some money to a third party but later denying that she has made such a request.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rgbClr val="FF0000"/>
              </a:buClr>
              <a:buSzPts val="1800"/>
              <a:buFont typeface="Noto Sans Symbols"/>
              <a:buChar char="❑"/>
            </a:pPr>
            <a:r>
              <a:rPr lang="en-US" sz="1800" b="0" i="0" u="none" strike="noStrike" cap="none">
                <a:solidFill>
                  <a:srgbClr val="FF0000"/>
                </a:solidFill>
                <a:latin typeface="Verdana"/>
                <a:ea typeface="Verdana"/>
                <a:cs typeface="Verdana"/>
                <a:sym typeface="Verdana"/>
              </a:rPr>
              <a:t>An example of </a:t>
            </a:r>
            <a:r>
              <a:rPr lang="en-US" sz="1800" b="0" i="0" u="none" strike="noStrike" cap="none">
                <a:solidFill>
                  <a:srgbClr val="00CC00"/>
                </a:solidFill>
                <a:latin typeface="Verdana"/>
                <a:ea typeface="Verdana"/>
                <a:cs typeface="Verdana"/>
                <a:sym typeface="Verdana"/>
              </a:rPr>
              <a:t>denial by the receiver </a:t>
            </a:r>
            <a:r>
              <a:rPr lang="en-US" sz="1800" b="0" i="0" u="none" strike="noStrike" cap="none">
                <a:solidFill>
                  <a:schemeClr val="dk1"/>
                </a:solidFill>
                <a:latin typeface="Verdana"/>
                <a:ea typeface="Verdana"/>
                <a:cs typeface="Verdana"/>
                <a:sym typeface="Verdana"/>
              </a:rPr>
              <a:t>could occur when a person buy a product from a manufacturer and pays for it electronically, but the manufacturer later denies having received the payment and asks to be paid.</a:t>
            </a:r>
            <a:endParaRPr sz="1400" b="0" i="0" u="none" strike="noStrike" cap="none">
              <a:solidFill>
                <a:srgbClr val="000000"/>
              </a:solidFill>
              <a:latin typeface="Arial"/>
              <a:ea typeface="Arial"/>
              <a:cs typeface="Arial"/>
              <a:sym typeface="Arial"/>
            </a:endParaRPr>
          </a:p>
        </p:txBody>
      </p:sp>
      <p:sp>
        <p:nvSpPr>
          <p:cNvPr id="309" name="Google Shape;309;p39"/>
          <p:cNvSpPr txBox="1"/>
          <p:nvPr/>
        </p:nvSpPr>
        <p:spPr>
          <a:xfrm>
            <a:off x="152400" y="1020762"/>
            <a:ext cx="414655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Integrity:</a:t>
            </a:r>
            <a:endParaRPr sz="1400" b="0" i="0" u="none" strike="noStrike" cap="none">
              <a:solidFill>
                <a:srgbClr val="000000"/>
              </a:solidFill>
              <a:latin typeface="Arial"/>
              <a:ea typeface="Arial"/>
              <a:cs typeface="Arial"/>
              <a:sym typeface="Arial"/>
            </a:endParaRPr>
          </a:p>
        </p:txBody>
      </p:sp>
      <p:sp>
        <p:nvSpPr>
          <p:cNvPr id="310" name="Google Shape;310;p39"/>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0"/>
          <p:cNvSpPr txBox="1"/>
          <p:nvPr/>
        </p:nvSpPr>
        <p:spPr>
          <a:xfrm>
            <a:off x="34925" y="1608137"/>
            <a:ext cx="2590800" cy="8302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strike="noStrike" cap="none">
                <a:solidFill>
                  <a:schemeClr val="folHlink"/>
                </a:solidFill>
                <a:latin typeface="Times New Roman"/>
                <a:ea typeface="Times New Roman"/>
                <a:cs typeface="Times New Roman"/>
                <a:sym typeface="Times New Roman"/>
              </a:rPr>
              <a:t>Denial of Service</a:t>
            </a:r>
            <a:r>
              <a:rPr lang="en-US" sz="2400" b="1" i="0" u="none" strike="noStrike" cap="none">
                <a:solidFill>
                  <a:srgbClr val="3366FF"/>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3366FF"/>
              </a:solidFill>
              <a:latin typeface="Times New Roman"/>
              <a:ea typeface="Times New Roman"/>
              <a:cs typeface="Times New Roman"/>
              <a:sym typeface="Times New Roman"/>
            </a:endParaRPr>
          </a:p>
        </p:txBody>
      </p:sp>
      <p:sp>
        <p:nvSpPr>
          <p:cNvPr id="317" name="Google Shape;317;p40"/>
          <p:cNvSpPr txBox="1"/>
          <p:nvPr/>
        </p:nvSpPr>
        <p:spPr>
          <a:xfrm>
            <a:off x="304800" y="2133600"/>
            <a:ext cx="8686800" cy="3508375"/>
          </a:xfrm>
          <a:prstGeom prst="rect">
            <a:avLst/>
          </a:prstGeom>
          <a:noFill/>
          <a:ln w="28575" cap="flat" cmpd="sng">
            <a:solidFill>
              <a:schemeClr val="hlink"/>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Denial of service (DoS) is a very common attack. It may slow down or totally interrupt the service of a system.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The attacker can use several strategies to achieve this. For example,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Verdana"/>
              <a:buChar char="-"/>
            </a:pPr>
            <a:r>
              <a:rPr lang="en-US" sz="1700" b="0" i="0" u="none" strike="noStrike" cap="none">
                <a:solidFill>
                  <a:schemeClr val="dk1"/>
                </a:solidFill>
                <a:latin typeface="Verdana"/>
                <a:ea typeface="Verdana"/>
                <a:cs typeface="Verdana"/>
                <a:sym typeface="Verdana"/>
              </a:rPr>
              <a:t>The attacker might send so many bogus requests to a server that it crashes because of the heavy load.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Verdana"/>
              <a:buChar char="-"/>
            </a:pPr>
            <a:r>
              <a:rPr lang="en-US" sz="1700" b="0" i="0" u="none" strike="noStrike" cap="none">
                <a:solidFill>
                  <a:schemeClr val="dk1"/>
                </a:solidFill>
                <a:latin typeface="Verdana"/>
                <a:ea typeface="Verdana"/>
                <a:cs typeface="Verdana"/>
                <a:sym typeface="Verdana"/>
              </a:rPr>
              <a:t>The attacker might intercept and delete a server’s response to a client, making the client to believe that the server is not responding.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Verdana"/>
              <a:buChar char="-"/>
            </a:pPr>
            <a:r>
              <a:rPr lang="en-US" sz="1700" b="0" i="0" u="none" strike="noStrike" cap="none">
                <a:solidFill>
                  <a:schemeClr val="dk1"/>
                </a:solidFill>
                <a:latin typeface="Verdana"/>
                <a:ea typeface="Verdana"/>
                <a:cs typeface="Verdana"/>
                <a:sym typeface="Verdana"/>
              </a:rPr>
              <a:t>The attacker may also intercept requests from the clients, causing the clients to send requests many times and overload the system.</a:t>
            </a:r>
            <a:endParaRPr sz="1400" b="0" i="0" u="none" strike="noStrike" cap="none">
              <a:solidFill>
                <a:srgbClr val="000000"/>
              </a:solidFill>
              <a:latin typeface="Arial"/>
              <a:ea typeface="Arial"/>
              <a:cs typeface="Arial"/>
              <a:sym typeface="Arial"/>
            </a:endParaRPr>
          </a:p>
        </p:txBody>
      </p:sp>
      <p:sp>
        <p:nvSpPr>
          <p:cNvPr id="318" name="Google Shape;318;p40"/>
          <p:cNvSpPr txBox="1"/>
          <p:nvPr/>
        </p:nvSpPr>
        <p:spPr>
          <a:xfrm>
            <a:off x="152400" y="1020762"/>
            <a:ext cx="4583112"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Attacks Threatening Availability:</a:t>
            </a:r>
            <a:endParaRPr sz="1400" b="0" i="0" u="none" strike="noStrike" cap="none">
              <a:solidFill>
                <a:srgbClr val="000000"/>
              </a:solidFill>
              <a:latin typeface="Arial"/>
              <a:ea typeface="Arial"/>
              <a:cs typeface="Arial"/>
              <a:sym typeface="Arial"/>
            </a:endParaRPr>
          </a:p>
        </p:txBody>
      </p:sp>
      <p:sp>
        <p:nvSpPr>
          <p:cNvPr id="319" name="Google Shape;319;p40"/>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Attacks Based on the Security Goals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41"/>
          <p:cNvSpPr txBox="1"/>
          <p:nvPr/>
        </p:nvSpPr>
        <p:spPr>
          <a:xfrm>
            <a:off x="152400" y="609600"/>
            <a:ext cx="230822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1800"/>
              <a:buFont typeface="Verdana"/>
              <a:buNone/>
            </a:pPr>
            <a:r>
              <a:rPr lang="en-US" sz="1800" b="1" i="0" u="none" strike="noStrike" cap="none">
                <a:solidFill>
                  <a:schemeClr val="hlink"/>
                </a:solidFill>
                <a:latin typeface="Verdana"/>
                <a:ea typeface="Verdana"/>
                <a:cs typeface="Verdana"/>
                <a:sym typeface="Verdana"/>
              </a:rPr>
              <a:t>Passive Attacks:</a:t>
            </a:r>
            <a:endParaRPr sz="1400" b="0" i="0" u="none" strike="noStrike" cap="none">
              <a:solidFill>
                <a:srgbClr val="000000"/>
              </a:solidFill>
              <a:latin typeface="Arial"/>
              <a:ea typeface="Arial"/>
              <a:cs typeface="Arial"/>
              <a:sym typeface="Arial"/>
            </a:endParaRPr>
          </a:p>
        </p:txBody>
      </p:sp>
      <p:sp>
        <p:nvSpPr>
          <p:cNvPr id="326" name="Google Shape;326;p41"/>
          <p:cNvSpPr txBox="1"/>
          <p:nvPr/>
        </p:nvSpPr>
        <p:spPr>
          <a:xfrm>
            <a:off x="387350" y="952500"/>
            <a:ext cx="8534400" cy="1970087"/>
          </a:xfrm>
          <a:prstGeom prst="rect">
            <a:avLst/>
          </a:prstGeom>
          <a:noFill/>
          <a:ln>
            <a:noFill/>
          </a:ln>
        </p:spPr>
        <p:txBody>
          <a:bodyPr spcFirstLastPara="1" wrap="square" lIns="91425" tIns="45700" rIns="91425" bIns="45700" anchor="ctr" anchorCtr="0">
            <a:noAutofit/>
          </a:bodyPr>
          <a:lstStyle/>
          <a:p>
            <a:pPr marL="457200" marR="0" lvl="1" indent="-457200" algn="l" rtl="0">
              <a:lnSpc>
                <a:spcPct val="100000"/>
              </a:lnSpc>
              <a:spcBef>
                <a:spcPts val="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In a passive attack, the </a:t>
            </a:r>
            <a:r>
              <a:rPr lang="en-US" sz="1600" b="0" i="0" u="none" strike="noStrike" cap="none">
                <a:solidFill>
                  <a:srgbClr val="0000FF"/>
                </a:solidFill>
                <a:latin typeface="Verdana"/>
                <a:ea typeface="Verdana"/>
                <a:cs typeface="Verdana"/>
                <a:sym typeface="Verdana"/>
              </a:rPr>
              <a:t>attacker goal is just to obtain information</a:t>
            </a:r>
            <a:r>
              <a:rPr lang="en-US" sz="1600" b="0" i="0" u="none" strike="noStrike" cap="none">
                <a:solidFill>
                  <a:schemeClr val="dk1"/>
                </a:solidFill>
                <a:latin typeface="Verdana"/>
                <a:ea typeface="Verdana"/>
                <a:cs typeface="Verdana"/>
                <a:sym typeface="Verdana"/>
              </a:rPr>
              <a:t>. This means that the attack does not modify or harm the system. The system continues with its normal operation.</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The attack may harm the sender or receiver of the message, but the system is not affected. They do not involve any alteration of data. For this reason, it is difficult to detect this type of attack until the sender or the receiver finds out about the leaking of confidential information.</a:t>
            </a:r>
            <a:endParaRPr sz="1400" b="0" i="0" u="none" strike="noStrike" cap="none">
              <a:solidFill>
                <a:srgbClr val="000000"/>
              </a:solidFill>
              <a:latin typeface="Arial"/>
              <a:ea typeface="Arial"/>
              <a:cs typeface="Arial"/>
              <a:sym typeface="Arial"/>
            </a:endParaRPr>
          </a:p>
        </p:txBody>
      </p:sp>
      <p:sp>
        <p:nvSpPr>
          <p:cNvPr id="327" name="Google Shape;327;p41"/>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Passive Attacks: </a:t>
            </a:r>
            <a:endParaRPr sz="1400" b="0" i="0" u="none" strike="noStrike" cap="none">
              <a:solidFill>
                <a:srgbClr val="000000"/>
              </a:solidFill>
              <a:latin typeface="Arial"/>
              <a:ea typeface="Arial"/>
              <a:cs typeface="Arial"/>
              <a:sym typeface="Arial"/>
            </a:endParaRPr>
          </a:p>
        </p:txBody>
      </p:sp>
      <p:pic>
        <p:nvPicPr>
          <p:cNvPr id="328" name="Google Shape;328;p41" descr="https://lh5.googleusercontent.com/R3p0uEDL0fKp2hl-GWATh4UCqJ4s3SpOqM9v9Z4LXhQNpwJzL5iqpQond35dktn2KIMij8-tOvp6fhqu9ahoTdDEuXv6kUb_6Je8Tu-2qaA"/>
          <p:cNvPicPr preferRelativeResize="0"/>
          <p:nvPr/>
        </p:nvPicPr>
        <p:blipFill rotWithShape="1">
          <a:blip r:embed="rId3" cstate="print">
            <a:alphaModFix/>
          </a:blip>
          <a:srcRect/>
          <a:stretch/>
        </p:blipFill>
        <p:spPr>
          <a:xfrm>
            <a:off x="3638550" y="3657600"/>
            <a:ext cx="5505450" cy="2913062"/>
          </a:xfrm>
          <a:prstGeom prst="rect">
            <a:avLst/>
          </a:prstGeom>
          <a:noFill/>
          <a:ln>
            <a:noFill/>
          </a:ln>
        </p:spPr>
      </p:pic>
      <p:sp>
        <p:nvSpPr>
          <p:cNvPr id="329" name="Google Shape;329;p41"/>
          <p:cNvSpPr txBox="1"/>
          <p:nvPr/>
        </p:nvSpPr>
        <p:spPr>
          <a:xfrm>
            <a:off x="457200" y="2971800"/>
            <a:ext cx="8305800" cy="984250"/>
          </a:xfrm>
          <a:prstGeom prst="rect">
            <a:avLst/>
          </a:prstGeom>
          <a:noFill/>
          <a:ln>
            <a:noFill/>
          </a:ln>
        </p:spPr>
        <p:txBody>
          <a:bodyPr spcFirstLastPara="1" wrap="square" lIns="91425" tIns="45700" rIns="91425" bIns="45700" anchor="ctr" anchorCtr="0">
            <a:noAutofit/>
          </a:bodyPr>
          <a:lstStyle/>
          <a:p>
            <a:pPr marL="457200" marR="0" lvl="1" indent="-457200" algn="l" rtl="0">
              <a:lnSpc>
                <a:spcPct val="100000"/>
              </a:lnSpc>
              <a:spcBef>
                <a:spcPts val="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Passive attacks </a:t>
            </a:r>
            <a:r>
              <a:rPr lang="en-US" sz="1600" b="0" i="0" u="none" strike="noStrike" cap="none">
                <a:solidFill>
                  <a:srgbClr val="0000FF"/>
                </a:solidFill>
                <a:latin typeface="Verdana"/>
                <a:ea typeface="Verdana"/>
                <a:cs typeface="Verdana"/>
                <a:sym typeface="Verdana"/>
              </a:rPr>
              <a:t>can be prevented </a:t>
            </a:r>
            <a:r>
              <a:rPr lang="en-US" sz="1600" b="0" i="0" u="none" strike="noStrike" cap="none">
                <a:solidFill>
                  <a:srgbClr val="FF0000"/>
                </a:solidFill>
                <a:latin typeface="Verdana"/>
                <a:ea typeface="Verdana"/>
                <a:cs typeface="Verdana"/>
                <a:sym typeface="Verdana"/>
              </a:rPr>
              <a:t>by</a:t>
            </a:r>
            <a:r>
              <a:rPr lang="en-US" sz="1600" b="0" i="0" u="none" strike="noStrike" cap="none">
                <a:solidFill>
                  <a:schemeClr val="dk1"/>
                </a:solidFill>
                <a:latin typeface="Verdana"/>
                <a:ea typeface="Verdana"/>
                <a:cs typeface="Verdana"/>
                <a:sym typeface="Verdana"/>
              </a:rPr>
              <a:t> encipherment of the data.</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872"/>
              <a:buFont typeface="Noto Sans Symbols"/>
              <a:buChar char="➢"/>
            </a:pPr>
            <a:r>
              <a:rPr lang="en-US" sz="1600" b="0" i="0" u="none" strike="noStrike" cap="none">
                <a:solidFill>
                  <a:srgbClr val="0000FF"/>
                </a:solidFill>
                <a:latin typeface="Verdana"/>
                <a:ea typeface="Verdana"/>
                <a:cs typeface="Verdana"/>
                <a:sym typeface="Verdana"/>
              </a:rPr>
              <a:t>Example</a:t>
            </a:r>
            <a:r>
              <a:rPr lang="en-US" sz="1600" b="0" i="0" u="none" strike="noStrike" cap="none">
                <a:solidFill>
                  <a:schemeClr val="dk1"/>
                </a:solidFill>
                <a:latin typeface="Verdana"/>
                <a:ea typeface="Verdana"/>
                <a:cs typeface="Verdana"/>
                <a:sym typeface="Verdana"/>
              </a:rPr>
              <a:t>: Snooping and traffic analysis are the example of passive attacks that threaten confidentiality.</a:t>
            </a:r>
            <a:endParaRPr sz="1400" b="0" i="0" u="none" strike="noStrike" cap="none">
              <a:solidFill>
                <a:srgbClr val="000000"/>
              </a:solidFill>
              <a:latin typeface="Arial"/>
              <a:ea typeface="Arial"/>
              <a:cs typeface="Arial"/>
              <a:sym typeface="Arial"/>
            </a:endParaRPr>
          </a:p>
        </p:txBody>
      </p:sp>
      <p:sp>
        <p:nvSpPr>
          <p:cNvPr id="330" name="Google Shape;330;p41"/>
          <p:cNvSpPr txBox="1"/>
          <p:nvPr/>
        </p:nvSpPr>
        <p:spPr>
          <a:xfrm>
            <a:off x="457200" y="4038600"/>
            <a:ext cx="4572000" cy="1323975"/>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chemeClr val="dk1"/>
              </a:buClr>
              <a:buSzPts val="1872"/>
              <a:buFont typeface="Noto Sans Symbols"/>
              <a:buChar char="➢"/>
            </a:pPr>
            <a:r>
              <a:rPr lang="en-US" sz="1600" b="0" i="0" u="none" strike="noStrike" cap="none">
                <a:solidFill>
                  <a:schemeClr val="dk1"/>
                </a:solidFill>
                <a:latin typeface="Verdana"/>
                <a:ea typeface="Verdana"/>
                <a:cs typeface="Verdana"/>
                <a:sym typeface="Verdana"/>
              </a:rPr>
              <a:t>Eve, as a passive attacker, can obtain message contents by eavesdropping on, or monitoring of, transmissions to the message from Bob to Alice as shown in the figure.</a:t>
            </a:r>
            <a:endParaRPr sz="1400" b="0" i="0" u="none" strike="noStrike" cap="none">
              <a:solidFill>
                <a:srgbClr val="000000"/>
              </a:solidFill>
              <a:latin typeface="Arial"/>
              <a:ea typeface="Arial"/>
              <a:cs typeface="Arial"/>
              <a:sym typeface="Arial"/>
            </a:endParaRPr>
          </a:p>
        </p:txBody>
      </p:sp>
      <p:sp>
        <p:nvSpPr>
          <p:cNvPr id="9" name="Slide Number Placeholder 8"/>
          <p:cNvSpPr>
            <a:spLocks noGrp="1"/>
          </p:cNvSpPr>
          <p:nvPr>
            <p:ph type="sldNum" sz="quarter" idx="12"/>
          </p:nvPr>
        </p:nvSpPr>
        <p:spPr/>
        <p:txBody>
          <a:bodyPr/>
          <a:lstStyle/>
          <a:p>
            <a:fld id="{30F8F449-C055-4173-875D-982B48028FB1}"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42"/>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Active Attacks:</a:t>
            </a:r>
            <a:endParaRPr sz="1400" b="0" i="0" u="none" strike="noStrike" cap="none">
              <a:solidFill>
                <a:srgbClr val="000000"/>
              </a:solidFill>
              <a:latin typeface="Arial"/>
              <a:ea typeface="Arial"/>
              <a:cs typeface="Arial"/>
              <a:sym typeface="Arial"/>
            </a:endParaRPr>
          </a:p>
        </p:txBody>
      </p:sp>
      <p:sp>
        <p:nvSpPr>
          <p:cNvPr id="337" name="Google Shape;337;p42"/>
          <p:cNvSpPr txBox="1"/>
          <p:nvPr/>
        </p:nvSpPr>
        <p:spPr>
          <a:xfrm>
            <a:off x="457200" y="609600"/>
            <a:ext cx="8534400" cy="3246437"/>
          </a:xfrm>
          <a:prstGeom prst="rect">
            <a:avLst/>
          </a:prstGeom>
          <a:noFill/>
          <a:ln>
            <a:noFill/>
          </a:ln>
        </p:spPr>
        <p:txBody>
          <a:bodyPr spcFirstLastPara="1" wrap="square" lIns="91425" tIns="45700" rIns="91425" bIns="45700" anchor="ctr" anchorCtr="0">
            <a:noAutofit/>
          </a:bodyPr>
          <a:lstStyle/>
          <a:p>
            <a:pPr marL="457200" marR="0" lvl="1" indent="-457200" algn="l" rtl="0">
              <a:lnSpc>
                <a:spcPct val="100000"/>
              </a:lnSpc>
              <a:spcBef>
                <a:spcPts val="0"/>
              </a:spcBef>
              <a:spcAft>
                <a:spcPts val="0"/>
              </a:spcAft>
              <a:buClr>
                <a:schemeClr val="dk1"/>
              </a:buClr>
              <a:buSzPts val="2106"/>
              <a:buFont typeface="Noto Sans Symbols"/>
              <a:buChar char="➢"/>
            </a:pPr>
            <a:r>
              <a:rPr lang="en-US" sz="1800" b="0" i="0" u="none" strike="noStrike" cap="none">
                <a:solidFill>
                  <a:schemeClr val="dk1"/>
                </a:solidFill>
                <a:latin typeface="Verdana"/>
                <a:ea typeface="Verdana"/>
                <a:cs typeface="Verdana"/>
                <a:sym typeface="Verdana"/>
              </a:rPr>
              <a:t>An active attack </a:t>
            </a:r>
            <a:r>
              <a:rPr lang="en-US" sz="1800" b="0" i="0" u="none" strike="noStrike" cap="none">
                <a:solidFill>
                  <a:srgbClr val="FF0000"/>
                </a:solidFill>
                <a:latin typeface="Verdana"/>
                <a:ea typeface="Verdana"/>
                <a:cs typeface="Verdana"/>
                <a:sym typeface="Verdana"/>
              </a:rPr>
              <a:t>may change the data or harm the system and system resources or affect their operation</a:t>
            </a:r>
            <a:r>
              <a:rPr lang="en-US" sz="18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106"/>
              <a:buFont typeface="Noto Sans Symbols"/>
              <a:buChar char="➢"/>
            </a:pPr>
            <a:r>
              <a:rPr lang="en-US" sz="1800" b="0" i="0" u="none" strike="noStrike" cap="none">
                <a:solidFill>
                  <a:schemeClr val="dk1"/>
                </a:solidFill>
                <a:latin typeface="Verdana"/>
                <a:ea typeface="Verdana"/>
                <a:cs typeface="Verdana"/>
                <a:sym typeface="Verdana"/>
              </a:rPr>
              <a:t>Active attacks are normally </a:t>
            </a:r>
            <a:r>
              <a:rPr lang="en-US" sz="1800" b="0" i="0" u="none" strike="noStrike" cap="none">
                <a:solidFill>
                  <a:srgbClr val="00B050"/>
                </a:solidFill>
                <a:latin typeface="Verdana"/>
                <a:ea typeface="Verdana"/>
                <a:cs typeface="Verdana"/>
                <a:sym typeface="Verdana"/>
              </a:rPr>
              <a:t>easier to detect than to prevent</a:t>
            </a:r>
            <a:r>
              <a:rPr lang="en-US" sz="18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106"/>
              <a:buFont typeface="Noto Sans Symbols"/>
              <a:buChar char="➢"/>
            </a:pPr>
            <a:r>
              <a:rPr lang="en-US" sz="1800" b="0" i="0" u="none" strike="noStrike" cap="none">
                <a:solidFill>
                  <a:schemeClr val="dk1"/>
                </a:solidFill>
                <a:latin typeface="Verdana"/>
                <a:ea typeface="Verdana"/>
                <a:cs typeface="Verdana"/>
                <a:sym typeface="Verdana"/>
              </a:rPr>
              <a:t>Active attacks present the opposite characteristics of passive attacks.</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755"/>
              <a:buFont typeface="Noto Sans Symbols"/>
              <a:buChar char="❑"/>
            </a:pPr>
            <a:r>
              <a:rPr lang="en-US" sz="1500" b="0" i="0" u="none" strike="noStrike" cap="none">
                <a:solidFill>
                  <a:schemeClr val="dk1"/>
                </a:solidFill>
                <a:latin typeface="Verdana"/>
                <a:ea typeface="Verdana"/>
                <a:cs typeface="Verdana"/>
                <a:sym typeface="Verdana"/>
              </a:rPr>
              <a:t>Whereas passive attacks are difficult to detect, measures are available to prevent their success. </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755"/>
              <a:buFont typeface="Noto Sans Symbols"/>
              <a:buChar char="❑"/>
            </a:pPr>
            <a:r>
              <a:rPr lang="en-US" sz="1500" b="0" i="0" u="none" strike="noStrike" cap="none">
                <a:solidFill>
                  <a:schemeClr val="dk1"/>
                </a:solidFill>
                <a:latin typeface="Verdana"/>
                <a:ea typeface="Verdana"/>
                <a:cs typeface="Verdana"/>
                <a:sym typeface="Verdana"/>
              </a:rPr>
              <a:t>On the other hand, active attacks are normally easier to detect than to prevent absolutely, because of the wide variety of potential physical, software , and network vulnerabilities.</a:t>
            </a:r>
            <a:endParaRPr sz="1400" b="0" i="0" u="none" strike="noStrike" cap="none">
              <a:solidFill>
                <a:srgbClr val="000000"/>
              </a:solidFill>
              <a:latin typeface="Arial"/>
              <a:ea typeface="Arial"/>
              <a:cs typeface="Arial"/>
              <a:sym typeface="Arial"/>
            </a:endParaRPr>
          </a:p>
        </p:txBody>
      </p:sp>
      <p:pic>
        <p:nvPicPr>
          <p:cNvPr id="338" name="Google Shape;338;p42" descr="https://lh3.googleusercontent.com/uJqltzNwolCBnwyzkDLtdmw67X64hC-G2RdqgEHp9PbQQ9sm-FSeqkjxvCqTEKGZmiRbqLzU-YPkpEqN4CtwRGmBcaMYf9zbVPISrUFwGUc"/>
          <p:cNvPicPr preferRelativeResize="0"/>
          <p:nvPr/>
        </p:nvPicPr>
        <p:blipFill rotWithShape="1">
          <a:blip r:embed="rId3" cstate="print">
            <a:alphaModFix/>
          </a:blip>
          <a:srcRect/>
          <a:stretch/>
        </p:blipFill>
        <p:spPr>
          <a:xfrm>
            <a:off x="3471862" y="3779837"/>
            <a:ext cx="5672137" cy="2925762"/>
          </a:xfrm>
          <a:prstGeom prst="rect">
            <a:avLst/>
          </a:prstGeom>
          <a:noFill/>
          <a:ln>
            <a:noFill/>
          </a:ln>
        </p:spPr>
      </p:pic>
      <p:sp>
        <p:nvSpPr>
          <p:cNvPr id="339" name="Google Shape;339;p42"/>
          <p:cNvSpPr txBox="1"/>
          <p:nvPr/>
        </p:nvSpPr>
        <p:spPr>
          <a:xfrm>
            <a:off x="457200" y="3886200"/>
            <a:ext cx="5029200" cy="1446212"/>
          </a:xfrm>
          <a:prstGeom prst="rect">
            <a:avLst/>
          </a:prstGeom>
          <a:noFill/>
          <a:ln>
            <a:noFill/>
          </a:ln>
        </p:spPr>
        <p:txBody>
          <a:bodyPr spcFirstLastPara="1" wrap="square" lIns="91425" tIns="45700" rIns="91425" bIns="45700" anchor="ctr" anchorCtr="0">
            <a:noAutofit/>
          </a:bodyPr>
          <a:lstStyle/>
          <a:p>
            <a:pPr marL="457200" marR="0" lvl="1" indent="-457200" algn="l" rtl="0">
              <a:lnSpc>
                <a:spcPct val="100000"/>
              </a:lnSpc>
              <a:spcBef>
                <a:spcPts val="0"/>
              </a:spcBef>
              <a:spcAft>
                <a:spcPts val="0"/>
              </a:spcAft>
              <a:buClr>
                <a:srgbClr val="0000FF"/>
              </a:buClr>
              <a:buSzPts val="1800"/>
              <a:buFont typeface="Verdana"/>
              <a:buNone/>
            </a:pPr>
            <a:r>
              <a:rPr lang="en-US" sz="1800" b="1" i="0" u="none" strike="noStrike" cap="none">
                <a:solidFill>
                  <a:srgbClr val="0000FF"/>
                </a:solidFill>
                <a:latin typeface="Verdana"/>
                <a:ea typeface="Verdana"/>
                <a:cs typeface="Verdana"/>
                <a:sym typeface="Verdana"/>
              </a:rPr>
              <a:t>Example</a:t>
            </a:r>
            <a:r>
              <a:rPr lang="en-US" sz="1800" b="1"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755"/>
              <a:buFont typeface="Noto Sans Symbols"/>
              <a:buChar char="➢"/>
            </a:pPr>
            <a:r>
              <a:rPr lang="en-US" sz="1500" b="0" i="0" u="none" strike="noStrike" cap="none">
                <a:solidFill>
                  <a:schemeClr val="dk1"/>
                </a:solidFill>
                <a:latin typeface="Verdana"/>
                <a:ea typeface="Verdana"/>
                <a:cs typeface="Verdana"/>
                <a:sym typeface="Verdana"/>
              </a:rPr>
              <a:t>Attacks that threaten the integrity and availability are active attacks. These are modification, masquerading, replaying, repudiation and denial of service attacks.</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43"/>
          <p:cNvSpPr txBox="1"/>
          <p:nvPr/>
        </p:nvSpPr>
        <p:spPr>
          <a:xfrm>
            <a:off x="304800" y="1524000"/>
            <a:ext cx="8458200" cy="229235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chemeClr val="dk1"/>
              </a:buClr>
              <a:buSzPts val="1900"/>
              <a:buFont typeface="Noto Sans Symbols"/>
              <a:buChar char="➢"/>
            </a:pPr>
            <a:r>
              <a:rPr lang="en-US" sz="1900" b="0" i="0" u="none" strike="noStrike" cap="none">
                <a:solidFill>
                  <a:schemeClr val="dk1"/>
                </a:solidFill>
                <a:latin typeface="Verdana"/>
                <a:ea typeface="Verdana"/>
                <a:cs typeface="Verdana"/>
                <a:sym typeface="Verdana"/>
              </a:rPr>
              <a:t>The </a:t>
            </a:r>
            <a:r>
              <a:rPr lang="en-US" sz="1900" b="0" i="0" u="none" strike="noStrike" cap="none">
                <a:solidFill>
                  <a:srgbClr val="00CC00"/>
                </a:solidFill>
                <a:latin typeface="Verdana"/>
                <a:ea typeface="Verdana"/>
                <a:cs typeface="Verdana"/>
                <a:sym typeface="Verdana"/>
              </a:rPr>
              <a:t>International Telecommunication Union- </a:t>
            </a:r>
            <a:r>
              <a:rPr lang="en-US" sz="1900" b="0" i="0" u="none" strike="noStrike" cap="none">
                <a:solidFill>
                  <a:srgbClr val="FF0000"/>
                </a:solidFill>
                <a:latin typeface="Verdana"/>
                <a:ea typeface="Verdana"/>
                <a:cs typeface="Verdana"/>
                <a:sym typeface="Verdana"/>
              </a:rPr>
              <a:t>Telecommunication</a:t>
            </a:r>
            <a:r>
              <a:rPr lang="en-US" sz="1900" b="0" i="0" u="none" strike="noStrike" cap="none">
                <a:solidFill>
                  <a:srgbClr val="00CC00"/>
                </a:solidFill>
                <a:latin typeface="Verdana"/>
                <a:ea typeface="Verdana"/>
                <a:cs typeface="Verdana"/>
                <a:sym typeface="Verdana"/>
              </a:rPr>
              <a:t> Standardization Sector </a:t>
            </a:r>
            <a:r>
              <a:rPr lang="en-US" sz="1900" b="0" i="0" u="none" strike="noStrike" cap="none">
                <a:solidFill>
                  <a:schemeClr val="dk1"/>
                </a:solidFill>
                <a:latin typeface="Verdana"/>
                <a:ea typeface="Verdana"/>
                <a:cs typeface="Verdana"/>
                <a:sym typeface="Verdana"/>
              </a:rPr>
              <a:t>(ITU-T) provides some security services and some mechanisms to implement those services.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rgbClr val="00B050"/>
              </a:buClr>
              <a:buSzPts val="1900"/>
              <a:buFont typeface="Noto Sans Symbols"/>
              <a:buChar char="➢"/>
            </a:pPr>
            <a:r>
              <a:rPr lang="en-US" sz="1900" b="0" i="0" u="none" strike="noStrike" cap="none">
                <a:solidFill>
                  <a:srgbClr val="00B050"/>
                </a:solidFill>
                <a:latin typeface="Verdana"/>
                <a:ea typeface="Verdana"/>
                <a:cs typeface="Verdana"/>
                <a:sym typeface="Verdana"/>
              </a:rPr>
              <a:t>Security services </a:t>
            </a:r>
            <a:r>
              <a:rPr lang="en-US" sz="1900" b="0" i="0" u="none" strike="noStrike" cap="none">
                <a:solidFill>
                  <a:schemeClr val="dk1"/>
                </a:solidFill>
                <a:latin typeface="Verdana"/>
                <a:ea typeface="Verdana"/>
                <a:cs typeface="Verdana"/>
                <a:sym typeface="Verdana"/>
              </a:rPr>
              <a:t>and </a:t>
            </a:r>
            <a:r>
              <a:rPr lang="en-US" sz="1900" b="0" i="0" u="none" strike="noStrike" cap="none">
                <a:solidFill>
                  <a:srgbClr val="FF0000"/>
                </a:solidFill>
                <a:latin typeface="Verdana"/>
                <a:ea typeface="Verdana"/>
                <a:cs typeface="Verdana"/>
                <a:sym typeface="Verdana"/>
              </a:rPr>
              <a:t>mechanisms </a:t>
            </a:r>
            <a:r>
              <a:rPr lang="en-US" sz="1900" b="0" i="0" u="none" strike="noStrike" cap="none">
                <a:solidFill>
                  <a:schemeClr val="dk1"/>
                </a:solidFill>
                <a:latin typeface="Verdana"/>
                <a:ea typeface="Verdana"/>
                <a:cs typeface="Verdana"/>
                <a:sym typeface="Verdana"/>
              </a:rPr>
              <a:t>are closely related because a mechanism or combination of mechanisms are used to provide a service. Also, a mechanism can be used in one or more services.</a:t>
            </a:r>
            <a:endParaRPr sz="1400" b="0" i="0" u="none" strike="noStrike" cap="none">
              <a:solidFill>
                <a:srgbClr val="000000"/>
              </a:solidFill>
              <a:latin typeface="Arial"/>
              <a:ea typeface="Arial"/>
              <a:cs typeface="Arial"/>
              <a:sym typeface="Arial"/>
            </a:endParaRPr>
          </a:p>
        </p:txBody>
      </p:sp>
      <p:sp>
        <p:nvSpPr>
          <p:cNvPr id="346" name="Google Shape;346;p43"/>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 and Mechanism</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4"/>
          <p:cNvSpPr txBox="1"/>
          <p:nvPr/>
        </p:nvSpPr>
        <p:spPr>
          <a:xfrm>
            <a:off x="381000" y="671512"/>
            <a:ext cx="8458200" cy="3062287"/>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Message Confidentiality: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Message confidentiality or privacy means that the sender and the receiver expect confidentiality.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security service is designed </a:t>
            </a:r>
            <a:r>
              <a:rPr lang="en-US" sz="1800" b="0" i="0" u="none" strike="noStrike" cap="none">
                <a:solidFill>
                  <a:srgbClr val="FF0000"/>
                </a:solidFill>
                <a:latin typeface="Verdana"/>
                <a:ea typeface="Verdana"/>
                <a:cs typeface="Verdana"/>
                <a:sym typeface="Verdana"/>
              </a:rPr>
              <a:t>to protect data from </a:t>
            </a:r>
            <a:r>
              <a:rPr lang="en-US" sz="1800" b="0" i="0" u="none" strike="noStrike" cap="none">
                <a:solidFill>
                  <a:srgbClr val="0000FF"/>
                </a:solidFill>
                <a:latin typeface="Verdana"/>
                <a:ea typeface="Verdana"/>
                <a:cs typeface="Verdana"/>
                <a:sym typeface="Verdana"/>
              </a:rPr>
              <a:t>disclosure attack</a:t>
            </a:r>
            <a:r>
              <a:rPr lang="en-US" sz="18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transmitted message must make sense to only the intended receiver. To all others, the message must be garbage. For example, when a customer communicates  with her bank, she expects that the communication is totally confidential.</a:t>
            </a:r>
            <a:endParaRPr sz="1400" b="0" i="0" u="none" strike="noStrike" cap="none">
              <a:solidFill>
                <a:srgbClr val="000000"/>
              </a:solidFill>
              <a:latin typeface="Arial"/>
              <a:ea typeface="Arial"/>
              <a:cs typeface="Arial"/>
              <a:sym typeface="Arial"/>
            </a:endParaRPr>
          </a:p>
        </p:txBody>
      </p:sp>
      <p:sp>
        <p:nvSpPr>
          <p:cNvPr id="353" name="Google Shape;353;p44"/>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p:nvPr/>
        </p:nvSpPr>
        <p:spPr>
          <a:xfrm>
            <a:off x="457200" y="838200"/>
            <a:ext cx="8458200" cy="5386387"/>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computer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Answer depends  upon the perspective of the person you’re asking-</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Network administrator has a different perspective than an end user or a security professional.</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 computer is secure if you can depend on it and its software to behave as you expect”.</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Computer security means </a:t>
            </a:r>
            <a:r>
              <a:rPr lang="en-US" sz="1800" b="0" i="0" u="none" strike="noStrike" cap="none">
                <a:solidFill>
                  <a:srgbClr val="0000FF"/>
                </a:solidFill>
                <a:latin typeface="Verdana"/>
                <a:ea typeface="Verdana"/>
                <a:cs typeface="Verdana"/>
                <a:sym typeface="Verdana"/>
              </a:rPr>
              <a:t>all the processes </a:t>
            </a:r>
            <a:r>
              <a:rPr lang="en-US" sz="1800" b="0" i="0" u="none" strike="noStrike" cap="none">
                <a:solidFill>
                  <a:schemeClr val="dk1"/>
                </a:solidFill>
                <a:latin typeface="Verdana"/>
                <a:ea typeface="Verdana"/>
                <a:cs typeface="Verdana"/>
                <a:sym typeface="Verdana"/>
              </a:rPr>
              <a:t>and</a:t>
            </a:r>
            <a:r>
              <a:rPr lang="en-US" sz="1800" b="0" i="0" u="none" strike="noStrike" cap="none">
                <a:solidFill>
                  <a:srgbClr val="0000FF"/>
                </a:solidFill>
                <a:latin typeface="Verdana"/>
                <a:ea typeface="Verdana"/>
                <a:cs typeface="Verdana"/>
                <a:sym typeface="Verdana"/>
              </a:rPr>
              <a:t> mechanisms </a:t>
            </a:r>
            <a:r>
              <a:rPr lang="en-US" sz="1800" b="0" i="0" u="none" strike="noStrike" cap="none">
                <a:solidFill>
                  <a:schemeClr val="dk1"/>
                </a:solidFill>
                <a:latin typeface="Verdana"/>
                <a:ea typeface="Verdana"/>
                <a:cs typeface="Verdana"/>
                <a:sym typeface="Verdana"/>
              </a:rPr>
              <a:t>by which </a:t>
            </a:r>
            <a:r>
              <a:rPr lang="en-US" sz="1800" b="0" i="0" u="sng" strike="noStrike" cap="none">
                <a:solidFill>
                  <a:srgbClr val="FF0000"/>
                </a:solidFill>
                <a:latin typeface="Verdana"/>
                <a:ea typeface="Verdana"/>
                <a:cs typeface="Verdana"/>
                <a:sym typeface="Verdana"/>
              </a:rPr>
              <a:t>computer-based equipments</a:t>
            </a:r>
            <a:r>
              <a:rPr lang="en-US" sz="1800" b="0" i="0" u="none" strike="noStrike" cap="none">
                <a:solidFill>
                  <a:schemeClr val="dk1"/>
                </a:solidFill>
                <a:latin typeface="Verdana"/>
                <a:ea typeface="Verdana"/>
                <a:cs typeface="Verdana"/>
                <a:sym typeface="Verdana"/>
              </a:rPr>
              <a:t>, </a:t>
            </a:r>
            <a:r>
              <a:rPr lang="en-US" sz="1800" b="0" i="0" u="sng" strike="noStrike" cap="none">
                <a:solidFill>
                  <a:srgbClr val="00CC00"/>
                </a:solidFill>
                <a:latin typeface="Verdana"/>
                <a:ea typeface="Verdana"/>
                <a:cs typeface="Verdana"/>
                <a:sym typeface="Verdana"/>
              </a:rPr>
              <a:t>information stored in the computer</a:t>
            </a:r>
            <a:r>
              <a:rPr lang="en-US" sz="1800" b="0" i="0" u="none" strike="noStrike" cap="none">
                <a:solidFill>
                  <a:srgbClr val="00CC00"/>
                </a:solidFill>
                <a:latin typeface="Verdana"/>
                <a:ea typeface="Verdana"/>
                <a:cs typeface="Verdana"/>
                <a:sym typeface="Verdana"/>
              </a:rPr>
              <a:t> </a:t>
            </a:r>
            <a:r>
              <a:rPr lang="en-US" sz="1800" b="0" i="0" u="none" strike="noStrike" cap="none">
                <a:solidFill>
                  <a:schemeClr val="dk1"/>
                </a:solidFill>
                <a:latin typeface="Verdana"/>
                <a:ea typeface="Verdana"/>
                <a:cs typeface="Verdana"/>
                <a:sym typeface="Verdana"/>
              </a:rPr>
              <a:t>and </a:t>
            </a:r>
            <a:r>
              <a:rPr lang="en-US" sz="1800" b="0" i="0" u="sng" strike="noStrike" cap="none">
                <a:solidFill>
                  <a:srgbClr val="0000FF"/>
                </a:solidFill>
                <a:latin typeface="Verdana"/>
                <a:ea typeface="Verdana"/>
                <a:cs typeface="Verdana"/>
                <a:sym typeface="Verdana"/>
              </a:rPr>
              <a:t>services provided by the computer</a:t>
            </a:r>
            <a:r>
              <a:rPr lang="en-US" sz="1800" b="0" i="0" u="none" strike="noStrike" cap="none">
                <a:solidFill>
                  <a:srgbClr val="0000FF"/>
                </a:solidFill>
                <a:latin typeface="Verdana"/>
                <a:ea typeface="Verdana"/>
                <a:cs typeface="Verdana"/>
                <a:sym typeface="Verdana"/>
              </a:rPr>
              <a:t> </a:t>
            </a:r>
            <a:r>
              <a:rPr lang="en-US" sz="1800" b="0" i="0" u="none" strike="noStrike" cap="none">
                <a:solidFill>
                  <a:schemeClr val="dk1"/>
                </a:solidFill>
                <a:latin typeface="Verdana"/>
                <a:ea typeface="Verdana"/>
                <a:cs typeface="Verdana"/>
                <a:sym typeface="Verdana"/>
              </a:rPr>
              <a:t>are protected from unintended or unauthorized access, change or destruction.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Computer security also </a:t>
            </a:r>
            <a:r>
              <a:rPr lang="en-US" sz="1800" b="0" i="0" u="none" strike="noStrike" cap="none">
                <a:solidFill>
                  <a:srgbClr val="FF0000"/>
                </a:solidFill>
                <a:latin typeface="Verdana"/>
                <a:ea typeface="Verdana"/>
                <a:cs typeface="Verdana"/>
                <a:sym typeface="Verdana"/>
              </a:rPr>
              <a:t>refers to </a:t>
            </a:r>
            <a:r>
              <a:rPr lang="en-US" sz="1800" b="0" i="0" u="none" strike="noStrike" cap="none">
                <a:solidFill>
                  <a:schemeClr val="dk1"/>
                </a:solidFill>
                <a:latin typeface="Verdana"/>
                <a:ea typeface="Verdana"/>
                <a:cs typeface="Verdana"/>
                <a:sym typeface="Verdana"/>
              </a:rPr>
              <a:t>techniques in which a computer system is protected from data corruption, destruction, interception, loss, or unauthorized access.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Computer security deals with computer-related assets that are subject to a variety of threats and for which various measures are taken to protect those assets.</a:t>
            </a:r>
            <a:endParaRPr sz="1400" b="0" i="0" u="none" strike="noStrike" cap="none">
              <a:solidFill>
                <a:srgbClr val="000000"/>
              </a:solidFill>
              <a:latin typeface="Arial"/>
              <a:ea typeface="Arial"/>
              <a:cs typeface="Arial"/>
              <a:sym typeface="Arial"/>
            </a:endParaRPr>
          </a:p>
        </p:txBody>
      </p:sp>
      <p:sp>
        <p:nvSpPr>
          <p:cNvPr id="35" name="Google Shape;35;p5"/>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45"/>
          <p:cNvSpPr txBox="1"/>
          <p:nvPr/>
        </p:nvSpPr>
        <p:spPr>
          <a:xfrm>
            <a:off x="381000" y="671512"/>
            <a:ext cx="8458200" cy="3616325"/>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Message Integrity: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Message integrity means that the data must arrive at the receiver exactly as they were sent. There must be no changes during the transmission, neither accidentally nor maliciously.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service is designed </a:t>
            </a:r>
            <a:r>
              <a:rPr lang="en-US" sz="1800" b="0" i="0" u="none" strike="noStrike" cap="none">
                <a:solidFill>
                  <a:srgbClr val="FF0000"/>
                </a:solidFill>
                <a:latin typeface="Verdana"/>
                <a:ea typeface="Verdana"/>
                <a:cs typeface="Verdana"/>
                <a:sym typeface="Verdana"/>
              </a:rPr>
              <a:t>to protect data from </a:t>
            </a:r>
            <a:r>
              <a:rPr lang="en-US" sz="1800" b="0" i="0" u="none" strike="noStrike" cap="none">
                <a:solidFill>
                  <a:srgbClr val="3333FF"/>
                </a:solidFill>
                <a:latin typeface="Verdana"/>
                <a:ea typeface="Verdana"/>
                <a:cs typeface="Verdana"/>
                <a:sym typeface="Verdana"/>
              </a:rPr>
              <a:t>modification, insertion, deletion, and replaying</a:t>
            </a:r>
            <a:r>
              <a:rPr lang="en-US" sz="1800" b="0" i="0" u="none" strike="noStrike" cap="none">
                <a:solidFill>
                  <a:schemeClr val="dk1"/>
                </a:solidFill>
                <a:latin typeface="Verdana"/>
                <a:ea typeface="Verdana"/>
                <a:cs typeface="Verdana"/>
                <a:sym typeface="Verdana"/>
              </a:rPr>
              <a:t> by an adversary.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As more and more monetary exchanges occur everyday over the Internet, integrity is crucial. For example, it would be disastrous if a request for transferring $100 changed to a request for $10,000 or $100,000. The integrity of the message must be preserved in a secure communication.</a:t>
            </a:r>
            <a:endParaRPr sz="1400" b="0" i="0" u="none" strike="noStrike" cap="none">
              <a:solidFill>
                <a:srgbClr val="000000"/>
              </a:solidFill>
              <a:latin typeface="Arial"/>
              <a:ea typeface="Arial"/>
              <a:cs typeface="Arial"/>
              <a:sym typeface="Arial"/>
            </a:endParaRPr>
          </a:p>
        </p:txBody>
      </p:sp>
      <p:sp>
        <p:nvSpPr>
          <p:cNvPr id="360" name="Google Shape;360;p45"/>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46"/>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367" name="Google Shape;367;p46"/>
          <p:cNvSpPr txBox="1"/>
          <p:nvPr/>
        </p:nvSpPr>
        <p:spPr>
          <a:xfrm>
            <a:off x="304800" y="614362"/>
            <a:ext cx="8458200" cy="5862637"/>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Message Authentication: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 message authentication, the receiver needs to be sure of the sender's identity and that an imposter has not sent the message.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Both the sender and receiver need to confirm the identity of other party involved in the communication - to confirm that the other party is indeed who or what they claim to be. Face-to-face human communication solves this problem easily by visual recognition.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But when communicating entities exchange messages over a medium where they can not "see" the other party, authentication is not so simple. Why, for instance, should you believe that a received email containing a text string saying that the email came from a friend of yours indeed came from that friend? If someone calls on the phone claiming to be your bank and asking for your account number, secret PIN, and account balances for verification purposes, would you give that information out over the phone? Hopefully not.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 </a:t>
            </a:r>
            <a:r>
              <a:rPr lang="en-US" sz="1800" b="0" i="0" u="none" strike="noStrike" cap="none">
                <a:solidFill>
                  <a:srgbClr val="FF0000"/>
                </a:solidFill>
                <a:latin typeface="Verdana"/>
                <a:ea typeface="Verdana"/>
                <a:cs typeface="Verdana"/>
                <a:sym typeface="Verdana"/>
              </a:rPr>
              <a:t>connection-oriented</a:t>
            </a:r>
            <a:r>
              <a:rPr lang="en-US" sz="1800" b="0" i="0" u="none" strike="noStrike" cap="none">
                <a:solidFill>
                  <a:schemeClr val="dk1"/>
                </a:solidFill>
                <a:latin typeface="Verdana"/>
                <a:ea typeface="Verdana"/>
                <a:cs typeface="Verdana"/>
                <a:sym typeface="Verdana"/>
              </a:rPr>
              <a:t> communication, it provides authentication of the sender or receiver during the connection establishment (peer entity authentication).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 </a:t>
            </a:r>
            <a:r>
              <a:rPr lang="en-US" sz="1800" b="0" i="0" u="none" strike="noStrike" cap="none">
                <a:solidFill>
                  <a:srgbClr val="00CC00"/>
                </a:solidFill>
                <a:latin typeface="Verdana"/>
                <a:ea typeface="Verdana"/>
                <a:cs typeface="Verdana"/>
                <a:sym typeface="Verdana"/>
              </a:rPr>
              <a:t>connectionless communication</a:t>
            </a:r>
            <a:r>
              <a:rPr lang="en-US" sz="1800" b="0" i="0" u="none" strike="noStrike" cap="none">
                <a:solidFill>
                  <a:schemeClr val="dk1"/>
                </a:solidFill>
                <a:latin typeface="Verdana"/>
                <a:ea typeface="Verdana"/>
                <a:cs typeface="Verdana"/>
                <a:sym typeface="Verdana"/>
              </a:rPr>
              <a:t>, it authenticates the source of the data (data origin authentication).</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47"/>
          <p:cNvSpPr txBox="1"/>
          <p:nvPr/>
        </p:nvSpPr>
        <p:spPr>
          <a:xfrm>
            <a:off x="304800" y="685800"/>
            <a:ext cx="8458200" cy="3616325"/>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Message Nonrepudiation: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Message nonrepudiation means that a sender must not be able to deny sending a message that he or she, in fact, did send. The burden of proof falls on the receiver. For example, when a customer sends a message to transfer money from one account to another, the bank must have proof that the customer actually requested this transaction.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service protects against repudiation by either the sender or the receiver of the data.</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 nonrepudiation with proof of delivery, the sender of data can later prove that data were delivered to the intended recipient.</a:t>
            </a:r>
            <a:endParaRPr sz="1400" b="0" i="0" u="none" strike="noStrike" cap="none">
              <a:solidFill>
                <a:srgbClr val="000000"/>
              </a:solidFill>
              <a:latin typeface="Arial"/>
              <a:ea typeface="Arial"/>
              <a:cs typeface="Arial"/>
              <a:sym typeface="Arial"/>
            </a:endParaRPr>
          </a:p>
        </p:txBody>
      </p:sp>
      <p:sp>
        <p:nvSpPr>
          <p:cNvPr id="374" name="Google Shape;374;p47"/>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48"/>
          <p:cNvSpPr txBox="1"/>
          <p:nvPr/>
        </p:nvSpPr>
        <p:spPr>
          <a:xfrm>
            <a:off x="304800" y="774700"/>
            <a:ext cx="8458200" cy="334010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Entity Authentication: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An entity can be a person, a process, a client, or a server.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Entity authentication is a technique designed to let one party prove the identity of another party prior to access to the system resources (files, for example). For example, a student who needs to access her university resources needs to be authenticated during the logging process.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entity whose identity needs to be proved is called the </a:t>
            </a:r>
            <a:r>
              <a:rPr lang="en-US" sz="1800" b="0" i="0" u="none" strike="noStrike" cap="none">
                <a:solidFill>
                  <a:srgbClr val="3333FF"/>
                </a:solidFill>
                <a:latin typeface="Verdana"/>
                <a:ea typeface="Verdana"/>
                <a:cs typeface="Verdana"/>
                <a:sym typeface="Verdana"/>
              </a:rPr>
              <a:t>claimant</a:t>
            </a:r>
            <a:r>
              <a:rPr lang="en-US" sz="1800" b="0" i="0" u="none" strike="noStrike" cap="none">
                <a:solidFill>
                  <a:schemeClr val="dk1"/>
                </a:solidFill>
                <a:latin typeface="Verdana"/>
                <a:ea typeface="Verdana"/>
                <a:cs typeface="Verdana"/>
                <a:sym typeface="Verdana"/>
              </a:rPr>
              <a:t>; the party that tries to prove the identity of the claimant is called the </a:t>
            </a:r>
            <a:r>
              <a:rPr lang="en-US" sz="1800" b="0" i="0" u="none" strike="noStrike" cap="none">
                <a:solidFill>
                  <a:srgbClr val="3333FF"/>
                </a:solidFill>
                <a:latin typeface="Verdana"/>
                <a:ea typeface="Verdana"/>
                <a:cs typeface="Verdana"/>
                <a:sym typeface="Verdana"/>
              </a:rPr>
              <a:t>verifier</a:t>
            </a:r>
            <a:r>
              <a:rPr lang="en-US" sz="18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p:txBody>
      </p:sp>
      <p:sp>
        <p:nvSpPr>
          <p:cNvPr id="381" name="Google Shape;381;p48"/>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49"/>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388" name="Google Shape;388;p49"/>
          <p:cNvSpPr txBox="1"/>
          <p:nvPr/>
        </p:nvSpPr>
        <p:spPr>
          <a:xfrm>
            <a:off x="304800" y="533400"/>
            <a:ext cx="8458200" cy="5678487"/>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Access Control:</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Access to protected information must be restricted to people who are authorized to access the information.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700"/>
              <a:buFont typeface="Noto Sans Symbols"/>
              <a:buChar char="❑"/>
            </a:pPr>
            <a:r>
              <a:rPr lang="en-US" sz="1700" b="0" i="0" u="none" strike="noStrike" cap="none">
                <a:solidFill>
                  <a:schemeClr val="dk1"/>
                </a:solidFill>
                <a:latin typeface="Verdana"/>
                <a:ea typeface="Verdana"/>
                <a:cs typeface="Verdana"/>
                <a:sym typeface="Verdana"/>
              </a:rPr>
              <a:t>Access control is the ability to permit or deny the use of an object by a subject. It provides protection against unauthorized access to data. It limits and regulates the access to critical resources.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is done by identifying or authenticating the party that requests a resource and checking its permissions against the rights specified for the demanded object.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is assumed that an attacker is not legitimately permitted to use the target object and is therefore denied access to the resource. As access is a prerequisite for an attack, any possible interference is prevented.</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foundation on which access control mechanisms are built start with </a:t>
            </a:r>
            <a:r>
              <a:rPr lang="en-US" sz="1800" b="0" i="0" u="none" strike="noStrike" cap="none">
                <a:solidFill>
                  <a:srgbClr val="FF0000"/>
                </a:solidFill>
                <a:latin typeface="Verdana"/>
                <a:ea typeface="Verdana"/>
                <a:cs typeface="Verdana"/>
                <a:sym typeface="Verdana"/>
              </a:rPr>
              <a:t>identification</a:t>
            </a:r>
            <a:r>
              <a:rPr lang="en-US" sz="1800" b="0" i="0" u="none" strike="noStrike" cap="none">
                <a:solidFill>
                  <a:schemeClr val="dk1"/>
                </a:solidFill>
                <a:latin typeface="Verdana"/>
                <a:ea typeface="Verdana"/>
                <a:cs typeface="Verdana"/>
                <a:sym typeface="Verdana"/>
              </a:rPr>
              <a:t> and </a:t>
            </a:r>
            <a:r>
              <a:rPr lang="en-US" sz="1800" b="0" i="0" u="none" strike="noStrike" cap="none">
                <a:solidFill>
                  <a:srgbClr val="FF0000"/>
                </a:solidFill>
                <a:latin typeface="Verdana"/>
                <a:ea typeface="Verdana"/>
                <a:cs typeface="Verdana"/>
                <a:sym typeface="Verdana"/>
              </a:rPr>
              <a:t>authentication</a:t>
            </a:r>
            <a:r>
              <a:rPr lang="en-US" sz="18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 firewall is an important access control system.</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50"/>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395" name="Google Shape;395;p50"/>
          <p:cNvSpPr txBox="1"/>
          <p:nvPr/>
        </p:nvSpPr>
        <p:spPr>
          <a:xfrm>
            <a:off x="304800" y="609600"/>
            <a:ext cx="8458200" cy="6103937"/>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Access Control (cont…):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0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most common form of access control used in multi-user computer systems are </a:t>
            </a:r>
            <a:r>
              <a:rPr lang="en-US" sz="1800" b="0" i="0" u="none" strike="noStrike" cap="none">
                <a:solidFill>
                  <a:srgbClr val="FF0000"/>
                </a:solidFill>
                <a:latin typeface="Verdana"/>
                <a:ea typeface="Verdana"/>
                <a:cs typeface="Verdana"/>
                <a:sym typeface="Verdana"/>
              </a:rPr>
              <a:t>access control lists </a:t>
            </a:r>
            <a:r>
              <a:rPr lang="en-US" sz="1800" b="0" i="0" u="none" strike="noStrike" cap="none">
                <a:solidFill>
                  <a:schemeClr val="dk1"/>
                </a:solidFill>
                <a:latin typeface="Verdana"/>
                <a:ea typeface="Verdana"/>
                <a:cs typeface="Verdana"/>
                <a:sym typeface="Verdana"/>
              </a:rPr>
              <a:t>for resources that are based on the user and group identity of the process that attempts to use them.</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The identity of a user is determined by an initial authentication process that usually requires a name and a password.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The login process retrieves the stored copy of the password corresponding to the user name and compares it with the presented one.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When both match, the system grants the user the appropriate user and group credentials.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When a resource should be accessed, the system looks up the user and group in the access control list and grants or denies access as appropriate.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An example of this kind of access control can be found in the UNIX file system, which provides read, write and execute permissions based on the user and group membership. In this example, attacks against files that a user is not authorized to use are prevented by the access control part of the file system code in the operating system.</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51"/>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402" name="Google Shape;402;p51"/>
          <p:cNvSpPr txBox="1"/>
          <p:nvPr/>
        </p:nvSpPr>
        <p:spPr>
          <a:xfrm>
            <a:off x="304800" y="609600"/>
            <a:ext cx="8458200" cy="534511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Access Control (cont…):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0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Access control is generally considered in four steps: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Identification (who someone is)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Authentication (who can login)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Authorization  (what authorized users can do)</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800"/>
              </a:spcBef>
              <a:spcAft>
                <a:spcPts val="0"/>
              </a:spcAft>
              <a:buClr>
                <a:schemeClr val="dk1"/>
              </a:buClr>
              <a:buSzPts val="1500"/>
              <a:buFont typeface="Tahoma"/>
              <a:buAutoNum type="arabicPeriod"/>
            </a:pPr>
            <a:r>
              <a:rPr lang="en-US" sz="1500" b="0" i="0" u="none" strike="noStrike" cap="none">
                <a:solidFill>
                  <a:schemeClr val="dk1"/>
                </a:solidFill>
                <a:latin typeface="Verdana"/>
                <a:ea typeface="Verdana"/>
                <a:cs typeface="Verdana"/>
                <a:sym typeface="Verdana"/>
              </a:rPr>
              <a:t>Accountability (identifies what a user did)</a:t>
            </a:r>
            <a:endParaRPr sz="1400" b="0" i="0" u="none" strike="noStrike" cap="none">
              <a:solidFill>
                <a:srgbClr val="000000"/>
              </a:solidFill>
              <a:latin typeface="Arial"/>
              <a:ea typeface="Arial"/>
              <a:cs typeface="Arial"/>
              <a:sym typeface="Arial"/>
            </a:endParaRPr>
          </a:p>
          <a:p>
            <a:pPr marL="457200" marR="0" lvl="0" indent="-342900" algn="just" rtl="0">
              <a:lnSpc>
                <a:spcPct val="100000"/>
              </a:lnSpc>
              <a:spcBef>
                <a:spcPts val="1000"/>
              </a:spcBef>
              <a:spcAft>
                <a:spcPts val="0"/>
              </a:spcAft>
              <a:buClr>
                <a:schemeClr val="dk1"/>
              </a:buClr>
              <a:buSzPts val="1800"/>
              <a:buFont typeface="Noto Sans Symbols"/>
              <a:buNone/>
            </a:pPr>
            <a:endParaRPr sz="1800" b="0" i="0" u="none" strike="noStrike" cap="none">
              <a:solidFill>
                <a:schemeClr val="dk1"/>
              </a:solidFill>
              <a:latin typeface="Verdana"/>
              <a:ea typeface="Verdana"/>
              <a:cs typeface="Verdana"/>
              <a:sym typeface="Verdana"/>
            </a:endParaRPr>
          </a:p>
          <a:p>
            <a:pPr marL="457200" marR="0" lvl="0" indent="-457200" algn="just" rtl="0">
              <a:lnSpc>
                <a:spcPct val="100000"/>
              </a:lnSpc>
              <a:spcBef>
                <a:spcPts val="1200"/>
              </a:spcBef>
              <a:spcAft>
                <a:spcPts val="0"/>
              </a:spcAft>
              <a:buClr>
                <a:srgbClr val="FF0000"/>
              </a:buClr>
              <a:buSzPts val="1800"/>
              <a:buFont typeface="Verdana"/>
              <a:buNone/>
            </a:pPr>
            <a:r>
              <a:rPr lang="en-US" sz="1800" b="1" i="0" u="none" strike="noStrike" cap="none">
                <a:solidFill>
                  <a:srgbClr val="FF0000"/>
                </a:solidFill>
                <a:latin typeface="Verdana"/>
                <a:ea typeface="Verdana"/>
                <a:cs typeface="Verdana"/>
                <a:sym typeface="Verdana"/>
              </a:rPr>
              <a:t>Identification: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Identification is an assertion of who someone is or what something is. It provide username to establish a user’s identity.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If a person makes the statement "Hello, my name is Asif" they are making a claim of who they are. However, their claim may or may not be true. Before Asif can be granted access to protected information it will be necessary to verify that the person claiming to be Asif really is Asif. Typically the claim is in the form of a username. By entering that username you are claiming "I am the person the username belongs to".</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52"/>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409" name="Google Shape;409;p52"/>
          <p:cNvSpPr txBox="1"/>
          <p:nvPr/>
        </p:nvSpPr>
        <p:spPr>
          <a:xfrm>
            <a:off x="304800" y="609600"/>
            <a:ext cx="8458200" cy="592455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800"/>
              <a:buFont typeface="Verdana"/>
              <a:buNone/>
            </a:pPr>
            <a:r>
              <a:rPr lang="en-US" sz="1800" b="1" i="0" u="none" strike="noStrike" cap="none">
                <a:solidFill>
                  <a:srgbClr val="0000FF"/>
                </a:solidFill>
                <a:latin typeface="Verdana"/>
                <a:ea typeface="Verdana"/>
                <a:cs typeface="Verdana"/>
                <a:sym typeface="Verdana"/>
              </a:rPr>
              <a:t>Access Control (cont…):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rgbClr val="FF0000"/>
              </a:buClr>
              <a:buSzPts val="1800"/>
              <a:buFont typeface="Verdana"/>
              <a:buNone/>
            </a:pPr>
            <a:r>
              <a:rPr lang="en-US" sz="1800" b="1" i="0" u="none" strike="noStrike" cap="none">
                <a:solidFill>
                  <a:srgbClr val="FF0000"/>
                </a:solidFill>
                <a:latin typeface="Verdana"/>
                <a:ea typeface="Verdana"/>
                <a:cs typeface="Verdana"/>
                <a:sym typeface="Verdana"/>
              </a:rPr>
              <a:t>Authentication: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Authentication is the act of verifying a claim of a user’s identity.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chemeClr val="dk1"/>
              </a:buClr>
              <a:buSzPts val="1200"/>
              <a:buFont typeface="Noto Sans Symbols"/>
              <a:buChar char="❑"/>
            </a:pPr>
            <a:r>
              <a:rPr lang="en-US" sz="1200" b="0" i="0" u="none" strike="noStrike" cap="none">
                <a:solidFill>
                  <a:schemeClr val="dk1"/>
                </a:solidFill>
                <a:latin typeface="Verdana"/>
                <a:ea typeface="Verdana"/>
                <a:cs typeface="Verdana"/>
                <a:sym typeface="Verdana"/>
              </a:rPr>
              <a:t>The term “user” may refer to a person, an application or process, a machine or a device.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When Asif goes into a bank to make a withdrawal, he tells the bank teller he is Asif —a claim of identity. The bank teller asks to see a photo ID, so he hands the teller his driver's license. The bank teller checks the license to make sure it has Asif printed on it and compares the photograph on the license against the person claiming to be Asif. If the photo and name match the person, then the teller has authenticated that Asif is who he claimed to be. Similarly by entering the correct password, the user is providing evidence that they are the person they username belongs to.</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There are three different types of information that can be used for authentication: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chemeClr val="dk1"/>
              </a:buClr>
              <a:buSzPts val="1800"/>
              <a:buFont typeface="Noto Sans Symbols"/>
              <a:buChar char="❑"/>
            </a:pPr>
            <a:r>
              <a:rPr lang="en-US" sz="1800" b="1" i="1" u="none" strike="noStrike" cap="none">
                <a:solidFill>
                  <a:schemeClr val="dk1"/>
                </a:solidFill>
                <a:latin typeface="Times New Roman"/>
                <a:ea typeface="Times New Roman"/>
                <a:cs typeface="Times New Roman"/>
                <a:sym typeface="Times New Roman"/>
              </a:rPr>
              <a:t>Something you know: </a:t>
            </a:r>
            <a:r>
              <a:rPr lang="en-US" sz="1500" b="0" i="0" u="none" strike="noStrike" cap="none">
                <a:solidFill>
                  <a:schemeClr val="dk1"/>
                </a:solidFill>
                <a:latin typeface="Verdana"/>
                <a:ea typeface="Verdana"/>
                <a:cs typeface="Verdana"/>
                <a:sym typeface="Verdana"/>
              </a:rPr>
              <a:t>things such as a PIN, a password, passphrase or your mother's maiden name.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chemeClr val="dk1"/>
              </a:buClr>
              <a:buSzPts val="1800"/>
              <a:buFont typeface="Noto Sans Symbols"/>
              <a:buChar char="❑"/>
            </a:pPr>
            <a:r>
              <a:rPr lang="en-US" sz="1800" b="1" i="1" u="none" strike="noStrike" cap="none">
                <a:solidFill>
                  <a:schemeClr val="dk1"/>
                </a:solidFill>
                <a:latin typeface="Times New Roman"/>
                <a:ea typeface="Times New Roman"/>
                <a:cs typeface="Times New Roman"/>
                <a:sym typeface="Times New Roman"/>
              </a:rPr>
              <a:t>Something you have: </a:t>
            </a:r>
            <a:r>
              <a:rPr lang="en-US" sz="1500" b="0" i="0" u="none" strike="noStrike" cap="none">
                <a:solidFill>
                  <a:schemeClr val="dk1"/>
                </a:solidFill>
                <a:latin typeface="Verdana"/>
                <a:ea typeface="Verdana"/>
                <a:cs typeface="Verdana"/>
                <a:sym typeface="Verdana"/>
              </a:rPr>
              <a:t>a driver's license, token, passport or a smart card, RFID.</a:t>
            </a:r>
            <a:endParaRPr sz="1400" b="0" i="0" u="none" strike="noStrike" cap="none">
              <a:solidFill>
                <a:srgbClr val="000000"/>
              </a:solidFill>
              <a:latin typeface="Arial"/>
              <a:ea typeface="Arial"/>
              <a:cs typeface="Arial"/>
              <a:sym typeface="Arial"/>
            </a:endParaRPr>
          </a:p>
          <a:p>
            <a:pPr marL="1600200" marR="0" lvl="2" indent="-457200" algn="just" rtl="0">
              <a:lnSpc>
                <a:spcPct val="100000"/>
              </a:lnSpc>
              <a:spcBef>
                <a:spcPts val="600"/>
              </a:spcBef>
              <a:spcAft>
                <a:spcPts val="0"/>
              </a:spcAft>
              <a:buClr>
                <a:schemeClr val="dk1"/>
              </a:buClr>
              <a:buSzPts val="1800"/>
              <a:buFont typeface="Noto Sans Symbols"/>
              <a:buChar char="❑"/>
            </a:pPr>
            <a:r>
              <a:rPr lang="en-US" sz="1800" b="1" i="1" u="none" strike="noStrike" cap="none">
                <a:solidFill>
                  <a:schemeClr val="dk1"/>
                </a:solidFill>
                <a:latin typeface="Times New Roman"/>
                <a:ea typeface="Times New Roman"/>
                <a:cs typeface="Times New Roman"/>
                <a:sym typeface="Times New Roman"/>
              </a:rPr>
              <a:t>Something inherent: </a:t>
            </a:r>
            <a:r>
              <a:rPr lang="en-US" sz="1500" b="0" i="0" u="none" strike="noStrike" cap="none">
                <a:solidFill>
                  <a:schemeClr val="dk1"/>
                </a:solidFill>
                <a:latin typeface="Verdana"/>
                <a:ea typeface="Verdana"/>
                <a:cs typeface="Verdana"/>
                <a:sym typeface="Verdana"/>
              </a:rPr>
              <a:t>This is an inherent characteristics of the claimant.  e.g. conventional signature, fingerprints, voice, facial characteristics, retinal pattern, and handwriting.</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5" name="Google Shape;415;p53"/>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416" name="Google Shape;416;p53"/>
          <p:cNvSpPr txBox="1"/>
          <p:nvPr/>
        </p:nvSpPr>
        <p:spPr>
          <a:xfrm>
            <a:off x="304800" y="609600"/>
            <a:ext cx="8458200" cy="72390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800"/>
              <a:buFont typeface="Verdana"/>
              <a:buNone/>
            </a:pPr>
            <a:r>
              <a:rPr lang="en-US" sz="1800" b="1" i="0" u="none" strike="noStrike" cap="none">
                <a:solidFill>
                  <a:srgbClr val="0000FF"/>
                </a:solidFill>
                <a:latin typeface="Verdana"/>
                <a:ea typeface="Verdana"/>
                <a:cs typeface="Verdana"/>
                <a:sym typeface="Verdana"/>
              </a:rPr>
              <a:t>Access Control (cont…):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600"/>
              </a:spcBef>
              <a:spcAft>
                <a:spcPts val="0"/>
              </a:spcAft>
              <a:buClr>
                <a:srgbClr val="FF0000"/>
              </a:buClr>
              <a:buSzPts val="1800"/>
              <a:buFont typeface="Verdana"/>
              <a:buNone/>
            </a:pPr>
            <a:r>
              <a:rPr lang="en-US" sz="1800" b="1" i="0" u="none" strike="noStrike" cap="none">
                <a:solidFill>
                  <a:srgbClr val="FF0000"/>
                </a:solidFill>
                <a:latin typeface="Verdana"/>
                <a:ea typeface="Verdana"/>
                <a:cs typeface="Verdana"/>
                <a:sym typeface="Verdana"/>
              </a:rPr>
              <a:t>Example of Tokens:</a:t>
            </a:r>
            <a:endParaRPr sz="1400" b="0" i="0" u="none" strike="noStrike" cap="none">
              <a:solidFill>
                <a:srgbClr val="000000"/>
              </a:solidFill>
              <a:latin typeface="Arial"/>
              <a:ea typeface="Arial"/>
              <a:cs typeface="Arial"/>
              <a:sym typeface="Arial"/>
            </a:endParaRPr>
          </a:p>
        </p:txBody>
      </p:sp>
      <p:pic>
        <p:nvPicPr>
          <p:cNvPr id="417" name="Google Shape;417;p53"/>
          <p:cNvPicPr preferRelativeResize="0"/>
          <p:nvPr/>
        </p:nvPicPr>
        <p:blipFill rotWithShape="1">
          <a:blip r:embed="rId3" cstate="print">
            <a:alphaModFix/>
          </a:blip>
          <a:srcRect/>
          <a:stretch/>
        </p:blipFill>
        <p:spPr>
          <a:xfrm>
            <a:off x="1219200" y="1676400"/>
            <a:ext cx="6619875" cy="4048125"/>
          </a:xfrm>
          <a:prstGeom prst="rect">
            <a:avLst/>
          </a:prstGeom>
          <a:noFill/>
          <a:ln>
            <a:noFill/>
          </a:ln>
        </p:spPr>
      </p:pic>
      <p:sp>
        <p:nvSpPr>
          <p:cNvPr id="6" name="Slide Number Placeholder 5"/>
          <p:cNvSpPr>
            <a:spLocks noGrp="1"/>
          </p:cNvSpPr>
          <p:nvPr>
            <p:ph type="sldNum" sz="quarter" idx="12"/>
          </p:nvPr>
        </p:nvSpPr>
        <p:spPr/>
        <p:txBody>
          <a:bodyPr/>
          <a:lstStyle/>
          <a:p>
            <a:fld id="{30F8F449-C055-4173-875D-982B48028FB1}"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54"/>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424" name="Google Shape;424;p54"/>
          <p:cNvSpPr txBox="1"/>
          <p:nvPr/>
        </p:nvSpPr>
        <p:spPr>
          <a:xfrm>
            <a:off x="304800" y="609600"/>
            <a:ext cx="8458200" cy="595471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800"/>
              <a:buFont typeface="Verdana"/>
              <a:buNone/>
            </a:pPr>
            <a:r>
              <a:rPr lang="en-US" sz="1800" b="1" i="0" u="none" strike="noStrike" cap="none">
                <a:solidFill>
                  <a:srgbClr val="0000FF"/>
                </a:solidFill>
                <a:latin typeface="Verdana"/>
                <a:ea typeface="Verdana"/>
                <a:cs typeface="Verdana"/>
                <a:sym typeface="Verdana"/>
              </a:rPr>
              <a:t>Access Control (cont…):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FF0000"/>
              </a:buClr>
              <a:buSzPts val="1800"/>
              <a:buFont typeface="Verdana"/>
              <a:buNone/>
            </a:pPr>
            <a:r>
              <a:rPr lang="en-US" sz="1800" b="1" i="0" u="none" strike="noStrike" cap="none">
                <a:solidFill>
                  <a:srgbClr val="FF0000"/>
                </a:solidFill>
                <a:latin typeface="Verdana"/>
                <a:ea typeface="Verdana"/>
                <a:cs typeface="Verdana"/>
                <a:sym typeface="Verdana"/>
              </a:rPr>
              <a:t>Authorization: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Authorization defines the user’s rights and permissions on a system. It grants a user access to a particular resource and what actions he is permitted to perform on that resource.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After a person, program or computer has successfully been identified and authenticated then it must be determined what informational resources they are permitted to access and what actions they will be allowed to perform (run, view, create, delete, or change). This is called authorization.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Authorization to access information and other computing services begins with </a:t>
            </a:r>
            <a:r>
              <a:rPr lang="en-US" sz="1500" b="0" i="0" u="none" strike="noStrike" cap="none">
                <a:solidFill>
                  <a:srgbClr val="FF0000"/>
                </a:solidFill>
                <a:latin typeface="Verdana"/>
                <a:ea typeface="Verdana"/>
                <a:cs typeface="Verdana"/>
                <a:sym typeface="Verdana"/>
              </a:rPr>
              <a:t>administrative policies and procedures</a:t>
            </a:r>
            <a:r>
              <a:rPr lang="en-US" sz="1500" b="0" i="0" u="none" strike="noStrike" cap="none">
                <a:solidFill>
                  <a:schemeClr val="dk1"/>
                </a:solidFill>
                <a:latin typeface="Verdana"/>
                <a:ea typeface="Verdana"/>
                <a:cs typeface="Verdana"/>
                <a:sym typeface="Verdana"/>
              </a:rPr>
              <a:t>. The policies prescribe what information and computing services can be accessed, by whom, and under what conditions.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The access control mechanisms are then configured to enforce these policies. Different computing systems are equipped with different kinds of access control mechanisms—some may even offer a choice of different access control mechanisms.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Access criteria is done based on the level of trust: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Roles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Groups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Location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Time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Transaction type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Authentication simply identifies a party, but authorization defines whether they can perform certain action.</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1" name="Google Shape;41;p6"/>
          <p:cNvSpPr txBox="1"/>
          <p:nvPr/>
        </p:nvSpPr>
        <p:spPr>
          <a:xfrm>
            <a:off x="457200" y="990600"/>
            <a:ext cx="8458200" cy="2246312"/>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Computer can be either a subject and/or an object of an attack.</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When the subject of an attack, computer is used as an active tool to conduct attack.</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When the object of an attack, computer is the entity being attacked.</a:t>
            </a:r>
            <a:endParaRPr sz="1400" b="0" i="0" u="none" strike="noStrike" cap="none">
              <a:solidFill>
                <a:srgbClr val="000000"/>
              </a:solidFill>
              <a:latin typeface="Arial"/>
              <a:ea typeface="Arial"/>
              <a:cs typeface="Arial"/>
              <a:sym typeface="Arial"/>
            </a:endParaRPr>
          </a:p>
        </p:txBody>
      </p:sp>
      <p:pic>
        <p:nvPicPr>
          <p:cNvPr id="42" name="Google Shape;42;p6"/>
          <p:cNvPicPr preferRelativeResize="0"/>
          <p:nvPr/>
        </p:nvPicPr>
        <p:blipFill rotWithShape="1">
          <a:blip r:embed="rId3" cstate="print">
            <a:alphaModFix/>
          </a:blip>
          <a:srcRect/>
          <a:stretch/>
        </p:blipFill>
        <p:spPr>
          <a:xfrm>
            <a:off x="2057400" y="3505200"/>
            <a:ext cx="4591050" cy="2238375"/>
          </a:xfrm>
          <a:prstGeom prst="rect">
            <a:avLst/>
          </a:prstGeom>
          <a:noFill/>
          <a:ln>
            <a:noFill/>
          </a:ln>
        </p:spPr>
      </p:pic>
      <p:sp>
        <p:nvSpPr>
          <p:cNvPr id="43" name="Google Shape;43;p6"/>
          <p:cNvSpPr txBox="1"/>
          <p:nvPr/>
        </p:nvSpPr>
        <p:spPr>
          <a:xfrm>
            <a:off x="1371600" y="5791200"/>
            <a:ext cx="7239000" cy="400050"/>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Computer as the Subject and Object of an attack</a:t>
            </a:r>
            <a:endParaRPr sz="1400" b="0" i="0" u="none" strike="noStrike" cap="none">
              <a:solidFill>
                <a:srgbClr val="000000"/>
              </a:solidFill>
              <a:latin typeface="Arial"/>
              <a:ea typeface="Arial"/>
              <a:cs typeface="Arial"/>
              <a:sym typeface="Arial"/>
            </a:endParaRPr>
          </a:p>
        </p:txBody>
      </p:sp>
      <p:sp>
        <p:nvSpPr>
          <p:cNvPr id="44" name="Google Shape;44;p6"/>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7" name="Slide Number Placeholder 6"/>
          <p:cNvSpPr>
            <a:spLocks noGrp="1"/>
          </p:cNvSpPr>
          <p:nvPr>
            <p:ph type="sldNum" sz="quarter" idx="12"/>
          </p:nvPr>
        </p:nvSpPr>
        <p:spPr/>
        <p:txBody>
          <a:bodyPr/>
          <a:lstStyle/>
          <a:p>
            <a:fld id="{30F8F449-C055-4173-875D-982B48028FB1}"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55"/>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Services</a:t>
            </a:r>
            <a:endParaRPr sz="1400" b="0" i="0" u="none" strike="noStrike" cap="none">
              <a:solidFill>
                <a:srgbClr val="000000"/>
              </a:solidFill>
              <a:latin typeface="Arial"/>
              <a:ea typeface="Arial"/>
              <a:cs typeface="Arial"/>
              <a:sym typeface="Arial"/>
            </a:endParaRPr>
          </a:p>
        </p:txBody>
      </p:sp>
      <p:sp>
        <p:nvSpPr>
          <p:cNvPr id="431" name="Google Shape;431;p55"/>
          <p:cNvSpPr txBox="1"/>
          <p:nvPr/>
        </p:nvSpPr>
        <p:spPr>
          <a:xfrm>
            <a:off x="304800" y="609600"/>
            <a:ext cx="8458200" cy="2492375"/>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800"/>
              <a:buFont typeface="Verdana"/>
              <a:buNone/>
            </a:pPr>
            <a:r>
              <a:rPr lang="en-US" sz="1800" b="1" i="0" u="none" strike="noStrike" cap="none">
                <a:solidFill>
                  <a:srgbClr val="0000FF"/>
                </a:solidFill>
                <a:latin typeface="Verdana"/>
                <a:ea typeface="Verdana"/>
                <a:cs typeface="Verdana"/>
                <a:sym typeface="Verdana"/>
              </a:rPr>
              <a:t>Access Control (cont…):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FF0000"/>
              </a:buClr>
              <a:buSzPts val="1800"/>
              <a:buFont typeface="Verdana"/>
              <a:buNone/>
            </a:pPr>
            <a:r>
              <a:rPr lang="en-US" sz="1800" b="1" i="0" u="none" strike="noStrike" cap="none">
                <a:solidFill>
                  <a:srgbClr val="FF0000"/>
                </a:solidFill>
                <a:latin typeface="Verdana"/>
                <a:ea typeface="Verdana"/>
                <a:cs typeface="Verdana"/>
                <a:sym typeface="Verdana"/>
              </a:rPr>
              <a:t>Accountability: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It is a security goal that generates the requirement for actions of an entity to be traced uniquely to that entity.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Senders cannot deny sending information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Receivers cannot deny receiving it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Verdana"/>
              <a:buNone/>
            </a:pPr>
            <a:r>
              <a:rPr lang="en-US" sz="1500" b="0" i="0" u="none" strike="noStrike" cap="none">
                <a:solidFill>
                  <a:schemeClr val="dk1"/>
                </a:solidFill>
                <a:latin typeface="Verdana"/>
                <a:ea typeface="Verdana"/>
                <a:cs typeface="Verdana"/>
                <a:sym typeface="Verdana"/>
              </a:rPr>
              <a:t>– Users cannot deny performing a certain action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1500"/>
              <a:buFont typeface="Noto Sans Symbols"/>
              <a:buChar char="❖"/>
            </a:pPr>
            <a:r>
              <a:rPr lang="en-US" sz="1500" b="0" i="0" u="none" strike="noStrike" cap="none">
                <a:solidFill>
                  <a:schemeClr val="dk1"/>
                </a:solidFill>
                <a:latin typeface="Verdana"/>
                <a:ea typeface="Verdana"/>
                <a:cs typeface="Verdana"/>
                <a:sym typeface="Verdana"/>
              </a:rPr>
              <a:t>Accountability supports non-repudiation, deterrence, fault isolation, intrusion detection and prevention and after-action recovery and legal action.</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56"/>
          <p:cNvSpPr txBox="1"/>
          <p:nvPr/>
        </p:nvSpPr>
        <p:spPr>
          <a:xfrm>
            <a:off x="2743200" y="6400800"/>
            <a:ext cx="5535612" cy="384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900"/>
              <a:buFont typeface="Verdana"/>
              <a:buNone/>
            </a:pPr>
            <a:r>
              <a:rPr lang="en-US" sz="1900" b="1" i="0" u="none" strike="noStrike" cap="none">
                <a:solidFill>
                  <a:schemeClr val="folHlink"/>
                </a:solidFill>
                <a:latin typeface="Verdana"/>
                <a:ea typeface="Verdana"/>
                <a:cs typeface="Verdana"/>
                <a:sym typeface="Verdana"/>
              </a:rPr>
              <a:t>Figure:  </a:t>
            </a:r>
            <a:r>
              <a:rPr lang="en-US" sz="1900" b="0" i="0" u="none" strike="noStrike" cap="none">
                <a:solidFill>
                  <a:schemeClr val="dk1"/>
                </a:solidFill>
                <a:latin typeface="Verdana"/>
                <a:ea typeface="Verdana"/>
                <a:cs typeface="Verdana"/>
                <a:sym typeface="Verdana"/>
              </a:rPr>
              <a:t>Taxonomy of Security Mechanisms</a:t>
            </a:r>
            <a:endParaRPr sz="1400" b="0" i="0" u="none" strike="noStrike" cap="none">
              <a:solidFill>
                <a:srgbClr val="000000"/>
              </a:solidFill>
              <a:latin typeface="Arial"/>
              <a:ea typeface="Arial"/>
              <a:cs typeface="Arial"/>
              <a:sym typeface="Arial"/>
            </a:endParaRPr>
          </a:p>
        </p:txBody>
      </p:sp>
      <p:pic>
        <p:nvPicPr>
          <p:cNvPr id="438" name="Google Shape;438;p56"/>
          <p:cNvPicPr preferRelativeResize="0"/>
          <p:nvPr/>
        </p:nvPicPr>
        <p:blipFill rotWithShape="1">
          <a:blip r:embed="rId3" cstate="print">
            <a:alphaModFix/>
          </a:blip>
          <a:srcRect/>
          <a:stretch/>
        </p:blipFill>
        <p:spPr>
          <a:xfrm>
            <a:off x="4262437" y="1676400"/>
            <a:ext cx="4652962" cy="4435475"/>
          </a:xfrm>
          <a:prstGeom prst="rect">
            <a:avLst/>
          </a:prstGeom>
          <a:noFill/>
          <a:ln>
            <a:noFill/>
          </a:ln>
        </p:spPr>
      </p:pic>
      <p:sp>
        <p:nvSpPr>
          <p:cNvPr id="439" name="Google Shape;439;p56"/>
          <p:cNvSpPr txBox="1"/>
          <p:nvPr/>
        </p:nvSpPr>
        <p:spPr>
          <a:xfrm>
            <a:off x="304800" y="704850"/>
            <a:ext cx="8458200" cy="96996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chemeClr val="dk1"/>
              </a:buClr>
              <a:buSzPts val="1900"/>
              <a:buFont typeface="Noto Sans Symbols"/>
              <a:buChar char="➢"/>
            </a:pPr>
            <a:r>
              <a:rPr lang="en-US" sz="1900" b="0" i="0" u="none" strike="noStrike" cap="none">
                <a:solidFill>
                  <a:schemeClr val="dk1"/>
                </a:solidFill>
                <a:latin typeface="Verdana"/>
                <a:ea typeface="Verdana"/>
                <a:cs typeface="Verdana"/>
                <a:sym typeface="Verdana"/>
              </a:rPr>
              <a:t>To detect, prevent, or recover the information and information system from various security threats, security mechanisms are used. </a:t>
            </a:r>
            <a:endParaRPr sz="1400" b="0" i="0" u="none" strike="noStrike" cap="none">
              <a:solidFill>
                <a:srgbClr val="000000"/>
              </a:solidFill>
              <a:latin typeface="Arial"/>
              <a:ea typeface="Arial"/>
              <a:cs typeface="Arial"/>
              <a:sym typeface="Arial"/>
            </a:endParaRPr>
          </a:p>
        </p:txBody>
      </p:sp>
      <p:sp>
        <p:nvSpPr>
          <p:cNvPr id="440" name="Google Shape;440;p56"/>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Mechanisms</a:t>
            </a:r>
            <a:endParaRPr sz="1400" b="0" i="0" u="none" strike="noStrike" cap="none">
              <a:solidFill>
                <a:srgbClr val="000000"/>
              </a:solidFill>
              <a:latin typeface="Arial"/>
              <a:ea typeface="Arial"/>
              <a:cs typeface="Arial"/>
              <a:sym typeface="Arial"/>
            </a:endParaRPr>
          </a:p>
        </p:txBody>
      </p:sp>
      <p:sp>
        <p:nvSpPr>
          <p:cNvPr id="441" name="Google Shape;441;p56"/>
          <p:cNvSpPr txBox="1"/>
          <p:nvPr/>
        </p:nvSpPr>
        <p:spPr>
          <a:xfrm>
            <a:off x="228600" y="1828800"/>
            <a:ext cx="3810000" cy="424656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chemeClr val="dk1"/>
              </a:buClr>
              <a:buSzPts val="1900"/>
              <a:buFont typeface="Noto Sans Symbols"/>
              <a:buChar char="➢"/>
            </a:pPr>
            <a:r>
              <a:rPr lang="en-US" sz="1900" b="0" i="0" u="none" strike="noStrike" cap="none">
                <a:solidFill>
                  <a:schemeClr val="dk1"/>
                </a:solidFill>
                <a:latin typeface="Verdana"/>
                <a:ea typeface="Verdana"/>
                <a:cs typeface="Verdana"/>
                <a:sym typeface="Verdana"/>
              </a:rPr>
              <a:t>Some widely used security mechanisms used to implement the security services recommended by ITU-T is illustrated below.</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To implement security goals of information, two techniques are widely used:</a:t>
            </a:r>
            <a:endParaRPr sz="1400" b="0" i="0" u="none" strike="noStrike" cap="none">
              <a:solidFill>
                <a:srgbClr val="000000"/>
              </a:solidFill>
              <a:latin typeface="Arial"/>
              <a:ea typeface="Arial"/>
              <a:cs typeface="Arial"/>
              <a:sym typeface="Arial"/>
            </a:endParaRPr>
          </a:p>
          <a:p>
            <a:pPr marL="1371600" marR="0" lvl="2"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 Cryptography</a:t>
            </a:r>
            <a:endParaRPr sz="1400" b="0" i="0" u="none" strike="noStrike" cap="none">
              <a:solidFill>
                <a:srgbClr val="000000"/>
              </a:solidFill>
              <a:latin typeface="Arial"/>
              <a:ea typeface="Arial"/>
              <a:cs typeface="Arial"/>
              <a:sym typeface="Arial"/>
            </a:endParaRPr>
          </a:p>
          <a:p>
            <a:pPr marL="457200" marR="0" lvl="0" indent="-400050" algn="just" rtl="0">
              <a:lnSpc>
                <a:spcPct val="100000"/>
              </a:lnSpc>
              <a:spcBef>
                <a:spcPts val="0"/>
              </a:spcBef>
              <a:spcAft>
                <a:spcPts val="0"/>
              </a:spcAft>
              <a:buClr>
                <a:schemeClr val="dk1"/>
              </a:buClr>
              <a:buSzPts val="900"/>
              <a:buFont typeface="Noto Sans Symbols"/>
              <a:buNone/>
            </a:pPr>
            <a:endParaRPr sz="900" b="0" i="0" u="none" strike="noStrike" cap="none">
              <a:solidFill>
                <a:schemeClr val="dk1"/>
              </a:solidFill>
              <a:latin typeface="Verdana"/>
              <a:ea typeface="Verdana"/>
              <a:cs typeface="Verdana"/>
              <a:sym typeface="Verdana"/>
            </a:endParaRPr>
          </a:p>
          <a:p>
            <a:pPr marL="1371600" marR="0" lvl="2" indent="-114300"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 Steganography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8" name="Slide Number Placeholder 7"/>
          <p:cNvSpPr>
            <a:spLocks noGrp="1"/>
          </p:cNvSpPr>
          <p:nvPr>
            <p:ph type="sldNum" sz="quarter" idx="12"/>
          </p:nvPr>
        </p:nvSpPr>
        <p:spPr/>
        <p:txBody>
          <a:bodyPr/>
          <a:lstStyle/>
          <a:p>
            <a:fld id="{30F8F449-C055-4173-875D-982B48028FB1}"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57"/>
          <p:cNvSpPr txBox="1"/>
          <p:nvPr/>
        </p:nvSpPr>
        <p:spPr>
          <a:xfrm>
            <a:off x="304800" y="685800"/>
            <a:ext cx="8458200" cy="275431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Encipherment: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means hiding or covering data.</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Encipherment can provide confidentiality.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can also be used to complement other mechanisms to provide other services.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Two techniques are widely used for enciphering: cryptography and steganography.</a:t>
            </a:r>
            <a:endParaRPr sz="1400" b="0" i="0" u="none" strike="noStrike" cap="none">
              <a:solidFill>
                <a:srgbClr val="000000"/>
              </a:solidFill>
              <a:latin typeface="Arial"/>
              <a:ea typeface="Arial"/>
              <a:cs typeface="Arial"/>
              <a:sym typeface="Arial"/>
            </a:endParaRPr>
          </a:p>
        </p:txBody>
      </p:sp>
      <p:sp>
        <p:nvSpPr>
          <p:cNvPr id="448" name="Google Shape;448;p57"/>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Mechanisms</a:t>
            </a:r>
            <a:endParaRPr sz="1400" b="0" i="0" u="none" strike="noStrike" cap="none">
              <a:solidFill>
                <a:srgbClr val="000000"/>
              </a:solidFill>
              <a:latin typeface="Arial"/>
              <a:ea typeface="Arial"/>
              <a:cs typeface="Arial"/>
              <a:sym typeface="Arial"/>
            </a:endParaRPr>
          </a:p>
        </p:txBody>
      </p:sp>
      <p:sp>
        <p:nvSpPr>
          <p:cNvPr id="449" name="Google Shape;449;p57"/>
          <p:cNvSpPr txBox="1"/>
          <p:nvPr/>
        </p:nvSpPr>
        <p:spPr>
          <a:xfrm>
            <a:off x="304800" y="3581400"/>
            <a:ext cx="8458200" cy="294005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Data Integrity: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mechanism appends to the data a short checkvalue that has been created by a specific process from the data itself.</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receiver receives the data and checkvalue.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He then creates a new checkvalue from the received data and compares the newly created checkvalue with the one received.</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If the two checkvalues are the same, the integrity of data has been preserved.</a:t>
            </a:r>
            <a:endParaRPr sz="1400" b="0" i="0" u="none" strike="noStrike" cap="none">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p:txBody>
          <a:bodyPr/>
          <a:lstStyle/>
          <a:p>
            <a:fld id="{30F8F449-C055-4173-875D-982B48028FB1}"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58"/>
          <p:cNvSpPr txBox="1"/>
          <p:nvPr/>
        </p:nvSpPr>
        <p:spPr>
          <a:xfrm>
            <a:off x="304800" y="685800"/>
            <a:ext cx="8458200" cy="334010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Digital Signature: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 digital signature is a means by which the sender can electronically sign the data and the receiver can electronically verify the signature.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sender uses a process that involves showing that she owns a private key related to the public key that she has announced publicly.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receiver uses the sender’s public key to prove that the message is indeed signed by the sender who claims to have sent the message.</a:t>
            </a:r>
            <a:endParaRPr sz="1400" b="0" i="0" u="none" strike="noStrike" cap="none">
              <a:solidFill>
                <a:srgbClr val="000000"/>
              </a:solidFill>
              <a:latin typeface="Arial"/>
              <a:ea typeface="Arial"/>
              <a:cs typeface="Arial"/>
              <a:sym typeface="Arial"/>
            </a:endParaRPr>
          </a:p>
        </p:txBody>
      </p:sp>
      <p:sp>
        <p:nvSpPr>
          <p:cNvPr id="456" name="Google Shape;456;p58"/>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Mechanisms</a:t>
            </a:r>
            <a:endParaRPr sz="1400" b="0" i="0" u="none" strike="noStrike" cap="none">
              <a:solidFill>
                <a:srgbClr val="000000"/>
              </a:solidFill>
              <a:latin typeface="Arial"/>
              <a:ea typeface="Arial"/>
              <a:cs typeface="Arial"/>
              <a:sym typeface="Arial"/>
            </a:endParaRPr>
          </a:p>
        </p:txBody>
      </p:sp>
      <p:sp>
        <p:nvSpPr>
          <p:cNvPr id="457" name="Google Shape;457;p58"/>
          <p:cNvSpPr txBox="1"/>
          <p:nvPr/>
        </p:nvSpPr>
        <p:spPr>
          <a:xfrm>
            <a:off x="304800" y="4375150"/>
            <a:ext cx="8458200" cy="180181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Authentication Exchange: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In authentication exchange, two entities exchange some messages to prove their identity to each other.</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For example, one entity can prove that she knows a secret that only she is supposed to know.</a:t>
            </a:r>
            <a:endParaRPr sz="1400" b="0" i="0" u="none" strike="noStrike" cap="none">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p:txBody>
          <a:bodyPr/>
          <a:lstStyle/>
          <a:p>
            <a:fld id="{30F8F449-C055-4173-875D-982B48028FB1}"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59"/>
          <p:cNvSpPr txBox="1"/>
          <p:nvPr/>
        </p:nvSpPr>
        <p:spPr>
          <a:xfrm>
            <a:off x="304800" y="1041400"/>
            <a:ext cx="8458200" cy="109220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Traffic Padding:</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Traffic padding means inserting some bogus data into the data traffic to thwart the adversary’s attempt to use the traffic analysis.</a:t>
            </a:r>
            <a:endParaRPr sz="1400" b="0" i="0" u="none" strike="noStrike" cap="none">
              <a:solidFill>
                <a:srgbClr val="000000"/>
              </a:solidFill>
              <a:latin typeface="Arial"/>
              <a:ea typeface="Arial"/>
              <a:cs typeface="Arial"/>
              <a:sym typeface="Arial"/>
            </a:endParaRPr>
          </a:p>
        </p:txBody>
      </p:sp>
      <p:sp>
        <p:nvSpPr>
          <p:cNvPr id="464" name="Google Shape;464;p59"/>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Mechanisms</a:t>
            </a:r>
            <a:endParaRPr sz="1400" b="0" i="0" u="none" strike="noStrike" cap="none">
              <a:solidFill>
                <a:srgbClr val="000000"/>
              </a:solidFill>
              <a:latin typeface="Arial"/>
              <a:ea typeface="Arial"/>
              <a:cs typeface="Arial"/>
              <a:sym typeface="Arial"/>
            </a:endParaRPr>
          </a:p>
        </p:txBody>
      </p:sp>
      <p:sp>
        <p:nvSpPr>
          <p:cNvPr id="465" name="Google Shape;465;p59"/>
          <p:cNvSpPr txBox="1"/>
          <p:nvPr/>
        </p:nvSpPr>
        <p:spPr>
          <a:xfrm>
            <a:off x="304800" y="2592387"/>
            <a:ext cx="8458200" cy="1370012"/>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Routing Control:</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It means selecting and continuously changing different available routes between the sender and the receiver to prevent the opponent from eavesdropping on a particular route.</a:t>
            </a:r>
            <a:endParaRPr sz="1400" b="0" i="0" u="none" strike="noStrike" cap="none">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p:txBody>
          <a:bodyPr/>
          <a:lstStyle/>
          <a:p>
            <a:fld id="{30F8F449-C055-4173-875D-982B48028FB1}"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60"/>
          <p:cNvSpPr txBox="1"/>
          <p:nvPr/>
        </p:nvSpPr>
        <p:spPr>
          <a:xfrm>
            <a:off x="0" y="0"/>
            <a:ext cx="9144000" cy="569912"/>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100"/>
              <a:buFont typeface="Arial"/>
              <a:buNone/>
            </a:pPr>
            <a:r>
              <a:rPr lang="en-US" sz="3100" b="1" i="0" u="none" strike="noStrike" cap="none">
                <a:solidFill>
                  <a:schemeClr val="dk1"/>
                </a:solidFill>
                <a:latin typeface="Arial"/>
                <a:ea typeface="Arial"/>
                <a:cs typeface="Arial"/>
                <a:sym typeface="Arial"/>
              </a:rPr>
              <a:t>Security Mechanisms</a:t>
            </a:r>
            <a:endParaRPr sz="1400" b="0" i="0" u="none" strike="noStrike" cap="none">
              <a:solidFill>
                <a:srgbClr val="000000"/>
              </a:solidFill>
              <a:latin typeface="Arial"/>
              <a:ea typeface="Arial"/>
              <a:cs typeface="Arial"/>
              <a:sym typeface="Arial"/>
            </a:endParaRPr>
          </a:p>
        </p:txBody>
      </p:sp>
      <p:sp>
        <p:nvSpPr>
          <p:cNvPr id="472" name="Google Shape;472;p60"/>
          <p:cNvSpPr txBox="1"/>
          <p:nvPr/>
        </p:nvSpPr>
        <p:spPr>
          <a:xfrm>
            <a:off x="304800" y="914400"/>
            <a:ext cx="8458200" cy="250825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Notarization: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Notarization means selecting a third trusted party to control the communication between two entities.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This can be done, for example, to prevent repudiation.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The receiver can involve a trusted party to store the sender request in order to prevent the sender from later denying that she has made such a request.</a:t>
            </a:r>
            <a:endParaRPr sz="1400" b="0" i="0" u="none" strike="noStrike" cap="none">
              <a:solidFill>
                <a:srgbClr val="000000"/>
              </a:solidFill>
              <a:latin typeface="Arial"/>
              <a:ea typeface="Arial"/>
              <a:cs typeface="Arial"/>
              <a:sym typeface="Arial"/>
            </a:endParaRPr>
          </a:p>
        </p:txBody>
      </p:sp>
      <p:sp>
        <p:nvSpPr>
          <p:cNvPr id="473" name="Google Shape;473;p60"/>
          <p:cNvSpPr txBox="1"/>
          <p:nvPr/>
        </p:nvSpPr>
        <p:spPr>
          <a:xfrm>
            <a:off x="304800" y="3886200"/>
            <a:ext cx="8458200" cy="1524000"/>
          </a:xfrm>
          <a:prstGeom prst="rect">
            <a:avLst/>
          </a:prstGeom>
          <a:noFill/>
          <a:ln>
            <a:noFill/>
          </a:ln>
        </p:spPr>
        <p:txBody>
          <a:bodyPr spcFirstLastPara="1" wrap="square" lIns="91425" tIns="45700" rIns="91425" bIns="45700" anchor="ctr" anchorCtr="0">
            <a:noAutofit/>
          </a:bodyPr>
          <a:lstStyle/>
          <a:p>
            <a:pPr marL="457200" marR="0" lvl="0" indent="-457200" algn="just" rtl="0">
              <a:lnSpc>
                <a:spcPct val="100000"/>
              </a:lnSpc>
              <a:spcBef>
                <a:spcPts val="0"/>
              </a:spcBef>
              <a:spcAft>
                <a:spcPts val="0"/>
              </a:spcAft>
              <a:buClr>
                <a:srgbClr val="0000FF"/>
              </a:buClr>
              <a:buSzPts val="1900"/>
              <a:buFont typeface="Verdana"/>
              <a:buNone/>
            </a:pPr>
            <a:r>
              <a:rPr lang="en-US" sz="1900" b="1" i="0" u="none" strike="noStrike" cap="none">
                <a:solidFill>
                  <a:srgbClr val="0000FF"/>
                </a:solidFill>
                <a:latin typeface="Verdana"/>
                <a:ea typeface="Verdana"/>
                <a:cs typeface="Verdana"/>
                <a:sym typeface="Verdana"/>
              </a:rPr>
              <a:t>Access Control:</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Access control uses methods to prove that a user has access right to the data or resources owned by a system.</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Verdana"/>
                <a:ea typeface="Verdana"/>
                <a:cs typeface="Verdana"/>
                <a:sym typeface="Verdana"/>
              </a:rPr>
              <a:t>Examples of proofs are passwords and PINs.</a:t>
            </a:r>
            <a:endParaRPr sz="1400" b="0" i="0" u="none" strike="noStrike" cap="none">
              <a:solidFill>
                <a:srgbClr val="000000"/>
              </a:solidFill>
              <a:latin typeface="Arial"/>
              <a:ea typeface="Arial"/>
              <a:cs typeface="Arial"/>
              <a:sym typeface="Arial"/>
            </a:endParaRPr>
          </a:p>
        </p:txBody>
      </p:sp>
      <p:sp>
        <p:nvSpPr>
          <p:cNvPr id="6" name="Slide Number Placeholder 5"/>
          <p:cNvSpPr>
            <a:spLocks noGrp="1"/>
          </p:cNvSpPr>
          <p:nvPr>
            <p:ph type="sldNum" sz="quarter" idx="12"/>
          </p:nvPr>
        </p:nvSpPr>
        <p:spPr/>
        <p:txBody>
          <a:bodyPr/>
          <a:lstStyle/>
          <a:p>
            <a:fld id="{30F8F449-C055-4173-875D-982B48028FB1}" type="slidenum">
              <a:rPr lang="en-US" smtClean="0"/>
              <a:pPr/>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0" name="Google Shape;50;p7"/>
          <p:cNvSpPr txBox="1"/>
          <p:nvPr/>
        </p:nvSpPr>
        <p:spPr>
          <a:xfrm>
            <a:off x="457200" y="990600"/>
            <a:ext cx="8458200" cy="4708525"/>
          </a:xfrm>
          <a:prstGeom prst="rect">
            <a:avLst/>
          </a:prstGeom>
          <a:noFill/>
          <a:ln>
            <a:noFill/>
          </a:ln>
        </p:spPr>
        <p:txBody>
          <a:bodyPr spcFirstLastPara="1" wrap="square" lIns="91425" tIns="45700" rIns="91425" bIns="45700" anchor="t" anchorCtr="0">
            <a:noAutofit/>
          </a:bodyPr>
          <a:lstStyle/>
          <a:p>
            <a:pPr marL="457200" marR="0" lvl="1" indent="-45720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Physical security:</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Computer equipments and its data need to be protected from physical harm. Hazards could include natural ones such as fire, lighting, water damage etc, and can also include deliberate damage or theft.</a:t>
            </a:r>
            <a:endParaRPr sz="1400" b="0" i="0" u="none" strike="noStrike" cap="none">
              <a:solidFill>
                <a:srgbClr val="000000"/>
              </a:solidFill>
              <a:latin typeface="Arial"/>
              <a:ea typeface="Arial"/>
              <a:cs typeface="Arial"/>
              <a:sym typeface="Arial"/>
            </a:endParaRPr>
          </a:p>
          <a:p>
            <a:pPr marL="457200" marR="0" lvl="1" indent="-330200" algn="l" rtl="0">
              <a:lnSpc>
                <a:spcPct val="100000"/>
              </a:lnSpc>
              <a:spcBef>
                <a:spcPts val="1200"/>
              </a:spcBef>
              <a:spcAft>
                <a:spcPts val="0"/>
              </a:spcAft>
              <a:buClr>
                <a:schemeClr val="dk1"/>
              </a:buClr>
              <a:buSzPts val="2000"/>
              <a:buFont typeface="Noto Sans Symbols"/>
              <a:buNone/>
            </a:pPr>
            <a:endParaRPr sz="2000" b="0" i="0" u="none" strike="noStrike" cap="none">
              <a:solidFill>
                <a:schemeClr val="dk1"/>
              </a:solidFill>
              <a:latin typeface="Verdana"/>
              <a:ea typeface="Verdana"/>
              <a:cs typeface="Verdana"/>
              <a:sym typeface="Verdana"/>
            </a:endParaRPr>
          </a:p>
          <a:p>
            <a:pPr marL="457200" marR="0" lvl="1" indent="-457200" algn="l" rtl="0">
              <a:lnSpc>
                <a:spcPct val="100000"/>
              </a:lnSpc>
              <a:spcBef>
                <a:spcPts val="120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Computer theft:</a:t>
            </a:r>
            <a:endParaRPr sz="1400" b="0" i="0" u="none" strike="noStrike" cap="none">
              <a:solidFill>
                <a:srgbClr val="000000"/>
              </a:solidFill>
              <a:latin typeface="Arial"/>
              <a:ea typeface="Arial"/>
              <a:cs typeface="Arial"/>
              <a:sym typeface="Arial"/>
            </a:endParaRPr>
          </a:p>
          <a:p>
            <a:pPr marL="4572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Although there are many ways of making sure that unauthorized people are denied access to a system through the use of keyboard locks, password, etc, it is more difficult to prevent a thief from picking up a system and stealing it. Locks, bolts, clamps, alarmed circuits and tags are all methods of hardware protection. </a:t>
            </a:r>
            <a:endParaRPr sz="1400" b="0" i="0" u="none" strike="noStrike" cap="none">
              <a:solidFill>
                <a:srgbClr val="000000"/>
              </a:solidFill>
              <a:latin typeface="Arial"/>
              <a:ea typeface="Arial"/>
              <a:cs typeface="Arial"/>
              <a:sym typeface="Arial"/>
            </a:endParaRPr>
          </a:p>
        </p:txBody>
      </p:sp>
      <p:sp>
        <p:nvSpPr>
          <p:cNvPr id="51" name="Google Shape;51;p7"/>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7" name="Google Shape;57;p8"/>
          <p:cNvSpPr txBox="1"/>
          <p:nvPr/>
        </p:nvSpPr>
        <p:spPr>
          <a:xfrm>
            <a:off x="457200" y="990600"/>
            <a:ext cx="8458200" cy="4832350"/>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Application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Application security encompasses measures taken throughout the application's life-cycle to prevent exceptions in the </a:t>
            </a:r>
            <a:r>
              <a:rPr lang="en-US" sz="2000" b="0" i="0" u="none" strike="noStrike" cap="none">
                <a:solidFill>
                  <a:srgbClr val="0000FF"/>
                </a:solidFill>
                <a:latin typeface="Verdana"/>
                <a:ea typeface="Verdana"/>
                <a:cs typeface="Verdana"/>
                <a:sym typeface="Verdana"/>
              </a:rPr>
              <a:t>security policy </a:t>
            </a:r>
            <a:r>
              <a:rPr lang="en-US" sz="2000" b="0" i="0" u="none" strike="noStrike" cap="none">
                <a:solidFill>
                  <a:schemeClr val="dk1"/>
                </a:solidFill>
                <a:latin typeface="Verdana"/>
                <a:ea typeface="Verdana"/>
                <a:cs typeface="Verdana"/>
                <a:sym typeface="Verdana"/>
              </a:rPr>
              <a:t>of an application or the underlying system through flaws in the design, development, deployment, upgrade, or maintenance of the application.</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rgbClr val="0000FF"/>
              </a:buClr>
              <a:buSzPts val="2000"/>
              <a:buFont typeface="Noto Sans Symbols"/>
              <a:buChar char="➢"/>
            </a:pPr>
            <a:r>
              <a:rPr lang="en-US" sz="2000" b="0" i="0" u="none" strike="noStrike" cap="none">
                <a:solidFill>
                  <a:srgbClr val="0000FF"/>
                </a:solidFill>
                <a:latin typeface="Verdana"/>
                <a:ea typeface="Verdana"/>
                <a:cs typeface="Verdana"/>
                <a:sym typeface="Verdana"/>
              </a:rPr>
              <a:t>Applications only control the use of resources granted to them</a:t>
            </a:r>
            <a:r>
              <a:rPr lang="en-US" sz="2000" b="0" i="0" u="none" strike="noStrike" cap="none">
                <a:solidFill>
                  <a:schemeClr val="dk1"/>
                </a:solidFill>
                <a:latin typeface="Verdana"/>
                <a:ea typeface="Verdana"/>
                <a:cs typeface="Verdana"/>
                <a:sym typeface="Verdana"/>
              </a:rPr>
              <a:t>. They determine the use of these resources by users of the application through application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Principle approach for application security includes: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Knowing your threats.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Securing the network, host and application.</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1600"/>
              <a:buFont typeface="Noto Sans Symbols"/>
              <a:buChar char="❑"/>
            </a:pPr>
            <a:r>
              <a:rPr lang="en-US" sz="1600" b="0" i="0" u="none" strike="noStrike" cap="none">
                <a:solidFill>
                  <a:schemeClr val="dk1"/>
                </a:solidFill>
                <a:latin typeface="Verdana"/>
                <a:ea typeface="Verdana"/>
                <a:cs typeface="Verdana"/>
                <a:sym typeface="Verdana"/>
              </a:rPr>
              <a:t>Incorporating security into your software development process.</a:t>
            </a:r>
            <a:endParaRPr sz="1400" b="0" i="0" u="none" strike="noStrike" cap="none">
              <a:solidFill>
                <a:srgbClr val="000000"/>
              </a:solidFill>
              <a:latin typeface="Arial"/>
              <a:ea typeface="Arial"/>
              <a:cs typeface="Arial"/>
              <a:sym typeface="Arial"/>
            </a:endParaRPr>
          </a:p>
        </p:txBody>
      </p:sp>
      <p:sp>
        <p:nvSpPr>
          <p:cNvPr id="58" name="Google Shape;58;p8"/>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9"/>
          <p:cNvSpPr txBox="1"/>
          <p:nvPr/>
        </p:nvSpPr>
        <p:spPr>
          <a:xfrm>
            <a:off x="457200" y="762000"/>
            <a:ext cx="8458200" cy="5478462"/>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Operating System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In a standalone computer system, all resources, data, application and users are OS-oriented.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rgbClr val="0000FF"/>
              </a:buClr>
              <a:buSzPts val="2000"/>
              <a:buFont typeface="Noto Sans Symbols"/>
              <a:buChar char="➢"/>
            </a:pPr>
            <a:r>
              <a:rPr lang="en-US" sz="2000" b="0" i="0" u="none" strike="noStrike" cap="none">
                <a:solidFill>
                  <a:srgbClr val="0000FF"/>
                </a:solidFill>
                <a:latin typeface="Verdana"/>
                <a:ea typeface="Verdana"/>
                <a:cs typeface="Verdana"/>
                <a:sym typeface="Verdana"/>
              </a:rPr>
              <a:t>OS is responsible for </a:t>
            </a:r>
            <a:r>
              <a:rPr lang="en-US" sz="2000" b="0" i="0" u="none" strike="noStrike" cap="none">
                <a:solidFill>
                  <a:schemeClr val="dk1"/>
                </a:solidFill>
                <a:latin typeface="Verdana"/>
                <a:ea typeface="Verdana"/>
                <a:cs typeface="Verdana"/>
                <a:sym typeface="Verdana"/>
              </a:rPr>
              <a:t>communicating with the hardware and users.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It </a:t>
            </a:r>
            <a:r>
              <a:rPr lang="en-US" sz="2000" b="0" i="0" u="none" strike="noStrike" cap="none">
                <a:solidFill>
                  <a:srgbClr val="FF0000"/>
                </a:solidFill>
                <a:latin typeface="Verdana"/>
                <a:ea typeface="Verdana"/>
                <a:cs typeface="Verdana"/>
                <a:sym typeface="Verdana"/>
              </a:rPr>
              <a:t>safeguards</a:t>
            </a:r>
            <a:r>
              <a:rPr lang="en-US" sz="2000" b="0" i="0" u="none" strike="noStrike" cap="none">
                <a:solidFill>
                  <a:schemeClr val="dk1"/>
                </a:solidFill>
                <a:latin typeface="Verdana"/>
                <a:ea typeface="Verdana"/>
                <a:cs typeface="Verdana"/>
                <a:sym typeface="Verdana"/>
              </a:rPr>
              <a:t> data and applications stored in primary and secondary memory, properly </a:t>
            </a:r>
            <a:r>
              <a:rPr lang="en-US" sz="2000" b="0" i="0" u="none" strike="noStrike" cap="none">
                <a:solidFill>
                  <a:srgbClr val="FF0000"/>
                </a:solidFill>
                <a:latin typeface="Verdana"/>
                <a:ea typeface="Verdana"/>
                <a:cs typeface="Verdana"/>
                <a:sym typeface="Verdana"/>
              </a:rPr>
              <a:t>manages</a:t>
            </a:r>
            <a:r>
              <a:rPr lang="en-US" sz="2000" b="0" i="0" u="none" strike="noStrike" cap="none">
                <a:solidFill>
                  <a:schemeClr val="dk1"/>
                </a:solidFill>
                <a:latin typeface="Verdana"/>
                <a:ea typeface="Verdana"/>
                <a:cs typeface="Verdana"/>
                <a:sym typeface="Verdana"/>
              </a:rPr>
              <a:t> various resources of the computer system, and </a:t>
            </a:r>
            <a:r>
              <a:rPr lang="en-US" sz="2000" b="0" i="0" u="none" strike="noStrike" cap="none">
                <a:solidFill>
                  <a:srgbClr val="FF0000"/>
                </a:solidFill>
                <a:latin typeface="Verdana"/>
                <a:ea typeface="Verdana"/>
                <a:cs typeface="Verdana"/>
                <a:sym typeface="Verdana"/>
              </a:rPr>
              <a:t>establishes</a:t>
            </a:r>
            <a:r>
              <a:rPr lang="en-US" sz="2000" b="0" i="0" u="none" strike="noStrike" cap="none">
                <a:solidFill>
                  <a:schemeClr val="dk1"/>
                </a:solidFill>
                <a:latin typeface="Verdana"/>
                <a:ea typeface="Verdana"/>
                <a:cs typeface="Verdana"/>
                <a:sym typeface="Verdana"/>
              </a:rPr>
              <a:t> connection to other computer systems via the network. Therefore, OS is responsible for total operation of a computer system.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As OS is responsible for the total operation of a computer system, so, </a:t>
            </a:r>
            <a:r>
              <a:rPr lang="en-US" sz="2000" b="0" i="0" u="none" strike="noStrike" cap="none">
                <a:solidFill>
                  <a:srgbClr val="0000FF"/>
                </a:solidFill>
                <a:latin typeface="Verdana"/>
                <a:ea typeface="Verdana"/>
                <a:cs typeface="Verdana"/>
                <a:sym typeface="Verdana"/>
              </a:rPr>
              <a:t>it is the weak point for the information pirates</a:t>
            </a:r>
            <a:r>
              <a:rPr lang="en-US" sz="2000" b="0" i="0" u="none" strike="noStrike" cap="none">
                <a:solidFill>
                  <a:schemeClr val="dk1"/>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Flaws, commonly called 'bugs' or 'security holes', in the operating system on your computer (think Windows or Mac OS X) are being discovered almost daily. </a:t>
            </a:r>
            <a:endParaRPr sz="1400" b="0" i="0" u="none" strike="noStrike" cap="none">
              <a:solidFill>
                <a:srgbClr val="000000"/>
              </a:solidFill>
              <a:latin typeface="Arial"/>
              <a:ea typeface="Arial"/>
              <a:cs typeface="Arial"/>
              <a:sym typeface="Arial"/>
            </a:endParaRPr>
          </a:p>
        </p:txBody>
      </p:sp>
      <p:sp>
        <p:nvSpPr>
          <p:cNvPr id="65" name="Google Shape;65;p9"/>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p10"/>
          <p:cNvSpPr txBox="1"/>
          <p:nvPr/>
        </p:nvSpPr>
        <p:spPr>
          <a:xfrm>
            <a:off x="457200" y="914400"/>
            <a:ext cx="8458200" cy="5324475"/>
          </a:xfrm>
          <a:prstGeom prst="rect">
            <a:avLst/>
          </a:prstGeom>
          <a:noFill/>
          <a:ln>
            <a:noFill/>
          </a:ln>
        </p:spPr>
        <p:txBody>
          <a:bodyPr spcFirstLastPara="1" wrap="square" lIns="91425" tIns="45700" rIns="91425" bIns="45700" anchor="t" anchorCtr="0">
            <a:noAutofit/>
          </a:bodyPr>
          <a:lstStyle/>
          <a:p>
            <a:pPr marL="457200" marR="0" lvl="1" indent="-457200" algn="just" rtl="0">
              <a:lnSpc>
                <a:spcPct val="100000"/>
              </a:lnSpc>
              <a:spcBef>
                <a:spcPts val="0"/>
              </a:spcBef>
              <a:spcAft>
                <a:spcPts val="0"/>
              </a:spcAft>
              <a:buClr>
                <a:srgbClr val="FF0000"/>
              </a:buClr>
              <a:buSzPts val="2000"/>
              <a:buFont typeface="Verdana"/>
              <a:buNone/>
            </a:pPr>
            <a:r>
              <a:rPr lang="en-US" sz="2000" b="1" i="0" u="none" strike="noStrike" cap="none">
                <a:solidFill>
                  <a:srgbClr val="FF0000"/>
                </a:solidFill>
                <a:latin typeface="Verdana"/>
                <a:ea typeface="Verdana"/>
                <a:cs typeface="Verdana"/>
                <a:sym typeface="Verdana"/>
              </a:rPr>
              <a:t>What is Network Security?</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The computer networks, both public and private, are used every day to conduct transactions and communications among businesses, government agencies and individuals.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The networks are linked by communication systems, some of which might be private, such as within a company and others which might be open to public access. </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rgbClr val="0000FF"/>
              </a:buClr>
              <a:buSzPts val="2000"/>
              <a:buFont typeface="Noto Sans Symbols"/>
              <a:buChar char="➢"/>
            </a:pPr>
            <a:r>
              <a:rPr lang="en-US" sz="2000" b="0" i="0" u="none" strike="noStrike" cap="none">
                <a:solidFill>
                  <a:srgbClr val="0000FF"/>
                </a:solidFill>
                <a:latin typeface="Verdana"/>
                <a:ea typeface="Verdana"/>
                <a:cs typeface="Verdana"/>
                <a:sym typeface="Verdana"/>
              </a:rPr>
              <a:t>Network security refers to </a:t>
            </a:r>
            <a:r>
              <a:rPr lang="en-US" sz="2000" b="0" i="0" u="none" strike="noStrike" cap="none">
                <a:solidFill>
                  <a:schemeClr val="dk1"/>
                </a:solidFill>
                <a:latin typeface="Verdana"/>
                <a:ea typeface="Verdana"/>
                <a:cs typeface="Verdana"/>
                <a:sym typeface="Verdana"/>
              </a:rPr>
              <a:t>any activities designed to protect your network. Specifically, these activities protect the </a:t>
            </a:r>
            <a:r>
              <a:rPr lang="en-US" sz="2000" b="0" i="0" u="none" strike="noStrike" cap="none">
                <a:solidFill>
                  <a:srgbClr val="FF0000"/>
                </a:solidFill>
                <a:latin typeface="Verdana"/>
                <a:ea typeface="Verdana"/>
                <a:cs typeface="Verdana"/>
                <a:sym typeface="Verdana"/>
              </a:rPr>
              <a:t>usability, reliability, integrity, and safety of your network and data. </a:t>
            </a:r>
            <a:r>
              <a:rPr lang="en-US" sz="2000" b="0" i="0" u="none" strike="noStrike" cap="none">
                <a:solidFill>
                  <a:schemeClr val="dk1"/>
                </a:solidFill>
                <a:latin typeface="Verdana"/>
                <a:ea typeface="Verdana"/>
                <a:cs typeface="Verdana"/>
                <a:sym typeface="Verdana"/>
              </a:rPr>
              <a:t>Effective network security targets a variety of threats and stops them from entering or spreading on your network.</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An effective network security strategy requires identifying threats and then choosing the most effective set of tools to combat them. </a:t>
            </a:r>
            <a:endParaRPr sz="1400" b="0" i="0" u="none" strike="noStrike" cap="none">
              <a:solidFill>
                <a:srgbClr val="000000"/>
              </a:solidFill>
              <a:latin typeface="Arial"/>
              <a:ea typeface="Arial"/>
              <a:cs typeface="Arial"/>
              <a:sym typeface="Arial"/>
            </a:endParaRPr>
          </a:p>
        </p:txBody>
      </p:sp>
      <p:sp>
        <p:nvSpPr>
          <p:cNvPr id="72" name="Google Shape;72;p10"/>
          <p:cNvSpPr txBox="1"/>
          <p:nvPr/>
        </p:nvSpPr>
        <p:spPr>
          <a:xfrm>
            <a:off x="0" y="0"/>
            <a:ext cx="9144000" cy="5842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Security Basic</a:t>
            </a:r>
            <a:endParaRPr sz="1400" b="0" i="0" u="none" strike="noStrike" cap="none">
              <a:solidFill>
                <a:srgbClr val="000000"/>
              </a:solidFill>
              <a:latin typeface="Arial"/>
              <a:ea typeface="Arial"/>
              <a:cs typeface="Arial"/>
              <a:sym typeface="Arial"/>
            </a:endParaRPr>
          </a:p>
        </p:txBody>
      </p:sp>
      <p:sp>
        <p:nvSpPr>
          <p:cNvPr id="5" name="Slide Number Placeholder 4"/>
          <p:cNvSpPr>
            <a:spLocks noGrp="1"/>
          </p:cNvSpPr>
          <p:nvPr>
            <p:ph type="sldNum" sz="quarter" idx="12"/>
          </p:nvPr>
        </p:nvSpPr>
        <p:spPr/>
        <p:txBody>
          <a:bodyPr/>
          <a:lstStyle/>
          <a:p>
            <a:fld id="{30F8F449-C055-4173-875D-982B48028FB1}"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TotalTime>
  <Words>5346</Words>
  <Application>Microsoft Office PowerPoint</Application>
  <PresentationFormat>On-screen Show (4:3)</PresentationFormat>
  <Paragraphs>468</Paragraphs>
  <Slides>55</Slides>
  <Notes>54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Equity</vt:lpstr>
      <vt:lpstr>NETWORK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User</dc:creator>
  <cp:lastModifiedBy>EMON</cp:lastModifiedBy>
  <cp:revision>4</cp:revision>
  <dcterms:created xsi:type="dcterms:W3CDTF">2019-09-08T08:07:23Z</dcterms:created>
  <dcterms:modified xsi:type="dcterms:W3CDTF">2021-05-20T13:45:10Z</dcterms:modified>
</cp:coreProperties>
</file>