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8" r:id="rId4"/>
    <p:sldId id="259" r:id="rId5"/>
    <p:sldId id="260" r:id="rId6"/>
    <p:sldId id="261" r:id="rId7"/>
    <p:sldId id="262" r:id="rId8"/>
    <p:sldId id="264" r:id="rId9"/>
    <p:sldId id="266" r:id="rId10"/>
    <p:sldId id="268" r:id="rId11"/>
    <p:sldId id="269" r:id="rId12"/>
    <p:sldId id="267"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FF5969"/>
    <a:srgbClr val="5D7373"/>
    <a:srgbClr val="00A0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42" d="100"/>
          <a:sy n="42" d="100"/>
        </p:scale>
        <p:origin x="1260" y="77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B1ED8C-132B-4ABF-8B5F-7EDC29EC9AF4}"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17FF5-34CD-4477-86F3-DFE0B9DBE315}" type="slidenum">
              <a:rPr lang="en-US" smtClean="0"/>
              <a:t>‹#›</a:t>
            </a:fld>
            <a:endParaRPr lang="en-US"/>
          </a:p>
        </p:txBody>
      </p:sp>
    </p:spTree>
    <p:extLst>
      <p:ext uri="{BB962C8B-B14F-4D97-AF65-F5344CB8AC3E}">
        <p14:creationId xmlns:p14="http://schemas.microsoft.com/office/powerpoint/2010/main" val="1289835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1ED8C-132B-4ABF-8B5F-7EDC29EC9AF4}"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17FF5-34CD-4477-86F3-DFE0B9DBE315}" type="slidenum">
              <a:rPr lang="en-US" smtClean="0"/>
              <a:t>‹#›</a:t>
            </a:fld>
            <a:endParaRPr lang="en-US"/>
          </a:p>
        </p:txBody>
      </p:sp>
    </p:spTree>
    <p:extLst>
      <p:ext uri="{BB962C8B-B14F-4D97-AF65-F5344CB8AC3E}">
        <p14:creationId xmlns:p14="http://schemas.microsoft.com/office/powerpoint/2010/main" val="195770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1ED8C-132B-4ABF-8B5F-7EDC29EC9AF4}"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17FF5-34CD-4477-86F3-DFE0B9DBE315}" type="slidenum">
              <a:rPr lang="en-US" smtClean="0"/>
              <a:t>‹#›</a:t>
            </a:fld>
            <a:endParaRPr lang="en-US"/>
          </a:p>
        </p:txBody>
      </p:sp>
    </p:spTree>
    <p:extLst>
      <p:ext uri="{BB962C8B-B14F-4D97-AF65-F5344CB8AC3E}">
        <p14:creationId xmlns:p14="http://schemas.microsoft.com/office/powerpoint/2010/main" val="490515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1ED8C-132B-4ABF-8B5F-7EDC29EC9AF4}"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17FF5-34CD-4477-86F3-DFE0B9DBE315}" type="slidenum">
              <a:rPr lang="en-US" smtClean="0"/>
              <a:t>‹#›</a:t>
            </a:fld>
            <a:endParaRPr lang="en-US"/>
          </a:p>
        </p:txBody>
      </p:sp>
    </p:spTree>
    <p:extLst>
      <p:ext uri="{BB962C8B-B14F-4D97-AF65-F5344CB8AC3E}">
        <p14:creationId xmlns:p14="http://schemas.microsoft.com/office/powerpoint/2010/main" val="324999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B1ED8C-132B-4ABF-8B5F-7EDC29EC9AF4}"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17FF5-34CD-4477-86F3-DFE0B9DBE315}" type="slidenum">
              <a:rPr lang="en-US" smtClean="0"/>
              <a:t>‹#›</a:t>
            </a:fld>
            <a:endParaRPr lang="en-US"/>
          </a:p>
        </p:txBody>
      </p:sp>
    </p:spTree>
    <p:extLst>
      <p:ext uri="{BB962C8B-B14F-4D97-AF65-F5344CB8AC3E}">
        <p14:creationId xmlns:p14="http://schemas.microsoft.com/office/powerpoint/2010/main" val="56369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B1ED8C-132B-4ABF-8B5F-7EDC29EC9AF4}"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17FF5-34CD-4477-86F3-DFE0B9DBE315}" type="slidenum">
              <a:rPr lang="en-US" smtClean="0"/>
              <a:t>‹#›</a:t>
            </a:fld>
            <a:endParaRPr lang="en-US"/>
          </a:p>
        </p:txBody>
      </p:sp>
    </p:spTree>
    <p:extLst>
      <p:ext uri="{BB962C8B-B14F-4D97-AF65-F5344CB8AC3E}">
        <p14:creationId xmlns:p14="http://schemas.microsoft.com/office/powerpoint/2010/main" val="117113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B1ED8C-132B-4ABF-8B5F-7EDC29EC9AF4}" type="datetimeFigureOut">
              <a:rPr lang="en-US" smtClean="0"/>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417FF5-34CD-4477-86F3-DFE0B9DBE315}" type="slidenum">
              <a:rPr lang="en-US" smtClean="0"/>
              <a:t>‹#›</a:t>
            </a:fld>
            <a:endParaRPr lang="en-US"/>
          </a:p>
        </p:txBody>
      </p:sp>
    </p:spTree>
    <p:extLst>
      <p:ext uri="{BB962C8B-B14F-4D97-AF65-F5344CB8AC3E}">
        <p14:creationId xmlns:p14="http://schemas.microsoft.com/office/powerpoint/2010/main" val="1830066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B1ED8C-132B-4ABF-8B5F-7EDC29EC9AF4}" type="datetimeFigureOut">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417FF5-34CD-4477-86F3-DFE0B9DBE315}" type="slidenum">
              <a:rPr lang="en-US" smtClean="0"/>
              <a:t>‹#›</a:t>
            </a:fld>
            <a:endParaRPr lang="en-US"/>
          </a:p>
        </p:txBody>
      </p:sp>
    </p:spTree>
    <p:extLst>
      <p:ext uri="{BB962C8B-B14F-4D97-AF65-F5344CB8AC3E}">
        <p14:creationId xmlns:p14="http://schemas.microsoft.com/office/powerpoint/2010/main" val="159570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1ED8C-132B-4ABF-8B5F-7EDC29EC9AF4}" type="datetimeFigureOut">
              <a:rPr lang="en-US" smtClean="0"/>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417FF5-34CD-4477-86F3-DFE0B9DBE315}" type="slidenum">
              <a:rPr lang="en-US" smtClean="0"/>
              <a:t>‹#›</a:t>
            </a:fld>
            <a:endParaRPr lang="en-US"/>
          </a:p>
        </p:txBody>
      </p:sp>
    </p:spTree>
    <p:extLst>
      <p:ext uri="{BB962C8B-B14F-4D97-AF65-F5344CB8AC3E}">
        <p14:creationId xmlns:p14="http://schemas.microsoft.com/office/powerpoint/2010/main" val="2970556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1ED8C-132B-4ABF-8B5F-7EDC29EC9AF4}"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17FF5-34CD-4477-86F3-DFE0B9DBE315}" type="slidenum">
              <a:rPr lang="en-US" smtClean="0"/>
              <a:t>‹#›</a:t>
            </a:fld>
            <a:endParaRPr lang="en-US"/>
          </a:p>
        </p:txBody>
      </p:sp>
    </p:spTree>
    <p:extLst>
      <p:ext uri="{BB962C8B-B14F-4D97-AF65-F5344CB8AC3E}">
        <p14:creationId xmlns:p14="http://schemas.microsoft.com/office/powerpoint/2010/main" val="3292357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1ED8C-132B-4ABF-8B5F-7EDC29EC9AF4}"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17FF5-34CD-4477-86F3-DFE0B9DBE315}" type="slidenum">
              <a:rPr lang="en-US" smtClean="0"/>
              <a:t>‹#›</a:t>
            </a:fld>
            <a:endParaRPr lang="en-US"/>
          </a:p>
        </p:txBody>
      </p:sp>
    </p:spTree>
    <p:extLst>
      <p:ext uri="{BB962C8B-B14F-4D97-AF65-F5344CB8AC3E}">
        <p14:creationId xmlns:p14="http://schemas.microsoft.com/office/powerpoint/2010/main" val="2639644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1ED8C-132B-4ABF-8B5F-7EDC29EC9AF4}" type="datetimeFigureOut">
              <a:rPr lang="en-US" smtClean="0"/>
              <a:t>5/24/2021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417FF5-34CD-4477-86F3-DFE0B9DBE315}" type="slidenum">
              <a:rPr lang="en-US" smtClean="0"/>
              <a:t>‹#›</a:t>
            </a:fld>
            <a:endParaRPr lang="en-US"/>
          </a:p>
        </p:txBody>
      </p:sp>
    </p:spTree>
    <p:extLst>
      <p:ext uri="{BB962C8B-B14F-4D97-AF65-F5344CB8AC3E}">
        <p14:creationId xmlns:p14="http://schemas.microsoft.com/office/powerpoint/2010/main" val="72440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 xmlns:a16="http://schemas.microsoft.com/office/drawing/2014/main" id="{533BDEBE-23A6-4625-8567-53355AE42E5B}"/>
              </a:ext>
            </a:extLst>
          </p:cNvPr>
          <p:cNvSpPr txBox="1">
            <a:spLocks/>
          </p:cNvSpPr>
          <p:nvPr/>
        </p:nvSpPr>
        <p:spPr>
          <a:xfrm>
            <a:off x="599760" y="2144723"/>
            <a:ext cx="10861850" cy="24175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600"/>
              </a:spcBef>
            </a:pPr>
            <a:r>
              <a:rPr lang="en-US" sz="3600" b="1" u="sng" dirty="0" smtClean="0">
                <a:latin typeface="Century Gothic" panose="020B0502020202020204" pitchFamily="34" charset="0"/>
              </a:rPr>
              <a:t>GROUP - 4</a:t>
            </a:r>
          </a:p>
          <a:p>
            <a:pPr>
              <a:lnSpc>
                <a:spcPct val="107000"/>
              </a:lnSpc>
              <a:spcBef>
                <a:spcPts val="600"/>
              </a:spcBef>
            </a:pPr>
            <a:r>
              <a:rPr lang="en-AU" b="1" dirty="0" smtClean="0">
                <a:latin typeface="Century Gothic" panose="020B0502020202020204" pitchFamily="34" charset="0"/>
                <a:ea typeface="Calibri" panose="020F0502020204030204" pitchFamily="34" charset="0"/>
                <a:cs typeface="Vrinda" panose="01010600010101010101" pitchFamily="2" charset="0"/>
              </a:rPr>
              <a:t>K M </a:t>
            </a:r>
            <a:r>
              <a:rPr lang="en-AU" b="1" dirty="0" err="1" smtClean="0">
                <a:latin typeface="Century Gothic" panose="020B0502020202020204" pitchFamily="34" charset="0"/>
                <a:ea typeface="Calibri" panose="020F0502020204030204" pitchFamily="34" charset="0"/>
                <a:cs typeface="Vrinda" panose="01010600010101010101" pitchFamily="2" charset="0"/>
              </a:rPr>
              <a:t>Hasibudula</a:t>
            </a:r>
            <a:r>
              <a:rPr lang="en-AU" b="1" dirty="0" smtClean="0">
                <a:latin typeface="Century Gothic" panose="020B0502020202020204" pitchFamily="34" charset="0"/>
                <a:ea typeface="Calibri" panose="020F0502020204030204" pitchFamily="34" charset="0"/>
                <a:cs typeface="Vrinda" panose="01010600010101010101" pitchFamily="2" charset="0"/>
              </a:rPr>
              <a:t> (ROLL 01115)</a:t>
            </a:r>
            <a:endParaRPr lang="en-US" b="1" dirty="0" smtClean="0">
              <a:latin typeface="Century Gothic" panose="020B0502020202020204" pitchFamily="34" charset="0"/>
              <a:ea typeface="Calibri" panose="020F0502020204030204" pitchFamily="34" charset="0"/>
              <a:cs typeface="Vrinda" panose="01010600010101010101" pitchFamily="2" charset="0"/>
            </a:endParaRPr>
          </a:p>
          <a:p>
            <a:pPr>
              <a:lnSpc>
                <a:spcPct val="107000"/>
              </a:lnSpc>
              <a:spcBef>
                <a:spcPts val="600"/>
              </a:spcBef>
            </a:pPr>
            <a:r>
              <a:rPr lang="en-AU" b="1" dirty="0" smtClean="0">
                <a:latin typeface="Century Gothic" panose="020B0502020202020204" pitchFamily="34" charset="0"/>
                <a:ea typeface="Calibri" panose="020F0502020204030204" pitchFamily="34" charset="0"/>
                <a:cs typeface="Vrinda" panose="01010600010101010101" pitchFamily="2" charset="0"/>
              </a:rPr>
              <a:t>Lt Col </a:t>
            </a:r>
            <a:r>
              <a:rPr lang="en-AU" b="1" dirty="0" err="1" smtClean="0">
                <a:latin typeface="Century Gothic" panose="020B0502020202020204" pitchFamily="34" charset="0"/>
                <a:ea typeface="Calibri" panose="020F0502020204030204" pitchFamily="34" charset="0"/>
                <a:cs typeface="Vrinda" panose="01010600010101010101" pitchFamily="2" charset="0"/>
              </a:rPr>
              <a:t>Jeenia</a:t>
            </a:r>
            <a:r>
              <a:rPr lang="en-AU" b="1" dirty="0" smtClean="0">
                <a:latin typeface="Century Gothic" panose="020B0502020202020204" pitchFamily="34" charset="0"/>
                <a:ea typeface="Calibri" panose="020F0502020204030204" pitchFamily="34" charset="0"/>
                <a:cs typeface="Vrinda" panose="01010600010101010101" pitchFamily="2" charset="0"/>
              </a:rPr>
              <a:t> </a:t>
            </a:r>
            <a:r>
              <a:rPr lang="en-AU" b="1" dirty="0" err="1" smtClean="0">
                <a:latin typeface="Century Gothic" panose="020B0502020202020204" pitchFamily="34" charset="0"/>
                <a:ea typeface="Calibri" panose="020F0502020204030204" pitchFamily="34" charset="0"/>
                <a:cs typeface="Vrinda" panose="01010600010101010101" pitchFamily="2" charset="0"/>
              </a:rPr>
              <a:t>Haque</a:t>
            </a:r>
            <a:r>
              <a:rPr lang="en-AU" b="1" dirty="0" smtClean="0">
                <a:latin typeface="Century Gothic" panose="020B0502020202020204" pitchFamily="34" charset="0"/>
                <a:ea typeface="Calibri" panose="020F0502020204030204" pitchFamily="34" charset="0"/>
                <a:cs typeface="Vrinda" panose="01010600010101010101" pitchFamily="2" charset="0"/>
              </a:rPr>
              <a:t> (ROLL 01116)</a:t>
            </a:r>
            <a:endParaRPr lang="en-US" b="1" dirty="0" smtClean="0">
              <a:latin typeface="Century Gothic" panose="020B0502020202020204" pitchFamily="34" charset="0"/>
              <a:ea typeface="Calibri" panose="020F0502020204030204" pitchFamily="34" charset="0"/>
              <a:cs typeface="Vrinda" panose="01010600010101010101" pitchFamily="2" charset="0"/>
            </a:endParaRPr>
          </a:p>
          <a:p>
            <a:pPr>
              <a:lnSpc>
                <a:spcPct val="107000"/>
              </a:lnSpc>
              <a:spcBef>
                <a:spcPts val="600"/>
              </a:spcBef>
            </a:pPr>
            <a:r>
              <a:rPr lang="en-AU" b="1" dirty="0" smtClean="0">
                <a:latin typeface="Century Gothic" panose="020B0502020202020204" pitchFamily="34" charset="0"/>
                <a:ea typeface="Calibri" panose="020F0502020204030204" pitchFamily="34" charset="0"/>
                <a:cs typeface="Vrinda" panose="01010600010101010101" pitchFamily="2" charset="0"/>
              </a:rPr>
              <a:t>Mohammad </a:t>
            </a:r>
            <a:r>
              <a:rPr lang="en-AU" b="1" dirty="0" err="1" smtClean="0">
                <a:latin typeface="Century Gothic" panose="020B0502020202020204" pitchFamily="34" charset="0"/>
                <a:ea typeface="Calibri" panose="020F0502020204030204" pitchFamily="34" charset="0"/>
                <a:cs typeface="Vrinda" panose="01010600010101010101" pitchFamily="2" charset="0"/>
              </a:rPr>
              <a:t>Towhiduzzaman</a:t>
            </a:r>
            <a:r>
              <a:rPr lang="en-AU" b="1" dirty="0" smtClean="0">
                <a:latin typeface="Century Gothic" panose="020B0502020202020204" pitchFamily="34" charset="0"/>
                <a:ea typeface="Calibri" panose="020F0502020204030204" pitchFamily="34" charset="0"/>
                <a:cs typeface="Vrinda" panose="01010600010101010101" pitchFamily="2" charset="0"/>
              </a:rPr>
              <a:t> (ROLL 01117)</a:t>
            </a:r>
            <a:endParaRPr lang="en-US" b="1" dirty="0" smtClean="0">
              <a:latin typeface="Century Gothic" panose="020B0502020202020204" pitchFamily="34" charset="0"/>
              <a:ea typeface="Calibri" panose="020F0502020204030204" pitchFamily="34" charset="0"/>
              <a:cs typeface="Vrinda" panose="01010600010101010101" pitchFamily="2" charset="0"/>
            </a:endParaRPr>
          </a:p>
          <a:p>
            <a:pPr>
              <a:lnSpc>
                <a:spcPct val="107000"/>
              </a:lnSpc>
              <a:spcBef>
                <a:spcPts val="600"/>
              </a:spcBef>
            </a:pPr>
            <a:r>
              <a:rPr lang="en-AU" b="1" dirty="0" smtClean="0">
                <a:latin typeface="Century Gothic" panose="020B0502020202020204" pitchFamily="34" charset="0"/>
                <a:ea typeface="Calibri" panose="020F0502020204030204" pitchFamily="34" charset="0"/>
                <a:cs typeface="Vrinda" panose="01010600010101010101" pitchFamily="2" charset="0"/>
              </a:rPr>
              <a:t>Md. Nasarul Hasan (ROLL 01118)</a:t>
            </a:r>
          </a:p>
        </p:txBody>
      </p:sp>
      <p:sp>
        <p:nvSpPr>
          <p:cNvPr id="5" name="TextBox 4"/>
          <p:cNvSpPr txBox="1"/>
          <p:nvPr/>
        </p:nvSpPr>
        <p:spPr>
          <a:xfrm>
            <a:off x="0" y="5288838"/>
            <a:ext cx="12061371" cy="892552"/>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800" b="1" u="sng" dirty="0">
                <a:latin typeface="Century Gothic" panose="020B0502020202020204" pitchFamily="34" charset="0"/>
              </a:rPr>
              <a:t>PRESENTED BY</a:t>
            </a:r>
          </a:p>
          <a:p>
            <a:pPr algn="ctr"/>
            <a:r>
              <a:rPr lang="en-AU" sz="2400" b="1" dirty="0" smtClean="0">
                <a:latin typeface="Century Gothic" panose="020B0502020202020204" pitchFamily="34" charset="0"/>
                <a:ea typeface="Calibri" panose="020F0502020204030204" pitchFamily="34" charset="0"/>
                <a:cs typeface="Vrinda" panose="01010600010101010101" pitchFamily="2" charset="0"/>
              </a:rPr>
              <a:t>Md. Nasarul Hasan</a:t>
            </a:r>
            <a:endParaRPr lang="en-US" sz="2400" b="1" dirty="0">
              <a:latin typeface="Century Gothic" panose="020B0502020202020204" pitchFamily="34" charset="0"/>
            </a:endParaRPr>
          </a:p>
        </p:txBody>
      </p:sp>
      <p:sp>
        <p:nvSpPr>
          <p:cNvPr id="6" name="Title 1">
            <a:extLst>
              <a:ext uri="{FF2B5EF4-FFF2-40B4-BE49-F238E27FC236}">
                <a16:creationId xmlns="" xmlns:a16="http://schemas.microsoft.com/office/drawing/2014/main" id="{3BD86AE3-A78D-4B96-8F1E-5987788B789F}"/>
              </a:ext>
            </a:extLst>
          </p:cNvPr>
          <p:cNvSpPr>
            <a:spLocks noGrp="1"/>
          </p:cNvSpPr>
          <p:nvPr>
            <p:ph type="ctrTitle"/>
          </p:nvPr>
        </p:nvSpPr>
        <p:spPr>
          <a:xfrm>
            <a:off x="797570" y="670240"/>
            <a:ext cx="10466231" cy="839355"/>
          </a:xfrm>
          <a:noFill/>
          <a:ln>
            <a:noFill/>
          </a:ln>
          <a:effectLst/>
        </p:spPr>
        <p:txBody>
          <a:bodyPr>
            <a:noAutofit/>
          </a:bodyPr>
          <a:lstStyle/>
          <a:p>
            <a:pPr algn="ctr"/>
            <a:r>
              <a:rPr lang="bn-BD" b="1" dirty="0" smtClean="0">
                <a:latin typeface="Century Gothic" panose="020B0502020202020204" pitchFamily="34" charset="0"/>
              </a:rPr>
              <a:t>OSI Models</a:t>
            </a:r>
            <a:endParaRPr lang="en-US" b="1" dirty="0">
              <a:latin typeface="Century Gothic" panose="020B0502020202020204" pitchFamily="34" charset="0"/>
            </a:endParaRPr>
          </a:p>
        </p:txBody>
      </p:sp>
    </p:spTree>
    <p:extLst>
      <p:ext uri="{BB962C8B-B14F-4D97-AF65-F5344CB8AC3E}">
        <p14:creationId xmlns:p14="http://schemas.microsoft.com/office/powerpoint/2010/main" val="278843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1000"/>
                                        <p:tgtEl>
                                          <p:spTgt spid="4">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1000"/>
                                        <p:tgtEl>
                                          <p:spTgt spid="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1000"/>
                                        <p:tgtEl>
                                          <p:spTgt spid="4">
                                            <p:txEl>
                                              <p:pRg st="4" end="4"/>
                                            </p:txEl>
                                          </p:spTgt>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0" name="Group 69"/>
          <p:cNvGrpSpPr/>
          <p:nvPr/>
        </p:nvGrpSpPr>
        <p:grpSpPr>
          <a:xfrm>
            <a:off x="281277" y="198706"/>
            <a:ext cx="4049592" cy="799235"/>
            <a:chOff x="658479" y="3230637"/>
            <a:chExt cx="4049592" cy="799235"/>
          </a:xfrm>
          <a:effectLst>
            <a:outerShdw blurRad="50800" dist="38100" dir="2700000" algn="tl" rotWithShape="0">
              <a:prstClr val="black">
                <a:alpha val="40000"/>
              </a:prstClr>
            </a:outerShdw>
          </a:effectLst>
        </p:grpSpPr>
        <p:grpSp>
          <p:nvGrpSpPr>
            <p:cNvPr id="71" name="Group 70"/>
            <p:cNvGrpSpPr/>
            <p:nvPr/>
          </p:nvGrpSpPr>
          <p:grpSpPr>
            <a:xfrm>
              <a:off x="658479" y="3230637"/>
              <a:ext cx="4049592" cy="799235"/>
              <a:chOff x="1793633" y="2825260"/>
              <a:chExt cx="5054989" cy="1055079"/>
            </a:xfrm>
          </p:grpSpPr>
          <p:grpSp>
            <p:nvGrpSpPr>
              <p:cNvPr id="73" name="Group 72"/>
              <p:cNvGrpSpPr/>
              <p:nvPr/>
            </p:nvGrpSpPr>
            <p:grpSpPr>
              <a:xfrm>
                <a:off x="1793633" y="2825260"/>
                <a:ext cx="5054989" cy="1055079"/>
                <a:chOff x="794826" y="3877994"/>
                <a:chExt cx="5645832" cy="1055079"/>
              </a:xfrm>
            </p:grpSpPr>
            <p:sp>
              <p:nvSpPr>
                <p:cNvPr id="75" name="Round Same Side Corner Rectangle 74"/>
                <p:cNvSpPr/>
                <p:nvPr/>
              </p:nvSpPr>
              <p:spPr>
                <a:xfrm rot="5400000" flipH="1">
                  <a:off x="3090203" y="1582618"/>
                  <a:ext cx="1055078" cy="5645832"/>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76" name="Freeform 75"/>
                <p:cNvSpPr/>
                <p:nvPr/>
              </p:nvSpPr>
              <p:spPr>
                <a:xfrm rot="5400000" flipH="1">
                  <a:off x="5513362" y="4005777"/>
                  <a:ext cx="1055078" cy="799512"/>
                </a:xfrm>
                <a:custGeom>
                  <a:avLst/>
                  <a:gdLst>
                    <a:gd name="connsiteX0" fmla="*/ 1055078 w 1055078"/>
                    <a:gd name="connsiteY0" fmla="*/ 799512 h 799512"/>
                    <a:gd name="connsiteX1" fmla="*/ 1055078 w 1055078"/>
                    <a:gd name="connsiteY1" fmla="*/ 175850 h 799512"/>
                    <a:gd name="connsiteX2" fmla="*/ 879228 w 1055078"/>
                    <a:gd name="connsiteY2" fmla="*/ 0 h 799512"/>
                    <a:gd name="connsiteX3" fmla="*/ 175850 w 1055078"/>
                    <a:gd name="connsiteY3" fmla="*/ 0 h 799512"/>
                    <a:gd name="connsiteX4" fmla="*/ 0 w 1055078"/>
                    <a:gd name="connsiteY4" fmla="*/ 175850 h 799512"/>
                    <a:gd name="connsiteX5" fmla="*/ 0 w 1055078"/>
                    <a:gd name="connsiteY5" fmla="*/ 799512 h 79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5078" h="799512">
                      <a:moveTo>
                        <a:pt x="1055078" y="799512"/>
                      </a:moveTo>
                      <a:lnTo>
                        <a:pt x="1055078" y="175850"/>
                      </a:lnTo>
                      <a:cubicBezTo>
                        <a:pt x="1055078" y="78731"/>
                        <a:pt x="976347" y="0"/>
                        <a:pt x="879228" y="0"/>
                      </a:cubicBezTo>
                      <a:lnTo>
                        <a:pt x="175850" y="0"/>
                      </a:lnTo>
                      <a:cubicBezTo>
                        <a:pt x="78731" y="0"/>
                        <a:pt x="0" y="78731"/>
                        <a:pt x="0" y="175850"/>
                      </a:cubicBezTo>
                      <a:lnTo>
                        <a:pt x="0" y="79951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grpSp>
          <p:sp>
            <p:nvSpPr>
              <p:cNvPr id="74" name="TextBox 73"/>
              <p:cNvSpPr txBox="1"/>
              <p:nvPr/>
            </p:nvSpPr>
            <p:spPr>
              <a:xfrm>
                <a:off x="6148585" y="3007446"/>
                <a:ext cx="693004" cy="690709"/>
              </a:xfrm>
              <a:prstGeom prst="rect">
                <a:avLst/>
              </a:prstGeom>
              <a:noFill/>
            </p:spPr>
            <p:txBody>
              <a:bodyPr wrap="square" rtlCol="0">
                <a:spAutoFit/>
              </a:bodyPr>
              <a:lstStyle/>
              <a:p>
                <a:pPr algn="ctr"/>
                <a:r>
                  <a:rPr lang="bn-BD" sz="2800" b="1" dirty="0" smtClean="0">
                    <a:solidFill>
                      <a:schemeClr val="bg1"/>
                    </a:solidFill>
                    <a:latin typeface="Century Gothic" panose="020B0502020202020204" pitchFamily="34" charset="0"/>
                  </a:rPr>
                  <a:t>01</a:t>
                </a:r>
                <a:endParaRPr lang="en-US" sz="2800" b="1" dirty="0">
                  <a:solidFill>
                    <a:schemeClr val="bg1"/>
                  </a:solidFill>
                  <a:latin typeface="Century Gothic" panose="020B0502020202020204" pitchFamily="34" charset="0"/>
                </a:endParaRPr>
              </a:p>
            </p:txBody>
          </p:sp>
        </p:grpSp>
        <p:sp>
          <p:nvSpPr>
            <p:cNvPr id="72" name="TextBox 71"/>
            <p:cNvSpPr txBox="1"/>
            <p:nvPr/>
          </p:nvSpPr>
          <p:spPr>
            <a:xfrm>
              <a:off x="673959" y="3469393"/>
              <a:ext cx="3470490" cy="307777"/>
            </a:xfrm>
            <a:prstGeom prst="rect">
              <a:avLst/>
            </a:prstGeom>
            <a:noFill/>
          </p:spPr>
          <p:txBody>
            <a:bodyPr wrap="square" rtlCol="0" anchor="ctr">
              <a:spAutoFit/>
            </a:bodyPr>
            <a:lstStyle/>
            <a:p>
              <a:pPr algn="ctr"/>
              <a:r>
                <a:rPr lang="en-US" sz="1400" b="1" dirty="0">
                  <a:solidFill>
                    <a:srgbClr val="0070C0"/>
                  </a:solidFill>
                </a:rPr>
                <a:t>To allow access to network </a:t>
              </a:r>
              <a:r>
                <a:rPr lang="en-US" sz="1400" b="1" dirty="0" smtClean="0">
                  <a:solidFill>
                    <a:srgbClr val="0070C0"/>
                  </a:solidFill>
                </a:rPr>
                <a:t>resources</a:t>
              </a:r>
              <a:endParaRPr lang="en-US" sz="1400" b="1" dirty="0">
                <a:solidFill>
                  <a:srgbClr val="0070C0"/>
                </a:solidFill>
              </a:endParaRPr>
            </a:p>
          </p:txBody>
        </p:sp>
      </p:grpSp>
      <p:grpSp>
        <p:nvGrpSpPr>
          <p:cNvPr id="77" name="Group 76"/>
          <p:cNvGrpSpPr/>
          <p:nvPr/>
        </p:nvGrpSpPr>
        <p:grpSpPr>
          <a:xfrm>
            <a:off x="281278" y="76158"/>
            <a:ext cx="3799030" cy="1044333"/>
            <a:chOff x="626013" y="820616"/>
            <a:chExt cx="5015133" cy="1378634"/>
          </a:xfrm>
          <a:effectLst>
            <a:outerShdw blurRad="50800" dist="38100" dir="2700000" algn="tl" rotWithShape="0">
              <a:prstClr val="black">
                <a:alpha val="40000"/>
              </a:prstClr>
            </a:outerShdw>
          </a:effectLst>
        </p:grpSpPr>
        <p:sp>
          <p:nvSpPr>
            <p:cNvPr id="78" name="Freeform 77"/>
            <p:cNvSpPr/>
            <p:nvPr/>
          </p:nvSpPr>
          <p:spPr>
            <a:xfrm rot="16200000">
              <a:off x="2444262" y="-997633"/>
              <a:ext cx="1378634" cy="5015131"/>
            </a:xfrm>
            <a:custGeom>
              <a:avLst/>
              <a:gdLst>
                <a:gd name="connsiteX0" fmla="*/ 1378634 w 1378634"/>
                <a:gd name="connsiteY0" fmla="*/ 229777 h 5015131"/>
                <a:gd name="connsiteX1" fmla="*/ 1378634 w 1378634"/>
                <a:gd name="connsiteY1" fmla="*/ 5015131 h 5015131"/>
                <a:gd name="connsiteX2" fmla="*/ 1111348 w 1378634"/>
                <a:gd name="connsiteY2" fmla="*/ 5015131 h 5015131"/>
                <a:gd name="connsiteX3" fmla="*/ 1102773 w 1378634"/>
                <a:gd name="connsiteY3" fmla="*/ 4930078 h 5015131"/>
                <a:gd name="connsiteX4" fmla="*/ 689317 w 1378634"/>
                <a:gd name="connsiteY4" fmla="*/ 4593101 h 5015131"/>
                <a:gd name="connsiteX5" fmla="*/ 275860 w 1378634"/>
                <a:gd name="connsiteY5" fmla="*/ 4930078 h 5015131"/>
                <a:gd name="connsiteX6" fmla="*/ 267286 w 1378634"/>
                <a:gd name="connsiteY6" fmla="*/ 5015131 h 5015131"/>
                <a:gd name="connsiteX7" fmla="*/ 0 w 1378634"/>
                <a:gd name="connsiteY7" fmla="*/ 5015131 h 5015131"/>
                <a:gd name="connsiteX8" fmla="*/ 0 w 1378634"/>
                <a:gd name="connsiteY8" fmla="*/ 229777 h 5015131"/>
                <a:gd name="connsiteX9" fmla="*/ 229777 w 1378634"/>
                <a:gd name="connsiteY9" fmla="*/ 0 h 5015131"/>
                <a:gd name="connsiteX10" fmla="*/ 1148857 w 1378634"/>
                <a:gd name="connsiteY10" fmla="*/ 0 h 5015131"/>
                <a:gd name="connsiteX11" fmla="*/ 1378634 w 1378634"/>
                <a:gd name="connsiteY11" fmla="*/ 229777 h 5015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8634" h="5015131">
                  <a:moveTo>
                    <a:pt x="1378634" y="229777"/>
                  </a:moveTo>
                  <a:lnTo>
                    <a:pt x="1378634" y="5015131"/>
                  </a:lnTo>
                  <a:lnTo>
                    <a:pt x="1111348" y="5015131"/>
                  </a:lnTo>
                  <a:lnTo>
                    <a:pt x="1102773" y="4930078"/>
                  </a:lnTo>
                  <a:cubicBezTo>
                    <a:pt x="1063421" y="4737766"/>
                    <a:pt x="893262" y="4593101"/>
                    <a:pt x="689317" y="4593101"/>
                  </a:cubicBezTo>
                  <a:cubicBezTo>
                    <a:pt x="485371" y="4593101"/>
                    <a:pt x="315213" y="4737766"/>
                    <a:pt x="275860" y="4930078"/>
                  </a:cubicBezTo>
                  <a:lnTo>
                    <a:pt x="267286" y="5015131"/>
                  </a:lnTo>
                  <a:lnTo>
                    <a:pt x="0" y="5015131"/>
                  </a:lnTo>
                  <a:lnTo>
                    <a:pt x="0" y="229777"/>
                  </a:lnTo>
                  <a:cubicBezTo>
                    <a:pt x="0" y="102875"/>
                    <a:pt x="102875" y="0"/>
                    <a:pt x="229777" y="0"/>
                  </a:cubicBezTo>
                  <a:lnTo>
                    <a:pt x="1148857" y="0"/>
                  </a:lnTo>
                  <a:cubicBezTo>
                    <a:pt x="1275759" y="0"/>
                    <a:pt x="1378634" y="102875"/>
                    <a:pt x="1378634" y="22977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rot="5400000" flipH="1" flipV="1">
              <a:off x="2690447" y="-913229"/>
              <a:ext cx="1055077" cy="4846321"/>
            </a:xfrm>
            <a:custGeom>
              <a:avLst/>
              <a:gdLst>
                <a:gd name="connsiteX0" fmla="*/ 1055077 w 1055077"/>
                <a:gd name="connsiteY0" fmla="*/ 175850 h 4846321"/>
                <a:gd name="connsiteX1" fmla="*/ 1055077 w 1055077"/>
                <a:gd name="connsiteY1" fmla="*/ 4846321 h 4846321"/>
                <a:gd name="connsiteX2" fmla="*/ 949569 w 1055077"/>
                <a:gd name="connsiteY2" fmla="*/ 4846321 h 4846321"/>
                <a:gd name="connsiteX3" fmla="*/ 949569 w 1055077"/>
                <a:gd name="connsiteY3" fmla="*/ 4846320 h 4846321"/>
                <a:gd name="connsiteX4" fmla="*/ 527538 w 1055077"/>
                <a:gd name="connsiteY4" fmla="*/ 4424289 h 4846321"/>
                <a:gd name="connsiteX5" fmla="*/ 105507 w 1055077"/>
                <a:gd name="connsiteY5" fmla="*/ 4846320 h 4846321"/>
                <a:gd name="connsiteX6" fmla="*/ 105507 w 1055077"/>
                <a:gd name="connsiteY6" fmla="*/ 4846321 h 4846321"/>
                <a:gd name="connsiteX7" fmla="*/ 0 w 1055077"/>
                <a:gd name="connsiteY7" fmla="*/ 4846321 h 4846321"/>
                <a:gd name="connsiteX8" fmla="*/ 0 w 1055077"/>
                <a:gd name="connsiteY8" fmla="*/ 175850 h 4846321"/>
                <a:gd name="connsiteX9" fmla="*/ 175850 w 1055077"/>
                <a:gd name="connsiteY9" fmla="*/ 0 h 4846321"/>
                <a:gd name="connsiteX10" fmla="*/ 879227 w 1055077"/>
                <a:gd name="connsiteY10" fmla="*/ 0 h 4846321"/>
                <a:gd name="connsiteX11" fmla="*/ 1055077 w 1055077"/>
                <a:gd name="connsiteY11" fmla="*/ 175850 h 484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5077" h="4846321">
                  <a:moveTo>
                    <a:pt x="1055077" y="175850"/>
                  </a:moveTo>
                  <a:lnTo>
                    <a:pt x="1055077" y="4846321"/>
                  </a:lnTo>
                  <a:lnTo>
                    <a:pt x="949569" y="4846321"/>
                  </a:lnTo>
                  <a:lnTo>
                    <a:pt x="949569" y="4846320"/>
                  </a:lnTo>
                  <a:cubicBezTo>
                    <a:pt x="949569" y="4613239"/>
                    <a:pt x="760619" y="4424289"/>
                    <a:pt x="527538" y="4424289"/>
                  </a:cubicBezTo>
                  <a:cubicBezTo>
                    <a:pt x="294457" y="4424289"/>
                    <a:pt x="105507" y="4613239"/>
                    <a:pt x="105507" y="4846320"/>
                  </a:cubicBezTo>
                  <a:lnTo>
                    <a:pt x="105507" y="4846321"/>
                  </a:lnTo>
                  <a:lnTo>
                    <a:pt x="0" y="4846321"/>
                  </a:lnTo>
                  <a:lnTo>
                    <a:pt x="0" y="175850"/>
                  </a:lnTo>
                  <a:cubicBezTo>
                    <a:pt x="0" y="78731"/>
                    <a:pt x="78731" y="0"/>
                    <a:pt x="175850" y="0"/>
                  </a:cubicBezTo>
                  <a:lnTo>
                    <a:pt x="879227" y="0"/>
                  </a:lnTo>
                  <a:cubicBezTo>
                    <a:pt x="976346" y="0"/>
                    <a:pt x="1055077" y="78731"/>
                    <a:pt x="1055077" y="175850"/>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TextBox 79"/>
            <p:cNvSpPr txBox="1"/>
            <p:nvPr/>
          </p:nvSpPr>
          <p:spPr>
            <a:xfrm>
              <a:off x="810148" y="1198739"/>
              <a:ext cx="4436770" cy="609448"/>
            </a:xfrm>
            <a:prstGeom prst="rect">
              <a:avLst/>
            </a:prstGeom>
            <a:noFill/>
          </p:spPr>
          <p:txBody>
            <a:bodyPr wrap="square" rtlCol="0">
              <a:spAutoFit/>
            </a:bodyPr>
            <a:lstStyle/>
            <a:p>
              <a:pPr algn="ctr"/>
              <a:r>
                <a:rPr lang="en-US" sz="2400" b="1" dirty="0" smtClean="0">
                  <a:latin typeface="Century Gothic" panose="020B0502020202020204" pitchFamily="34" charset="0"/>
                </a:rPr>
                <a:t>Application</a:t>
              </a:r>
              <a:r>
                <a:rPr lang="bn-BD" sz="2400" b="1" dirty="0" smtClean="0">
                  <a:latin typeface="Century Gothic" panose="020B0502020202020204" pitchFamily="34" charset="0"/>
                </a:rPr>
                <a:t> Layer</a:t>
              </a:r>
              <a:endParaRPr lang="en-US" sz="2400" b="1" dirty="0">
                <a:latin typeface="Century Gothic" panose="020B0502020202020204" pitchFamily="34" charset="0"/>
              </a:endParaRPr>
            </a:p>
          </p:txBody>
        </p:sp>
      </p:grpSp>
      <p:grpSp>
        <p:nvGrpSpPr>
          <p:cNvPr id="81" name="Group 80"/>
          <p:cNvGrpSpPr/>
          <p:nvPr/>
        </p:nvGrpSpPr>
        <p:grpSpPr>
          <a:xfrm>
            <a:off x="4420485" y="1109678"/>
            <a:ext cx="4049592" cy="799235"/>
            <a:chOff x="658479" y="3230637"/>
            <a:chExt cx="4049592" cy="799235"/>
          </a:xfrm>
          <a:effectLst>
            <a:outerShdw blurRad="50800" dist="38100" dir="2700000" algn="tl" rotWithShape="0">
              <a:prstClr val="black">
                <a:alpha val="40000"/>
              </a:prstClr>
            </a:outerShdw>
          </a:effectLst>
        </p:grpSpPr>
        <p:grpSp>
          <p:nvGrpSpPr>
            <p:cNvPr id="82" name="Group 81"/>
            <p:cNvGrpSpPr/>
            <p:nvPr/>
          </p:nvGrpSpPr>
          <p:grpSpPr>
            <a:xfrm>
              <a:off x="658479" y="3230637"/>
              <a:ext cx="4049592" cy="799235"/>
              <a:chOff x="1793633" y="2825260"/>
              <a:chExt cx="5054989" cy="1055079"/>
            </a:xfrm>
          </p:grpSpPr>
          <p:grpSp>
            <p:nvGrpSpPr>
              <p:cNvPr id="84" name="Group 83"/>
              <p:cNvGrpSpPr/>
              <p:nvPr/>
            </p:nvGrpSpPr>
            <p:grpSpPr>
              <a:xfrm>
                <a:off x="1793633" y="2825260"/>
                <a:ext cx="5054989" cy="1055079"/>
                <a:chOff x="794826" y="3877994"/>
                <a:chExt cx="5645832" cy="1055079"/>
              </a:xfrm>
            </p:grpSpPr>
            <p:sp>
              <p:nvSpPr>
                <p:cNvPr id="86" name="Round Same Side Corner Rectangle 85"/>
                <p:cNvSpPr/>
                <p:nvPr/>
              </p:nvSpPr>
              <p:spPr>
                <a:xfrm rot="5400000" flipH="1">
                  <a:off x="3090203" y="1582618"/>
                  <a:ext cx="1055078" cy="5645832"/>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87" name="Freeform 86"/>
                <p:cNvSpPr/>
                <p:nvPr/>
              </p:nvSpPr>
              <p:spPr>
                <a:xfrm rot="5400000" flipH="1">
                  <a:off x="5513362" y="4005777"/>
                  <a:ext cx="1055078" cy="799512"/>
                </a:xfrm>
                <a:custGeom>
                  <a:avLst/>
                  <a:gdLst>
                    <a:gd name="connsiteX0" fmla="*/ 1055078 w 1055078"/>
                    <a:gd name="connsiteY0" fmla="*/ 799512 h 799512"/>
                    <a:gd name="connsiteX1" fmla="*/ 1055078 w 1055078"/>
                    <a:gd name="connsiteY1" fmla="*/ 175850 h 799512"/>
                    <a:gd name="connsiteX2" fmla="*/ 879228 w 1055078"/>
                    <a:gd name="connsiteY2" fmla="*/ 0 h 799512"/>
                    <a:gd name="connsiteX3" fmla="*/ 175850 w 1055078"/>
                    <a:gd name="connsiteY3" fmla="*/ 0 h 799512"/>
                    <a:gd name="connsiteX4" fmla="*/ 0 w 1055078"/>
                    <a:gd name="connsiteY4" fmla="*/ 175850 h 799512"/>
                    <a:gd name="connsiteX5" fmla="*/ 0 w 1055078"/>
                    <a:gd name="connsiteY5" fmla="*/ 799512 h 79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5078" h="799512">
                      <a:moveTo>
                        <a:pt x="1055078" y="799512"/>
                      </a:moveTo>
                      <a:lnTo>
                        <a:pt x="1055078" y="175850"/>
                      </a:lnTo>
                      <a:cubicBezTo>
                        <a:pt x="1055078" y="78731"/>
                        <a:pt x="976347" y="0"/>
                        <a:pt x="879228" y="0"/>
                      </a:cubicBezTo>
                      <a:lnTo>
                        <a:pt x="175850" y="0"/>
                      </a:lnTo>
                      <a:cubicBezTo>
                        <a:pt x="78731" y="0"/>
                        <a:pt x="0" y="78731"/>
                        <a:pt x="0" y="175850"/>
                      </a:cubicBezTo>
                      <a:lnTo>
                        <a:pt x="0" y="79951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grpSp>
          <p:sp>
            <p:nvSpPr>
              <p:cNvPr id="85" name="TextBox 84"/>
              <p:cNvSpPr txBox="1"/>
              <p:nvPr/>
            </p:nvSpPr>
            <p:spPr>
              <a:xfrm>
                <a:off x="6148585" y="3007446"/>
                <a:ext cx="693004" cy="690709"/>
              </a:xfrm>
              <a:prstGeom prst="rect">
                <a:avLst/>
              </a:prstGeom>
              <a:noFill/>
            </p:spPr>
            <p:txBody>
              <a:bodyPr wrap="square" rtlCol="0">
                <a:spAutoFit/>
              </a:bodyPr>
              <a:lstStyle/>
              <a:p>
                <a:pPr algn="ctr"/>
                <a:r>
                  <a:rPr lang="bn-BD" sz="2800" b="1" dirty="0" smtClean="0">
                    <a:solidFill>
                      <a:schemeClr val="bg1"/>
                    </a:solidFill>
                    <a:latin typeface="Century Gothic" panose="020B0502020202020204" pitchFamily="34" charset="0"/>
                  </a:rPr>
                  <a:t>02</a:t>
                </a:r>
                <a:endParaRPr lang="en-US" sz="2800" b="1" dirty="0">
                  <a:solidFill>
                    <a:schemeClr val="bg1"/>
                  </a:solidFill>
                  <a:latin typeface="Century Gothic" panose="020B0502020202020204" pitchFamily="34" charset="0"/>
                </a:endParaRPr>
              </a:p>
            </p:txBody>
          </p:sp>
        </p:grpSp>
        <p:sp>
          <p:nvSpPr>
            <p:cNvPr id="83" name="TextBox 82"/>
            <p:cNvSpPr txBox="1"/>
            <p:nvPr/>
          </p:nvSpPr>
          <p:spPr>
            <a:xfrm>
              <a:off x="750159" y="3469393"/>
              <a:ext cx="3370276" cy="307777"/>
            </a:xfrm>
            <a:prstGeom prst="rect">
              <a:avLst/>
            </a:prstGeom>
            <a:noFill/>
          </p:spPr>
          <p:txBody>
            <a:bodyPr wrap="square" rtlCol="0" anchor="ctr">
              <a:spAutoFit/>
            </a:bodyPr>
            <a:lstStyle>
              <a:defPPr>
                <a:defRPr lang="en-US"/>
              </a:defPPr>
              <a:lvl1pPr algn="ctr">
                <a:defRPr sz="1400" b="1">
                  <a:solidFill>
                    <a:srgbClr val="0070C0"/>
                  </a:solidFill>
                </a:defRPr>
              </a:lvl1pPr>
            </a:lstStyle>
            <a:p>
              <a:r>
                <a:rPr lang="en-US" dirty="0"/>
                <a:t>To </a:t>
              </a:r>
              <a:r>
                <a:rPr lang="en-US" dirty="0" smtClean="0"/>
                <a:t>translate</a:t>
              </a:r>
              <a:r>
                <a:rPr lang="en-US" dirty="0"/>
                <a:t>, encrypt and compress data</a:t>
              </a:r>
            </a:p>
          </p:txBody>
        </p:sp>
      </p:grpSp>
      <p:grpSp>
        <p:nvGrpSpPr>
          <p:cNvPr id="88" name="Group 87"/>
          <p:cNvGrpSpPr/>
          <p:nvPr/>
        </p:nvGrpSpPr>
        <p:grpSpPr>
          <a:xfrm>
            <a:off x="4420486" y="1025230"/>
            <a:ext cx="3799030" cy="1044333"/>
            <a:chOff x="626013" y="820616"/>
            <a:chExt cx="5015133" cy="1378634"/>
          </a:xfrm>
          <a:effectLst>
            <a:outerShdw blurRad="50800" dist="38100" dir="2700000" algn="tl" rotWithShape="0">
              <a:prstClr val="black">
                <a:alpha val="40000"/>
              </a:prstClr>
            </a:outerShdw>
          </a:effectLst>
        </p:grpSpPr>
        <p:sp>
          <p:nvSpPr>
            <p:cNvPr id="89" name="Freeform 88"/>
            <p:cNvSpPr/>
            <p:nvPr/>
          </p:nvSpPr>
          <p:spPr>
            <a:xfrm rot="16200000">
              <a:off x="2444262" y="-997633"/>
              <a:ext cx="1378634" cy="5015131"/>
            </a:xfrm>
            <a:custGeom>
              <a:avLst/>
              <a:gdLst>
                <a:gd name="connsiteX0" fmla="*/ 1378634 w 1378634"/>
                <a:gd name="connsiteY0" fmla="*/ 229777 h 5015131"/>
                <a:gd name="connsiteX1" fmla="*/ 1378634 w 1378634"/>
                <a:gd name="connsiteY1" fmla="*/ 5015131 h 5015131"/>
                <a:gd name="connsiteX2" fmla="*/ 1111348 w 1378634"/>
                <a:gd name="connsiteY2" fmla="*/ 5015131 h 5015131"/>
                <a:gd name="connsiteX3" fmla="*/ 1102773 w 1378634"/>
                <a:gd name="connsiteY3" fmla="*/ 4930078 h 5015131"/>
                <a:gd name="connsiteX4" fmla="*/ 689317 w 1378634"/>
                <a:gd name="connsiteY4" fmla="*/ 4593101 h 5015131"/>
                <a:gd name="connsiteX5" fmla="*/ 275860 w 1378634"/>
                <a:gd name="connsiteY5" fmla="*/ 4930078 h 5015131"/>
                <a:gd name="connsiteX6" fmla="*/ 267286 w 1378634"/>
                <a:gd name="connsiteY6" fmla="*/ 5015131 h 5015131"/>
                <a:gd name="connsiteX7" fmla="*/ 0 w 1378634"/>
                <a:gd name="connsiteY7" fmla="*/ 5015131 h 5015131"/>
                <a:gd name="connsiteX8" fmla="*/ 0 w 1378634"/>
                <a:gd name="connsiteY8" fmla="*/ 229777 h 5015131"/>
                <a:gd name="connsiteX9" fmla="*/ 229777 w 1378634"/>
                <a:gd name="connsiteY9" fmla="*/ 0 h 5015131"/>
                <a:gd name="connsiteX10" fmla="*/ 1148857 w 1378634"/>
                <a:gd name="connsiteY10" fmla="*/ 0 h 5015131"/>
                <a:gd name="connsiteX11" fmla="*/ 1378634 w 1378634"/>
                <a:gd name="connsiteY11" fmla="*/ 229777 h 5015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8634" h="5015131">
                  <a:moveTo>
                    <a:pt x="1378634" y="229777"/>
                  </a:moveTo>
                  <a:lnTo>
                    <a:pt x="1378634" y="5015131"/>
                  </a:lnTo>
                  <a:lnTo>
                    <a:pt x="1111348" y="5015131"/>
                  </a:lnTo>
                  <a:lnTo>
                    <a:pt x="1102773" y="4930078"/>
                  </a:lnTo>
                  <a:cubicBezTo>
                    <a:pt x="1063421" y="4737766"/>
                    <a:pt x="893262" y="4593101"/>
                    <a:pt x="689317" y="4593101"/>
                  </a:cubicBezTo>
                  <a:cubicBezTo>
                    <a:pt x="485371" y="4593101"/>
                    <a:pt x="315213" y="4737766"/>
                    <a:pt x="275860" y="4930078"/>
                  </a:cubicBezTo>
                  <a:lnTo>
                    <a:pt x="267286" y="5015131"/>
                  </a:lnTo>
                  <a:lnTo>
                    <a:pt x="0" y="5015131"/>
                  </a:lnTo>
                  <a:lnTo>
                    <a:pt x="0" y="229777"/>
                  </a:lnTo>
                  <a:cubicBezTo>
                    <a:pt x="0" y="102875"/>
                    <a:pt x="102875" y="0"/>
                    <a:pt x="229777" y="0"/>
                  </a:cubicBezTo>
                  <a:lnTo>
                    <a:pt x="1148857" y="0"/>
                  </a:lnTo>
                  <a:cubicBezTo>
                    <a:pt x="1275759" y="0"/>
                    <a:pt x="1378634" y="102875"/>
                    <a:pt x="1378634" y="22977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rot="5400000" flipH="1" flipV="1">
              <a:off x="2690447" y="-913229"/>
              <a:ext cx="1055077" cy="4846321"/>
            </a:xfrm>
            <a:custGeom>
              <a:avLst/>
              <a:gdLst>
                <a:gd name="connsiteX0" fmla="*/ 1055077 w 1055077"/>
                <a:gd name="connsiteY0" fmla="*/ 175850 h 4846321"/>
                <a:gd name="connsiteX1" fmla="*/ 1055077 w 1055077"/>
                <a:gd name="connsiteY1" fmla="*/ 4846321 h 4846321"/>
                <a:gd name="connsiteX2" fmla="*/ 949569 w 1055077"/>
                <a:gd name="connsiteY2" fmla="*/ 4846321 h 4846321"/>
                <a:gd name="connsiteX3" fmla="*/ 949569 w 1055077"/>
                <a:gd name="connsiteY3" fmla="*/ 4846320 h 4846321"/>
                <a:gd name="connsiteX4" fmla="*/ 527538 w 1055077"/>
                <a:gd name="connsiteY4" fmla="*/ 4424289 h 4846321"/>
                <a:gd name="connsiteX5" fmla="*/ 105507 w 1055077"/>
                <a:gd name="connsiteY5" fmla="*/ 4846320 h 4846321"/>
                <a:gd name="connsiteX6" fmla="*/ 105507 w 1055077"/>
                <a:gd name="connsiteY6" fmla="*/ 4846321 h 4846321"/>
                <a:gd name="connsiteX7" fmla="*/ 0 w 1055077"/>
                <a:gd name="connsiteY7" fmla="*/ 4846321 h 4846321"/>
                <a:gd name="connsiteX8" fmla="*/ 0 w 1055077"/>
                <a:gd name="connsiteY8" fmla="*/ 175850 h 4846321"/>
                <a:gd name="connsiteX9" fmla="*/ 175850 w 1055077"/>
                <a:gd name="connsiteY9" fmla="*/ 0 h 4846321"/>
                <a:gd name="connsiteX10" fmla="*/ 879227 w 1055077"/>
                <a:gd name="connsiteY10" fmla="*/ 0 h 4846321"/>
                <a:gd name="connsiteX11" fmla="*/ 1055077 w 1055077"/>
                <a:gd name="connsiteY11" fmla="*/ 175850 h 484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5077" h="4846321">
                  <a:moveTo>
                    <a:pt x="1055077" y="175850"/>
                  </a:moveTo>
                  <a:lnTo>
                    <a:pt x="1055077" y="4846321"/>
                  </a:lnTo>
                  <a:lnTo>
                    <a:pt x="949569" y="4846321"/>
                  </a:lnTo>
                  <a:lnTo>
                    <a:pt x="949569" y="4846320"/>
                  </a:lnTo>
                  <a:cubicBezTo>
                    <a:pt x="949569" y="4613239"/>
                    <a:pt x="760619" y="4424289"/>
                    <a:pt x="527538" y="4424289"/>
                  </a:cubicBezTo>
                  <a:cubicBezTo>
                    <a:pt x="294457" y="4424289"/>
                    <a:pt x="105507" y="4613239"/>
                    <a:pt x="105507" y="4846320"/>
                  </a:cubicBezTo>
                  <a:lnTo>
                    <a:pt x="105507" y="4846321"/>
                  </a:lnTo>
                  <a:lnTo>
                    <a:pt x="0" y="4846321"/>
                  </a:lnTo>
                  <a:lnTo>
                    <a:pt x="0" y="175850"/>
                  </a:lnTo>
                  <a:cubicBezTo>
                    <a:pt x="0" y="78731"/>
                    <a:pt x="78731" y="0"/>
                    <a:pt x="175850" y="0"/>
                  </a:cubicBezTo>
                  <a:lnTo>
                    <a:pt x="879227" y="0"/>
                  </a:lnTo>
                  <a:cubicBezTo>
                    <a:pt x="976346" y="0"/>
                    <a:pt x="1055077" y="78731"/>
                    <a:pt x="1055077" y="175850"/>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1" name="TextBox 90"/>
            <p:cNvSpPr txBox="1"/>
            <p:nvPr/>
          </p:nvSpPr>
          <p:spPr>
            <a:xfrm>
              <a:off x="810148" y="1210126"/>
              <a:ext cx="4436770" cy="609448"/>
            </a:xfrm>
            <a:prstGeom prst="rect">
              <a:avLst/>
            </a:prstGeom>
            <a:noFill/>
          </p:spPr>
          <p:txBody>
            <a:bodyPr wrap="square" rtlCol="0">
              <a:spAutoFit/>
            </a:bodyPr>
            <a:lstStyle/>
            <a:p>
              <a:pPr algn="ctr"/>
              <a:r>
                <a:rPr lang="en-US" sz="2400" b="1" dirty="0" smtClean="0">
                  <a:latin typeface="Century Gothic" panose="020B0502020202020204" pitchFamily="34" charset="0"/>
                </a:rPr>
                <a:t>Presentation</a:t>
              </a:r>
              <a:r>
                <a:rPr lang="bn-BD" sz="2400" b="1" dirty="0" smtClean="0">
                  <a:latin typeface="Century Gothic" panose="020B0502020202020204" pitchFamily="34" charset="0"/>
                </a:rPr>
                <a:t> Layer</a:t>
              </a:r>
              <a:endParaRPr lang="en-US" sz="2400" b="1" dirty="0">
                <a:latin typeface="Century Gothic" panose="020B0502020202020204" pitchFamily="34" charset="0"/>
              </a:endParaRPr>
            </a:p>
          </p:txBody>
        </p:sp>
      </p:grpSp>
      <p:grpSp>
        <p:nvGrpSpPr>
          <p:cNvPr id="92" name="Group 91"/>
          <p:cNvGrpSpPr/>
          <p:nvPr/>
        </p:nvGrpSpPr>
        <p:grpSpPr>
          <a:xfrm>
            <a:off x="286911" y="2105352"/>
            <a:ext cx="4049592" cy="799235"/>
            <a:chOff x="658479" y="3230637"/>
            <a:chExt cx="4049592" cy="799235"/>
          </a:xfrm>
          <a:effectLst>
            <a:outerShdw blurRad="50800" dist="38100" dir="2700000" algn="tl" rotWithShape="0">
              <a:prstClr val="black">
                <a:alpha val="40000"/>
              </a:prstClr>
            </a:outerShdw>
          </a:effectLst>
        </p:grpSpPr>
        <p:grpSp>
          <p:nvGrpSpPr>
            <p:cNvPr id="93" name="Group 92"/>
            <p:cNvGrpSpPr/>
            <p:nvPr/>
          </p:nvGrpSpPr>
          <p:grpSpPr>
            <a:xfrm>
              <a:off x="658479" y="3230637"/>
              <a:ext cx="4049592" cy="799235"/>
              <a:chOff x="1793633" y="2825260"/>
              <a:chExt cx="5054989" cy="1055079"/>
            </a:xfrm>
          </p:grpSpPr>
          <p:grpSp>
            <p:nvGrpSpPr>
              <p:cNvPr id="95" name="Group 94"/>
              <p:cNvGrpSpPr/>
              <p:nvPr/>
            </p:nvGrpSpPr>
            <p:grpSpPr>
              <a:xfrm>
                <a:off x="1793633" y="2825260"/>
                <a:ext cx="5054989" cy="1055079"/>
                <a:chOff x="794826" y="3877994"/>
                <a:chExt cx="5645832" cy="1055079"/>
              </a:xfrm>
            </p:grpSpPr>
            <p:sp>
              <p:nvSpPr>
                <p:cNvPr id="97" name="Round Same Side Corner Rectangle 96"/>
                <p:cNvSpPr/>
                <p:nvPr/>
              </p:nvSpPr>
              <p:spPr>
                <a:xfrm rot="5400000" flipH="1">
                  <a:off x="3090203" y="1582618"/>
                  <a:ext cx="1055078" cy="5645832"/>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98" name="Freeform 97"/>
                <p:cNvSpPr/>
                <p:nvPr/>
              </p:nvSpPr>
              <p:spPr>
                <a:xfrm rot="5400000" flipH="1">
                  <a:off x="5513362" y="4005777"/>
                  <a:ext cx="1055078" cy="799512"/>
                </a:xfrm>
                <a:custGeom>
                  <a:avLst/>
                  <a:gdLst>
                    <a:gd name="connsiteX0" fmla="*/ 1055078 w 1055078"/>
                    <a:gd name="connsiteY0" fmla="*/ 799512 h 799512"/>
                    <a:gd name="connsiteX1" fmla="*/ 1055078 w 1055078"/>
                    <a:gd name="connsiteY1" fmla="*/ 175850 h 799512"/>
                    <a:gd name="connsiteX2" fmla="*/ 879228 w 1055078"/>
                    <a:gd name="connsiteY2" fmla="*/ 0 h 799512"/>
                    <a:gd name="connsiteX3" fmla="*/ 175850 w 1055078"/>
                    <a:gd name="connsiteY3" fmla="*/ 0 h 799512"/>
                    <a:gd name="connsiteX4" fmla="*/ 0 w 1055078"/>
                    <a:gd name="connsiteY4" fmla="*/ 175850 h 799512"/>
                    <a:gd name="connsiteX5" fmla="*/ 0 w 1055078"/>
                    <a:gd name="connsiteY5" fmla="*/ 799512 h 79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5078" h="799512">
                      <a:moveTo>
                        <a:pt x="1055078" y="799512"/>
                      </a:moveTo>
                      <a:lnTo>
                        <a:pt x="1055078" y="175850"/>
                      </a:lnTo>
                      <a:cubicBezTo>
                        <a:pt x="1055078" y="78731"/>
                        <a:pt x="976347" y="0"/>
                        <a:pt x="879228" y="0"/>
                      </a:cubicBezTo>
                      <a:lnTo>
                        <a:pt x="175850" y="0"/>
                      </a:lnTo>
                      <a:cubicBezTo>
                        <a:pt x="78731" y="0"/>
                        <a:pt x="0" y="78731"/>
                        <a:pt x="0" y="175850"/>
                      </a:cubicBezTo>
                      <a:lnTo>
                        <a:pt x="0" y="79951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grpSp>
          <p:sp>
            <p:nvSpPr>
              <p:cNvPr id="96" name="TextBox 95"/>
              <p:cNvSpPr txBox="1"/>
              <p:nvPr/>
            </p:nvSpPr>
            <p:spPr>
              <a:xfrm>
                <a:off x="6148585" y="3007446"/>
                <a:ext cx="693004" cy="690709"/>
              </a:xfrm>
              <a:prstGeom prst="rect">
                <a:avLst/>
              </a:prstGeom>
              <a:noFill/>
            </p:spPr>
            <p:txBody>
              <a:bodyPr wrap="square" rtlCol="0">
                <a:spAutoFit/>
              </a:bodyPr>
              <a:lstStyle/>
              <a:p>
                <a:pPr algn="ctr"/>
                <a:r>
                  <a:rPr lang="bn-BD" sz="2800" b="1" dirty="0" smtClean="0">
                    <a:solidFill>
                      <a:schemeClr val="bg1"/>
                    </a:solidFill>
                    <a:latin typeface="Century Gothic" panose="020B0502020202020204" pitchFamily="34" charset="0"/>
                  </a:rPr>
                  <a:t>03</a:t>
                </a:r>
                <a:endParaRPr lang="en-US" sz="2800" b="1" dirty="0">
                  <a:solidFill>
                    <a:schemeClr val="bg1"/>
                  </a:solidFill>
                  <a:latin typeface="Century Gothic" panose="020B0502020202020204" pitchFamily="34" charset="0"/>
                </a:endParaRPr>
              </a:p>
            </p:txBody>
          </p:sp>
        </p:grpSp>
        <p:sp>
          <p:nvSpPr>
            <p:cNvPr id="94" name="TextBox 93"/>
            <p:cNvSpPr txBox="1"/>
            <p:nvPr/>
          </p:nvSpPr>
          <p:spPr>
            <a:xfrm>
              <a:off x="750159" y="3361672"/>
              <a:ext cx="3370276" cy="523220"/>
            </a:xfrm>
            <a:prstGeom prst="rect">
              <a:avLst/>
            </a:prstGeom>
            <a:noFill/>
          </p:spPr>
          <p:txBody>
            <a:bodyPr wrap="square" rtlCol="0" anchor="ctr">
              <a:spAutoFit/>
            </a:bodyPr>
            <a:lstStyle>
              <a:defPPr>
                <a:defRPr lang="en-US"/>
              </a:defPPr>
              <a:lvl1pPr algn="ctr">
                <a:defRPr sz="1400" b="1">
                  <a:solidFill>
                    <a:srgbClr val="0070C0"/>
                  </a:solidFill>
                </a:defRPr>
              </a:lvl1pPr>
            </a:lstStyle>
            <a:p>
              <a:r>
                <a:rPr lang="en-US" dirty="0"/>
                <a:t>To establish, manage and terminate session</a:t>
              </a:r>
            </a:p>
          </p:txBody>
        </p:sp>
      </p:grpSp>
      <p:grpSp>
        <p:nvGrpSpPr>
          <p:cNvPr id="99" name="Group 98"/>
          <p:cNvGrpSpPr/>
          <p:nvPr/>
        </p:nvGrpSpPr>
        <p:grpSpPr>
          <a:xfrm>
            <a:off x="286912" y="1982804"/>
            <a:ext cx="3799030" cy="1044333"/>
            <a:chOff x="626013" y="820616"/>
            <a:chExt cx="5015133" cy="1378634"/>
          </a:xfrm>
          <a:effectLst>
            <a:outerShdw blurRad="50800" dist="38100" dir="2700000" algn="tl" rotWithShape="0">
              <a:prstClr val="black">
                <a:alpha val="40000"/>
              </a:prstClr>
            </a:outerShdw>
          </a:effectLst>
        </p:grpSpPr>
        <p:sp>
          <p:nvSpPr>
            <p:cNvPr id="100" name="Freeform 99"/>
            <p:cNvSpPr/>
            <p:nvPr/>
          </p:nvSpPr>
          <p:spPr>
            <a:xfrm rot="16200000">
              <a:off x="2444262" y="-997633"/>
              <a:ext cx="1378634" cy="5015131"/>
            </a:xfrm>
            <a:custGeom>
              <a:avLst/>
              <a:gdLst>
                <a:gd name="connsiteX0" fmla="*/ 1378634 w 1378634"/>
                <a:gd name="connsiteY0" fmla="*/ 229777 h 5015131"/>
                <a:gd name="connsiteX1" fmla="*/ 1378634 w 1378634"/>
                <a:gd name="connsiteY1" fmla="*/ 5015131 h 5015131"/>
                <a:gd name="connsiteX2" fmla="*/ 1111348 w 1378634"/>
                <a:gd name="connsiteY2" fmla="*/ 5015131 h 5015131"/>
                <a:gd name="connsiteX3" fmla="*/ 1102773 w 1378634"/>
                <a:gd name="connsiteY3" fmla="*/ 4930078 h 5015131"/>
                <a:gd name="connsiteX4" fmla="*/ 689317 w 1378634"/>
                <a:gd name="connsiteY4" fmla="*/ 4593101 h 5015131"/>
                <a:gd name="connsiteX5" fmla="*/ 275860 w 1378634"/>
                <a:gd name="connsiteY5" fmla="*/ 4930078 h 5015131"/>
                <a:gd name="connsiteX6" fmla="*/ 267286 w 1378634"/>
                <a:gd name="connsiteY6" fmla="*/ 5015131 h 5015131"/>
                <a:gd name="connsiteX7" fmla="*/ 0 w 1378634"/>
                <a:gd name="connsiteY7" fmla="*/ 5015131 h 5015131"/>
                <a:gd name="connsiteX8" fmla="*/ 0 w 1378634"/>
                <a:gd name="connsiteY8" fmla="*/ 229777 h 5015131"/>
                <a:gd name="connsiteX9" fmla="*/ 229777 w 1378634"/>
                <a:gd name="connsiteY9" fmla="*/ 0 h 5015131"/>
                <a:gd name="connsiteX10" fmla="*/ 1148857 w 1378634"/>
                <a:gd name="connsiteY10" fmla="*/ 0 h 5015131"/>
                <a:gd name="connsiteX11" fmla="*/ 1378634 w 1378634"/>
                <a:gd name="connsiteY11" fmla="*/ 229777 h 5015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8634" h="5015131">
                  <a:moveTo>
                    <a:pt x="1378634" y="229777"/>
                  </a:moveTo>
                  <a:lnTo>
                    <a:pt x="1378634" y="5015131"/>
                  </a:lnTo>
                  <a:lnTo>
                    <a:pt x="1111348" y="5015131"/>
                  </a:lnTo>
                  <a:lnTo>
                    <a:pt x="1102773" y="4930078"/>
                  </a:lnTo>
                  <a:cubicBezTo>
                    <a:pt x="1063421" y="4737766"/>
                    <a:pt x="893262" y="4593101"/>
                    <a:pt x="689317" y="4593101"/>
                  </a:cubicBezTo>
                  <a:cubicBezTo>
                    <a:pt x="485371" y="4593101"/>
                    <a:pt x="315213" y="4737766"/>
                    <a:pt x="275860" y="4930078"/>
                  </a:cubicBezTo>
                  <a:lnTo>
                    <a:pt x="267286" y="5015131"/>
                  </a:lnTo>
                  <a:lnTo>
                    <a:pt x="0" y="5015131"/>
                  </a:lnTo>
                  <a:lnTo>
                    <a:pt x="0" y="229777"/>
                  </a:lnTo>
                  <a:cubicBezTo>
                    <a:pt x="0" y="102875"/>
                    <a:pt x="102875" y="0"/>
                    <a:pt x="229777" y="0"/>
                  </a:cubicBezTo>
                  <a:lnTo>
                    <a:pt x="1148857" y="0"/>
                  </a:lnTo>
                  <a:cubicBezTo>
                    <a:pt x="1275759" y="0"/>
                    <a:pt x="1378634" y="102875"/>
                    <a:pt x="1378634" y="22977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rot="5400000" flipH="1" flipV="1">
              <a:off x="2690447" y="-913229"/>
              <a:ext cx="1055077" cy="4846321"/>
            </a:xfrm>
            <a:custGeom>
              <a:avLst/>
              <a:gdLst>
                <a:gd name="connsiteX0" fmla="*/ 1055077 w 1055077"/>
                <a:gd name="connsiteY0" fmla="*/ 175850 h 4846321"/>
                <a:gd name="connsiteX1" fmla="*/ 1055077 w 1055077"/>
                <a:gd name="connsiteY1" fmla="*/ 4846321 h 4846321"/>
                <a:gd name="connsiteX2" fmla="*/ 949569 w 1055077"/>
                <a:gd name="connsiteY2" fmla="*/ 4846321 h 4846321"/>
                <a:gd name="connsiteX3" fmla="*/ 949569 w 1055077"/>
                <a:gd name="connsiteY3" fmla="*/ 4846320 h 4846321"/>
                <a:gd name="connsiteX4" fmla="*/ 527538 w 1055077"/>
                <a:gd name="connsiteY4" fmla="*/ 4424289 h 4846321"/>
                <a:gd name="connsiteX5" fmla="*/ 105507 w 1055077"/>
                <a:gd name="connsiteY5" fmla="*/ 4846320 h 4846321"/>
                <a:gd name="connsiteX6" fmla="*/ 105507 w 1055077"/>
                <a:gd name="connsiteY6" fmla="*/ 4846321 h 4846321"/>
                <a:gd name="connsiteX7" fmla="*/ 0 w 1055077"/>
                <a:gd name="connsiteY7" fmla="*/ 4846321 h 4846321"/>
                <a:gd name="connsiteX8" fmla="*/ 0 w 1055077"/>
                <a:gd name="connsiteY8" fmla="*/ 175850 h 4846321"/>
                <a:gd name="connsiteX9" fmla="*/ 175850 w 1055077"/>
                <a:gd name="connsiteY9" fmla="*/ 0 h 4846321"/>
                <a:gd name="connsiteX10" fmla="*/ 879227 w 1055077"/>
                <a:gd name="connsiteY10" fmla="*/ 0 h 4846321"/>
                <a:gd name="connsiteX11" fmla="*/ 1055077 w 1055077"/>
                <a:gd name="connsiteY11" fmla="*/ 175850 h 484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5077" h="4846321">
                  <a:moveTo>
                    <a:pt x="1055077" y="175850"/>
                  </a:moveTo>
                  <a:lnTo>
                    <a:pt x="1055077" y="4846321"/>
                  </a:lnTo>
                  <a:lnTo>
                    <a:pt x="949569" y="4846321"/>
                  </a:lnTo>
                  <a:lnTo>
                    <a:pt x="949569" y="4846320"/>
                  </a:lnTo>
                  <a:cubicBezTo>
                    <a:pt x="949569" y="4613239"/>
                    <a:pt x="760619" y="4424289"/>
                    <a:pt x="527538" y="4424289"/>
                  </a:cubicBezTo>
                  <a:cubicBezTo>
                    <a:pt x="294457" y="4424289"/>
                    <a:pt x="105507" y="4613239"/>
                    <a:pt x="105507" y="4846320"/>
                  </a:cubicBezTo>
                  <a:lnTo>
                    <a:pt x="105507" y="4846321"/>
                  </a:lnTo>
                  <a:lnTo>
                    <a:pt x="0" y="4846321"/>
                  </a:lnTo>
                  <a:lnTo>
                    <a:pt x="0" y="175850"/>
                  </a:lnTo>
                  <a:cubicBezTo>
                    <a:pt x="0" y="78731"/>
                    <a:pt x="78731" y="0"/>
                    <a:pt x="175850" y="0"/>
                  </a:cubicBezTo>
                  <a:lnTo>
                    <a:pt x="879227" y="0"/>
                  </a:lnTo>
                  <a:cubicBezTo>
                    <a:pt x="976346" y="0"/>
                    <a:pt x="1055077" y="78731"/>
                    <a:pt x="1055077" y="175850"/>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2" name="TextBox 101"/>
            <p:cNvSpPr txBox="1"/>
            <p:nvPr/>
          </p:nvSpPr>
          <p:spPr>
            <a:xfrm>
              <a:off x="810148" y="1196343"/>
              <a:ext cx="4436770" cy="609448"/>
            </a:xfrm>
            <a:prstGeom prst="rect">
              <a:avLst/>
            </a:prstGeom>
            <a:noFill/>
          </p:spPr>
          <p:txBody>
            <a:bodyPr wrap="square" rtlCol="0">
              <a:spAutoFit/>
            </a:bodyPr>
            <a:lstStyle/>
            <a:p>
              <a:pPr algn="ctr"/>
              <a:r>
                <a:rPr lang="en-US" sz="2400" b="1" dirty="0" smtClean="0">
                  <a:latin typeface="Century Gothic" panose="020B0502020202020204" pitchFamily="34" charset="0"/>
                </a:rPr>
                <a:t>Session</a:t>
              </a:r>
              <a:r>
                <a:rPr lang="bn-BD" sz="2400" dirty="0" smtClean="0"/>
                <a:t> </a:t>
              </a:r>
              <a:r>
                <a:rPr lang="bn-BD" sz="2400" b="1" dirty="0" smtClean="0">
                  <a:latin typeface="Century Gothic" panose="020B0502020202020204" pitchFamily="34" charset="0"/>
                </a:rPr>
                <a:t>Layer</a:t>
              </a:r>
              <a:endParaRPr lang="en-US" sz="2400" b="1" dirty="0">
                <a:latin typeface="Century Gothic" panose="020B0502020202020204" pitchFamily="34" charset="0"/>
              </a:endParaRPr>
            </a:p>
          </p:txBody>
        </p:sp>
      </p:grpSp>
      <p:grpSp>
        <p:nvGrpSpPr>
          <p:cNvPr id="103" name="Group 102"/>
          <p:cNvGrpSpPr/>
          <p:nvPr/>
        </p:nvGrpSpPr>
        <p:grpSpPr>
          <a:xfrm>
            <a:off x="4420485" y="3062925"/>
            <a:ext cx="4049592" cy="799235"/>
            <a:chOff x="658479" y="3230637"/>
            <a:chExt cx="4049592" cy="799235"/>
          </a:xfrm>
          <a:effectLst>
            <a:outerShdw blurRad="50800" dist="38100" dir="2700000" algn="tl" rotWithShape="0">
              <a:prstClr val="black">
                <a:alpha val="40000"/>
              </a:prstClr>
            </a:outerShdw>
          </a:effectLst>
        </p:grpSpPr>
        <p:grpSp>
          <p:nvGrpSpPr>
            <p:cNvPr id="104" name="Group 103"/>
            <p:cNvGrpSpPr/>
            <p:nvPr/>
          </p:nvGrpSpPr>
          <p:grpSpPr>
            <a:xfrm>
              <a:off x="658479" y="3230637"/>
              <a:ext cx="4049592" cy="799235"/>
              <a:chOff x="1793633" y="2825260"/>
              <a:chExt cx="5054989" cy="1055079"/>
            </a:xfrm>
          </p:grpSpPr>
          <p:grpSp>
            <p:nvGrpSpPr>
              <p:cNvPr id="106" name="Group 105"/>
              <p:cNvGrpSpPr/>
              <p:nvPr/>
            </p:nvGrpSpPr>
            <p:grpSpPr>
              <a:xfrm>
                <a:off x="1793633" y="2825260"/>
                <a:ext cx="5054989" cy="1055079"/>
                <a:chOff x="794826" y="3877994"/>
                <a:chExt cx="5645832" cy="1055079"/>
              </a:xfrm>
            </p:grpSpPr>
            <p:sp>
              <p:nvSpPr>
                <p:cNvPr id="108" name="Round Same Side Corner Rectangle 107"/>
                <p:cNvSpPr/>
                <p:nvPr/>
              </p:nvSpPr>
              <p:spPr>
                <a:xfrm rot="5400000" flipH="1">
                  <a:off x="3090203" y="1582618"/>
                  <a:ext cx="1055078" cy="5645832"/>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09" name="Freeform 108"/>
                <p:cNvSpPr/>
                <p:nvPr/>
              </p:nvSpPr>
              <p:spPr>
                <a:xfrm rot="5400000" flipH="1">
                  <a:off x="5513362" y="4005777"/>
                  <a:ext cx="1055078" cy="799512"/>
                </a:xfrm>
                <a:custGeom>
                  <a:avLst/>
                  <a:gdLst>
                    <a:gd name="connsiteX0" fmla="*/ 1055078 w 1055078"/>
                    <a:gd name="connsiteY0" fmla="*/ 799512 h 799512"/>
                    <a:gd name="connsiteX1" fmla="*/ 1055078 w 1055078"/>
                    <a:gd name="connsiteY1" fmla="*/ 175850 h 799512"/>
                    <a:gd name="connsiteX2" fmla="*/ 879228 w 1055078"/>
                    <a:gd name="connsiteY2" fmla="*/ 0 h 799512"/>
                    <a:gd name="connsiteX3" fmla="*/ 175850 w 1055078"/>
                    <a:gd name="connsiteY3" fmla="*/ 0 h 799512"/>
                    <a:gd name="connsiteX4" fmla="*/ 0 w 1055078"/>
                    <a:gd name="connsiteY4" fmla="*/ 175850 h 799512"/>
                    <a:gd name="connsiteX5" fmla="*/ 0 w 1055078"/>
                    <a:gd name="connsiteY5" fmla="*/ 799512 h 79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5078" h="799512">
                      <a:moveTo>
                        <a:pt x="1055078" y="799512"/>
                      </a:moveTo>
                      <a:lnTo>
                        <a:pt x="1055078" y="175850"/>
                      </a:lnTo>
                      <a:cubicBezTo>
                        <a:pt x="1055078" y="78731"/>
                        <a:pt x="976347" y="0"/>
                        <a:pt x="879228" y="0"/>
                      </a:cubicBezTo>
                      <a:lnTo>
                        <a:pt x="175850" y="0"/>
                      </a:lnTo>
                      <a:cubicBezTo>
                        <a:pt x="78731" y="0"/>
                        <a:pt x="0" y="78731"/>
                        <a:pt x="0" y="175850"/>
                      </a:cubicBezTo>
                      <a:lnTo>
                        <a:pt x="0" y="79951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grpSp>
          <p:sp>
            <p:nvSpPr>
              <p:cNvPr id="107" name="TextBox 106"/>
              <p:cNvSpPr txBox="1"/>
              <p:nvPr/>
            </p:nvSpPr>
            <p:spPr>
              <a:xfrm>
                <a:off x="6148585" y="3007446"/>
                <a:ext cx="693004" cy="690709"/>
              </a:xfrm>
              <a:prstGeom prst="rect">
                <a:avLst/>
              </a:prstGeom>
              <a:noFill/>
            </p:spPr>
            <p:txBody>
              <a:bodyPr wrap="square" rtlCol="0">
                <a:spAutoFit/>
              </a:bodyPr>
              <a:lstStyle/>
              <a:p>
                <a:pPr algn="ctr"/>
                <a:r>
                  <a:rPr lang="bn-BD" sz="2800" b="1" dirty="0" smtClean="0">
                    <a:solidFill>
                      <a:schemeClr val="bg1"/>
                    </a:solidFill>
                    <a:latin typeface="Century Gothic" panose="020B0502020202020204" pitchFamily="34" charset="0"/>
                  </a:rPr>
                  <a:t>04</a:t>
                </a:r>
                <a:endParaRPr lang="en-US" sz="2800" b="1" dirty="0">
                  <a:solidFill>
                    <a:schemeClr val="bg1"/>
                  </a:solidFill>
                  <a:latin typeface="Century Gothic" panose="020B0502020202020204" pitchFamily="34" charset="0"/>
                </a:endParaRPr>
              </a:p>
            </p:txBody>
          </p:sp>
        </p:grpSp>
        <p:sp>
          <p:nvSpPr>
            <p:cNvPr id="105" name="TextBox 104"/>
            <p:cNvSpPr txBox="1"/>
            <p:nvPr/>
          </p:nvSpPr>
          <p:spPr>
            <a:xfrm>
              <a:off x="750159" y="3361672"/>
              <a:ext cx="3370276" cy="523220"/>
            </a:xfrm>
            <a:prstGeom prst="rect">
              <a:avLst/>
            </a:prstGeom>
            <a:noFill/>
          </p:spPr>
          <p:txBody>
            <a:bodyPr wrap="square" rtlCol="0" anchor="ctr">
              <a:spAutoFit/>
            </a:bodyPr>
            <a:lstStyle>
              <a:defPPr>
                <a:defRPr lang="en-US"/>
              </a:defPPr>
              <a:lvl1pPr algn="ctr">
                <a:defRPr sz="1400" b="1">
                  <a:solidFill>
                    <a:srgbClr val="0070C0"/>
                  </a:solidFill>
                </a:defRPr>
              </a:lvl1pPr>
            </a:lstStyle>
            <a:p>
              <a:r>
                <a:rPr lang="en-US" dirty="0"/>
                <a:t>To Provide reliable process-to-process; Massage delivery and error recovery</a:t>
              </a:r>
            </a:p>
          </p:txBody>
        </p:sp>
      </p:grpSp>
      <p:grpSp>
        <p:nvGrpSpPr>
          <p:cNvPr id="110" name="Group 109"/>
          <p:cNvGrpSpPr/>
          <p:nvPr/>
        </p:nvGrpSpPr>
        <p:grpSpPr>
          <a:xfrm>
            <a:off x="4420486" y="2940377"/>
            <a:ext cx="3799030" cy="1044333"/>
            <a:chOff x="626013" y="820616"/>
            <a:chExt cx="5015133" cy="1378634"/>
          </a:xfrm>
          <a:effectLst>
            <a:outerShdw blurRad="50800" dist="38100" dir="2700000" algn="tl" rotWithShape="0">
              <a:prstClr val="black">
                <a:alpha val="40000"/>
              </a:prstClr>
            </a:outerShdw>
          </a:effectLst>
        </p:grpSpPr>
        <p:sp>
          <p:nvSpPr>
            <p:cNvPr id="111" name="Freeform 110"/>
            <p:cNvSpPr/>
            <p:nvPr/>
          </p:nvSpPr>
          <p:spPr>
            <a:xfrm rot="16200000">
              <a:off x="2444262" y="-997633"/>
              <a:ext cx="1378634" cy="5015131"/>
            </a:xfrm>
            <a:custGeom>
              <a:avLst/>
              <a:gdLst>
                <a:gd name="connsiteX0" fmla="*/ 1378634 w 1378634"/>
                <a:gd name="connsiteY0" fmla="*/ 229777 h 5015131"/>
                <a:gd name="connsiteX1" fmla="*/ 1378634 w 1378634"/>
                <a:gd name="connsiteY1" fmla="*/ 5015131 h 5015131"/>
                <a:gd name="connsiteX2" fmla="*/ 1111348 w 1378634"/>
                <a:gd name="connsiteY2" fmla="*/ 5015131 h 5015131"/>
                <a:gd name="connsiteX3" fmla="*/ 1102773 w 1378634"/>
                <a:gd name="connsiteY3" fmla="*/ 4930078 h 5015131"/>
                <a:gd name="connsiteX4" fmla="*/ 689317 w 1378634"/>
                <a:gd name="connsiteY4" fmla="*/ 4593101 h 5015131"/>
                <a:gd name="connsiteX5" fmla="*/ 275860 w 1378634"/>
                <a:gd name="connsiteY5" fmla="*/ 4930078 h 5015131"/>
                <a:gd name="connsiteX6" fmla="*/ 267286 w 1378634"/>
                <a:gd name="connsiteY6" fmla="*/ 5015131 h 5015131"/>
                <a:gd name="connsiteX7" fmla="*/ 0 w 1378634"/>
                <a:gd name="connsiteY7" fmla="*/ 5015131 h 5015131"/>
                <a:gd name="connsiteX8" fmla="*/ 0 w 1378634"/>
                <a:gd name="connsiteY8" fmla="*/ 229777 h 5015131"/>
                <a:gd name="connsiteX9" fmla="*/ 229777 w 1378634"/>
                <a:gd name="connsiteY9" fmla="*/ 0 h 5015131"/>
                <a:gd name="connsiteX10" fmla="*/ 1148857 w 1378634"/>
                <a:gd name="connsiteY10" fmla="*/ 0 h 5015131"/>
                <a:gd name="connsiteX11" fmla="*/ 1378634 w 1378634"/>
                <a:gd name="connsiteY11" fmla="*/ 229777 h 5015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8634" h="5015131">
                  <a:moveTo>
                    <a:pt x="1378634" y="229777"/>
                  </a:moveTo>
                  <a:lnTo>
                    <a:pt x="1378634" y="5015131"/>
                  </a:lnTo>
                  <a:lnTo>
                    <a:pt x="1111348" y="5015131"/>
                  </a:lnTo>
                  <a:lnTo>
                    <a:pt x="1102773" y="4930078"/>
                  </a:lnTo>
                  <a:cubicBezTo>
                    <a:pt x="1063421" y="4737766"/>
                    <a:pt x="893262" y="4593101"/>
                    <a:pt x="689317" y="4593101"/>
                  </a:cubicBezTo>
                  <a:cubicBezTo>
                    <a:pt x="485371" y="4593101"/>
                    <a:pt x="315213" y="4737766"/>
                    <a:pt x="275860" y="4930078"/>
                  </a:cubicBezTo>
                  <a:lnTo>
                    <a:pt x="267286" y="5015131"/>
                  </a:lnTo>
                  <a:lnTo>
                    <a:pt x="0" y="5015131"/>
                  </a:lnTo>
                  <a:lnTo>
                    <a:pt x="0" y="229777"/>
                  </a:lnTo>
                  <a:cubicBezTo>
                    <a:pt x="0" y="102875"/>
                    <a:pt x="102875" y="0"/>
                    <a:pt x="229777" y="0"/>
                  </a:cubicBezTo>
                  <a:lnTo>
                    <a:pt x="1148857" y="0"/>
                  </a:lnTo>
                  <a:cubicBezTo>
                    <a:pt x="1275759" y="0"/>
                    <a:pt x="1378634" y="102875"/>
                    <a:pt x="1378634" y="22977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rot="5400000" flipH="1" flipV="1">
              <a:off x="2690447" y="-913229"/>
              <a:ext cx="1055077" cy="4846321"/>
            </a:xfrm>
            <a:custGeom>
              <a:avLst/>
              <a:gdLst>
                <a:gd name="connsiteX0" fmla="*/ 1055077 w 1055077"/>
                <a:gd name="connsiteY0" fmla="*/ 175850 h 4846321"/>
                <a:gd name="connsiteX1" fmla="*/ 1055077 w 1055077"/>
                <a:gd name="connsiteY1" fmla="*/ 4846321 h 4846321"/>
                <a:gd name="connsiteX2" fmla="*/ 949569 w 1055077"/>
                <a:gd name="connsiteY2" fmla="*/ 4846321 h 4846321"/>
                <a:gd name="connsiteX3" fmla="*/ 949569 w 1055077"/>
                <a:gd name="connsiteY3" fmla="*/ 4846320 h 4846321"/>
                <a:gd name="connsiteX4" fmla="*/ 527538 w 1055077"/>
                <a:gd name="connsiteY4" fmla="*/ 4424289 h 4846321"/>
                <a:gd name="connsiteX5" fmla="*/ 105507 w 1055077"/>
                <a:gd name="connsiteY5" fmla="*/ 4846320 h 4846321"/>
                <a:gd name="connsiteX6" fmla="*/ 105507 w 1055077"/>
                <a:gd name="connsiteY6" fmla="*/ 4846321 h 4846321"/>
                <a:gd name="connsiteX7" fmla="*/ 0 w 1055077"/>
                <a:gd name="connsiteY7" fmla="*/ 4846321 h 4846321"/>
                <a:gd name="connsiteX8" fmla="*/ 0 w 1055077"/>
                <a:gd name="connsiteY8" fmla="*/ 175850 h 4846321"/>
                <a:gd name="connsiteX9" fmla="*/ 175850 w 1055077"/>
                <a:gd name="connsiteY9" fmla="*/ 0 h 4846321"/>
                <a:gd name="connsiteX10" fmla="*/ 879227 w 1055077"/>
                <a:gd name="connsiteY10" fmla="*/ 0 h 4846321"/>
                <a:gd name="connsiteX11" fmla="*/ 1055077 w 1055077"/>
                <a:gd name="connsiteY11" fmla="*/ 175850 h 484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5077" h="4846321">
                  <a:moveTo>
                    <a:pt x="1055077" y="175850"/>
                  </a:moveTo>
                  <a:lnTo>
                    <a:pt x="1055077" y="4846321"/>
                  </a:lnTo>
                  <a:lnTo>
                    <a:pt x="949569" y="4846321"/>
                  </a:lnTo>
                  <a:lnTo>
                    <a:pt x="949569" y="4846320"/>
                  </a:lnTo>
                  <a:cubicBezTo>
                    <a:pt x="949569" y="4613239"/>
                    <a:pt x="760619" y="4424289"/>
                    <a:pt x="527538" y="4424289"/>
                  </a:cubicBezTo>
                  <a:cubicBezTo>
                    <a:pt x="294457" y="4424289"/>
                    <a:pt x="105507" y="4613239"/>
                    <a:pt x="105507" y="4846320"/>
                  </a:cubicBezTo>
                  <a:lnTo>
                    <a:pt x="105507" y="4846321"/>
                  </a:lnTo>
                  <a:lnTo>
                    <a:pt x="0" y="4846321"/>
                  </a:lnTo>
                  <a:lnTo>
                    <a:pt x="0" y="175850"/>
                  </a:lnTo>
                  <a:cubicBezTo>
                    <a:pt x="0" y="78731"/>
                    <a:pt x="78731" y="0"/>
                    <a:pt x="175850" y="0"/>
                  </a:cubicBezTo>
                  <a:lnTo>
                    <a:pt x="879227" y="0"/>
                  </a:lnTo>
                  <a:cubicBezTo>
                    <a:pt x="976346" y="0"/>
                    <a:pt x="1055077" y="78731"/>
                    <a:pt x="1055077" y="175850"/>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3" name="TextBox 112"/>
            <p:cNvSpPr txBox="1"/>
            <p:nvPr/>
          </p:nvSpPr>
          <p:spPr>
            <a:xfrm>
              <a:off x="810148" y="1210126"/>
              <a:ext cx="4436770" cy="609448"/>
            </a:xfrm>
            <a:prstGeom prst="rect">
              <a:avLst/>
            </a:prstGeom>
            <a:noFill/>
          </p:spPr>
          <p:txBody>
            <a:bodyPr wrap="square" rtlCol="0">
              <a:spAutoFit/>
            </a:bodyPr>
            <a:lstStyle/>
            <a:p>
              <a:pPr algn="ctr"/>
              <a:r>
                <a:rPr lang="en-US" sz="2400" b="1" dirty="0" smtClean="0">
                  <a:latin typeface="Century Gothic" panose="020B0502020202020204" pitchFamily="34" charset="0"/>
                </a:rPr>
                <a:t>Transport</a:t>
              </a:r>
              <a:r>
                <a:rPr lang="bn-BD" sz="2400" b="1" dirty="0" smtClean="0">
                  <a:latin typeface="Century Gothic" panose="020B0502020202020204" pitchFamily="34" charset="0"/>
                </a:rPr>
                <a:t> Layer</a:t>
              </a:r>
              <a:endParaRPr lang="en-US" sz="2400" b="1" dirty="0">
                <a:latin typeface="Century Gothic" panose="020B0502020202020204" pitchFamily="34" charset="0"/>
              </a:endParaRPr>
            </a:p>
          </p:txBody>
        </p:sp>
      </p:grpSp>
      <p:grpSp>
        <p:nvGrpSpPr>
          <p:cNvPr id="114" name="Group 113"/>
          <p:cNvGrpSpPr/>
          <p:nvPr/>
        </p:nvGrpSpPr>
        <p:grpSpPr>
          <a:xfrm>
            <a:off x="370893" y="4008789"/>
            <a:ext cx="4049592" cy="799235"/>
            <a:chOff x="658479" y="3230637"/>
            <a:chExt cx="4049592" cy="799235"/>
          </a:xfrm>
          <a:effectLst>
            <a:outerShdw blurRad="50800" dist="38100" dir="2700000" algn="tl" rotWithShape="0">
              <a:prstClr val="black">
                <a:alpha val="40000"/>
              </a:prstClr>
            </a:outerShdw>
          </a:effectLst>
        </p:grpSpPr>
        <p:grpSp>
          <p:nvGrpSpPr>
            <p:cNvPr id="115" name="Group 114"/>
            <p:cNvGrpSpPr/>
            <p:nvPr/>
          </p:nvGrpSpPr>
          <p:grpSpPr>
            <a:xfrm>
              <a:off x="658479" y="3230637"/>
              <a:ext cx="4049592" cy="799235"/>
              <a:chOff x="1793633" y="2825260"/>
              <a:chExt cx="5054989" cy="1055079"/>
            </a:xfrm>
          </p:grpSpPr>
          <p:grpSp>
            <p:nvGrpSpPr>
              <p:cNvPr id="117" name="Group 116"/>
              <p:cNvGrpSpPr/>
              <p:nvPr/>
            </p:nvGrpSpPr>
            <p:grpSpPr>
              <a:xfrm>
                <a:off x="1793633" y="2825260"/>
                <a:ext cx="5054989" cy="1055079"/>
                <a:chOff x="794826" y="3877994"/>
                <a:chExt cx="5645832" cy="1055079"/>
              </a:xfrm>
            </p:grpSpPr>
            <p:sp>
              <p:nvSpPr>
                <p:cNvPr id="119" name="Round Same Side Corner Rectangle 118"/>
                <p:cNvSpPr/>
                <p:nvPr/>
              </p:nvSpPr>
              <p:spPr>
                <a:xfrm rot="5400000" flipH="1">
                  <a:off x="3090203" y="1582618"/>
                  <a:ext cx="1055078" cy="5645832"/>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20" name="Freeform 119"/>
                <p:cNvSpPr/>
                <p:nvPr/>
              </p:nvSpPr>
              <p:spPr>
                <a:xfrm rot="5400000" flipH="1">
                  <a:off x="5513362" y="4005777"/>
                  <a:ext cx="1055078" cy="799512"/>
                </a:xfrm>
                <a:custGeom>
                  <a:avLst/>
                  <a:gdLst>
                    <a:gd name="connsiteX0" fmla="*/ 1055078 w 1055078"/>
                    <a:gd name="connsiteY0" fmla="*/ 799512 h 799512"/>
                    <a:gd name="connsiteX1" fmla="*/ 1055078 w 1055078"/>
                    <a:gd name="connsiteY1" fmla="*/ 175850 h 799512"/>
                    <a:gd name="connsiteX2" fmla="*/ 879228 w 1055078"/>
                    <a:gd name="connsiteY2" fmla="*/ 0 h 799512"/>
                    <a:gd name="connsiteX3" fmla="*/ 175850 w 1055078"/>
                    <a:gd name="connsiteY3" fmla="*/ 0 h 799512"/>
                    <a:gd name="connsiteX4" fmla="*/ 0 w 1055078"/>
                    <a:gd name="connsiteY4" fmla="*/ 175850 h 799512"/>
                    <a:gd name="connsiteX5" fmla="*/ 0 w 1055078"/>
                    <a:gd name="connsiteY5" fmla="*/ 799512 h 79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5078" h="799512">
                      <a:moveTo>
                        <a:pt x="1055078" y="799512"/>
                      </a:moveTo>
                      <a:lnTo>
                        <a:pt x="1055078" y="175850"/>
                      </a:lnTo>
                      <a:cubicBezTo>
                        <a:pt x="1055078" y="78731"/>
                        <a:pt x="976347" y="0"/>
                        <a:pt x="879228" y="0"/>
                      </a:cubicBezTo>
                      <a:lnTo>
                        <a:pt x="175850" y="0"/>
                      </a:lnTo>
                      <a:cubicBezTo>
                        <a:pt x="78731" y="0"/>
                        <a:pt x="0" y="78731"/>
                        <a:pt x="0" y="175850"/>
                      </a:cubicBezTo>
                      <a:lnTo>
                        <a:pt x="0" y="79951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grpSp>
          <p:sp>
            <p:nvSpPr>
              <p:cNvPr id="118" name="TextBox 117"/>
              <p:cNvSpPr txBox="1"/>
              <p:nvPr/>
            </p:nvSpPr>
            <p:spPr>
              <a:xfrm>
                <a:off x="6148585" y="3007446"/>
                <a:ext cx="693004" cy="690709"/>
              </a:xfrm>
              <a:prstGeom prst="rect">
                <a:avLst/>
              </a:prstGeom>
              <a:noFill/>
            </p:spPr>
            <p:txBody>
              <a:bodyPr wrap="square" rtlCol="0">
                <a:spAutoFit/>
              </a:bodyPr>
              <a:lstStyle/>
              <a:p>
                <a:pPr algn="ctr"/>
                <a:r>
                  <a:rPr lang="bn-BD" sz="2800" b="1" dirty="0" smtClean="0">
                    <a:solidFill>
                      <a:schemeClr val="bg1"/>
                    </a:solidFill>
                    <a:latin typeface="Century Gothic" panose="020B0502020202020204" pitchFamily="34" charset="0"/>
                  </a:rPr>
                  <a:t>05</a:t>
                </a:r>
                <a:endParaRPr lang="en-US" sz="2800" b="1" dirty="0">
                  <a:solidFill>
                    <a:schemeClr val="bg1"/>
                  </a:solidFill>
                  <a:latin typeface="Century Gothic" panose="020B0502020202020204" pitchFamily="34" charset="0"/>
                </a:endParaRPr>
              </a:p>
            </p:txBody>
          </p:sp>
        </p:grpSp>
        <p:sp>
          <p:nvSpPr>
            <p:cNvPr id="116" name="TextBox 115"/>
            <p:cNvSpPr txBox="1"/>
            <p:nvPr/>
          </p:nvSpPr>
          <p:spPr>
            <a:xfrm>
              <a:off x="673959" y="3361672"/>
              <a:ext cx="3470490" cy="523220"/>
            </a:xfrm>
            <a:prstGeom prst="rect">
              <a:avLst/>
            </a:prstGeom>
            <a:noFill/>
          </p:spPr>
          <p:txBody>
            <a:bodyPr wrap="square" rtlCol="0" anchor="ctr">
              <a:spAutoFit/>
            </a:bodyPr>
            <a:lstStyle/>
            <a:p>
              <a:pPr algn="ctr"/>
              <a:r>
                <a:rPr lang="en-US" sz="1400" b="1" dirty="0">
                  <a:solidFill>
                    <a:srgbClr val="0070C0"/>
                  </a:solidFill>
                </a:rPr>
                <a:t>To </a:t>
              </a:r>
              <a:r>
                <a:rPr lang="en-US" sz="1400" b="1" dirty="0">
                  <a:solidFill>
                    <a:srgbClr val="0070C0"/>
                  </a:solidFill>
                </a:rPr>
                <a:t>move packets from source to destination; to provide internetworking </a:t>
              </a:r>
            </a:p>
          </p:txBody>
        </p:sp>
      </p:grpSp>
      <p:grpSp>
        <p:nvGrpSpPr>
          <p:cNvPr id="121" name="Group 120"/>
          <p:cNvGrpSpPr/>
          <p:nvPr/>
        </p:nvGrpSpPr>
        <p:grpSpPr>
          <a:xfrm>
            <a:off x="370894" y="3886241"/>
            <a:ext cx="3799030" cy="1044333"/>
            <a:chOff x="626013" y="820616"/>
            <a:chExt cx="5015133" cy="1378634"/>
          </a:xfrm>
          <a:effectLst>
            <a:outerShdw blurRad="50800" dist="38100" dir="2700000" algn="tl" rotWithShape="0">
              <a:prstClr val="black">
                <a:alpha val="40000"/>
              </a:prstClr>
            </a:outerShdw>
          </a:effectLst>
        </p:grpSpPr>
        <p:sp>
          <p:nvSpPr>
            <p:cNvPr id="122" name="Freeform 121"/>
            <p:cNvSpPr/>
            <p:nvPr/>
          </p:nvSpPr>
          <p:spPr>
            <a:xfrm rot="16200000">
              <a:off x="2444262" y="-997633"/>
              <a:ext cx="1378634" cy="5015131"/>
            </a:xfrm>
            <a:custGeom>
              <a:avLst/>
              <a:gdLst>
                <a:gd name="connsiteX0" fmla="*/ 1378634 w 1378634"/>
                <a:gd name="connsiteY0" fmla="*/ 229777 h 5015131"/>
                <a:gd name="connsiteX1" fmla="*/ 1378634 w 1378634"/>
                <a:gd name="connsiteY1" fmla="*/ 5015131 h 5015131"/>
                <a:gd name="connsiteX2" fmla="*/ 1111348 w 1378634"/>
                <a:gd name="connsiteY2" fmla="*/ 5015131 h 5015131"/>
                <a:gd name="connsiteX3" fmla="*/ 1102773 w 1378634"/>
                <a:gd name="connsiteY3" fmla="*/ 4930078 h 5015131"/>
                <a:gd name="connsiteX4" fmla="*/ 689317 w 1378634"/>
                <a:gd name="connsiteY4" fmla="*/ 4593101 h 5015131"/>
                <a:gd name="connsiteX5" fmla="*/ 275860 w 1378634"/>
                <a:gd name="connsiteY5" fmla="*/ 4930078 h 5015131"/>
                <a:gd name="connsiteX6" fmla="*/ 267286 w 1378634"/>
                <a:gd name="connsiteY6" fmla="*/ 5015131 h 5015131"/>
                <a:gd name="connsiteX7" fmla="*/ 0 w 1378634"/>
                <a:gd name="connsiteY7" fmla="*/ 5015131 h 5015131"/>
                <a:gd name="connsiteX8" fmla="*/ 0 w 1378634"/>
                <a:gd name="connsiteY8" fmla="*/ 229777 h 5015131"/>
                <a:gd name="connsiteX9" fmla="*/ 229777 w 1378634"/>
                <a:gd name="connsiteY9" fmla="*/ 0 h 5015131"/>
                <a:gd name="connsiteX10" fmla="*/ 1148857 w 1378634"/>
                <a:gd name="connsiteY10" fmla="*/ 0 h 5015131"/>
                <a:gd name="connsiteX11" fmla="*/ 1378634 w 1378634"/>
                <a:gd name="connsiteY11" fmla="*/ 229777 h 5015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8634" h="5015131">
                  <a:moveTo>
                    <a:pt x="1378634" y="229777"/>
                  </a:moveTo>
                  <a:lnTo>
                    <a:pt x="1378634" y="5015131"/>
                  </a:lnTo>
                  <a:lnTo>
                    <a:pt x="1111348" y="5015131"/>
                  </a:lnTo>
                  <a:lnTo>
                    <a:pt x="1102773" y="4930078"/>
                  </a:lnTo>
                  <a:cubicBezTo>
                    <a:pt x="1063421" y="4737766"/>
                    <a:pt x="893262" y="4593101"/>
                    <a:pt x="689317" y="4593101"/>
                  </a:cubicBezTo>
                  <a:cubicBezTo>
                    <a:pt x="485371" y="4593101"/>
                    <a:pt x="315213" y="4737766"/>
                    <a:pt x="275860" y="4930078"/>
                  </a:cubicBezTo>
                  <a:lnTo>
                    <a:pt x="267286" y="5015131"/>
                  </a:lnTo>
                  <a:lnTo>
                    <a:pt x="0" y="5015131"/>
                  </a:lnTo>
                  <a:lnTo>
                    <a:pt x="0" y="229777"/>
                  </a:lnTo>
                  <a:cubicBezTo>
                    <a:pt x="0" y="102875"/>
                    <a:pt x="102875" y="0"/>
                    <a:pt x="229777" y="0"/>
                  </a:cubicBezTo>
                  <a:lnTo>
                    <a:pt x="1148857" y="0"/>
                  </a:lnTo>
                  <a:cubicBezTo>
                    <a:pt x="1275759" y="0"/>
                    <a:pt x="1378634" y="102875"/>
                    <a:pt x="1378634" y="22977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rot="5400000" flipH="1" flipV="1">
              <a:off x="2690447" y="-913229"/>
              <a:ext cx="1055077" cy="4846321"/>
            </a:xfrm>
            <a:custGeom>
              <a:avLst/>
              <a:gdLst>
                <a:gd name="connsiteX0" fmla="*/ 1055077 w 1055077"/>
                <a:gd name="connsiteY0" fmla="*/ 175850 h 4846321"/>
                <a:gd name="connsiteX1" fmla="*/ 1055077 w 1055077"/>
                <a:gd name="connsiteY1" fmla="*/ 4846321 h 4846321"/>
                <a:gd name="connsiteX2" fmla="*/ 949569 w 1055077"/>
                <a:gd name="connsiteY2" fmla="*/ 4846321 h 4846321"/>
                <a:gd name="connsiteX3" fmla="*/ 949569 w 1055077"/>
                <a:gd name="connsiteY3" fmla="*/ 4846320 h 4846321"/>
                <a:gd name="connsiteX4" fmla="*/ 527538 w 1055077"/>
                <a:gd name="connsiteY4" fmla="*/ 4424289 h 4846321"/>
                <a:gd name="connsiteX5" fmla="*/ 105507 w 1055077"/>
                <a:gd name="connsiteY5" fmla="*/ 4846320 h 4846321"/>
                <a:gd name="connsiteX6" fmla="*/ 105507 w 1055077"/>
                <a:gd name="connsiteY6" fmla="*/ 4846321 h 4846321"/>
                <a:gd name="connsiteX7" fmla="*/ 0 w 1055077"/>
                <a:gd name="connsiteY7" fmla="*/ 4846321 h 4846321"/>
                <a:gd name="connsiteX8" fmla="*/ 0 w 1055077"/>
                <a:gd name="connsiteY8" fmla="*/ 175850 h 4846321"/>
                <a:gd name="connsiteX9" fmla="*/ 175850 w 1055077"/>
                <a:gd name="connsiteY9" fmla="*/ 0 h 4846321"/>
                <a:gd name="connsiteX10" fmla="*/ 879227 w 1055077"/>
                <a:gd name="connsiteY10" fmla="*/ 0 h 4846321"/>
                <a:gd name="connsiteX11" fmla="*/ 1055077 w 1055077"/>
                <a:gd name="connsiteY11" fmla="*/ 175850 h 484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5077" h="4846321">
                  <a:moveTo>
                    <a:pt x="1055077" y="175850"/>
                  </a:moveTo>
                  <a:lnTo>
                    <a:pt x="1055077" y="4846321"/>
                  </a:lnTo>
                  <a:lnTo>
                    <a:pt x="949569" y="4846321"/>
                  </a:lnTo>
                  <a:lnTo>
                    <a:pt x="949569" y="4846320"/>
                  </a:lnTo>
                  <a:cubicBezTo>
                    <a:pt x="949569" y="4613239"/>
                    <a:pt x="760619" y="4424289"/>
                    <a:pt x="527538" y="4424289"/>
                  </a:cubicBezTo>
                  <a:cubicBezTo>
                    <a:pt x="294457" y="4424289"/>
                    <a:pt x="105507" y="4613239"/>
                    <a:pt x="105507" y="4846320"/>
                  </a:cubicBezTo>
                  <a:lnTo>
                    <a:pt x="105507" y="4846321"/>
                  </a:lnTo>
                  <a:lnTo>
                    <a:pt x="0" y="4846321"/>
                  </a:lnTo>
                  <a:lnTo>
                    <a:pt x="0" y="175850"/>
                  </a:lnTo>
                  <a:cubicBezTo>
                    <a:pt x="0" y="78731"/>
                    <a:pt x="78731" y="0"/>
                    <a:pt x="175850" y="0"/>
                  </a:cubicBezTo>
                  <a:lnTo>
                    <a:pt x="879227" y="0"/>
                  </a:lnTo>
                  <a:cubicBezTo>
                    <a:pt x="976346" y="0"/>
                    <a:pt x="1055077" y="78731"/>
                    <a:pt x="1055077" y="175850"/>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4" name="TextBox 123"/>
            <p:cNvSpPr txBox="1"/>
            <p:nvPr/>
          </p:nvSpPr>
          <p:spPr>
            <a:xfrm>
              <a:off x="810148" y="1193346"/>
              <a:ext cx="4436770" cy="609448"/>
            </a:xfrm>
            <a:prstGeom prst="rect">
              <a:avLst/>
            </a:prstGeom>
            <a:noFill/>
          </p:spPr>
          <p:txBody>
            <a:bodyPr wrap="square" rtlCol="0">
              <a:spAutoFit/>
            </a:bodyPr>
            <a:lstStyle/>
            <a:p>
              <a:pPr algn="ctr"/>
              <a:r>
                <a:rPr lang="en-US" sz="2400" b="1" dirty="0" smtClean="0">
                  <a:latin typeface="Century Gothic" panose="020B0502020202020204" pitchFamily="34" charset="0"/>
                </a:rPr>
                <a:t>Network</a:t>
              </a:r>
              <a:r>
                <a:rPr lang="bn-BD" sz="2400" b="1" dirty="0" smtClean="0">
                  <a:latin typeface="Century Gothic" panose="020B0502020202020204" pitchFamily="34" charset="0"/>
                </a:rPr>
                <a:t> Layer</a:t>
              </a:r>
            </a:p>
          </p:txBody>
        </p:sp>
      </p:grpSp>
      <p:grpSp>
        <p:nvGrpSpPr>
          <p:cNvPr id="125" name="Group 124"/>
          <p:cNvGrpSpPr/>
          <p:nvPr/>
        </p:nvGrpSpPr>
        <p:grpSpPr>
          <a:xfrm>
            <a:off x="4414851" y="4957181"/>
            <a:ext cx="4049592" cy="799235"/>
            <a:chOff x="658479" y="3230637"/>
            <a:chExt cx="4049592" cy="799235"/>
          </a:xfrm>
          <a:effectLst>
            <a:outerShdw blurRad="50800" dist="38100" dir="2700000" algn="tl" rotWithShape="0">
              <a:prstClr val="black">
                <a:alpha val="40000"/>
              </a:prstClr>
            </a:outerShdw>
          </a:effectLst>
        </p:grpSpPr>
        <p:grpSp>
          <p:nvGrpSpPr>
            <p:cNvPr id="126" name="Group 125"/>
            <p:cNvGrpSpPr/>
            <p:nvPr/>
          </p:nvGrpSpPr>
          <p:grpSpPr>
            <a:xfrm>
              <a:off x="658479" y="3230637"/>
              <a:ext cx="4049592" cy="799235"/>
              <a:chOff x="1793633" y="2825260"/>
              <a:chExt cx="5054989" cy="1055079"/>
            </a:xfrm>
          </p:grpSpPr>
          <p:grpSp>
            <p:nvGrpSpPr>
              <p:cNvPr id="128" name="Group 127"/>
              <p:cNvGrpSpPr/>
              <p:nvPr/>
            </p:nvGrpSpPr>
            <p:grpSpPr>
              <a:xfrm>
                <a:off x="1793633" y="2825260"/>
                <a:ext cx="5054989" cy="1055079"/>
                <a:chOff x="794826" y="3877994"/>
                <a:chExt cx="5645832" cy="1055079"/>
              </a:xfrm>
            </p:grpSpPr>
            <p:sp>
              <p:nvSpPr>
                <p:cNvPr id="130" name="Round Same Side Corner Rectangle 129"/>
                <p:cNvSpPr/>
                <p:nvPr/>
              </p:nvSpPr>
              <p:spPr>
                <a:xfrm rot="5400000" flipH="1">
                  <a:off x="3090203" y="1582618"/>
                  <a:ext cx="1055078" cy="5645832"/>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31" name="Freeform 130"/>
                <p:cNvSpPr/>
                <p:nvPr/>
              </p:nvSpPr>
              <p:spPr>
                <a:xfrm rot="5400000" flipH="1">
                  <a:off x="5513362" y="4005777"/>
                  <a:ext cx="1055078" cy="799512"/>
                </a:xfrm>
                <a:custGeom>
                  <a:avLst/>
                  <a:gdLst>
                    <a:gd name="connsiteX0" fmla="*/ 1055078 w 1055078"/>
                    <a:gd name="connsiteY0" fmla="*/ 799512 h 799512"/>
                    <a:gd name="connsiteX1" fmla="*/ 1055078 w 1055078"/>
                    <a:gd name="connsiteY1" fmla="*/ 175850 h 799512"/>
                    <a:gd name="connsiteX2" fmla="*/ 879228 w 1055078"/>
                    <a:gd name="connsiteY2" fmla="*/ 0 h 799512"/>
                    <a:gd name="connsiteX3" fmla="*/ 175850 w 1055078"/>
                    <a:gd name="connsiteY3" fmla="*/ 0 h 799512"/>
                    <a:gd name="connsiteX4" fmla="*/ 0 w 1055078"/>
                    <a:gd name="connsiteY4" fmla="*/ 175850 h 799512"/>
                    <a:gd name="connsiteX5" fmla="*/ 0 w 1055078"/>
                    <a:gd name="connsiteY5" fmla="*/ 799512 h 79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5078" h="799512">
                      <a:moveTo>
                        <a:pt x="1055078" y="799512"/>
                      </a:moveTo>
                      <a:lnTo>
                        <a:pt x="1055078" y="175850"/>
                      </a:lnTo>
                      <a:cubicBezTo>
                        <a:pt x="1055078" y="78731"/>
                        <a:pt x="976347" y="0"/>
                        <a:pt x="879228" y="0"/>
                      </a:cubicBezTo>
                      <a:lnTo>
                        <a:pt x="175850" y="0"/>
                      </a:lnTo>
                      <a:cubicBezTo>
                        <a:pt x="78731" y="0"/>
                        <a:pt x="0" y="78731"/>
                        <a:pt x="0" y="175850"/>
                      </a:cubicBezTo>
                      <a:lnTo>
                        <a:pt x="0" y="79951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grpSp>
          <p:sp>
            <p:nvSpPr>
              <p:cNvPr id="129" name="TextBox 128"/>
              <p:cNvSpPr txBox="1"/>
              <p:nvPr/>
            </p:nvSpPr>
            <p:spPr>
              <a:xfrm>
                <a:off x="6148585" y="3007446"/>
                <a:ext cx="693004" cy="690709"/>
              </a:xfrm>
              <a:prstGeom prst="rect">
                <a:avLst/>
              </a:prstGeom>
              <a:noFill/>
            </p:spPr>
            <p:txBody>
              <a:bodyPr wrap="square" rtlCol="0">
                <a:spAutoFit/>
              </a:bodyPr>
              <a:lstStyle/>
              <a:p>
                <a:pPr algn="ctr"/>
                <a:r>
                  <a:rPr lang="bn-BD" sz="2800" b="1" dirty="0" smtClean="0">
                    <a:solidFill>
                      <a:schemeClr val="bg1"/>
                    </a:solidFill>
                    <a:latin typeface="Century Gothic" panose="020B0502020202020204" pitchFamily="34" charset="0"/>
                  </a:rPr>
                  <a:t>06</a:t>
                </a:r>
                <a:endParaRPr lang="en-US" sz="2800" b="1" dirty="0">
                  <a:solidFill>
                    <a:schemeClr val="bg1"/>
                  </a:solidFill>
                  <a:latin typeface="Century Gothic" panose="020B0502020202020204" pitchFamily="34" charset="0"/>
                </a:endParaRPr>
              </a:p>
            </p:txBody>
          </p:sp>
        </p:grpSp>
        <p:sp>
          <p:nvSpPr>
            <p:cNvPr id="127" name="TextBox 126"/>
            <p:cNvSpPr txBox="1"/>
            <p:nvPr/>
          </p:nvSpPr>
          <p:spPr>
            <a:xfrm>
              <a:off x="750159" y="3361672"/>
              <a:ext cx="3370276" cy="523220"/>
            </a:xfrm>
            <a:prstGeom prst="rect">
              <a:avLst/>
            </a:prstGeom>
            <a:noFill/>
          </p:spPr>
          <p:txBody>
            <a:bodyPr wrap="square" rtlCol="0" anchor="ctr">
              <a:spAutoFit/>
            </a:bodyPr>
            <a:lstStyle>
              <a:defPPr>
                <a:defRPr lang="en-US"/>
              </a:defPPr>
              <a:lvl1pPr algn="ctr">
                <a:defRPr sz="1400" b="1">
                  <a:solidFill>
                    <a:srgbClr val="0070C0"/>
                  </a:solidFill>
                </a:defRPr>
              </a:lvl1pPr>
            </a:lstStyle>
            <a:p>
              <a:r>
                <a:rPr lang="en-US" dirty="0"/>
                <a:t>To organize bits into frames; to provide Hop-to-hop delivery </a:t>
              </a:r>
            </a:p>
          </p:txBody>
        </p:sp>
      </p:grpSp>
      <p:grpSp>
        <p:nvGrpSpPr>
          <p:cNvPr id="132" name="Group 131"/>
          <p:cNvGrpSpPr/>
          <p:nvPr/>
        </p:nvGrpSpPr>
        <p:grpSpPr>
          <a:xfrm>
            <a:off x="4414852" y="4834633"/>
            <a:ext cx="3799030" cy="1044333"/>
            <a:chOff x="626013" y="820616"/>
            <a:chExt cx="5015133" cy="1378634"/>
          </a:xfrm>
          <a:effectLst>
            <a:outerShdw blurRad="50800" dist="38100" dir="2700000" algn="tl" rotWithShape="0">
              <a:prstClr val="black">
                <a:alpha val="40000"/>
              </a:prstClr>
            </a:outerShdw>
          </a:effectLst>
        </p:grpSpPr>
        <p:sp>
          <p:nvSpPr>
            <p:cNvPr id="133" name="Freeform 132"/>
            <p:cNvSpPr/>
            <p:nvPr/>
          </p:nvSpPr>
          <p:spPr>
            <a:xfrm rot="16200000">
              <a:off x="2444262" y="-997633"/>
              <a:ext cx="1378634" cy="5015131"/>
            </a:xfrm>
            <a:custGeom>
              <a:avLst/>
              <a:gdLst>
                <a:gd name="connsiteX0" fmla="*/ 1378634 w 1378634"/>
                <a:gd name="connsiteY0" fmla="*/ 229777 h 5015131"/>
                <a:gd name="connsiteX1" fmla="*/ 1378634 w 1378634"/>
                <a:gd name="connsiteY1" fmla="*/ 5015131 h 5015131"/>
                <a:gd name="connsiteX2" fmla="*/ 1111348 w 1378634"/>
                <a:gd name="connsiteY2" fmla="*/ 5015131 h 5015131"/>
                <a:gd name="connsiteX3" fmla="*/ 1102773 w 1378634"/>
                <a:gd name="connsiteY3" fmla="*/ 4930078 h 5015131"/>
                <a:gd name="connsiteX4" fmla="*/ 689317 w 1378634"/>
                <a:gd name="connsiteY4" fmla="*/ 4593101 h 5015131"/>
                <a:gd name="connsiteX5" fmla="*/ 275860 w 1378634"/>
                <a:gd name="connsiteY5" fmla="*/ 4930078 h 5015131"/>
                <a:gd name="connsiteX6" fmla="*/ 267286 w 1378634"/>
                <a:gd name="connsiteY6" fmla="*/ 5015131 h 5015131"/>
                <a:gd name="connsiteX7" fmla="*/ 0 w 1378634"/>
                <a:gd name="connsiteY7" fmla="*/ 5015131 h 5015131"/>
                <a:gd name="connsiteX8" fmla="*/ 0 w 1378634"/>
                <a:gd name="connsiteY8" fmla="*/ 229777 h 5015131"/>
                <a:gd name="connsiteX9" fmla="*/ 229777 w 1378634"/>
                <a:gd name="connsiteY9" fmla="*/ 0 h 5015131"/>
                <a:gd name="connsiteX10" fmla="*/ 1148857 w 1378634"/>
                <a:gd name="connsiteY10" fmla="*/ 0 h 5015131"/>
                <a:gd name="connsiteX11" fmla="*/ 1378634 w 1378634"/>
                <a:gd name="connsiteY11" fmla="*/ 229777 h 5015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8634" h="5015131">
                  <a:moveTo>
                    <a:pt x="1378634" y="229777"/>
                  </a:moveTo>
                  <a:lnTo>
                    <a:pt x="1378634" y="5015131"/>
                  </a:lnTo>
                  <a:lnTo>
                    <a:pt x="1111348" y="5015131"/>
                  </a:lnTo>
                  <a:lnTo>
                    <a:pt x="1102773" y="4930078"/>
                  </a:lnTo>
                  <a:cubicBezTo>
                    <a:pt x="1063421" y="4737766"/>
                    <a:pt x="893262" y="4593101"/>
                    <a:pt x="689317" y="4593101"/>
                  </a:cubicBezTo>
                  <a:cubicBezTo>
                    <a:pt x="485371" y="4593101"/>
                    <a:pt x="315213" y="4737766"/>
                    <a:pt x="275860" y="4930078"/>
                  </a:cubicBezTo>
                  <a:lnTo>
                    <a:pt x="267286" y="5015131"/>
                  </a:lnTo>
                  <a:lnTo>
                    <a:pt x="0" y="5015131"/>
                  </a:lnTo>
                  <a:lnTo>
                    <a:pt x="0" y="229777"/>
                  </a:lnTo>
                  <a:cubicBezTo>
                    <a:pt x="0" y="102875"/>
                    <a:pt x="102875" y="0"/>
                    <a:pt x="229777" y="0"/>
                  </a:cubicBezTo>
                  <a:lnTo>
                    <a:pt x="1148857" y="0"/>
                  </a:lnTo>
                  <a:cubicBezTo>
                    <a:pt x="1275759" y="0"/>
                    <a:pt x="1378634" y="102875"/>
                    <a:pt x="1378634" y="22977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133"/>
            <p:cNvSpPr/>
            <p:nvPr/>
          </p:nvSpPr>
          <p:spPr>
            <a:xfrm rot="5400000" flipH="1" flipV="1">
              <a:off x="2690447" y="-913229"/>
              <a:ext cx="1055077" cy="4846321"/>
            </a:xfrm>
            <a:custGeom>
              <a:avLst/>
              <a:gdLst>
                <a:gd name="connsiteX0" fmla="*/ 1055077 w 1055077"/>
                <a:gd name="connsiteY0" fmla="*/ 175850 h 4846321"/>
                <a:gd name="connsiteX1" fmla="*/ 1055077 w 1055077"/>
                <a:gd name="connsiteY1" fmla="*/ 4846321 h 4846321"/>
                <a:gd name="connsiteX2" fmla="*/ 949569 w 1055077"/>
                <a:gd name="connsiteY2" fmla="*/ 4846321 h 4846321"/>
                <a:gd name="connsiteX3" fmla="*/ 949569 w 1055077"/>
                <a:gd name="connsiteY3" fmla="*/ 4846320 h 4846321"/>
                <a:gd name="connsiteX4" fmla="*/ 527538 w 1055077"/>
                <a:gd name="connsiteY4" fmla="*/ 4424289 h 4846321"/>
                <a:gd name="connsiteX5" fmla="*/ 105507 w 1055077"/>
                <a:gd name="connsiteY5" fmla="*/ 4846320 h 4846321"/>
                <a:gd name="connsiteX6" fmla="*/ 105507 w 1055077"/>
                <a:gd name="connsiteY6" fmla="*/ 4846321 h 4846321"/>
                <a:gd name="connsiteX7" fmla="*/ 0 w 1055077"/>
                <a:gd name="connsiteY7" fmla="*/ 4846321 h 4846321"/>
                <a:gd name="connsiteX8" fmla="*/ 0 w 1055077"/>
                <a:gd name="connsiteY8" fmla="*/ 175850 h 4846321"/>
                <a:gd name="connsiteX9" fmla="*/ 175850 w 1055077"/>
                <a:gd name="connsiteY9" fmla="*/ 0 h 4846321"/>
                <a:gd name="connsiteX10" fmla="*/ 879227 w 1055077"/>
                <a:gd name="connsiteY10" fmla="*/ 0 h 4846321"/>
                <a:gd name="connsiteX11" fmla="*/ 1055077 w 1055077"/>
                <a:gd name="connsiteY11" fmla="*/ 175850 h 484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5077" h="4846321">
                  <a:moveTo>
                    <a:pt x="1055077" y="175850"/>
                  </a:moveTo>
                  <a:lnTo>
                    <a:pt x="1055077" y="4846321"/>
                  </a:lnTo>
                  <a:lnTo>
                    <a:pt x="949569" y="4846321"/>
                  </a:lnTo>
                  <a:lnTo>
                    <a:pt x="949569" y="4846320"/>
                  </a:lnTo>
                  <a:cubicBezTo>
                    <a:pt x="949569" y="4613239"/>
                    <a:pt x="760619" y="4424289"/>
                    <a:pt x="527538" y="4424289"/>
                  </a:cubicBezTo>
                  <a:cubicBezTo>
                    <a:pt x="294457" y="4424289"/>
                    <a:pt x="105507" y="4613239"/>
                    <a:pt x="105507" y="4846320"/>
                  </a:cubicBezTo>
                  <a:lnTo>
                    <a:pt x="105507" y="4846321"/>
                  </a:lnTo>
                  <a:lnTo>
                    <a:pt x="0" y="4846321"/>
                  </a:lnTo>
                  <a:lnTo>
                    <a:pt x="0" y="175850"/>
                  </a:lnTo>
                  <a:cubicBezTo>
                    <a:pt x="0" y="78731"/>
                    <a:pt x="78731" y="0"/>
                    <a:pt x="175850" y="0"/>
                  </a:cubicBezTo>
                  <a:lnTo>
                    <a:pt x="879227" y="0"/>
                  </a:lnTo>
                  <a:cubicBezTo>
                    <a:pt x="976346" y="0"/>
                    <a:pt x="1055077" y="78731"/>
                    <a:pt x="1055077" y="175850"/>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5" name="TextBox 134"/>
            <p:cNvSpPr txBox="1"/>
            <p:nvPr/>
          </p:nvSpPr>
          <p:spPr>
            <a:xfrm>
              <a:off x="810148" y="1208471"/>
              <a:ext cx="4436770" cy="609448"/>
            </a:xfrm>
            <a:prstGeom prst="rect">
              <a:avLst/>
            </a:prstGeom>
            <a:noFill/>
          </p:spPr>
          <p:txBody>
            <a:bodyPr wrap="square" rtlCol="0">
              <a:spAutoFit/>
            </a:bodyPr>
            <a:lstStyle/>
            <a:p>
              <a:pPr algn="ctr"/>
              <a:r>
                <a:rPr lang="en-US" sz="2400" b="1" dirty="0" smtClean="0">
                  <a:latin typeface="Century Gothic" panose="020B0502020202020204" pitchFamily="34" charset="0"/>
                </a:rPr>
                <a:t>Data Link</a:t>
              </a:r>
              <a:r>
                <a:rPr lang="bn-BD" sz="2400" b="1" dirty="0" smtClean="0">
                  <a:latin typeface="Century Gothic" panose="020B0502020202020204" pitchFamily="34" charset="0"/>
                </a:rPr>
                <a:t> Layer</a:t>
              </a:r>
              <a:endParaRPr lang="en-US" sz="2400" b="1" dirty="0" smtClean="0">
                <a:latin typeface="Century Gothic" panose="020B0502020202020204" pitchFamily="34" charset="0"/>
              </a:endParaRPr>
            </a:p>
          </p:txBody>
        </p:sp>
      </p:grpSp>
      <p:grpSp>
        <p:nvGrpSpPr>
          <p:cNvPr id="136" name="Group 135"/>
          <p:cNvGrpSpPr/>
          <p:nvPr/>
        </p:nvGrpSpPr>
        <p:grpSpPr>
          <a:xfrm>
            <a:off x="376527" y="5896385"/>
            <a:ext cx="4049592" cy="799235"/>
            <a:chOff x="658479" y="3230637"/>
            <a:chExt cx="4049592" cy="799235"/>
          </a:xfrm>
          <a:effectLst>
            <a:outerShdw blurRad="50800" dist="38100" dir="2700000" algn="tl" rotWithShape="0">
              <a:prstClr val="black">
                <a:alpha val="40000"/>
              </a:prstClr>
            </a:outerShdw>
          </a:effectLst>
        </p:grpSpPr>
        <p:grpSp>
          <p:nvGrpSpPr>
            <p:cNvPr id="137" name="Group 136"/>
            <p:cNvGrpSpPr/>
            <p:nvPr/>
          </p:nvGrpSpPr>
          <p:grpSpPr>
            <a:xfrm>
              <a:off x="658479" y="3230637"/>
              <a:ext cx="4049592" cy="799235"/>
              <a:chOff x="1793633" y="2825260"/>
              <a:chExt cx="5054989" cy="1055079"/>
            </a:xfrm>
          </p:grpSpPr>
          <p:grpSp>
            <p:nvGrpSpPr>
              <p:cNvPr id="139" name="Group 138"/>
              <p:cNvGrpSpPr/>
              <p:nvPr/>
            </p:nvGrpSpPr>
            <p:grpSpPr>
              <a:xfrm>
                <a:off x="1793633" y="2825260"/>
                <a:ext cx="5054989" cy="1055079"/>
                <a:chOff x="794826" y="3877994"/>
                <a:chExt cx="5645832" cy="1055079"/>
              </a:xfrm>
            </p:grpSpPr>
            <p:sp>
              <p:nvSpPr>
                <p:cNvPr id="141" name="Round Same Side Corner Rectangle 140"/>
                <p:cNvSpPr/>
                <p:nvPr/>
              </p:nvSpPr>
              <p:spPr>
                <a:xfrm rot="5400000" flipH="1">
                  <a:off x="3090203" y="1582618"/>
                  <a:ext cx="1055078" cy="5645832"/>
                </a:xfrm>
                <a:prstGeom prst="round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42" name="Freeform 141"/>
                <p:cNvSpPr/>
                <p:nvPr/>
              </p:nvSpPr>
              <p:spPr>
                <a:xfrm rot="5400000" flipH="1">
                  <a:off x="5513362" y="4005777"/>
                  <a:ext cx="1055078" cy="799512"/>
                </a:xfrm>
                <a:custGeom>
                  <a:avLst/>
                  <a:gdLst>
                    <a:gd name="connsiteX0" fmla="*/ 1055078 w 1055078"/>
                    <a:gd name="connsiteY0" fmla="*/ 799512 h 799512"/>
                    <a:gd name="connsiteX1" fmla="*/ 1055078 w 1055078"/>
                    <a:gd name="connsiteY1" fmla="*/ 175850 h 799512"/>
                    <a:gd name="connsiteX2" fmla="*/ 879228 w 1055078"/>
                    <a:gd name="connsiteY2" fmla="*/ 0 h 799512"/>
                    <a:gd name="connsiteX3" fmla="*/ 175850 w 1055078"/>
                    <a:gd name="connsiteY3" fmla="*/ 0 h 799512"/>
                    <a:gd name="connsiteX4" fmla="*/ 0 w 1055078"/>
                    <a:gd name="connsiteY4" fmla="*/ 175850 h 799512"/>
                    <a:gd name="connsiteX5" fmla="*/ 0 w 1055078"/>
                    <a:gd name="connsiteY5" fmla="*/ 799512 h 79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5078" h="799512">
                      <a:moveTo>
                        <a:pt x="1055078" y="799512"/>
                      </a:moveTo>
                      <a:lnTo>
                        <a:pt x="1055078" y="175850"/>
                      </a:lnTo>
                      <a:cubicBezTo>
                        <a:pt x="1055078" y="78731"/>
                        <a:pt x="976347" y="0"/>
                        <a:pt x="879228" y="0"/>
                      </a:cubicBezTo>
                      <a:lnTo>
                        <a:pt x="175850" y="0"/>
                      </a:lnTo>
                      <a:cubicBezTo>
                        <a:pt x="78731" y="0"/>
                        <a:pt x="0" y="78731"/>
                        <a:pt x="0" y="175850"/>
                      </a:cubicBezTo>
                      <a:lnTo>
                        <a:pt x="0" y="79951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grpSp>
          <p:sp>
            <p:nvSpPr>
              <p:cNvPr id="140" name="TextBox 139"/>
              <p:cNvSpPr txBox="1"/>
              <p:nvPr/>
            </p:nvSpPr>
            <p:spPr>
              <a:xfrm>
                <a:off x="6148585" y="3007446"/>
                <a:ext cx="693004" cy="690709"/>
              </a:xfrm>
              <a:prstGeom prst="rect">
                <a:avLst/>
              </a:prstGeom>
              <a:noFill/>
            </p:spPr>
            <p:txBody>
              <a:bodyPr wrap="square" rtlCol="0">
                <a:spAutoFit/>
              </a:bodyPr>
              <a:lstStyle/>
              <a:p>
                <a:pPr algn="ctr"/>
                <a:r>
                  <a:rPr lang="bn-BD" sz="2800" b="1" dirty="0" smtClean="0">
                    <a:solidFill>
                      <a:schemeClr val="bg1"/>
                    </a:solidFill>
                    <a:latin typeface="Century Gothic" panose="020B0502020202020204" pitchFamily="34" charset="0"/>
                  </a:rPr>
                  <a:t>07</a:t>
                </a:r>
                <a:endParaRPr lang="en-US" sz="2800" b="1" dirty="0">
                  <a:solidFill>
                    <a:schemeClr val="bg1"/>
                  </a:solidFill>
                  <a:latin typeface="Century Gothic" panose="020B0502020202020204" pitchFamily="34" charset="0"/>
                </a:endParaRPr>
              </a:p>
            </p:txBody>
          </p:sp>
        </p:grpSp>
        <p:sp>
          <p:nvSpPr>
            <p:cNvPr id="138" name="TextBox 137"/>
            <p:cNvSpPr txBox="1"/>
            <p:nvPr/>
          </p:nvSpPr>
          <p:spPr>
            <a:xfrm>
              <a:off x="750159" y="3361672"/>
              <a:ext cx="3370276" cy="523220"/>
            </a:xfrm>
            <a:prstGeom prst="rect">
              <a:avLst/>
            </a:prstGeom>
            <a:noFill/>
          </p:spPr>
          <p:txBody>
            <a:bodyPr wrap="square" rtlCol="0" anchor="ctr">
              <a:spAutoFit/>
            </a:bodyPr>
            <a:lstStyle>
              <a:defPPr>
                <a:defRPr lang="en-US"/>
              </a:defPPr>
              <a:lvl1pPr algn="ctr">
                <a:defRPr sz="1400" b="1">
                  <a:solidFill>
                    <a:srgbClr val="0070C0"/>
                  </a:solidFill>
                </a:defRPr>
              </a:lvl1pPr>
            </a:lstStyle>
            <a:p>
              <a:r>
                <a:rPr lang="en-US" dirty="0"/>
                <a:t>To </a:t>
              </a:r>
              <a:r>
                <a:rPr lang="en-US" dirty="0" smtClean="0"/>
                <a:t>Transmit </a:t>
              </a:r>
              <a:r>
                <a:rPr lang="en-US" dirty="0"/>
                <a:t>bits over a medium; to provide </a:t>
              </a:r>
              <a:r>
                <a:rPr lang="en-US" dirty="0" smtClean="0"/>
                <a:t>Mechanical </a:t>
              </a:r>
              <a:r>
                <a:rPr lang="en-US" dirty="0"/>
                <a:t>and electrical specifications</a:t>
              </a:r>
            </a:p>
          </p:txBody>
        </p:sp>
      </p:grpSp>
      <p:grpSp>
        <p:nvGrpSpPr>
          <p:cNvPr id="143" name="Group 142"/>
          <p:cNvGrpSpPr/>
          <p:nvPr/>
        </p:nvGrpSpPr>
        <p:grpSpPr>
          <a:xfrm>
            <a:off x="376528" y="5754787"/>
            <a:ext cx="3799030" cy="1044333"/>
            <a:chOff x="626013" y="820616"/>
            <a:chExt cx="5015133" cy="1378634"/>
          </a:xfrm>
          <a:effectLst>
            <a:outerShdw blurRad="50800" dist="38100" dir="2700000" algn="tl" rotWithShape="0">
              <a:prstClr val="black">
                <a:alpha val="40000"/>
              </a:prstClr>
            </a:outerShdw>
          </a:effectLst>
        </p:grpSpPr>
        <p:sp>
          <p:nvSpPr>
            <p:cNvPr id="144" name="Freeform 143"/>
            <p:cNvSpPr/>
            <p:nvPr/>
          </p:nvSpPr>
          <p:spPr>
            <a:xfrm rot="16200000">
              <a:off x="2444262" y="-997633"/>
              <a:ext cx="1378634" cy="5015131"/>
            </a:xfrm>
            <a:custGeom>
              <a:avLst/>
              <a:gdLst>
                <a:gd name="connsiteX0" fmla="*/ 1378634 w 1378634"/>
                <a:gd name="connsiteY0" fmla="*/ 229777 h 5015131"/>
                <a:gd name="connsiteX1" fmla="*/ 1378634 w 1378634"/>
                <a:gd name="connsiteY1" fmla="*/ 5015131 h 5015131"/>
                <a:gd name="connsiteX2" fmla="*/ 1111348 w 1378634"/>
                <a:gd name="connsiteY2" fmla="*/ 5015131 h 5015131"/>
                <a:gd name="connsiteX3" fmla="*/ 1102773 w 1378634"/>
                <a:gd name="connsiteY3" fmla="*/ 4930078 h 5015131"/>
                <a:gd name="connsiteX4" fmla="*/ 689317 w 1378634"/>
                <a:gd name="connsiteY4" fmla="*/ 4593101 h 5015131"/>
                <a:gd name="connsiteX5" fmla="*/ 275860 w 1378634"/>
                <a:gd name="connsiteY5" fmla="*/ 4930078 h 5015131"/>
                <a:gd name="connsiteX6" fmla="*/ 267286 w 1378634"/>
                <a:gd name="connsiteY6" fmla="*/ 5015131 h 5015131"/>
                <a:gd name="connsiteX7" fmla="*/ 0 w 1378634"/>
                <a:gd name="connsiteY7" fmla="*/ 5015131 h 5015131"/>
                <a:gd name="connsiteX8" fmla="*/ 0 w 1378634"/>
                <a:gd name="connsiteY8" fmla="*/ 229777 h 5015131"/>
                <a:gd name="connsiteX9" fmla="*/ 229777 w 1378634"/>
                <a:gd name="connsiteY9" fmla="*/ 0 h 5015131"/>
                <a:gd name="connsiteX10" fmla="*/ 1148857 w 1378634"/>
                <a:gd name="connsiteY10" fmla="*/ 0 h 5015131"/>
                <a:gd name="connsiteX11" fmla="*/ 1378634 w 1378634"/>
                <a:gd name="connsiteY11" fmla="*/ 229777 h 5015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8634" h="5015131">
                  <a:moveTo>
                    <a:pt x="1378634" y="229777"/>
                  </a:moveTo>
                  <a:lnTo>
                    <a:pt x="1378634" y="5015131"/>
                  </a:lnTo>
                  <a:lnTo>
                    <a:pt x="1111348" y="5015131"/>
                  </a:lnTo>
                  <a:lnTo>
                    <a:pt x="1102773" y="4930078"/>
                  </a:lnTo>
                  <a:cubicBezTo>
                    <a:pt x="1063421" y="4737766"/>
                    <a:pt x="893262" y="4593101"/>
                    <a:pt x="689317" y="4593101"/>
                  </a:cubicBezTo>
                  <a:cubicBezTo>
                    <a:pt x="485371" y="4593101"/>
                    <a:pt x="315213" y="4737766"/>
                    <a:pt x="275860" y="4930078"/>
                  </a:cubicBezTo>
                  <a:lnTo>
                    <a:pt x="267286" y="5015131"/>
                  </a:lnTo>
                  <a:lnTo>
                    <a:pt x="0" y="5015131"/>
                  </a:lnTo>
                  <a:lnTo>
                    <a:pt x="0" y="229777"/>
                  </a:lnTo>
                  <a:cubicBezTo>
                    <a:pt x="0" y="102875"/>
                    <a:pt x="102875" y="0"/>
                    <a:pt x="229777" y="0"/>
                  </a:cubicBezTo>
                  <a:lnTo>
                    <a:pt x="1148857" y="0"/>
                  </a:lnTo>
                  <a:cubicBezTo>
                    <a:pt x="1275759" y="0"/>
                    <a:pt x="1378634" y="102875"/>
                    <a:pt x="1378634" y="22977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144"/>
            <p:cNvSpPr/>
            <p:nvPr/>
          </p:nvSpPr>
          <p:spPr>
            <a:xfrm rot="5400000" flipH="1" flipV="1">
              <a:off x="2690447" y="-913229"/>
              <a:ext cx="1055077" cy="4846321"/>
            </a:xfrm>
            <a:custGeom>
              <a:avLst/>
              <a:gdLst>
                <a:gd name="connsiteX0" fmla="*/ 1055077 w 1055077"/>
                <a:gd name="connsiteY0" fmla="*/ 175850 h 4846321"/>
                <a:gd name="connsiteX1" fmla="*/ 1055077 w 1055077"/>
                <a:gd name="connsiteY1" fmla="*/ 4846321 h 4846321"/>
                <a:gd name="connsiteX2" fmla="*/ 949569 w 1055077"/>
                <a:gd name="connsiteY2" fmla="*/ 4846321 h 4846321"/>
                <a:gd name="connsiteX3" fmla="*/ 949569 w 1055077"/>
                <a:gd name="connsiteY3" fmla="*/ 4846320 h 4846321"/>
                <a:gd name="connsiteX4" fmla="*/ 527538 w 1055077"/>
                <a:gd name="connsiteY4" fmla="*/ 4424289 h 4846321"/>
                <a:gd name="connsiteX5" fmla="*/ 105507 w 1055077"/>
                <a:gd name="connsiteY5" fmla="*/ 4846320 h 4846321"/>
                <a:gd name="connsiteX6" fmla="*/ 105507 w 1055077"/>
                <a:gd name="connsiteY6" fmla="*/ 4846321 h 4846321"/>
                <a:gd name="connsiteX7" fmla="*/ 0 w 1055077"/>
                <a:gd name="connsiteY7" fmla="*/ 4846321 h 4846321"/>
                <a:gd name="connsiteX8" fmla="*/ 0 w 1055077"/>
                <a:gd name="connsiteY8" fmla="*/ 175850 h 4846321"/>
                <a:gd name="connsiteX9" fmla="*/ 175850 w 1055077"/>
                <a:gd name="connsiteY9" fmla="*/ 0 h 4846321"/>
                <a:gd name="connsiteX10" fmla="*/ 879227 w 1055077"/>
                <a:gd name="connsiteY10" fmla="*/ 0 h 4846321"/>
                <a:gd name="connsiteX11" fmla="*/ 1055077 w 1055077"/>
                <a:gd name="connsiteY11" fmla="*/ 175850 h 484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5077" h="4846321">
                  <a:moveTo>
                    <a:pt x="1055077" y="175850"/>
                  </a:moveTo>
                  <a:lnTo>
                    <a:pt x="1055077" y="4846321"/>
                  </a:lnTo>
                  <a:lnTo>
                    <a:pt x="949569" y="4846321"/>
                  </a:lnTo>
                  <a:lnTo>
                    <a:pt x="949569" y="4846320"/>
                  </a:lnTo>
                  <a:cubicBezTo>
                    <a:pt x="949569" y="4613239"/>
                    <a:pt x="760619" y="4424289"/>
                    <a:pt x="527538" y="4424289"/>
                  </a:cubicBezTo>
                  <a:cubicBezTo>
                    <a:pt x="294457" y="4424289"/>
                    <a:pt x="105507" y="4613239"/>
                    <a:pt x="105507" y="4846320"/>
                  </a:cubicBezTo>
                  <a:lnTo>
                    <a:pt x="105507" y="4846321"/>
                  </a:lnTo>
                  <a:lnTo>
                    <a:pt x="0" y="4846321"/>
                  </a:lnTo>
                  <a:lnTo>
                    <a:pt x="0" y="175850"/>
                  </a:lnTo>
                  <a:cubicBezTo>
                    <a:pt x="0" y="78731"/>
                    <a:pt x="78731" y="0"/>
                    <a:pt x="175850" y="0"/>
                  </a:cubicBezTo>
                  <a:lnTo>
                    <a:pt x="879227" y="0"/>
                  </a:lnTo>
                  <a:cubicBezTo>
                    <a:pt x="976346" y="0"/>
                    <a:pt x="1055077" y="78731"/>
                    <a:pt x="1055077" y="175850"/>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6" name="TextBox 145"/>
            <p:cNvSpPr txBox="1"/>
            <p:nvPr/>
          </p:nvSpPr>
          <p:spPr>
            <a:xfrm>
              <a:off x="810148" y="1186524"/>
              <a:ext cx="4436770" cy="609448"/>
            </a:xfrm>
            <a:prstGeom prst="rect">
              <a:avLst/>
            </a:prstGeom>
            <a:noFill/>
          </p:spPr>
          <p:txBody>
            <a:bodyPr wrap="square" rtlCol="0">
              <a:spAutoFit/>
            </a:bodyPr>
            <a:lstStyle/>
            <a:p>
              <a:pPr algn="ctr"/>
              <a:r>
                <a:rPr lang="en-US" sz="2400" b="1" dirty="0" smtClean="0">
                  <a:latin typeface="Century Gothic" panose="020B0502020202020204" pitchFamily="34" charset="0"/>
                </a:rPr>
                <a:t>Physical</a:t>
              </a:r>
              <a:r>
                <a:rPr lang="bn-BD" sz="2400" b="1" dirty="0" smtClean="0">
                  <a:latin typeface="Century Gothic" panose="020B0502020202020204" pitchFamily="34" charset="0"/>
                </a:rPr>
                <a:t> Layer</a:t>
              </a:r>
              <a:endParaRPr lang="en-US" sz="2400" b="1" dirty="0" smtClean="0">
                <a:latin typeface="Century Gothic" panose="020B0502020202020204" pitchFamily="34" charset="0"/>
              </a:endParaRPr>
            </a:p>
          </p:txBody>
        </p:sp>
      </p:grpSp>
      <p:sp>
        <p:nvSpPr>
          <p:cNvPr id="2" name="Rectangle 1"/>
          <p:cNvSpPr/>
          <p:nvPr/>
        </p:nvSpPr>
        <p:spPr>
          <a:xfrm>
            <a:off x="3909477" y="-1388197"/>
            <a:ext cx="4650632" cy="738664"/>
          </a:xfrm>
          <a:prstGeom prst="rect">
            <a:avLst/>
          </a:prstGeom>
        </p:spPr>
        <p:txBody>
          <a:bodyPr wrap="none">
            <a:spAutoFit/>
          </a:bodyPr>
          <a:lstStyle/>
          <a:p>
            <a:pPr marR="0" lvl="0">
              <a:lnSpc>
                <a:spcPct val="150000"/>
              </a:lnSpc>
              <a:spcBef>
                <a:spcPts val="0"/>
              </a:spcBef>
              <a:spcAft>
                <a:spcPts val="0"/>
              </a:spcAft>
              <a:buSzPct val="100000"/>
              <a:tabLst>
                <a:tab pos="457200" algn="l"/>
              </a:tabLst>
            </a:pPr>
            <a:r>
              <a:rPr lang="en-US" sz="2800" b="1" dirty="0" smtClean="0">
                <a:solidFill>
                  <a:srgbClr val="1D252C"/>
                </a:solidFill>
                <a:latin typeface="Century Gothic" panose="020B0502020202020204" pitchFamily="34" charset="0"/>
                <a:ea typeface="Times New Roman" panose="02020603050405020304" pitchFamily="18" charset="0"/>
                <a:cs typeface="Vrinda" panose="01010600010101010101" pitchFamily="2" charset="0"/>
              </a:rPr>
              <a:t>Data, Protocol &amp; Activities</a:t>
            </a:r>
            <a:endParaRPr lang="en-US" sz="2800" b="1" dirty="0">
              <a:solidFill>
                <a:srgbClr val="1D252C"/>
              </a:solidFill>
              <a:latin typeface="Century Gothic" panose="020B0502020202020204" pitchFamily="34" charset="0"/>
              <a:ea typeface="Times New Roman" panose="02020603050405020304" pitchFamily="18" charset="0"/>
              <a:cs typeface="Vrinda" panose="01010600010101010101" pitchFamily="2" charset="0"/>
            </a:endParaRPr>
          </a:p>
        </p:txBody>
      </p:sp>
    </p:spTree>
    <p:extLst>
      <p:ext uri="{BB962C8B-B14F-4D97-AF65-F5344CB8AC3E}">
        <p14:creationId xmlns:p14="http://schemas.microsoft.com/office/powerpoint/2010/main" val="31486161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2.5E-6 1.48148E-6 L 0.28073 1.48148E-6 " pathEditMode="relative" rAng="0" ptsTypes="AA">
                                      <p:cBhvr>
                                        <p:cTn id="6" dur="2000" fill="hold"/>
                                        <p:tgtEl>
                                          <p:spTgt spid="70"/>
                                        </p:tgtEl>
                                        <p:attrNameLst>
                                          <p:attrName>ppt_x</p:attrName>
                                          <p:attrName>ppt_y</p:attrName>
                                        </p:attrNameLst>
                                      </p:cBhvr>
                                      <p:rCtr x="14036" y="0"/>
                                    </p:animMotion>
                                  </p:childTnLst>
                                </p:cTn>
                              </p:par>
                            </p:childTnLst>
                          </p:cTn>
                        </p:par>
                        <p:par>
                          <p:cTn id="7" fill="hold">
                            <p:stCondLst>
                              <p:cond delay="2000"/>
                            </p:stCondLst>
                            <p:childTnLst>
                              <p:par>
                                <p:cTn id="8" presetID="63" presetClass="path" presetSubtype="0" accel="50000" decel="50000" fill="hold" nodeType="afterEffect">
                                  <p:stCondLst>
                                    <p:cond delay="0"/>
                                  </p:stCondLst>
                                  <p:childTnLst>
                                    <p:animMotion origin="layout" path="M 4.16667E-6 2.59259E-6 L 0.28073 2.59259E-6 " pathEditMode="relative" rAng="0" ptsTypes="AA">
                                      <p:cBhvr>
                                        <p:cTn id="9" dur="2000" fill="hold"/>
                                        <p:tgtEl>
                                          <p:spTgt spid="81"/>
                                        </p:tgtEl>
                                        <p:attrNameLst>
                                          <p:attrName>ppt_x</p:attrName>
                                          <p:attrName>ppt_y</p:attrName>
                                        </p:attrNameLst>
                                      </p:cBhvr>
                                      <p:rCtr x="14036" y="0"/>
                                    </p:animMotion>
                                  </p:childTnLst>
                                </p:cTn>
                              </p:par>
                            </p:childTnLst>
                          </p:cTn>
                        </p:par>
                        <p:par>
                          <p:cTn id="10" fill="hold">
                            <p:stCondLst>
                              <p:cond delay="4000"/>
                            </p:stCondLst>
                            <p:childTnLst>
                              <p:par>
                                <p:cTn id="11" presetID="63" presetClass="path" presetSubtype="0" accel="50000" decel="50000" fill="hold" nodeType="afterEffect">
                                  <p:stCondLst>
                                    <p:cond delay="0"/>
                                  </p:stCondLst>
                                  <p:childTnLst>
                                    <p:animMotion origin="layout" path="M -3.33333E-6 2.22222E-6 L 0.28073 2.22222E-6 " pathEditMode="relative" rAng="0" ptsTypes="AA">
                                      <p:cBhvr>
                                        <p:cTn id="12" dur="2000" fill="hold"/>
                                        <p:tgtEl>
                                          <p:spTgt spid="92"/>
                                        </p:tgtEl>
                                        <p:attrNameLst>
                                          <p:attrName>ppt_x</p:attrName>
                                          <p:attrName>ppt_y</p:attrName>
                                        </p:attrNameLst>
                                      </p:cBhvr>
                                      <p:rCtr x="14036" y="0"/>
                                    </p:animMotion>
                                  </p:childTnLst>
                                </p:cTn>
                              </p:par>
                            </p:childTnLst>
                          </p:cTn>
                        </p:par>
                        <p:par>
                          <p:cTn id="13" fill="hold">
                            <p:stCondLst>
                              <p:cond delay="6000"/>
                            </p:stCondLst>
                            <p:childTnLst>
                              <p:par>
                                <p:cTn id="14" presetID="63" presetClass="path" presetSubtype="0" accel="50000" decel="50000" fill="hold" nodeType="afterEffect">
                                  <p:stCondLst>
                                    <p:cond delay="0"/>
                                  </p:stCondLst>
                                  <p:childTnLst>
                                    <p:animMotion origin="layout" path="M 4.16667E-6 -1.11111E-6 L 0.28073 -1.11111E-6 " pathEditMode="relative" rAng="0" ptsTypes="AA">
                                      <p:cBhvr>
                                        <p:cTn id="15" dur="2000" fill="hold"/>
                                        <p:tgtEl>
                                          <p:spTgt spid="103"/>
                                        </p:tgtEl>
                                        <p:attrNameLst>
                                          <p:attrName>ppt_x</p:attrName>
                                          <p:attrName>ppt_y</p:attrName>
                                        </p:attrNameLst>
                                      </p:cBhvr>
                                      <p:rCtr x="14036" y="0"/>
                                    </p:animMotion>
                                  </p:childTnLst>
                                </p:cTn>
                              </p:par>
                            </p:childTnLst>
                          </p:cTn>
                        </p:par>
                        <p:par>
                          <p:cTn id="16" fill="hold">
                            <p:stCondLst>
                              <p:cond delay="8000"/>
                            </p:stCondLst>
                            <p:childTnLst>
                              <p:par>
                                <p:cTn id="17" presetID="63" presetClass="path" presetSubtype="0" accel="50000" decel="50000" fill="hold" nodeType="afterEffect">
                                  <p:stCondLst>
                                    <p:cond delay="0"/>
                                  </p:stCondLst>
                                  <p:childTnLst>
                                    <p:animMotion origin="layout" path="M -4.375E-6 -4.07407E-6 L 0.28282 -4.07407E-6 " pathEditMode="relative" rAng="0" ptsTypes="AA">
                                      <p:cBhvr>
                                        <p:cTn id="18" dur="2000" fill="hold"/>
                                        <p:tgtEl>
                                          <p:spTgt spid="114"/>
                                        </p:tgtEl>
                                        <p:attrNameLst>
                                          <p:attrName>ppt_x</p:attrName>
                                          <p:attrName>ppt_y</p:attrName>
                                        </p:attrNameLst>
                                      </p:cBhvr>
                                      <p:rCtr x="14141" y="0"/>
                                    </p:animMotion>
                                  </p:childTnLst>
                                </p:cTn>
                              </p:par>
                            </p:childTnLst>
                          </p:cTn>
                        </p:par>
                        <p:par>
                          <p:cTn id="19" fill="hold">
                            <p:stCondLst>
                              <p:cond delay="10000"/>
                            </p:stCondLst>
                            <p:childTnLst>
                              <p:par>
                                <p:cTn id="20" presetID="63" presetClass="path" presetSubtype="0" accel="50000" decel="50000" fill="hold" nodeType="afterEffect">
                                  <p:stCondLst>
                                    <p:cond delay="0"/>
                                  </p:stCondLst>
                                  <p:childTnLst>
                                    <p:animMotion origin="layout" path="M 5E-6 1.48148E-6 L 0.28073 1.48148E-6 " pathEditMode="relative" rAng="0" ptsTypes="AA">
                                      <p:cBhvr>
                                        <p:cTn id="21" dur="2000" fill="hold"/>
                                        <p:tgtEl>
                                          <p:spTgt spid="125"/>
                                        </p:tgtEl>
                                        <p:attrNameLst>
                                          <p:attrName>ppt_x</p:attrName>
                                          <p:attrName>ppt_y</p:attrName>
                                        </p:attrNameLst>
                                      </p:cBhvr>
                                      <p:rCtr x="14036" y="0"/>
                                    </p:animMotion>
                                  </p:childTnLst>
                                </p:cTn>
                              </p:par>
                            </p:childTnLst>
                          </p:cTn>
                        </p:par>
                        <p:par>
                          <p:cTn id="22" fill="hold">
                            <p:stCondLst>
                              <p:cond delay="12000"/>
                            </p:stCondLst>
                            <p:childTnLst>
                              <p:par>
                                <p:cTn id="23" presetID="63" presetClass="path" presetSubtype="0" accel="50000" decel="50000" fill="hold" nodeType="afterEffect">
                                  <p:stCondLst>
                                    <p:cond delay="0"/>
                                  </p:stCondLst>
                                  <p:childTnLst>
                                    <p:animMotion origin="layout" path="M 5E-6 4.44444E-6 L 0.28073 4.44444E-6 " pathEditMode="relative" rAng="0" ptsTypes="AA">
                                      <p:cBhvr>
                                        <p:cTn id="24" dur="2000" fill="hold"/>
                                        <p:tgtEl>
                                          <p:spTgt spid="136"/>
                                        </p:tgtEl>
                                        <p:attrNameLst>
                                          <p:attrName>ppt_x</p:attrName>
                                          <p:attrName>ppt_y</p:attrName>
                                        </p:attrNameLst>
                                      </p:cBhvr>
                                      <p:rCtr x="140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373487" y="3090930"/>
            <a:ext cx="11024315" cy="830997"/>
          </a:xfrm>
          <a:prstGeom prst="rect">
            <a:avLst/>
          </a:prstGeom>
        </p:spPr>
        <p:txBody>
          <a:bodyPr wrap="square">
            <a:spAutoFit/>
          </a:bodyPr>
          <a:lstStyle/>
          <a:p>
            <a:pPr algn="ctr"/>
            <a:r>
              <a:rPr lang="en-US" sz="4800" b="1" dirty="0" smtClean="0">
                <a:latin typeface="Century Gothic" panose="020B0502020202020204" pitchFamily="34" charset="0"/>
              </a:rPr>
              <a:t>INTERACTIVE SESSION</a:t>
            </a:r>
            <a:endParaRPr lang="en-US" sz="4800" b="1" dirty="0">
              <a:latin typeface="Century Gothic" panose="020B0502020202020204" pitchFamily="34" charset="0"/>
            </a:endParaRPr>
          </a:p>
        </p:txBody>
      </p:sp>
    </p:spTree>
    <p:extLst>
      <p:ext uri="{BB962C8B-B14F-4D97-AF65-F5344CB8AC3E}">
        <p14:creationId xmlns:p14="http://schemas.microsoft.com/office/powerpoint/2010/main" val="15752744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8"/>
                                        </p:tgtEl>
                                        <p:attrNameLst>
                                          <p:attrName>ppt_x</p:attrName>
                                        </p:attrNameLst>
                                      </p:cBhvr>
                                      <p:tavLst>
                                        <p:tav tm="0">
                                          <p:val>
                                            <p:strVal val="ppt_x"/>
                                          </p:val>
                                        </p:tav>
                                        <p:tav tm="100000">
                                          <p:val>
                                            <p:strVal val="ppt_x"/>
                                          </p:val>
                                        </p:tav>
                                      </p:tavLst>
                                    </p:anim>
                                    <p:anim calcmode="lin" valueType="num">
                                      <p:cBhvr additive="base">
                                        <p:cTn id="12" dur="500"/>
                                        <p:tgtEl>
                                          <p:spTgt spid="8"/>
                                        </p:tgtEl>
                                        <p:attrNameLst>
                                          <p:attrName>ppt_y</p:attrName>
                                        </p:attrNameLst>
                                      </p:cBhvr>
                                      <p:tavLst>
                                        <p:tav tm="0">
                                          <p:val>
                                            <p:strVal val="ppt_y"/>
                                          </p:val>
                                        </p:tav>
                                        <p:tav tm="100000">
                                          <p:val>
                                            <p:strVal val="1+ppt_h/2"/>
                                          </p:val>
                                        </p:tav>
                                      </p:tavLst>
                                    </p:anim>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476518" y="2846231"/>
            <a:ext cx="11024315" cy="830997"/>
          </a:xfrm>
          <a:prstGeom prst="rect">
            <a:avLst/>
          </a:prstGeom>
        </p:spPr>
        <p:txBody>
          <a:bodyPr wrap="square">
            <a:spAutoFit/>
          </a:bodyPr>
          <a:lstStyle/>
          <a:p>
            <a:pPr algn="ctr"/>
            <a:r>
              <a:rPr lang="en-US" sz="4800" b="1" dirty="0" smtClean="0">
                <a:latin typeface="Century Gothic" panose="020B0502020202020204" pitchFamily="34" charset="0"/>
              </a:rPr>
              <a:t>THANK YOU</a:t>
            </a:r>
            <a:endParaRPr lang="en-US" sz="4800" b="1" dirty="0">
              <a:latin typeface="Century Gothic" panose="020B0502020202020204" pitchFamily="34" charset="0"/>
            </a:endParaRPr>
          </a:p>
        </p:txBody>
      </p:sp>
    </p:spTree>
    <p:extLst>
      <p:ext uri="{BB962C8B-B14F-4D97-AF65-F5344CB8AC3E}">
        <p14:creationId xmlns:p14="http://schemas.microsoft.com/office/powerpoint/2010/main" val="12720709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300" fill="hold"/>
                                        <p:tgtEl>
                                          <p:spTgt spid="8"/>
                                        </p:tgtEl>
                                        <p:attrNameLst>
                                          <p:attrName>ppt_w</p:attrName>
                                        </p:attrNameLst>
                                      </p:cBhvr>
                                      <p:tavLst>
                                        <p:tav tm="0">
                                          <p:val>
                                            <p:fltVal val="0"/>
                                          </p:val>
                                        </p:tav>
                                        <p:tav tm="100000">
                                          <p:val>
                                            <p:strVal val="#ppt_w"/>
                                          </p:val>
                                        </p:tav>
                                      </p:tavLst>
                                    </p:anim>
                                    <p:anim calcmode="lin" valueType="num">
                                      <p:cBhvr>
                                        <p:cTn id="8" dur="2300" fill="hold"/>
                                        <p:tgtEl>
                                          <p:spTgt spid="8"/>
                                        </p:tgtEl>
                                        <p:attrNameLst>
                                          <p:attrName>ppt_h</p:attrName>
                                        </p:attrNameLst>
                                      </p:cBhvr>
                                      <p:tavLst>
                                        <p:tav tm="0">
                                          <p:val>
                                            <p:fltVal val="0"/>
                                          </p:val>
                                        </p:tav>
                                        <p:tav tm="100000">
                                          <p:val>
                                            <p:strVal val="#ppt_h"/>
                                          </p:val>
                                        </p:tav>
                                      </p:tavLst>
                                    </p:anim>
                                    <p:animEffect transition="in" filter="fade">
                                      <p:cBhvr>
                                        <p:cTn id="9" dur="2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09807384"/>
              </p:ext>
            </p:extLst>
          </p:nvPr>
        </p:nvGraphicFramePr>
        <p:xfrm>
          <a:off x="342580" y="676240"/>
          <a:ext cx="11512642" cy="5733796"/>
        </p:xfrm>
        <a:graphic>
          <a:graphicData uri="http://schemas.openxmlformats.org/drawingml/2006/table">
            <a:tbl>
              <a:tblPr firstRow="1" bandRow="1">
                <a:tableStyleId>{5C22544A-7EE6-4342-B048-85BDC9FD1C3A}</a:tableStyleId>
              </a:tblPr>
              <a:tblGrid>
                <a:gridCol w="2021600"/>
                <a:gridCol w="4899727"/>
                <a:gridCol w="4591315"/>
              </a:tblGrid>
              <a:tr h="370840">
                <a:tc>
                  <a:txBody>
                    <a:bodyPr/>
                    <a:lstStyle/>
                    <a:p>
                      <a:pPr marL="0" marR="0" algn="ctr">
                        <a:lnSpc>
                          <a:spcPct val="115000"/>
                        </a:lnSpc>
                        <a:spcBef>
                          <a:spcPts val="0"/>
                        </a:spcBef>
                        <a:spcAft>
                          <a:spcPts val="0"/>
                        </a:spcAft>
                      </a:pPr>
                      <a:r>
                        <a:rPr lang="en-US" sz="1800" kern="1200" dirty="0">
                          <a:solidFill>
                            <a:schemeClr val="dk1"/>
                          </a:solidFill>
                          <a:effectLst/>
                          <a:latin typeface="Century Gothic" panose="020B0502020202020204" pitchFamily="34" charset="0"/>
                          <a:ea typeface="Times New Roman" panose="02020603050405020304" pitchFamily="18" charset="0"/>
                          <a:cs typeface="Vrinda" panose="01010600010101010101" pitchFamily="2" charset="0"/>
                        </a:rPr>
                        <a:t>OSI Layers</a:t>
                      </a:r>
                    </a:p>
                  </a:txBody>
                  <a:tcPr marL="68580" marR="68580" marT="0" marB="0"/>
                </a:tc>
                <a:tc>
                  <a:txBody>
                    <a:bodyPr/>
                    <a:lstStyle/>
                    <a:p>
                      <a:pPr marL="0" marR="0" algn="ctr">
                        <a:lnSpc>
                          <a:spcPct val="115000"/>
                        </a:lnSpc>
                        <a:spcBef>
                          <a:spcPts val="0"/>
                        </a:spcBef>
                        <a:spcAft>
                          <a:spcPts val="0"/>
                        </a:spcAft>
                      </a:pPr>
                      <a:r>
                        <a:rPr lang="en-US" sz="1800" kern="1200" dirty="0">
                          <a:solidFill>
                            <a:schemeClr val="dk1"/>
                          </a:solidFill>
                          <a:effectLst/>
                          <a:latin typeface="Century Gothic" panose="020B0502020202020204" pitchFamily="34" charset="0"/>
                          <a:ea typeface="Times New Roman" panose="02020603050405020304" pitchFamily="18" charset="0"/>
                          <a:cs typeface="Vrinda" panose="01010600010101010101" pitchFamily="2" charset="0"/>
                        </a:rPr>
                        <a:t>TCP/IP Suit</a:t>
                      </a:r>
                    </a:p>
                  </a:txBody>
                  <a:tcPr marL="68580" marR="68580" marT="0" marB="0"/>
                </a:tc>
                <a:tc>
                  <a:txBody>
                    <a:bodyPr/>
                    <a:lstStyle/>
                    <a:p>
                      <a:pPr marL="0" marR="0" algn="ctr">
                        <a:lnSpc>
                          <a:spcPct val="115000"/>
                        </a:lnSpc>
                        <a:spcBef>
                          <a:spcPts val="0"/>
                        </a:spcBef>
                        <a:spcAft>
                          <a:spcPts val="0"/>
                        </a:spcAft>
                      </a:pPr>
                      <a:r>
                        <a:rPr lang="en-US" sz="1800" kern="1200" dirty="0">
                          <a:solidFill>
                            <a:schemeClr val="dk1"/>
                          </a:solidFill>
                          <a:effectLst/>
                          <a:latin typeface="Century Gothic" panose="020B0502020202020204" pitchFamily="34" charset="0"/>
                          <a:ea typeface="Times New Roman" panose="02020603050405020304" pitchFamily="18" charset="0"/>
                          <a:cs typeface="Vrinda" panose="01010600010101010101" pitchFamily="2" charset="0"/>
                        </a:rPr>
                        <a:t>Activities</a:t>
                      </a:r>
                    </a:p>
                  </a:txBody>
                  <a:tcPr marL="68580" marR="68580" marT="0" marB="0"/>
                </a:tc>
              </a:tr>
              <a:tr h="370840">
                <a:tc>
                  <a:txBody>
                    <a:bodyPr/>
                    <a:lstStyle/>
                    <a:p>
                      <a:pPr marL="0" marR="0">
                        <a:lnSpc>
                          <a:spcPct val="115000"/>
                        </a:lnSpc>
                        <a:spcBef>
                          <a:spcPts val="0"/>
                        </a:spcBef>
                        <a:spcAft>
                          <a:spcPts val="0"/>
                        </a:spcAft>
                      </a:pPr>
                      <a:r>
                        <a:rPr lang="en-US" sz="1800" dirty="0">
                          <a:effectLst/>
                          <a:latin typeface="Century Gothic" panose="020B0502020202020204" pitchFamily="34" charset="0"/>
                          <a:ea typeface="Times New Roman" panose="02020603050405020304" pitchFamily="18" charset="0"/>
                          <a:cs typeface="Vrinda" panose="01010600010101010101" pitchFamily="2" charset="0"/>
                        </a:rPr>
                        <a:t>Application</a:t>
                      </a:r>
                    </a:p>
                  </a:txBody>
                  <a:tcPr marL="68580" marR="68580" marT="0" marB="0"/>
                </a:tc>
                <a:tc>
                  <a:txBody>
                    <a:bodyPr/>
                    <a:lstStyle/>
                    <a:p>
                      <a:pPr marL="0" marR="0">
                        <a:lnSpc>
                          <a:spcPct val="115000"/>
                        </a:lnSpc>
                        <a:spcBef>
                          <a:spcPts val="0"/>
                        </a:spcBef>
                        <a:spcAft>
                          <a:spcPts val="0"/>
                        </a:spcAft>
                      </a:pPr>
                      <a:r>
                        <a:rPr lang="en-US" sz="1800" dirty="0">
                          <a:effectLst/>
                          <a:latin typeface="Century Gothic" panose="020B0502020202020204" pitchFamily="34" charset="0"/>
                          <a:ea typeface="Times New Roman" panose="02020603050405020304" pitchFamily="18" charset="0"/>
                          <a:cs typeface="Vrinda" panose="01010600010101010101" pitchFamily="2" charset="0"/>
                        </a:rPr>
                        <a:t>Application</a:t>
                      </a:r>
                    </a:p>
                    <a:p>
                      <a:pPr marL="0" marR="0">
                        <a:lnSpc>
                          <a:spcPct val="115000"/>
                        </a:lnSpc>
                        <a:spcBef>
                          <a:spcPts val="0"/>
                        </a:spcBef>
                        <a:spcAft>
                          <a:spcPts val="0"/>
                        </a:spcAft>
                      </a:pPr>
                      <a:r>
                        <a:rPr lang="en-US" sz="1800" dirty="0">
                          <a:effectLst/>
                          <a:latin typeface="Century Gothic" panose="020B0502020202020204" pitchFamily="34" charset="0"/>
                          <a:ea typeface="Times New Roman" panose="02020603050405020304" pitchFamily="18" charset="0"/>
                          <a:cs typeface="Vrinda" panose="01010600010101010101" pitchFamily="2" charset="0"/>
                        </a:rPr>
                        <a:t>Telnet, FTP, SMTP, HTTP, DNS, SNMP, Specific address etc.</a:t>
                      </a:r>
                    </a:p>
                  </a:txBody>
                  <a:tcPr marL="68580" marR="68580" marT="0" marB="0"/>
                </a:tc>
                <a:tc>
                  <a:txBody>
                    <a:bodyPr/>
                    <a:lstStyle/>
                    <a:p>
                      <a:pPr marL="0" marR="0">
                        <a:lnSpc>
                          <a:spcPct val="115000"/>
                        </a:lnSpc>
                        <a:spcBef>
                          <a:spcPts val="0"/>
                        </a:spcBef>
                        <a:spcAft>
                          <a:spcPts val="0"/>
                        </a:spcAft>
                      </a:pPr>
                      <a:r>
                        <a:rPr lang="en-US" sz="1800" dirty="0">
                          <a:effectLst/>
                          <a:latin typeface="Century Gothic" panose="020B0502020202020204" pitchFamily="34" charset="0"/>
                          <a:ea typeface="Times New Roman" panose="02020603050405020304" pitchFamily="18" charset="0"/>
                          <a:cs typeface="Vrinda" panose="01010600010101010101" pitchFamily="2" charset="0"/>
                        </a:rPr>
                        <a:t>To allow access to network resources</a:t>
                      </a:r>
                    </a:p>
                  </a:txBody>
                  <a:tcPr marL="68580" marR="68580" marT="0" marB="0"/>
                </a:tc>
              </a:tr>
              <a:tr h="370840">
                <a:tc>
                  <a:txBody>
                    <a:bodyPr/>
                    <a:lstStyle/>
                    <a:p>
                      <a:pPr marL="0" marR="0">
                        <a:lnSpc>
                          <a:spcPct val="115000"/>
                        </a:lnSpc>
                        <a:spcBef>
                          <a:spcPts val="0"/>
                        </a:spcBef>
                        <a:spcAft>
                          <a:spcPts val="0"/>
                        </a:spcAft>
                      </a:pPr>
                      <a:r>
                        <a:rPr lang="en-US" sz="1800">
                          <a:effectLst/>
                          <a:latin typeface="Century Gothic" panose="020B0502020202020204" pitchFamily="34" charset="0"/>
                          <a:ea typeface="Times New Roman" panose="02020603050405020304" pitchFamily="18" charset="0"/>
                          <a:cs typeface="Vrinda" panose="01010600010101010101" pitchFamily="2" charset="0"/>
                        </a:rPr>
                        <a:t>Presentation</a:t>
                      </a:r>
                    </a:p>
                  </a:txBody>
                  <a:tcPr marL="68580" marR="68580" marT="0" marB="0"/>
                </a:tc>
                <a:tc>
                  <a:txBody>
                    <a:bodyPr/>
                    <a:lstStyle/>
                    <a:p>
                      <a:pPr marL="0" marR="0">
                        <a:lnSpc>
                          <a:spcPct val="115000"/>
                        </a:lnSpc>
                        <a:spcBef>
                          <a:spcPts val="0"/>
                        </a:spcBef>
                        <a:spcAft>
                          <a:spcPts val="0"/>
                        </a:spcAft>
                      </a:pPr>
                      <a:r>
                        <a:rPr lang="en-US" sz="1800">
                          <a:effectLst/>
                          <a:latin typeface="Century Gothic" panose="020B0502020202020204" pitchFamily="34" charset="0"/>
                          <a:ea typeface="Times New Roman" panose="02020603050405020304" pitchFamily="18" charset="0"/>
                          <a:cs typeface="Vrinda" panose="01010600010101010101" pitchFamily="2" charset="0"/>
                        </a:rPr>
                        <a:t>Presentation</a:t>
                      </a:r>
                    </a:p>
                  </a:txBody>
                  <a:tcPr marL="68580" marR="68580" marT="0" marB="0"/>
                </a:tc>
                <a:tc>
                  <a:txBody>
                    <a:bodyPr/>
                    <a:lstStyle/>
                    <a:p>
                      <a:pPr marL="0" marR="0">
                        <a:lnSpc>
                          <a:spcPct val="115000"/>
                        </a:lnSpc>
                        <a:spcBef>
                          <a:spcPts val="0"/>
                        </a:spcBef>
                        <a:spcAft>
                          <a:spcPts val="0"/>
                        </a:spcAft>
                      </a:pPr>
                      <a:r>
                        <a:rPr lang="en-US" sz="1800">
                          <a:effectLst/>
                          <a:latin typeface="Century Gothic" panose="020B0502020202020204" pitchFamily="34" charset="0"/>
                          <a:ea typeface="Times New Roman" panose="02020603050405020304" pitchFamily="18" charset="0"/>
                          <a:cs typeface="Vrinda" panose="01010600010101010101" pitchFamily="2" charset="0"/>
                        </a:rPr>
                        <a:t>To translate, encrypt and compress data</a:t>
                      </a:r>
                    </a:p>
                  </a:txBody>
                  <a:tcPr marL="68580" marR="68580" marT="0" marB="0"/>
                </a:tc>
              </a:tr>
              <a:tr h="370840">
                <a:tc>
                  <a:txBody>
                    <a:bodyPr/>
                    <a:lstStyle/>
                    <a:p>
                      <a:pPr marL="0" marR="0">
                        <a:lnSpc>
                          <a:spcPct val="115000"/>
                        </a:lnSpc>
                        <a:spcBef>
                          <a:spcPts val="0"/>
                        </a:spcBef>
                        <a:spcAft>
                          <a:spcPts val="0"/>
                        </a:spcAft>
                      </a:pPr>
                      <a:r>
                        <a:rPr lang="en-US" sz="1800">
                          <a:effectLst/>
                          <a:latin typeface="Century Gothic" panose="020B0502020202020204" pitchFamily="34" charset="0"/>
                          <a:ea typeface="Times New Roman" panose="02020603050405020304" pitchFamily="18" charset="0"/>
                          <a:cs typeface="Vrinda" panose="01010600010101010101" pitchFamily="2" charset="0"/>
                        </a:rPr>
                        <a:t>Session</a:t>
                      </a:r>
                    </a:p>
                  </a:txBody>
                  <a:tcPr marL="68580" marR="68580" marT="0" marB="0"/>
                </a:tc>
                <a:tc>
                  <a:txBody>
                    <a:bodyPr/>
                    <a:lstStyle/>
                    <a:p>
                      <a:pPr marL="0" marR="0">
                        <a:lnSpc>
                          <a:spcPct val="115000"/>
                        </a:lnSpc>
                        <a:spcBef>
                          <a:spcPts val="0"/>
                        </a:spcBef>
                        <a:spcAft>
                          <a:spcPts val="0"/>
                        </a:spcAft>
                      </a:pPr>
                      <a:r>
                        <a:rPr lang="en-US" sz="1800">
                          <a:effectLst/>
                          <a:latin typeface="Century Gothic" panose="020B0502020202020204" pitchFamily="34" charset="0"/>
                          <a:ea typeface="Times New Roman" panose="02020603050405020304" pitchFamily="18" charset="0"/>
                          <a:cs typeface="Vrinda" panose="01010600010101010101" pitchFamily="2" charset="0"/>
                        </a:rPr>
                        <a:t>Session</a:t>
                      </a:r>
                    </a:p>
                  </a:txBody>
                  <a:tcPr marL="68580" marR="68580" marT="0" marB="0"/>
                </a:tc>
                <a:tc>
                  <a:txBody>
                    <a:bodyPr/>
                    <a:lstStyle/>
                    <a:p>
                      <a:pPr marL="0" marR="0">
                        <a:lnSpc>
                          <a:spcPct val="115000"/>
                        </a:lnSpc>
                        <a:spcBef>
                          <a:spcPts val="0"/>
                        </a:spcBef>
                        <a:spcAft>
                          <a:spcPts val="0"/>
                        </a:spcAft>
                      </a:pPr>
                      <a:r>
                        <a:rPr lang="en-US" sz="1800" dirty="0">
                          <a:effectLst/>
                          <a:latin typeface="Century Gothic" panose="020B0502020202020204" pitchFamily="34" charset="0"/>
                          <a:ea typeface="Times New Roman" panose="02020603050405020304" pitchFamily="18" charset="0"/>
                          <a:cs typeface="Vrinda" panose="01010600010101010101" pitchFamily="2" charset="0"/>
                        </a:rPr>
                        <a:t>To establish, manage and terminate session</a:t>
                      </a:r>
                    </a:p>
                  </a:txBody>
                  <a:tcPr marL="68580" marR="68580" marT="0" marB="0"/>
                </a:tc>
              </a:tr>
              <a:tr h="370840">
                <a:tc>
                  <a:txBody>
                    <a:bodyPr/>
                    <a:lstStyle/>
                    <a:p>
                      <a:pPr marL="0" marR="0">
                        <a:lnSpc>
                          <a:spcPct val="115000"/>
                        </a:lnSpc>
                        <a:spcBef>
                          <a:spcPts val="0"/>
                        </a:spcBef>
                        <a:spcAft>
                          <a:spcPts val="0"/>
                        </a:spcAft>
                      </a:pPr>
                      <a:r>
                        <a:rPr lang="en-US" sz="1800">
                          <a:effectLst/>
                          <a:latin typeface="Century Gothic" panose="020B0502020202020204" pitchFamily="34" charset="0"/>
                          <a:ea typeface="Times New Roman" panose="02020603050405020304" pitchFamily="18" charset="0"/>
                          <a:cs typeface="Vrinda" panose="01010600010101010101" pitchFamily="2" charset="0"/>
                        </a:rPr>
                        <a:t>Transport</a:t>
                      </a:r>
                    </a:p>
                  </a:txBody>
                  <a:tcPr marL="68580" marR="68580" marT="0" marB="0"/>
                </a:tc>
                <a:tc>
                  <a:txBody>
                    <a:bodyPr/>
                    <a:lstStyle/>
                    <a:p>
                      <a:pPr marL="0" marR="0">
                        <a:lnSpc>
                          <a:spcPct val="115000"/>
                        </a:lnSpc>
                        <a:spcBef>
                          <a:spcPts val="0"/>
                        </a:spcBef>
                        <a:spcAft>
                          <a:spcPts val="0"/>
                        </a:spcAft>
                      </a:pPr>
                      <a:r>
                        <a:rPr lang="en-US" sz="1800" dirty="0">
                          <a:effectLst/>
                          <a:latin typeface="Century Gothic" panose="020B0502020202020204" pitchFamily="34" charset="0"/>
                          <a:ea typeface="Times New Roman" panose="02020603050405020304" pitchFamily="18" charset="0"/>
                          <a:cs typeface="Vrinda" panose="01010600010101010101" pitchFamily="2" charset="0"/>
                        </a:rPr>
                        <a:t>Transport</a:t>
                      </a:r>
                    </a:p>
                    <a:p>
                      <a:pPr marL="0" marR="0">
                        <a:lnSpc>
                          <a:spcPct val="115000"/>
                        </a:lnSpc>
                        <a:spcBef>
                          <a:spcPts val="0"/>
                        </a:spcBef>
                        <a:spcAft>
                          <a:spcPts val="0"/>
                        </a:spcAft>
                      </a:pPr>
                      <a:r>
                        <a:rPr lang="en-US" sz="1800" dirty="0">
                          <a:effectLst/>
                          <a:latin typeface="Century Gothic" panose="020B0502020202020204" pitchFamily="34" charset="0"/>
                          <a:ea typeface="Times New Roman" panose="02020603050405020304" pitchFamily="18" charset="0"/>
                          <a:cs typeface="Vrinda" panose="01010600010101010101" pitchFamily="2" charset="0"/>
                        </a:rPr>
                        <a:t>SCTP, TCP, UDP, Sockets and Ports address</a:t>
                      </a:r>
                    </a:p>
                  </a:txBody>
                  <a:tcPr marL="68580" marR="68580" marT="0" marB="0"/>
                </a:tc>
                <a:tc>
                  <a:txBody>
                    <a:bodyPr/>
                    <a:lstStyle/>
                    <a:p>
                      <a:pPr marL="0" marR="0">
                        <a:lnSpc>
                          <a:spcPct val="115000"/>
                        </a:lnSpc>
                        <a:spcBef>
                          <a:spcPts val="0"/>
                        </a:spcBef>
                        <a:spcAft>
                          <a:spcPts val="0"/>
                        </a:spcAft>
                      </a:pPr>
                      <a:r>
                        <a:rPr lang="en-US" sz="1800" dirty="0">
                          <a:effectLst/>
                          <a:latin typeface="Century Gothic" panose="020B0502020202020204" pitchFamily="34" charset="0"/>
                          <a:ea typeface="Times New Roman" panose="02020603050405020304" pitchFamily="18" charset="0"/>
                          <a:cs typeface="Vrinda" panose="01010600010101010101" pitchFamily="2" charset="0"/>
                        </a:rPr>
                        <a:t>To Provide reliable process-to-process; Massage delivery and error recovery</a:t>
                      </a:r>
                    </a:p>
                  </a:txBody>
                  <a:tcPr marL="68580" marR="68580" marT="0" marB="0"/>
                </a:tc>
              </a:tr>
              <a:tr h="370840">
                <a:tc>
                  <a:txBody>
                    <a:bodyPr/>
                    <a:lstStyle/>
                    <a:p>
                      <a:pPr marL="0" marR="0">
                        <a:lnSpc>
                          <a:spcPct val="115000"/>
                        </a:lnSpc>
                        <a:spcBef>
                          <a:spcPts val="0"/>
                        </a:spcBef>
                        <a:spcAft>
                          <a:spcPts val="0"/>
                        </a:spcAft>
                      </a:pPr>
                      <a:r>
                        <a:rPr lang="en-US" sz="1800">
                          <a:effectLst/>
                          <a:latin typeface="Century Gothic" panose="020B0502020202020204" pitchFamily="34" charset="0"/>
                          <a:ea typeface="Times New Roman" panose="02020603050405020304" pitchFamily="18" charset="0"/>
                          <a:cs typeface="Vrinda" panose="01010600010101010101" pitchFamily="2" charset="0"/>
                        </a:rPr>
                        <a:t>Network</a:t>
                      </a:r>
                    </a:p>
                  </a:txBody>
                  <a:tcPr marL="68580" marR="68580" marT="0" marB="0"/>
                </a:tc>
                <a:tc>
                  <a:txBody>
                    <a:bodyPr/>
                    <a:lstStyle/>
                    <a:p>
                      <a:pPr marL="0" marR="0">
                        <a:lnSpc>
                          <a:spcPct val="115000"/>
                        </a:lnSpc>
                        <a:spcBef>
                          <a:spcPts val="0"/>
                        </a:spcBef>
                        <a:spcAft>
                          <a:spcPts val="0"/>
                        </a:spcAft>
                      </a:pPr>
                      <a:r>
                        <a:rPr lang="en-US" sz="1800" dirty="0">
                          <a:effectLst/>
                          <a:latin typeface="Century Gothic" panose="020B0502020202020204" pitchFamily="34" charset="0"/>
                          <a:ea typeface="Times New Roman" panose="02020603050405020304" pitchFamily="18" charset="0"/>
                          <a:cs typeface="Vrinda" panose="01010600010101010101" pitchFamily="2" charset="0"/>
                        </a:rPr>
                        <a:t>Network</a:t>
                      </a:r>
                    </a:p>
                    <a:p>
                      <a:pPr marL="0" marR="0">
                        <a:lnSpc>
                          <a:spcPct val="115000"/>
                        </a:lnSpc>
                        <a:spcBef>
                          <a:spcPts val="0"/>
                        </a:spcBef>
                        <a:spcAft>
                          <a:spcPts val="0"/>
                        </a:spcAft>
                      </a:pPr>
                      <a:r>
                        <a:rPr lang="en-US" sz="1800" dirty="0">
                          <a:effectLst/>
                          <a:latin typeface="Century Gothic" panose="020B0502020202020204" pitchFamily="34" charset="0"/>
                          <a:ea typeface="Times New Roman" panose="02020603050405020304" pitchFamily="18" charset="0"/>
                          <a:cs typeface="Vrinda" panose="01010600010101010101" pitchFamily="2" charset="0"/>
                        </a:rPr>
                        <a:t>IP, ARP/RARP, ICMP, IGMP, Logical address</a:t>
                      </a:r>
                    </a:p>
                  </a:txBody>
                  <a:tcPr marL="68580" marR="68580" marT="0" marB="0"/>
                </a:tc>
                <a:tc>
                  <a:txBody>
                    <a:bodyPr/>
                    <a:lstStyle/>
                    <a:p>
                      <a:pPr marL="0" marR="0">
                        <a:lnSpc>
                          <a:spcPct val="115000"/>
                        </a:lnSpc>
                        <a:spcBef>
                          <a:spcPts val="0"/>
                        </a:spcBef>
                        <a:spcAft>
                          <a:spcPts val="0"/>
                        </a:spcAft>
                      </a:pPr>
                      <a:r>
                        <a:rPr lang="en-US" sz="1800" dirty="0">
                          <a:effectLst/>
                          <a:latin typeface="Century Gothic" panose="020B0502020202020204" pitchFamily="34" charset="0"/>
                          <a:ea typeface="Times New Roman" panose="02020603050405020304" pitchFamily="18" charset="0"/>
                          <a:cs typeface="Vrinda" panose="01010600010101010101" pitchFamily="2" charset="0"/>
                        </a:rPr>
                        <a:t>To move packets from source to destination; to provide internetworking </a:t>
                      </a:r>
                    </a:p>
                  </a:txBody>
                  <a:tcPr marL="68580" marR="68580" marT="0" marB="0"/>
                </a:tc>
              </a:tr>
              <a:tr h="370840">
                <a:tc>
                  <a:txBody>
                    <a:bodyPr/>
                    <a:lstStyle/>
                    <a:p>
                      <a:pPr marL="0" marR="0">
                        <a:lnSpc>
                          <a:spcPct val="115000"/>
                        </a:lnSpc>
                        <a:spcBef>
                          <a:spcPts val="0"/>
                        </a:spcBef>
                        <a:spcAft>
                          <a:spcPts val="0"/>
                        </a:spcAft>
                      </a:pPr>
                      <a:r>
                        <a:rPr lang="en-US" sz="1800">
                          <a:effectLst/>
                          <a:latin typeface="Century Gothic" panose="020B0502020202020204" pitchFamily="34" charset="0"/>
                          <a:ea typeface="Times New Roman" panose="02020603050405020304" pitchFamily="18" charset="0"/>
                          <a:cs typeface="Vrinda" panose="01010600010101010101" pitchFamily="2" charset="0"/>
                        </a:rPr>
                        <a:t>Data Link</a:t>
                      </a:r>
                    </a:p>
                  </a:txBody>
                  <a:tcPr marL="68580" marR="68580" marT="0" marB="0"/>
                </a:tc>
                <a:tc>
                  <a:txBody>
                    <a:bodyPr/>
                    <a:lstStyle/>
                    <a:p>
                      <a:pPr marL="0" marR="0">
                        <a:lnSpc>
                          <a:spcPct val="115000"/>
                        </a:lnSpc>
                        <a:spcBef>
                          <a:spcPts val="0"/>
                        </a:spcBef>
                        <a:spcAft>
                          <a:spcPts val="0"/>
                        </a:spcAft>
                      </a:pPr>
                      <a:r>
                        <a:rPr lang="en-US" sz="1800">
                          <a:effectLst/>
                          <a:latin typeface="Century Gothic" panose="020B0502020202020204" pitchFamily="34" charset="0"/>
                          <a:ea typeface="Times New Roman" panose="02020603050405020304" pitchFamily="18" charset="0"/>
                          <a:cs typeface="Vrinda" panose="01010600010101010101" pitchFamily="2" charset="0"/>
                        </a:rPr>
                        <a:t>Data Link </a:t>
                      </a:r>
                    </a:p>
                    <a:p>
                      <a:pPr marL="0" marR="0">
                        <a:lnSpc>
                          <a:spcPct val="115000"/>
                        </a:lnSpc>
                        <a:spcBef>
                          <a:spcPts val="0"/>
                        </a:spcBef>
                        <a:spcAft>
                          <a:spcPts val="0"/>
                        </a:spcAft>
                      </a:pPr>
                      <a:r>
                        <a:rPr lang="en-US" sz="1800">
                          <a:effectLst/>
                          <a:latin typeface="Century Gothic" panose="020B0502020202020204" pitchFamily="34" charset="0"/>
                          <a:ea typeface="Times New Roman" panose="02020603050405020304" pitchFamily="18" charset="0"/>
                          <a:cs typeface="Vrinda" panose="01010600010101010101" pitchFamily="2" charset="0"/>
                        </a:rPr>
                        <a:t>IEEE 802 Standards, TR, FDDI, PPP, Physical address</a:t>
                      </a:r>
                    </a:p>
                  </a:txBody>
                  <a:tcPr marL="68580" marR="68580" marT="0" marB="0"/>
                </a:tc>
                <a:tc>
                  <a:txBody>
                    <a:bodyPr/>
                    <a:lstStyle/>
                    <a:p>
                      <a:pPr marL="0" marR="0">
                        <a:lnSpc>
                          <a:spcPct val="115000"/>
                        </a:lnSpc>
                        <a:spcBef>
                          <a:spcPts val="0"/>
                        </a:spcBef>
                        <a:spcAft>
                          <a:spcPts val="0"/>
                        </a:spcAft>
                      </a:pPr>
                      <a:r>
                        <a:rPr lang="en-US" sz="1800">
                          <a:effectLst/>
                          <a:latin typeface="Century Gothic" panose="020B0502020202020204" pitchFamily="34" charset="0"/>
                          <a:ea typeface="Times New Roman" panose="02020603050405020304" pitchFamily="18" charset="0"/>
                          <a:cs typeface="Vrinda" panose="01010600010101010101" pitchFamily="2" charset="0"/>
                        </a:rPr>
                        <a:t>To organize bits into frames; to provide Hop-to-hop delivery </a:t>
                      </a:r>
                    </a:p>
                  </a:txBody>
                  <a:tcPr marL="68580" marR="68580" marT="0" marB="0"/>
                </a:tc>
              </a:tr>
              <a:tr h="370840">
                <a:tc>
                  <a:txBody>
                    <a:bodyPr/>
                    <a:lstStyle/>
                    <a:p>
                      <a:pPr marL="0" marR="0">
                        <a:lnSpc>
                          <a:spcPct val="115000"/>
                        </a:lnSpc>
                        <a:spcBef>
                          <a:spcPts val="0"/>
                        </a:spcBef>
                        <a:spcAft>
                          <a:spcPts val="0"/>
                        </a:spcAft>
                      </a:pPr>
                      <a:r>
                        <a:rPr lang="en-US" sz="1800">
                          <a:effectLst/>
                          <a:latin typeface="Century Gothic" panose="020B0502020202020204" pitchFamily="34" charset="0"/>
                          <a:ea typeface="Times New Roman" panose="02020603050405020304" pitchFamily="18" charset="0"/>
                          <a:cs typeface="Vrinda" panose="01010600010101010101" pitchFamily="2" charset="0"/>
                        </a:rPr>
                        <a:t>Physical</a:t>
                      </a:r>
                    </a:p>
                  </a:txBody>
                  <a:tcPr marL="68580" marR="68580" marT="0" marB="0"/>
                </a:tc>
                <a:tc>
                  <a:txBody>
                    <a:bodyPr/>
                    <a:lstStyle/>
                    <a:p>
                      <a:pPr marL="0" marR="0">
                        <a:lnSpc>
                          <a:spcPct val="115000"/>
                        </a:lnSpc>
                        <a:spcBef>
                          <a:spcPts val="0"/>
                        </a:spcBef>
                        <a:spcAft>
                          <a:spcPts val="0"/>
                        </a:spcAft>
                      </a:pPr>
                      <a:r>
                        <a:rPr lang="en-US" sz="1800" dirty="0">
                          <a:effectLst/>
                          <a:latin typeface="Century Gothic" panose="020B0502020202020204" pitchFamily="34" charset="0"/>
                          <a:ea typeface="Times New Roman" panose="02020603050405020304" pitchFamily="18" charset="0"/>
                          <a:cs typeface="Vrinda" panose="01010600010101010101" pitchFamily="2" charset="0"/>
                        </a:rPr>
                        <a:t>Physical</a:t>
                      </a:r>
                    </a:p>
                    <a:p>
                      <a:pPr marL="0" marR="0">
                        <a:lnSpc>
                          <a:spcPct val="115000"/>
                        </a:lnSpc>
                        <a:spcBef>
                          <a:spcPts val="0"/>
                        </a:spcBef>
                        <a:spcAft>
                          <a:spcPts val="0"/>
                        </a:spcAft>
                      </a:pPr>
                      <a:r>
                        <a:rPr lang="en-US" sz="1800" dirty="0">
                          <a:effectLst/>
                          <a:latin typeface="Century Gothic" panose="020B0502020202020204" pitchFamily="34" charset="0"/>
                          <a:ea typeface="Times New Roman" panose="02020603050405020304" pitchFamily="18" charset="0"/>
                          <a:cs typeface="Vrinda" panose="01010600010101010101" pitchFamily="2" charset="0"/>
                        </a:rPr>
                        <a:t>Medium, Coax, Fiber, 10base, Wireless</a:t>
                      </a:r>
                    </a:p>
                  </a:txBody>
                  <a:tcPr marL="68580" marR="68580" marT="0" marB="0"/>
                </a:tc>
                <a:tc>
                  <a:txBody>
                    <a:bodyPr/>
                    <a:lstStyle/>
                    <a:p>
                      <a:pPr marL="0" marR="0">
                        <a:lnSpc>
                          <a:spcPct val="115000"/>
                        </a:lnSpc>
                        <a:spcBef>
                          <a:spcPts val="0"/>
                        </a:spcBef>
                        <a:spcAft>
                          <a:spcPts val="0"/>
                        </a:spcAft>
                      </a:pPr>
                      <a:r>
                        <a:rPr lang="en-US" sz="1800" dirty="0">
                          <a:effectLst/>
                          <a:latin typeface="Century Gothic" panose="020B0502020202020204" pitchFamily="34" charset="0"/>
                          <a:ea typeface="Times New Roman" panose="02020603050405020304" pitchFamily="18" charset="0"/>
                          <a:cs typeface="Vrinda" panose="01010600010101010101" pitchFamily="2" charset="0"/>
                        </a:rPr>
                        <a:t>To Transmit bits over a medium; to provide Mechanical and electrical specifications</a:t>
                      </a:r>
                    </a:p>
                  </a:txBody>
                  <a:tcPr marL="68580" marR="68580" marT="0" marB="0"/>
                </a:tc>
              </a:tr>
            </a:tbl>
          </a:graphicData>
        </a:graphic>
      </p:graphicFrame>
      <p:sp>
        <p:nvSpPr>
          <p:cNvPr id="5" name="Rectangle 4"/>
          <p:cNvSpPr/>
          <p:nvPr/>
        </p:nvSpPr>
        <p:spPr>
          <a:xfrm>
            <a:off x="342580" y="132630"/>
            <a:ext cx="4719562" cy="543610"/>
          </a:xfrm>
          <a:prstGeom prst="rect">
            <a:avLst/>
          </a:prstGeom>
        </p:spPr>
        <p:txBody>
          <a:bodyPr wrap="none">
            <a:spAutoFit/>
          </a:bodyPr>
          <a:lstStyle/>
          <a:p>
            <a:pPr>
              <a:lnSpc>
                <a:spcPct val="115000"/>
              </a:lnSpc>
            </a:pPr>
            <a:r>
              <a:rPr lang="en-US" sz="2800" b="1" dirty="0" smtClean="0">
                <a:effectLst/>
                <a:latin typeface="Century Gothic" panose="020B0502020202020204" pitchFamily="34" charset="0"/>
                <a:ea typeface="Times New Roman" panose="02020603050405020304" pitchFamily="18" charset="0"/>
                <a:cs typeface="Vrinda" panose="01010600010101010101" pitchFamily="2" charset="0"/>
              </a:rPr>
              <a:t>Data, Protocol &amp; Activities</a:t>
            </a:r>
            <a:endParaRPr lang="en-US" sz="2800" b="1" dirty="0">
              <a:effectLst/>
              <a:latin typeface="Century Gothic" panose="020B0502020202020204" pitchFamily="34" charset="0"/>
              <a:ea typeface="Times New Roman" panose="02020603050405020304" pitchFamily="18" charset="0"/>
              <a:cs typeface="Vrinda" panose="01010600010101010101" pitchFamily="2" charset="0"/>
            </a:endParaRPr>
          </a:p>
        </p:txBody>
      </p:sp>
    </p:spTree>
    <p:extLst>
      <p:ext uri="{BB962C8B-B14F-4D97-AF65-F5344CB8AC3E}">
        <p14:creationId xmlns:p14="http://schemas.microsoft.com/office/powerpoint/2010/main" val="552744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xmlns="" id="{853217E8-3B41-4877-B150-BCF81F26AD60}"/>
              </a:ext>
            </a:extLst>
          </p:cNvPr>
          <p:cNvSpPr/>
          <p:nvPr/>
        </p:nvSpPr>
        <p:spPr>
          <a:xfrm>
            <a:off x="6220393" y="1795091"/>
            <a:ext cx="2085652" cy="208565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xmlns="" id="{D85924AD-D6C7-4A9E-B62C-C1CBEE9EFAF7}"/>
              </a:ext>
            </a:extLst>
          </p:cNvPr>
          <p:cNvSpPr/>
          <p:nvPr/>
        </p:nvSpPr>
        <p:spPr>
          <a:xfrm>
            <a:off x="593441" y="1829305"/>
            <a:ext cx="2017224" cy="201722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xmlns="" id="{2469C194-9138-469E-8798-27A1780C78CA}"/>
              </a:ext>
            </a:extLst>
          </p:cNvPr>
          <p:cNvSpPr/>
          <p:nvPr/>
        </p:nvSpPr>
        <p:spPr>
          <a:xfrm>
            <a:off x="3196097" y="1800242"/>
            <a:ext cx="2075350" cy="207535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xmlns="" id="{955C20A7-5902-42C3-AA74-7B36F2362FA0}"/>
              </a:ext>
            </a:extLst>
          </p:cNvPr>
          <p:cNvGrpSpPr/>
          <p:nvPr/>
        </p:nvGrpSpPr>
        <p:grpSpPr>
          <a:xfrm>
            <a:off x="864528" y="1795091"/>
            <a:ext cx="662608" cy="523220"/>
            <a:chOff x="668600" y="2123782"/>
            <a:chExt cx="662608" cy="523220"/>
          </a:xfrm>
        </p:grpSpPr>
        <p:sp>
          <p:nvSpPr>
            <p:cNvPr id="12" name="Oval 11">
              <a:extLst>
                <a:ext uri="{FF2B5EF4-FFF2-40B4-BE49-F238E27FC236}">
                  <a16:creationId xmlns:a16="http://schemas.microsoft.com/office/drawing/2014/main" xmlns="" id="{A0C7B9D5-99DE-4438-A624-724A07C76322}"/>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xmlns="" id="{256CA8C1-EBB1-484F-A801-1DDEC807FC6A}"/>
                </a:ext>
              </a:extLst>
            </p:cNvPr>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p>
          </p:txBody>
        </p:sp>
      </p:grpSp>
      <p:grpSp>
        <p:nvGrpSpPr>
          <p:cNvPr id="14" name="Group 13">
            <a:extLst>
              <a:ext uri="{FF2B5EF4-FFF2-40B4-BE49-F238E27FC236}">
                <a16:creationId xmlns:a16="http://schemas.microsoft.com/office/drawing/2014/main" xmlns="" id="{0EE1EAC5-C61F-4BE4-B8C5-392305DA676D}"/>
              </a:ext>
            </a:extLst>
          </p:cNvPr>
          <p:cNvGrpSpPr/>
          <p:nvPr/>
        </p:nvGrpSpPr>
        <p:grpSpPr>
          <a:xfrm>
            <a:off x="3350453" y="1795091"/>
            <a:ext cx="662608" cy="523220"/>
            <a:chOff x="662610" y="2123782"/>
            <a:chExt cx="662608" cy="523220"/>
          </a:xfrm>
        </p:grpSpPr>
        <p:sp>
          <p:nvSpPr>
            <p:cNvPr id="15" name="Oval 14">
              <a:extLst>
                <a:ext uri="{FF2B5EF4-FFF2-40B4-BE49-F238E27FC236}">
                  <a16:creationId xmlns:a16="http://schemas.microsoft.com/office/drawing/2014/main" xmlns="" id="{3EE60059-7A84-4359-9142-96F44FD0FA36}"/>
                </a:ext>
              </a:extLst>
            </p:cNvPr>
            <p:cNvSpPr/>
            <p:nvPr/>
          </p:nvSpPr>
          <p:spPr>
            <a:xfrm>
              <a:off x="732304" y="2123782"/>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xmlns="" id="{9AA4DF81-C72C-4D6E-8E1D-3A61B0DD9CFA}"/>
                </a:ext>
              </a:extLst>
            </p:cNvPr>
            <p:cNvSpPr txBox="1"/>
            <p:nvPr/>
          </p:nvSpPr>
          <p:spPr>
            <a:xfrm>
              <a:off x="66261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02</a:t>
              </a:r>
            </a:p>
          </p:txBody>
        </p:sp>
      </p:grpSp>
      <p:grpSp>
        <p:nvGrpSpPr>
          <p:cNvPr id="17" name="Group 16">
            <a:extLst>
              <a:ext uri="{FF2B5EF4-FFF2-40B4-BE49-F238E27FC236}">
                <a16:creationId xmlns:a16="http://schemas.microsoft.com/office/drawing/2014/main" xmlns="" id="{CAF579B4-C00C-4AC9-B8F7-654720BD34DB}"/>
              </a:ext>
            </a:extLst>
          </p:cNvPr>
          <p:cNvGrpSpPr/>
          <p:nvPr/>
        </p:nvGrpSpPr>
        <p:grpSpPr>
          <a:xfrm>
            <a:off x="6306663" y="1802665"/>
            <a:ext cx="662608" cy="508072"/>
            <a:chOff x="662610" y="2131356"/>
            <a:chExt cx="662608" cy="508072"/>
          </a:xfrm>
        </p:grpSpPr>
        <p:sp>
          <p:nvSpPr>
            <p:cNvPr id="18" name="Oval 17">
              <a:extLst>
                <a:ext uri="{FF2B5EF4-FFF2-40B4-BE49-F238E27FC236}">
                  <a16:creationId xmlns:a16="http://schemas.microsoft.com/office/drawing/2014/main" xmlns="" id="{77219E58-0469-4D91-B884-A2BE0158ECAC}"/>
                </a:ext>
              </a:extLst>
            </p:cNvPr>
            <p:cNvSpPr/>
            <p:nvPr/>
          </p:nvSpPr>
          <p:spPr>
            <a:xfrm>
              <a:off x="739878" y="2131356"/>
              <a:ext cx="508072" cy="50807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xmlns="" id="{CD5E3903-4D3E-4BFD-B936-552A1C6FC80A}"/>
                </a:ext>
              </a:extLst>
            </p:cNvPr>
            <p:cNvSpPr txBox="1"/>
            <p:nvPr/>
          </p:nvSpPr>
          <p:spPr>
            <a:xfrm>
              <a:off x="662610" y="2154558"/>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03</a:t>
              </a:r>
            </a:p>
          </p:txBody>
        </p:sp>
      </p:grpSp>
      <p:grpSp>
        <p:nvGrpSpPr>
          <p:cNvPr id="69" name="Group 68"/>
          <p:cNvGrpSpPr/>
          <p:nvPr/>
        </p:nvGrpSpPr>
        <p:grpSpPr>
          <a:xfrm>
            <a:off x="2714393" y="4203682"/>
            <a:ext cx="3131127" cy="1277816"/>
            <a:chOff x="2714393" y="4112242"/>
            <a:chExt cx="3131127" cy="1277816"/>
          </a:xfrm>
        </p:grpSpPr>
        <p:sp>
          <p:nvSpPr>
            <p:cNvPr id="25" name="TextBox 24">
              <a:extLst>
                <a:ext uri="{FF2B5EF4-FFF2-40B4-BE49-F238E27FC236}">
                  <a16:creationId xmlns:a16="http://schemas.microsoft.com/office/drawing/2014/main" xmlns="" id="{3FC9AEB9-77FB-4476-BF35-E83FB159D213}"/>
                </a:ext>
              </a:extLst>
            </p:cNvPr>
            <p:cNvSpPr txBox="1"/>
            <p:nvPr/>
          </p:nvSpPr>
          <p:spPr>
            <a:xfrm>
              <a:off x="2714393" y="4112242"/>
              <a:ext cx="3131127" cy="461665"/>
            </a:xfrm>
            <a:prstGeom prst="rect">
              <a:avLst/>
            </a:prstGeom>
            <a:noFill/>
          </p:spPr>
          <p:txBody>
            <a:bodyPr wrap="square" rtlCol="0">
              <a:spAutoFit/>
            </a:bodyPr>
            <a:lstStyle/>
            <a:p>
              <a:pPr algn="ctr"/>
              <a:r>
                <a:rPr lang="en-AU" sz="2400" dirty="0" smtClean="0">
                  <a:solidFill>
                    <a:srgbClr val="00A0A8"/>
                  </a:solidFill>
                  <a:latin typeface="Tw Cen MT" panose="020B0602020104020603" pitchFamily="34" charset="0"/>
                </a:rPr>
                <a:t>LT COL JEENIA HAQUE </a:t>
              </a:r>
              <a:endParaRPr lang="en-US" sz="2400" dirty="0">
                <a:solidFill>
                  <a:srgbClr val="00A0A8"/>
                </a:solidFill>
                <a:latin typeface="Tw Cen MT" panose="020B0602020104020603" pitchFamily="34" charset="0"/>
              </a:endParaRPr>
            </a:p>
          </p:txBody>
        </p:sp>
        <p:sp>
          <p:nvSpPr>
            <p:cNvPr id="26" name="TextBox 25">
              <a:extLst>
                <a:ext uri="{FF2B5EF4-FFF2-40B4-BE49-F238E27FC236}">
                  <a16:creationId xmlns:a16="http://schemas.microsoft.com/office/drawing/2014/main" xmlns="" id="{72E264A1-9E4D-4A52-B90C-374009D93DF9}"/>
                </a:ext>
              </a:extLst>
            </p:cNvPr>
            <p:cNvSpPr txBox="1"/>
            <p:nvPr/>
          </p:nvSpPr>
          <p:spPr>
            <a:xfrm>
              <a:off x="2916078" y="4466728"/>
              <a:ext cx="2644771" cy="923330"/>
            </a:xfrm>
            <a:prstGeom prst="rect">
              <a:avLst/>
            </a:prstGeom>
            <a:noFill/>
          </p:spPr>
          <p:txBody>
            <a:bodyPr wrap="square" rtlCol="0">
              <a:spAutoFit/>
            </a:bodyPr>
            <a:lstStyle/>
            <a:p>
              <a:pPr algn="ctr"/>
              <a:r>
                <a:rPr lang="en-US" dirty="0" smtClean="0">
                  <a:solidFill>
                    <a:srgbClr val="00A0A8"/>
                  </a:solidFill>
                  <a:latin typeface="Tw Cen MT" panose="020B0602020104020603" pitchFamily="34" charset="0"/>
                </a:rPr>
                <a:t>TR</a:t>
              </a:r>
              <a:r>
                <a:rPr lang="en-US" dirty="0" smtClean="0">
                  <a:solidFill>
                    <a:srgbClr val="00A0A8"/>
                  </a:solidFill>
                  <a:latin typeface="Tw Cen MT" panose="020B0602020104020603" pitchFamily="34" charset="0"/>
                </a:rPr>
                <a:t>AINING </a:t>
              </a:r>
              <a:r>
                <a:rPr lang="en-US" dirty="0" smtClean="0">
                  <a:solidFill>
                    <a:srgbClr val="00A0A8"/>
                  </a:solidFill>
                  <a:latin typeface="Tw Cen MT" panose="020B0602020104020603" pitchFamily="34" charset="0"/>
                </a:rPr>
                <a:t>DIRECTORATE</a:t>
              </a:r>
            </a:p>
            <a:p>
              <a:pPr algn="ctr"/>
              <a:r>
                <a:rPr lang="en-US" dirty="0" smtClean="0">
                  <a:solidFill>
                    <a:srgbClr val="00A0A8"/>
                  </a:solidFill>
                  <a:latin typeface="Tw Cen MT" panose="020B0602020104020603" pitchFamily="34" charset="0"/>
                </a:rPr>
                <a:t>BANGLADESH ARMY</a:t>
              </a:r>
            </a:p>
            <a:p>
              <a:pPr algn="ctr"/>
              <a:r>
                <a:rPr lang="en-US" dirty="0" smtClean="0">
                  <a:solidFill>
                    <a:srgbClr val="00A0A8"/>
                  </a:solidFill>
                  <a:latin typeface="Tw Cen MT" panose="020B0602020104020603" pitchFamily="34" charset="0"/>
                </a:rPr>
                <a:t>ROLL 01116</a:t>
              </a:r>
              <a:endParaRPr lang="en-US" dirty="0">
                <a:solidFill>
                  <a:schemeClr val="bg1">
                    <a:lumMod val="65000"/>
                  </a:schemeClr>
                </a:solidFill>
                <a:latin typeface="Tw Cen MT" panose="020B0602020104020603" pitchFamily="34" charset="0"/>
              </a:endParaRPr>
            </a:p>
          </p:txBody>
        </p:sp>
      </p:grpSp>
      <p:grpSp>
        <p:nvGrpSpPr>
          <p:cNvPr id="71" name="Group 70"/>
          <p:cNvGrpSpPr/>
          <p:nvPr/>
        </p:nvGrpSpPr>
        <p:grpSpPr>
          <a:xfrm>
            <a:off x="9336372" y="1802665"/>
            <a:ext cx="2085652" cy="2085652"/>
            <a:chOff x="9336372" y="1596925"/>
            <a:chExt cx="2085652" cy="2085652"/>
          </a:xfrm>
        </p:grpSpPr>
        <p:sp>
          <p:nvSpPr>
            <p:cNvPr id="33" name="Oval 32">
              <a:extLst>
                <a:ext uri="{FF2B5EF4-FFF2-40B4-BE49-F238E27FC236}">
                  <a16:creationId xmlns:a16="http://schemas.microsoft.com/office/drawing/2014/main" xmlns="" id="{853217E8-3B41-4877-B150-BCF81F26AD60}"/>
                </a:ext>
              </a:extLst>
            </p:cNvPr>
            <p:cNvSpPr/>
            <p:nvPr/>
          </p:nvSpPr>
          <p:spPr>
            <a:xfrm>
              <a:off x="9336372" y="1596925"/>
              <a:ext cx="2085652" cy="208565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9768" y="1733694"/>
              <a:ext cx="1819656" cy="181965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nvGrpSpPr>
          <p:cNvPr id="70" name="Group 69"/>
          <p:cNvGrpSpPr/>
          <p:nvPr/>
        </p:nvGrpSpPr>
        <p:grpSpPr>
          <a:xfrm>
            <a:off x="9392500" y="1822112"/>
            <a:ext cx="662608" cy="508072"/>
            <a:chOff x="9392500" y="1616372"/>
            <a:chExt cx="662608" cy="508072"/>
          </a:xfrm>
        </p:grpSpPr>
        <p:sp>
          <p:nvSpPr>
            <p:cNvPr id="36" name="Oval 35">
              <a:extLst>
                <a:ext uri="{FF2B5EF4-FFF2-40B4-BE49-F238E27FC236}">
                  <a16:creationId xmlns:a16="http://schemas.microsoft.com/office/drawing/2014/main" xmlns="" id="{77219E58-0469-4D91-B884-A2BE0158ECAC}"/>
                </a:ext>
              </a:extLst>
            </p:cNvPr>
            <p:cNvSpPr/>
            <p:nvPr/>
          </p:nvSpPr>
          <p:spPr>
            <a:xfrm>
              <a:off x="9469768" y="1616372"/>
              <a:ext cx="508072" cy="50807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xmlns="" id="{CD5E3903-4D3E-4BFD-B936-552A1C6FC80A}"/>
                </a:ext>
              </a:extLst>
            </p:cNvPr>
            <p:cNvSpPr txBox="1"/>
            <p:nvPr/>
          </p:nvSpPr>
          <p:spPr>
            <a:xfrm>
              <a:off x="9392500" y="1627701"/>
              <a:ext cx="662608" cy="461665"/>
            </a:xfrm>
            <a:prstGeom prst="rect">
              <a:avLst/>
            </a:prstGeom>
            <a:noFill/>
          </p:spPr>
          <p:txBody>
            <a:bodyPr wrap="square" rtlCol="0">
              <a:spAutoFit/>
            </a:bodyPr>
            <a:lstStyle/>
            <a:p>
              <a:pPr algn="ctr"/>
              <a:r>
                <a:rPr lang="en-US" sz="2400" b="1" dirty="0" smtClean="0">
                  <a:solidFill>
                    <a:srgbClr val="E6E7E9"/>
                  </a:solidFill>
                  <a:latin typeface="Tw Cen MT" panose="020B0602020104020603" pitchFamily="34" charset="0"/>
                </a:rPr>
                <a:t>04</a:t>
              </a:r>
              <a:endParaRPr lang="en-US" sz="2400" b="1" dirty="0">
                <a:solidFill>
                  <a:srgbClr val="E6E7E9"/>
                </a:solidFill>
                <a:latin typeface="Tw Cen MT" panose="020B0602020104020603" pitchFamily="34" charset="0"/>
              </a:endParaRPr>
            </a:p>
          </p:txBody>
        </p:sp>
      </p:grpSp>
      <p:grpSp>
        <p:nvGrpSpPr>
          <p:cNvPr id="68" name="Group 67"/>
          <p:cNvGrpSpPr/>
          <p:nvPr/>
        </p:nvGrpSpPr>
        <p:grpSpPr>
          <a:xfrm>
            <a:off x="8855128" y="4211256"/>
            <a:ext cx="3048140" cy="1242185"/>
            <a:chOff x="8855128" y="4119816"/>
            <a:chExt cx="3048140" cy="1242185"/>
          </a:xfrm>
        </p:grpSpPr>
        <p:sp>
          <p:nvSpPr>
            <p:cNvPr id="57" name="TextBox 56">
              <a:extLst>
                <a:ext uri="{FF2B5EF4-FFF2-40B4-BE49-F238E27FC236}">
                  <a16:creationId xmlns:a16="http://schemas.microsoft.com/office/drawing/2014/main" xmlns="" id="{16954157-2878-4F6F-A403-E21F876D083E}"/>
                </a:ext>
              </a:extLst>
            </p:cNvPr>
            <p:cNvSpPr txBox="1"/>
            <p:nvPr/>
          </p:nvSpPr>
          <p:spPr>
            <a:xfrm>
              <a:off x="8855128" y="4119816"/>
              <a:ext cx="3048140" cy="461665"/>
            </a:xfrm>
            <a:prstGeom prst="rect">
              <a:avLst/>
            </a:prstGeom>
            <a:noFill/>
          </p:spPr>
          <p:txBody>
            <a:bodyPr wrap="square" rtlCol="0">
              <a:spAutoFit/>
            </a:bodyPr>
            <a:lstStyle/>
            <a:p>
              <a:pPr algn="ctr"/>
              <a:r>
                <a:rPr lang="en-US" sz="2400" dirty="0" smtClean="0">
                  <a:solidFill>
                    <a:srgbClr val="0070C0"/>
                  </a:solidFill>
                  <a:latin typeface="Tw Cen MT" panose="020B0602020104020603" pitchFamily="34" charset="0"/>
                </a:rPr>
                <a:t>MD. NASARUL HASAN</a:t>
              </a:r>
            </a:p>
          </p:txBody>
        </p:sp>
        <p:sp>
          <p:nvSpPr>
            <p:cNvPr id="58" name="TextBox 57">
              <a:extLst>
                <a:ext uri="{FF2B5EF4-FFF2-40B4-BE49-F238E27FC236}">
                  <a16:creationId xmlns:a16="http://schemas.microsoft.com/office/drawing/2014/main" xmlns="" id="{B32C3EB7-7C43-40AD-B526-3EB3369C024A}"/>
                </a:ext>
              </a:extLst>
            </p:cNvPr>
            <p:cNvSpPr txBox="1"/>
            <p:nvPr/>
          </p:nvSpPr>
          <p:spPr>
            <a:xfrm>
              <a:off x="9056813" y="4438671"/>
              <a:ext cx="2644771" cy="923330"/>
            </a:xfrm>
            <a:prstGeom prst="rect">
              <a:avLst/>
            </a:prstGeom>
            <a:noFill/>
          </p:spPr>
          <p:txBody>
            <a:bodyPr wrap="square" rtlCol="0">
              <a:spAutoFit/>
            </a:bodyPr>
            <a:lstStyle/>
            <a:p>
              <a:pPr algn="ctr"/>
              <a:r>
                <a:rPr lang="en-US" dirty="0" smtClean="0">
                  <a:solidFill>
                    <a:srgbClr val="0070C0"/>
                  </a:solidFill>
                  <a:latin typeface="Tw Cen MT" panose="020B0602020104020603" pitchFamily="34" charset="0"/>
                </a:rPr>
                <a:t>PERSONAL OFFICER CABINET DIVISION</a:t>
              </a:r>
            </a:p>
            <a:p>
              <a:pPr algn="ctr"/>
              <a:r>
                <a:rPr lang="en-US" dirty="0" smtClean="0">
                  <a:solidFill>
                    <a:srgbClr val="0070C0"/>
                  </a:solidFill>
                  <a:latin typeface="Tw Cen MT" panose="020B0602020104020603" pitchFamily="34" charset="0"/>
                </a:rPr>
                <a:t>ROLL 01118</a:t>
              </a:r>
              <a:endParaRPr lang="en-US" dirty="0">
                <a:solidFill>
                  <a:srgbClr val="0070C0"/>
                </a:solidFill>
                <a:latin typeface="Tw Cen MT" panose="020B0602020104020603" pitchFamily="34" charset="0"/>
              </a:endParaRPr>
            </a:p>
          </p:txBody>
        </p:sp>
      </p:grpSp>
      <p:grpSp>
        <p:nvGrpSpPr>
          <p:cNvPr id="66" name="Group 65"/>
          <p:cNvGrpSpPr/>
          <p:nvPr/>
        </p:nvGrpSpPr>
        <p:grpSpPr>
          <a:xfrm>
            <a:off x="5561044" y="4203682"/>
            <a:ext cx="3404350" cy="1242185"/>
            <a:chOff x="5644169" y="4112242"/>
            <a:chExt cx="3404350" cy="1242185"/>
          </a:xfrm>
        </p:grpSpPr>
        <p:sp>
          <p:nvSpPr>
            <p:cNvPr id="60" name="TextBox 59">
              <a:extLst>
                <a:ext uri="{FF2B5EF4-FFF2-40B4-BE49-F238E27FC236}">
                  <a16:creationId xmlns:a16="http://schemas.microsoft.com/office/drawing/2014/main" xmlns="" id="{16954157-2878-4F6F-A403-E21F876D083E}"/>
                </a:ext>
              </a:extLst>
            </p:cNvPr>
            <p:cNvSpPr txBox="1"/>
            <p:nvPr/>
          </p:nvSpPr>
          <p:spPr>
            <a:xfrm>
              <a:off x="5902114" y="4112242"/>
              <a:ext cx="3146405" cy="830997"/>
            </a:xfrm>
            <a:prstGeom prst="rect">
              <a:avLst/>
            </a:prstGeom>
            <a:noFill/>
          </p:spPr>
          <p:txBody>
            <a:bodyPr wrap="square" rtlCol="0">
              <a:spAutoFit/>
            </a:bodyPr>
            <a:lstStyle/>
            <a:p>
              <a:pPr algn="ctr"/>
              <a:r>
                <a:rPr lang="en-US" sz="2400" dirty="0" smtClean="0">
                  <a:solidFill>
                    <a:srgbClr val="5D7373"/>
                  </a:solidFill>
                  <a:latin typeface="Tw Cen MT" panose="020B0602020104020603" pitchFamily="34" charset="0"/>
                </a:rPr>
                <a:t>MD </a:t>
              </a:r>
              <a:r>
                <a:rPr lang="en-US" sz="2400" dirty="0">
                  <a:solidFill>
                    <a:srgbClr val="5D7373"/>
                  </a:solidFill>
                  <a:latin typeface="Tw Cen MT" panose="020B0602020104020603" pitchFamily="34" charset="0"/>
                </a:rPr>
                <a:t>TOWHIDUZZAMAN</a:t>
              </a:r>
            </a:p>
            <a:p>
              <a:pPr algn="ctr"/>
              <a:endParaRPr lang="en-US" sz="2400" dirty="0" smtClean="0">
                <a:solidFill>
                  <a:srgbClr val="5D7373"/>
                </a:solidFill>
                <a:latin typeface="Tw Cen MT" panose="020B0602020104020603" pitchFamily="34" charset="0"/>
              </a:endParaRPr>
            </a:p>
          </p:txBody>
        </p:sp>
        <p:sp>
          <p:nvSpPr>
            <p:cNvPr id="61" name="TextBox 60">
              <a:extLst>
                <a:ext uri="{FF2B5EF4-FFF2-40B4-BE49-F238E27FC236}">
                  <a16:creationId xmlns:a16="http://schemas.microsoft.com/office/drawing/2014/main" xmlns="" id="{B32C3EB7-7C43-40AD-B526-3EB3369C024A}"/>
                </a:ext>
              </a:extLst>
            </p:cNvPr>
            <p:cNvSpPr txBox="1"/>
            <p:nvPr/>
          </p:nvSpPr>
          <p:spPr>
            <a:xfrm>
              <a:off x="5644169" y="4431097"/>
              <a:ext cx="3404350" cy="923330"/>
            </a:xfrm>
            <a:prstGeom prst="rect">
              <a:avLst/>
            </a:prstGeom>
            <a:noFill/>
          </p:spPr>
          <p:txBody>
            <a:bodyPr wrap="square" rtlCol="0">
              <a:spAutoFit/>
            </a:bodyPr>
            <a:lstStyle/>
            <a:p>
              <a:pPr algn="ctr"/>
              <a:r>
                <a:rPr lang="en-US" dirty="0" smtClean="0">
                  <a:solidFill>
                    <a:srgbClr val="5D7373"/>
                  </a:solidFill>
                  <a:latin typeface="Tw Cen MT" panose="020B0602020104020603" pitchFamily="34" charset="0"/>
                </a:rPr>
                <a:t>ADMINISTRATIVE OFFICER </a:t>
              </a:r>
            </a:p>
            <a:p>
              <a:pPr algn="ctr"/>
              <a:r>
                <a:rPr lang="en-US" dirty="0" smtClean="0">
                  <a:solidFill>
                    <a:srgbClr val="5D7373"/>
                  </a:solidFill>
                  <a:latin typeface="Tw Cen MT" panose="020B0602020104020603" pitchFamily="34" charset="0"/>
                </a:rPr>
                <a:t>M/O PUBLIC ADMINISTRATION</a:t>
              </a:r>
            </a:p>
            <a:p>
              <a:pPr algn="ctr"/>
              <a:r>
                <a:rPr lang="en-US" dirty="0" smtClean="0">
                  <a:solidFill>
                    <a:srgbClr val="5D7373"/>
                  </a:solidFill>
                  <a:latin typeface="Tw Cen MT" panose="020B0602020104020603" pitchFamily="34" charset="0"/>
                </a:rPr>
                <a:t>ROLL 01117</a:t>
              </a:r>
              <a:endParaRPr lang="en-US" dirty="0">
                <a:solidFill>
                  <a:srgbClr val="5D7373"/>
                </a:solidFill>
                <a:latin typeface="Tw Cen MT" panose="020B0602020104020603" pitchFamily="34" charset="0"/>
              </a:endParaRPr>
            </a:p>
          </p:txBody>
        </p:sp>
      </p:grpSp>
      <p:grpSp>
        <p:nvGrpSpPr>
          <p:cNvPr id="64" name="Group 63"/>
          <p:cNvGrpSpPr/>
          <p:nvPr/>
        </p:nvGrpSpPr>
        <p:grpSpPr>
          <a:xfrm>
            <a:off x="294773" y="4203682"/>
            <a:ext cx="2651658" cy="1273819"/>
            <a:chOff x="484773" y="4112242"/>
            <a:chExt cx="2651658" cy="1273819"/>
          </a:xfrm>
        </p:grpSpPr>
        <p:sp>
          <p:nvSpPr>
            <p:cNvPr id="21" name="TextBox 20">
              <a:extLst>
                <a:ext uri="{FF2B5EF4-FFF2-40B4-BE49-F238E27FC236}">
                  <a16:creationId xmlns:a16="http://schemas.microsoft.com/office/drawing/2014/main" xmlns="" id="{F8E34D0F-3CD9-4B14-8BD2-841A73775A1F}"/>
                </a:ext>
              </a:extLst>
            </p:cNvPr>
            <p:cNvSpPr txBox="1"/>
            <p:nvPr/>
          </p:nvSpPr>
          <p:spPr>
            <a:xfrm>
              <a:off x="484773" y="4112242"/>
              <a:ext cx="2644771" cy="830997"/>
            </a:xfrm>
            <a:prstGeom prst="rect">
              <a:avLst/>
            </a:prstGeom>
            <a:noFill/>
          </p:spPr>
          <p:txBody>
            <a:bodyPr wrap="square" rtlCol="0">
              <a:spAutoFit/>
            </a:bodyPr>
            <a:lstStyle/>
            <a:p>
              <a:pPr algn="ctr"/>
              <a:r>
                <a:rPr lang="en-US" sz="2400" dirty="0" smtClean="0">
                  <a:solidFill>
                    <a:srgbClr val="FF5969"/>
                  </a:solidFill>
                  <a:latin typeface="Tw Cen MT" panose="020B0602020104020603" pitchFamily="34" charset="0"/>
                </a:rPr>
                <a:t>K </a:t>
              </a:r>
              <a:r>
                <a:rPr lang="en-US" sz="2400" dirty="0">
                  <a:solidFill>
                    <a:srgbClr val="FF5969"/>
                  </a:solidFill>
                  <a:latin typeface="Tw Cen MT" panose="020B0602020104020603" pitchFamily="34" charset="0"/>
                </a:rPr>
                <a:t>M HASIBUDULA</a:t>
              </a:r>
            </a:p>
            <a:p>
              <a:pPr algn="ctr"/>
              <a:endParaRPr lang="en-US" sz="2400" dirty="0">
                <a:solidFill>
                  <a:srgbClr val="FF5969"/>
                </a:solidFill>
                <a:latin typeface="Tw Cen MT" panose="020B0602020104020603" pitchFamily="34" charset="0"/>
              </a:endParaRPr>
            </a:p>
          </p:txBody>
        </p:sp>
        <p:sp>
          <p:nvSpPr>
            <p:cNvPr id="62" name="TextBox 61">
              <a:extLst>
                <a:ext uri="{FF2B5EF4-FFF2-40B4-BE49-F238E27FC236}">
                  <a16:creationId xmlns:a16="http://schemas.microsoft.com/office/drawing/2014/main" xmlns="" id="{72E264A1-9E4D-4A52-B90C-374009D93DF9}"/>
                </a:ext>
              </a:extLst>
            </p:cNvPr>
            <p:cNvSpPr txBox="1"/>
            <p:nvPr/>
          </p:nvSpPr>
          <p:spPr>
            <a:xfrm>
              <a:off x="491660" y="4462731"/>
              <a:ext cx="2644771" cy="923330"/>
            </a:xfrm>
            <a:prstGeom prst="rect">
              <a:avLst/>
            </a:prstGeom>
            <a:noFill/>
          </p:spPr>
          <p:txBody>
            <a:bodyPr wrap="square" rtlCol="0">
              <a:spAutoFit/>
            </a:bodyPr>
            <a:lstStyle/>
            <a:p>
              <a:pPr algn="ctr"/>
              <a:r>
                <a:rPr lang="en-US" dirty="0" smtClean="0">
                  <a:solidFill>
                    <a:srgbClr val="FF5969"/>
                  </a:solidFill>
                  <a:latin typeface="Tw Cen MT" panose="020B0602020104020603" pitchFamily="34" charset="0"/>
                </a:rPr>
                <a:t>FLIGHT </a:t>
              </a:r>
              <a:r>
                <a:rPr lang="en-US" dirty="0">
                  <a:solidFill>
                    <a:srgbClr val="FF5969"/>
                  </a:solidFill>
                  <a:latin typeface="Tw Cen MT" panose="020B0602020104020603" pitchFamily="34" charset="0"/>
                </a:rPr>
                <a:t>LIEUTENANT</a:t>
              </a:r>
            </a:p>
            <a:p>
              <a:r>
                <a:rPr lang="en-US" dirty="0">
                  <a:solidFill>
                    <a:srgbClr val="FF5969"/>
                  </a:solidFill>
                  <a:latin typeface="Tw Cen MT" panose="020B0602020104020603" pitchFamily="34" charset="0"/>
                </a:rPr>
                <a:t>BANGLADESH AIR FORCE</a:t>
              </a:r>
            </a:p>
            <a:p>
              <a:pPr algn="ctr"/>
              <a:r>
                <a:rPr lang="en-US" dirty="0" smtClean="0">
                  <a:solidFill>
                    <a:srgbClr val="FF5969"/>
                  </a:solidFill>
                  <a:latin typeface="Tw Cen MT" panose="020B0602020104020603" pitchFamily="34" charset="0"/>
                </a:rPr>
                <a:t>ROLL 01115</a:t>
              </a:r>
              <a:endParaRPr lang="en-US" dirty="0">
                <a:solidFill>
                  <a:schemeClr val="bg1">
                    <a:lumMod val="65000"/>
                  </a:schemeClr>
                </a:solidFill>
                <a:latin typeface="Tw Cen MT" panose="020B0602020104020603" pitchFamily="34" charset="0"/>
              </a:endParaRPr>
            </a:p>
          </p:txBody>
        </p:sp>
      </p:grpSp>
      <p:sp>
        <p:nvSpPr>
          <p:cNvPr id="73" name="Title 1">
            <a:extLst>
              <a:ext uri="{FF2B5EF4-FFF2-40B4-BE49-F238E27FC236}">
                <a16:creationId xmlns="" xmlns:a16="http://schemas.microsoft.com/office/drawing/2014/main" id="{3BD86AE3-A78D-4B96-8F1E-5987788B789F}"/>
              </a:ext>
            </a:extLst>
          </p:cNvPr>
          <p:cNvSpPr txBox="1">
            <a:spLocks/>
          </p:cNvSpPr>
          <p:nvPr/>
        </p:nvSpPr>
        <p:spPr>
          <a:xfrm>
            <a:off x="823193" y="421474"/>
            <a:ext cx="10466231" cy="839355"/>
          </a:xfrm>
          <a:prstGeom prst="rect">
            <a:avLst/>
          </a:prstGeom>
          <a:noFill/>
          <a:ln>
            <a:noFill/>
          </a:ln>
          <a:effectLst/>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bn-BD" sz="5400" b="1" dirty="0" smtClean="0">
                <a:solidFill>
                  <a:srgbClr val="7030A0"/>
                </a:solidFill>
                <a:latin typeface="Century Gothic" panose="020B0502020202020204" pitchFamily="34" charset="0"/>
              </a:rPr>
              <a:t>OSI Models</a:t>
            </a:r>
            <a:endParaRPr lang="en-US" sz="5400" b="1" dirty="0">
              <a:solidFill>
                <a:srgbClr val="7030A0"/>
              </a:solidFill>
              <a:latin typeface="Century Gothic" panose="020B0502020202020204" pitchFamily="34" charset="0"/>
            </a:endParaRPr>
          </a:p>
        </p:txBody>
      </p:sp>
      <p:sp>
        <p:nvSpPr>
          <p:cNvPr id="74" name="Rectangle 73"/>
          <p:cNvSpPr/>
          <p:nvPr/>
        </p:nvSpPr>
        <p:spPr>
          <a:xfrm>
            <a:off x="5067095" y="1185132"/>
            <a:ext cx="1978427" cy="523220"/>
          </a:xfrm>
          <a:prstGeom prst="rect">
            <a:avLst/>
          </a:prstGeom>
        </p:spPr>
        <p:txBody>
          <a:bodyPr wrap="none">
            <a:spAutoFit/>
          </a:bodyPr>
          <a:lstStyle/>
          <a:p>
            <a:pPr>
              <a:spcBef>
                <a:spcPts val="600"/>
              </a:spcBef>
            </a:pPr>
            <a:r>
              <a:rPr lang="en-US" sz="2800" b="1" u="sng" dirty="0" smtClean="0">
                <a:latin typeface="Century Gothic" panose="020B0502020202020204" pitchFamily="34" charset="0"/>
              </a:rPr>
              <a:t>GROUP - 4</a:t>
            </a:r>
            <a:endParaRPr lang="en-US" sz="2800" b="1" u="sng" dirty="0" smtClean="0">
              <a:latin typeface="Century Gothic" panose="020B0502020202020204" pitchFamily="34" charset="0"/>
            </a:endParaRPr>
          </a:p>
        </p:txBody>
      </p:sp>
      <p:sp>
        <p:nvSpPr>
          <p:cNvPr id="75" name="TextBox 74"/>
          <p:cNvSpPr txBox="1"/>
          <p:nvPr/>
        </p:nvSpPr>
        <p:spPr>
          <a:xfrm>
            <a:off x="0" y="5608878"/>
            <a:ext cx="12061371" cy="892552"/>
          </a:xfrm>
          <a:prstGeom prst="rect">
            <a:avLst/>
          </a:prstGeom>
          <a:noFill/>
          <a:ln>
            <a:noFill/>
          </a:ln>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2800" b="1" u="sng" dirty="0">
                <a:solidFill>
                  <a:srgbClr val="0070C0"/>
                </a:solidFill>
                <a:latin typeface="Century Gothic" panose="020B0502020202020204" pitchFamily="34" charset="0"/>
              </a:rPr>
              <a:t>PRESENTED BY</a:t>
            </a:r>
          </a:p>
          <a:p>
            <a:pPr algn="ctr"/>
            <a:r>
              <a:rPr lang="en-AU" sz="2400" b="1" dirty="0" smtClean="0">
                <a:solidFill>
                  <a:srgbClr val="0070C0"/>
                </a:solidFill>
                <a:latin typeface="Century Gothic" panose="020B0502020202020204" pitchFamily="34" charset="0"/>
                <a:ea typeface="Calibri" panose="020F0502020204030204" pitchFamily="34" charset="0"/>
                <a:cs typeface="Vrinda" panose="01010600010101010101" pitchFamily="2" charset="0"/>
              </a:rPr>
              <a:t>Md. Nasarul Hasan</a:t>
            </a:r>
            <a:endParaRPr lang="en-US" sz="2400" b="1" dirty="0">
              <a:solidFill>
                <a:srgbClr val="0070C0"/>
              </a:solidFill>
              <a:latin typeface="Century Gothic" panose="020B0502020202020204" pitchFamily="34" charset="0"/>
            </a:endParaRPr>
          </a:p>
        </p:txBody>
      </p:sp>
    </p:spTree>
    <p:extLst>
      <p:ext uri="{BB962C8B-B14F-4D97-AF65-F5344CB8AC3E}">
        <p14:creationId xmlns:p14="http://schemas.microsoft.com/office/powerpoint/2010/main" val="174413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par>
                          <p:cTn id="18" fill="hold">
                            <p:stCondLst>
                              <p:cond delay="1500"/>
                            </p:stCondLst>
                            <p:childTnLst>
                              <p:par>
                                <p:cTn id="19" presetID="53" presetClass="entr" presetSubtype="16" fill="hold" grpId="0" nodeType="afterEffect">
                                  <p:stCondLst>
                                    <p:cond delay="10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2100"/>
                            </p:stCondLst>
                            <p:childTnLst>
                              <p:par>
                                <p:cTn id="25" presetID="53" presetClass="entr" presetSubtype="16" fill="hold" nodeType="afterEffect">
                                  <p:stCondLst>
                                    <p:cond delay="0"/>
                                  </p:stCondLst>
                                  <p:childTnLst>
                                    <p:set>
                                      <p:cBhvr>
                                        <p:cTn id="26" dur="1" fill="hold">
                                          <p:stCondLst>
                                            <p:cond delay="0"/>
                                          </p:stCondLst>
                                        </p:cTn>
                                        <p:tgtEl>
                                          <p:spTgt spid="64"/>
                                        </p:tgtEl>
                                        <p:attrNameLst>
                                          <p:attrName>style.visibility</p:attrName>
                                        </p:attrNameLst>
                                      </p:cBhvr>
                                      <p:to>
                                        <p:strVal val="visible"/>
                                      </p:to>
                                    </p:set>
                                    <p:anim calcmode="lin" valueType="num">
                                      <p:cBhvr>
                                        <p:cTn id="27" dur="500" fill="hold"/>
                                        <p:tgtEl>
                                          <p:spTgt spid="64"/>
                                        </p:tgtEl>
                                        <p:attrNameLst>
                                          <p:attrName>ppt_w</p:attrName>
                                        </p:attrNameLst>
                                      </p:cBhvr>
                                      <p:tavLst>
                                        <p:tav tm="0">
                                          <p:val>
                                            <p:fltVal val="0"/>
                                          </p:val>
                                        </p:tav>
                                        <p:tav tm="100000">
                                          <p:val>
                                            <p:strVal val="#ppt_w"/>
                                          </p:val>
                                        </p:tav>
                                      </p:tavLst>
                                    </p:anim>
                                    <p:anim calcmode="lin" valueType="num">
                                      <p:cBhvr>
                                        <p:cTn id="28" dur="500" fill="hold"/>
                                        <p:tgtEl>
                                          <p:spTgt spid="64"/>
                                        </p:tgtEl>
                                        <p:attrNameLst>
                                          <p:attrName>ppt_h</p:attrName>
                                        </p:attrNameLst>
                                      </p:cBhvr>
                                      <p:tavLst>
                                        <p:tav tm="0">
                                          <p:val>
                                            <p:fltVal val="0"/>
                                          </p:val>
                                        </p:tav>
                                        <p:tav tm="100000">
                                          <p:val>
                                            <p:strVal val="#ppt_h"/>
                                          </p:val>
                                        </p:tav>
                                      </p:tavLst>
                                    </p:anim>
                                    <p:animEffect transition="in" filter="fade">
                                      <p:cBhvr>
                                        <p:cTn id="29" dur="500"/>
                                        <p:tgtEl>
                                          <p:spTgt spid="64"/>
                                        </p:tgtEl>
                                      </p:cBhvr>
                                    </p:animEffect>
                                  </p:childTnLst>
                                </p:cTn>
                              </p:par>
                            </p:childTnLst>
                          </p:cTn>
                        </p:par>
                        <p:par>
                          <p:cTn id="30" fill="hold">
                            <p:stCondLst>
                              <p:cond delay="2600"/>
                            </p:stCondLst>
                            <p:childTnLst>
                              <p:par>
                                <p:cTn id="31" presetID="53" presetClass="entr" presetSubtype="16"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Effect transition="in" filter="fade">
                                      <p:cBhvr>
                                        <p:cTn id="35" dur="500"/>
                                        <p:tgtEl>
                                          <p:spTgt spid="14"/>
                                        </p:tgtEl>
                                      </p:cBhvr>
                                    </p:animEffect>
                                  </p:childTnLst>
                                </p:cTn>
                              </p:par>
                            </p:childTnLst>
                          </p:cTn>
                        </p:par>
                        <p:par>
                          <p:cTn id="36" fill="hold">
                            <p:stCondLst>
                              <p:cond delay="3100"/>
                            </p:stCondLst>
                            <p:childTnLst>
                              <p:par>
                                <p:cTn id="37" presetID="53" presetClass="entr" presetSubtype="16"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fill="hold"/>
                                        <p:tgtEl>
                                          <p:spTgt spid="6"/>
                                        </p:tgtEl>
                                        <p:attrNameLst>
                                          <p:attrName>ppt_w</p:attrName>
                                        </p:attrNameLst>
                                      </p:cBhvr>
                                      <p:tavLst>
                                        <p:tav tm="0">
                                          <p:val>
                                            <p:fltVal val="0"/>
                                          </p:val>
                                        </p:tav>
                                        <p:tav tm="100000">
                                          <p:val>
                                            <p:strVal val="#ppt_w"/>
                                          </p:val>
                                        </p:tav>
                                      </p:tavLst>
                                    </p:anim>
                                    <p:anim calcmode="lin" valueType="num">
                                      <p:cBhvr>
                                        <p:cTn id="40" dur="500" fill="hold"/>
                                        <p:tgtEl>
                                          <p:spTgt spid="6"/>
                                        </p:tgtEl>
                                        <p:attrNameLst>
                                          <p:attrName>ppt_h</p:attrName>
                                        </p:attrNameLst>
                                      </p:cBhvr>
                                      <p:tavLst>
                                        <p:tav tm="0">
                                          <p:val>
                                            <p:fltVal val="0"/>
                                          </p:val>
                                        </p:tav>
                                        <p:tav tm="100000">
                                          <p:val>
                                            <p:strVal val="#ppt_h"/>
                                          </p:val>
                                        </p:tav>
                                      </p:tavLst>
                                    </p:anim>
                                    <p:animEffect transition="in" filter="fade">
                                      <p:cBhvr>
                                        <p:cTn id="41" dur="500"/>
                                        <p:tgtEl>
                                          <p:spTgt spid="6"/>
                                        </p:tgtEl>
                                      </p:cBhvr>
                                    </p:animEffect>
                                  </p:childTnLst>
                                </p:cTn>
                              </p:par>
                            </p:childTnLst>
                          </p:cTn>
                        </p:par>
                        <p:par>
                          <p:cTn id="42" fill="hold">
                            <p:stCondLst>
                              <p:cond delay="3600"/>
                            </p:stCondLst>
                            <p:childTnLst>
                              <p:par>
                                <p:cTn id="43" presetID="53" presetClass="entr" presetSubtype="16"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fltVal val="0"/>
                                          </p:val>
                                        </p:tav>
                                        <p:tav tm="100000">
                                          <p:val>
                                            <p:strVal val="#ppt_w"/>
                                          </p:val>
                                        </p:tav>
                                      </p:tavLst>
                                    </p:anim>
                                    <p:anim calcmode="lin" valueType="num">
                                      <p:cBhvr>
                                        <p:cTn id="46" dur="500" fill="hold"/>
                                        <p:tgtEl>
                                          <p:spTgt spid="69"/>
                                        </p:tgtEl>
                                        <p:attrNameLst>
                                          <p:attrName>ppt_h</p:attrName>
                                        </p:attrNameLst>
                                      </p:cBhvr>
                                      <p:tavLst>
                                        <p:tav tm="0">
                                          <p:val>
                                            <p:fltVal val="0"/>
                                          </p:val>
                                        </p:tav>
                                        <p:tav tm="100000">
                                          <p:val>
                                            <p:strVal val="#ppt_h"/>
                                          </p:val>
                                        </p:tav>
                                      </p:tavLst>
                                    </p:anim>
                                    <p:animEffect transition="in" filter="fade">
                                      <p:cBhvr>
                                        <p:cTn id="47" dur="500"/>
                                        <p:tgtEl>
                                          <p:spTgt spid="69"/>
                                        </p:tgtEl>
                                      </p:cBhvr>
                                    </p:animEffect>
                                  </p:childTnLst>
                                </p:cTn>
                              </p:par>
                            </p:childTnLst>
                          </p:cTn>
                        </p:par>
                        <p:par>
                          <p:cTn id="48" fill="hold">
                            <p:stCondLst>
                              <p:cond delay="4100"/>
                            </p:stCondLst>
                            <p:childTnLst>
                              <p:par>
                                <p:cTn id="49" presetID="53" presetClass="entr" presetSubtype="16"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childTnLst>
                                </p:cTn>
                              </p:par>
                            </p:childTnLst>
                          </p:cTn>
                        </p:par>
                        <p:par>
                          <p:cTn id="54" fill="hold">
                            <p:stCondLst>
                              <p:cond delay="4600"/>
                            </p:stCondLst>
                            <p:childTnLst>
                              <p:par>
                                <p:cTn id="55" presetID="53" presetClass="entr" presetSubtype="16" fill="hold" grpId="0" nodeType="after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p:cTn id="57" dur="500" fill="hold"/>
                                        <p:tgtEl>
                                          <p:spTgt spid="9"/>
                                        </p:tgtEl>
                                        <p:attrNameLst>
                                          <p:attrName>ppt_w</p:attrName>
                                        </p:attrNameLst>
                                      </p:cBhvr>
                                      <p:tavLst>
                                        <p:tav tm="0">
                                          <p:val>
                                            <p:fltVal val="0"/>
                                          </p:val>
                                        </p:tav>
                                        <p:tav tm="100000">
                                          <p:val>
                                            <p:strVal val="#ppt_w"/>
                                          </p:val>
                                        </p:tav>
                                      </p:tavLst>
                                    </p:anim>
                                    <p:anim calcmode="lin" valueType="num">
                                      <p:cBhvr>
                                        <p:cTn id="58" dur="500" fill="hold"/>
                                        <p:tgtEl>
                                          <p:spTgt spid="9"/>
                                        </p:tgtEl>
                                        <p:attrNameLst>
                                          <p:attrName>ppt_h</p:attrName>
                                        </p:attrNameLst>
                                      </p:cBhvr>
                                      <p:tavLst>
                                        <p:tav tm="0">
                                          <p:val>
                                            <p:fltVal val="0"/>
                                          </p:val>
                                        </p:tav>
                                        <p:tav tm="100000">
                                          <p:val>
                                            <p:strVal val="#ppt_h"/>
                                          </p:val>
                                        </p:tav>
                                      </p:tavLst>
                                    </p:anim>
                                    <p:animEffect transition="in" filter="fade">
                                      <p:cBhvr>
                                        <p:cTn id="59" dur="500"/>
                                        <p:tgtEl>
                                          <p:spTgt spid="9"/>
                                        </p:tgtEl>
                                      </p:cBhvr>
                                    </p:animEffect>
                                  </p:childTnLst>
                                </p:cTn>
                              </p:par>
                            </p:childTnLst>
                          </p:cTn>
                        </p:par>
                        <p:par>
                          <p:cTn id="60" fill="hold">
                            <p:stCondLst>
                              <p:cond delay="5100"/>
                            </p:stCondLst>
                            <p:childTnLst>
                              <p:par>
                                <p:cTn id="61" presetID="53" presetClass="entr" presetSubtype="16" fill="hold" nodeType="after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p:cTn id="63" dur="500" fill="hold"/>
                                        <p:tgtEl>
                                          <p:spTgt spid="66"/>
                                        </p:tgtEl>
                                        <p:attrNameLst>
                                          <p:attrName>ppt_w</p:attrName>
                                        </p:attrNameLst>
                                      </p:cBhvr>
                                      <p:tavLst>
                                        <p:tav tm="0">
                                          <p:val>
                                            <p:fltVal val="0"/>
                                          </p:val>
                                        </p:tav>
                                        <p:tav tm="100000">
                                          <p:val>
                                            <p:strVal val="#ppt_w"/>
                                          </p:val>
                                        </p:tav>
                                      </p:tavLst>
                                    </p:anim>
                                    <p:anim calcmode="lin" valueType="num">
                                      <p:cBhvr>
                                        <p:cTn id="64" dur="500" fill="hold"/>
                                        <p:tgtEl>
                                          <p:spTgt spid="66"/>
                                        </p:tgtEl>
                                        <p:attrNameLst>
                                          <p:attrName>ppt_h</p:attrName>
                                        </p:attrNameLst>
                                      </p:cBhvr>
                                      <p:tavLst>
                                        <p:tav tm="0">
                                          <p:val>
                                            <p:fltVal val="0"/>
                                          </p:val>
                                        </p:tav>
                                        <p:tav tm="100000">
                                          <p:val>
                                            <p:strVal val="#ppt_h"/>
                                          </p:val>
                                        </p:tav>
                                      </p:tavLst>
                                    </p:anim>
                                    <p:animEffect transition="in" filter="fade">
                                      <p:cBhvr>
                                        <p:cTn id="65" dur="500"/>
                                        <p:tgtEl>
                                          <p:spTgt spid="66"/>
                                        </p:tgtEl>
                                      </p:cBhvr>
                                    </p:animEffect>
                                  </p:childTnLst>
                                </p:cTn>
                              </p:par>
                            </p:childTnLst>
                          </p:cTn>
                        </p:par>
                        <p:par>
                          <p:cTn id="66" fill="hold">
                            <p:stCondLst>
                              <p:cond delay="5600"/>
                            </p:stCondLst>
                            <p:childTnLst>
                              <p:par>
                                <p:cTn id="67" presetID="53" presetClass="entr" presetSubtype="16" fill="hold" nodeType="afterEffect">
                                  <p:stCondLst>
                                    <p:cond delay="0"/>
                                  </p:stCondLst>
                                  <p:childTnLst>
                                    <p:set>
                                      <p:cBhvr>
                                        <p:cTn id="68" dur="1" fill="hold">
                                          <p:stCondLst>
                                            <p:cond delay="0"/>
                                          </p:stCondLst>
                                        </p:cTn>
                                        <p:tgtEl>
                                          <p:spTgt spid="71"/>
                                        </p:tgtEl>
                                        <p:attrNameLst>
                                          <p:attrName>style.visibility</p:attrName>
                                        </p:attrNameLst>
                                      </p:cBhvr>
                                      <p:to>
                                        <p:strVal val="visible"/>
                                      </p:to>
                                    </p:set>
                                    <p:anim calcmode="lin" valueType="num">
                                      <p:cBhvr>
                                        <p:cTn id="69" dur="500" fill="hold"/>
                                        <p:tgtEl>
                                          <p:spTgt spid="71"/>
                                        </p:tgtEl>
                                        <p:attrNameLst>
                                          <p:attrName>ppt_w</p:attrName>
                                        </p:attrNameLst>
                                      </p:cBhvr>
                                      <p:tavLst>
                                        <p:tav tm="0">
                                          <p:val>
                                            <p:fltVal val="0"/>
                                          </p:val>
                                        </p:tav>
                                        <p:tav tm="100000">
                                          <p:val>
                                            <p:strVal val="#ppt_w"/>
                                          </p:val>
                                        </p:tav>
                                      </p:tavLst>
                                    </p:anim>
                                    <p:anim calcmode="lin" valueType="num">
                                      <p:cBhvr>
                                        <p:cTn id="70" dur="500" fill="hold"/>
                                        <p:tgtEl>
                                          <p:spTgt spid="71"/>
                                        </p:tgtEl>
                                        <p:attrNameLst>
                                          <p:attrName>ppt_h</p:attrName>
                                        </p:attrNameLst>
                                      </p:cBhvr>
                                      <p:tavLst>
                                        <p:tav tm="0">
                                          <p:val>
                                            <p:fltVal val="0"/>
                                          </p:val>
                                        </p:tav>
                                        <p:tav tm="100000">
                                          <p:val>
                                            <p:strVal val="#ppt_h"/>
                                          </p:val>
                                        </p:tav>
                                      </p:tavLst>
                                    </p:anim>
                                    <p:animEffect transition="in" filter="fade">
                                      <p:cBhvr>
                                        <p:cTn id="71" dur="500"/>
                                        <p:tgtEl>
                                          <p:spTgt spid="71"/>
                                        </p:tgtEl>
                                      </p:cBhvr>
                                    </p:animEffect>
                                  </p:childTnLst>
                                </p:cTn>
                              </p:par>
                            </p:childTnLst>
                          </p:cTn>
                        </p:par>
                        <p:par>
                          <p:cTn id="72" fill="hold">
                            <p:stCondLst>
                              <p:cond delay="6100"/>
                            </p:stCondLst>
                            <p:childTnLst>
                              <p:par>
                                <p:cTn id="73" presetID="53" presetClass="entr" presetSubtype="16" fill="hold" nodeType="afterEffect">
                                  <p:stCondLst>
                                    <p:cond delay="0"/>
                                  </p:stCondLst>
                                  <p:childTnLst>
                                    <p:set>
                                      <p:cBhvr>
                                        <p:cTn id="74" dur="1" fill="hold">
                                          <p:stCondLst>
                                            <p:cond delay="0"/>
                                          </p:stCondLst>
                                        </p:cTn>
                                        <p:tgtEl>
                                          <p:spTgt spid="70"/>
                                        </p:tgtEl>
                                        <p:attrNameLst>
                                          <p:attrName>style.visibility</p:attrName>
                                        </p:attrNameLst>
                                      </p:cBhvr>
                                      <p:to>
                                        <p:strVal val="visible"/>
                                      </p:to>
                                    </p:set>
                                    <p:anim calcmode="lin" valueType="num">
                                      <p:cBhvr>
                                        <p:cTn id="75" dur="500" fill="hold"/>
                                        <p:tgtEl>
                                          <p:spTgt spid="70"/>
                                        </p:tgtEl>
                                        <p:attrNameLst>
                                          <p:attrName>ppt_w</p:attrName>
                                        </p:attrNameLst>
                                      </p:cBhvr>
                                      <p:tavLst>
                                        <p:tav tm="0">
                                          <p:val>
                                            <p:fltVal val="0"/>
                                          </p:val>
                                        </p:tav>
                                        <p:tav tm="100000">
                                          <p:val>
                                            <p:strVal val="#ppt_w"/>
                                          </p:val>
                                        </p:tav>
                                      </p:tavLst>
                                    </p:anim>
                                    <p:anim calcmode="lin" valueType="num">
                                      <p:cBhvr>
                                        <p:cTn id="76" dur="500" fill="hold"/>
                                        <p:tgtEl>
                                          <p:spTgt spid="70"/>
                                        </p:tgtEl>
                                        <p:attrNameLst>
                                          <p:attrName>ppt_h</p:attrName>
                                        </p:attrNameLst>
                                      </p:cBhvr>
                                      <p:tavLst>
                                        <p:tav tm="0">
                                          <p:val>
                                            <p:fltVal val="0"/>
                                          </p:val>
                                        </p:tav>
                                        <p:tav tm="100000">
                                          <p:val>
                                            <p:strVal val="#ppt_h"/>
                                          </p:val>
                                        </p:tav>
                                      </p:tavLst>
                                    </p:anim>
                                    <p:animEffect transition="in" filter="fade">
                                      <p:cBhvr>
                                        <p:cTn id="77" dur="500"/>
                                        <p:tgtEl>
                                          <p:spTgt spid="70"/>
                                        </p:tgtEl>
                                      </p:cBhvr>
                                    </p:animEffect>
                                  </p:childTnLst>
                                </p:cTn>
                              </p:par>
                            </p:childTnLst>
                          </p:cTn>
                        </p:par>
                        <p:par>
                          <p:cTn id="78" fill="hold">
                            <p:stCondLst>
                              <p:cond delay="6600"/>
                            </p:stCondLst>
                            <p:childTnLst>
                              <p:par>
                                <p:cTn id="79" presetID="53" presetClass="entr" presetSubtype="16" fill="hold" nodeType="afterEffect">
                                  <p:stCondLst>
                                    <p:cond delay="0"/>
                                  </p:stCondLst>
                                  <p:childTnLst>
                                    <p:set>
                                      <p:cBhvr>
                                        <p:cTn id="80" dur="1" fill="hold">
                                          <p:stCondLst>
                                            <p:cond delay="0"/>
                                          </p:stCondLst>
                                        </p:cTn>
                                        <p:tgtEl>
                                          <p:spTgt spid="68"/>
                                        </p:tgtEl>
                                        <p:attrNameLst>
                                          <p:attrName>style.visibility</p:attrName>
                                        </p:attrNameLst>
                                      </p:cBhvr>
                                      <p:to>
                                        <p:strVal val="visible"/>
                                      </p:to>
                                    </p:set>
                                    <p:anim calcmode="lin" valueType="num">
                                      <p:cBhvr>
                                        <p:cTn id="81" dur="500" fill="hold"/>
                                        <p:tgtEl>
                                          <p:spTgt spid="68"/>
                                        </p:tgtEl>
                                        <p:attrNameLst>
                                          <p:attrName>ppt_w</p:attrName>
                                        </p:attrNameLst>
                                      </p:cBhvr>
                                      <p:tavLst>
                                        <p:tav tm="0">
                                          <p:val>
                                            <p:fltVal val="0"/>
                                          </p:val>
                                        </p:tav>
                                        <p:tav tm="100000">
                                          <p:val>
                                            <p:strVal val="#ppt_w"/>
                                          </p:val>
                                        </p:tav>
                                      </p:tavLst>
                                    </p:anim>
                                    <p:anim calcmode="lin" valueType="num">
                                      <p:cBhvr>
                                        <p:cTn id="82" dur="500" fill="hold"/>
                                        <p:tgtEl>
                                          <p:spTgt spid="68"/>
                                        </p:tgtEl>
                                        <p:attrNameLst>
                                          <p:attrName>ppt_h</p:attrName>
                                        </p:attrNameLst>
                                      </p:cBhvr>
                                      <p:tavLst>
                                        <p:tav tm="0">
                                          <p:val>
                                            <p:fltVal val="0"/>
                                          </p:val>
                                        </p:tav>
                                        <p:tav tm="100000">
                                          <p:val>
                                            <p:strVal val="#ppt_h"/>
                                          </p:val>
                                        </p:tav>
                                      </p:tavLst>
                                    </p:anim>
                                    <p:animEffect transition="in" filter="fade">
                                      <p:cBhvr>
                                        <p:cTn id="83" dur="500"/>
                                        <p:tgtEl>
                                          <p:spTgt spid="68"/>
                                        </p:tgtEl>
                                      </p:cBhvr>
                                    </p:animEffect>
                                  </p:childTnLst>
                                </p:cTn>
                              </p:par>
                            </p:childTnLst>
                          </p:cTn>
                        </p:par>
                        <p:par>
                          <p:cTn id="84" fill="hold">
                            <p:stCondLst>
                              <p:cond delay="7100"/>
                            </p:stCondLst>
                            <p:childTnLst>
                              <p:par>
                                <p:cTn id="85" presetID="10" presetClass="entr" presetSubtype="0" fill="hold" grpId="0" nodeType="after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fade">
                                      <p:cBhvr>
                                        <p:cTn id="8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6" grpId="0" animBg="1"/>
      <p:bldP spid="73" grpId="0"/>
      <p:bldP spid="74" grpId="0"/>
      <p:bldP spid="7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269" y="834776"/>
            <a:ext cx="3546728" cy="707886"/>
          </a:xfrm>
          <a:prstGeom prst="rect">
            <a:avLst/>
          </a:prstGeom>
        </p:spPr>
        <p:txBody>
          <a:bodyPr wrap="square">
            <a:spAutoFit/>
          </a:bodyPr>
          <a:lstStyle/>
          <a:p>
            <a:pPr algn="ctr"/>
            <a:r>
              <a:rPr lang="en-AU" sz="4000" b="1" cap="all" dirty="0" smtClean="0">
                <a:latin typeface="Century Gothic" panose="020B0502020202020204" pitchFamily="34" charset="0"/>
              </a:rPr>
              <a:t>SEQUENCE</a:t>
            </a:r>
            <a:endParaRPr lang="en-US" sz="4000" b="1" cap="all" dirty="0">
              <a:latin typeface="Century Gothic" panose="020B0502020202020204" pitchFamily="34" charset="0"/>
            </a:endParaRPr>
          </a:p>
        </p:txBody>
      </p:sp>
      <p:sp>
        <p:nvSpPr>
          <p:cNvPr id="3" name="Content Placeholder 2">
            <a:extLst>
              <a:ext uri="{FF2B5EF4-FFF2-40B4-BE49-F238E27FC236}">
                <a16:creationId xmlns="" xmlns:a16="http://schemas.microsoft.com/office/drawing/2014/main" id="{933E7C93-199C-494A-9BEE-10F93D44BC85}"/>
              </a:ext>
            </a:extLst>
          </p:cNvPr>
          <p:cNvSpPr>
            <a:spLocks noGrp="1"/>
          </p:cNvSpPr>
          <p:nvPr>
            <p:ph idx="1"/>
          </p:nvPr>
        </p:nvSpPr>
        <p:spPr>
          <a:xfrm>
            <a:off x="913611" y="1794122"/>
            <a:ext cx="9636398" cy="4497529"/>
          </a:xfrm>
        </p:spPr>
        <p:txBody>
          <a:bodyPr>
            <a:noAutofit/>
          </a:bodyPr>
          <a:lstStyle/>
          <a:p>
            <a:pPr marL="512763" indent="-512763">
              <a:lnSpc>
                <a:spcPct val="150000"/>
              </a:lnSpc>
              <a:spcBef>
                <a:spcPts val="0"/>
              </a:spcBef>
              <a:buSzPct val="100000"/>
              <a:buFont typeface="Wingdings" panose="05000000000000000000" pitchFamily="2" charset="2"/>
              <a:buChar char="§"/>
              <a:tabLst>
                <a:tab pos="457200" algn="l"/>
              </a:tabLst>
            </a:pPr>
            <a:r>
              <a:rPr lang="en-AU" b="1" dirty="0">
                <a:solidFill>
                  <a:srgbClr val="FF0000"/>
                </a:solidFill>
                <a:latin typeface="Century Gothic" panose="020B0502020202020204" pitchFamily="34" charset="0"/>
                <a:ea typeface="Times New Roman" panose="02020603050405020304" pitchFamily="18" charset="0"/>
                <a:cs typeface="Vrinda" panose="01010600010101010101" pitchFamily="2" charset="0"/>
              </a:rPr>
              <a:t>Introduction</a:t>
            </a:r>
            <a:r>
              <a:rPr lang="bn-BD" b="1" dirty="0">
                <a:solidFill>
                  <a:srgbClr val="1D252C"/>
                </a:solidFill>
                <a:latin typeface="Century Gothic" panose="020B0502020202020204" pitchFamily="34" charset="0"/>
                <a:ea typeface="Times New Roman" panose="02020603050405020304" pitchFamily="18" charset="0"/>
                <a:cs typeface="Vrinda" panose="01010600010101010101" pitchFamily="2" charset="0"/>
              </a:rPr>
              <a:t>/</a:t>
            </a:r>
            <a:r>
              <a:rPr lang="en-US" b="1" dirty="0">
                <a:solidFill>
                  <a:srgbClr val="1D252C"/>
                </a:solidFill>
                <a:latin typeface="Century Gothic" panose="020B0502020202020204" pitchFamily="34" charset="0"/>
                <a:ea typeface="Times New Roman" panose="02020603050405020304" pitchFamily="18" charset="0"/>
                <a:cs typeface="Vrinda" panose="01010600010101010101" pitchFamily="2" charset="0"/>
              </a:rPr>
              <a:t>What is the OSI model?</a:t>
            </a:r>
            <a:endParaRPr lang="bn-BD" b="1" dirty="0">
              <a:solidFill>
                <a:srgbClr val="1D252C"/>
              </a:solidFill>
              <a:latin typeface="Century Gothic" panose="020B0502020202020204" pitchFamily="34" charset="0"/>
              <a:ea typeface="Times New Roman" panose="02020603050405020304" pitchFamily="18" charset="0"/>
              <a:cs typeface="Vrinda" panose="01010600010101010101" pitchFamily="2" charset="0"/>
            </a:endParaRPr>
          </a:p>
          <a:p>
            <a:pPr marL="512763" marR="0" lvl="0" indent="-512763">
              <a:lnSpc>
                <a:spcPct val="150000"/>
              </a:lnSpc>
              <a:spcBef>
                <a:spcPts val="0"/>
              </a:spcBef>
              <a:spcAft>
                <a:spcPts val="0"/>
              </a:spcAft>
              <a:buSzPct val="100000"/>
              <a:buFont typeface="Wingdings" panose="05000000000000000000" pitchFamily="2" charset="2"/>
              <a:buChar char="§"/>
              <a:tabLst>
                <a:tab pos="457200" algn="l"/>
              </a:tabLst>
            </a:pPr>
            <a:r>
              <a:rPr lang="bn-BD" b="1" dirty="0" smtClean="0">
                <a:solidFill>
                  <a:srgbClr val="1D252C"/>
                </a:solidFill>
                <a:latin typeface="Century Gothic" panose="020B0502020202020204" pitchFamily="34" charset="0"/>
                <a:ea typeface="Times New Roman" panose="02020603050405020304" pitchFamily="18" charset="0"/>
                <a:cs typeface="Vrinda" panose="01010600010101010101" pitchFamily="2" charset="0"/>
              </a:rPr>
              <a:t>Layers </a:t>
            </a:r>
            <a:r>
              <a:rPr lang="en-US" b="1" dirty="0">
                <a:solidFill>
                  <a:srgbClr val="1D252C"/>
                </a:solidFill>
                <a:latin typeface="Century Gothic" panose="020B0502020202020204" pitchFamily="34" charset="0"/>
                <a:ea typeface="Times New Roman" panose="02020603050405020304" pitchFamily="18" charset="0"/>
                <a:cs typeface="Vrinda" panose="01010600010101010101" pitchFamily="2" charset="0"/>
              </a:rPr>
              <a:t>of the OSI model</a:t>
            </a:r>
            <a:endParaRPr lang="bn-BD" b="1" dirty="0">
              <a:solidFill>
                <a:srgbClr val="1D252C"/>
              </a:solidFill>
              <a:latin typeface="Century Gothic" panose="020B0502020202020204" pitchFamily="34" charset="0"/>
              <a:ea typeface="Times New Roman" panose="02020603050405020304" pitchFamily="18" charset="0"/>
              <a:cs typeface="Vrinda" panose="01010600010101010101" pitchFamily="2" charset="0"/>
            </a:endParaRPr>
          </a:p>
          <a:p>
            <a:pPr marL="512763" marR="0" lvl="0" indent="-512763">
              <a:lnSpc>
                <a:spcPct val="150000"/>
              </a:lnSpc>
              <a:spcBef>
                <a:spcPts val="0"/>
              </a:spcBef>
              <a:spcAft>
                <a:spcPts val="0"/>
              </a:spcAft>
              <a:buSzPct val="100000"/>
              <a:buFont typeface="Wingdings" panose="05000000000000000000" pitchFamily="2" charset="2"/>
              <a:buChar char="§"/>
              <a:tabLst>
                <a:tab pos="457200" algn="l"/>
              </a:tabLst>
            </a:pPr>
            <a:r>
              <a:rPr lang="en-US" b="1" dirty="0">
                <a:solidFill>
                  <a:srgbClr val="1D252C"/>
                </a:solidFill>
                <a:latin typeface="Century Gothic" panose="020B0502020202020204" pitchFamily="34" charset="0"/>
                <a:ea typeface="Times New Roman" panose="02020603050405020304" pitchFamily="18" charset="0"/>
                <a:cs typeface="Vrinda" panose="01010600010101010101" pitchFamily="2" charset="0"/>
              </a:rPr>
              <a:t>Data, Protocol &amp; Activities</a:t>
            </a:r>
          </a:p>
          <a:p>
            <a:pPr marL="512763" marR="0" lvl="0" indent="-512763">
              <a:lnSpc>
                <a:spcPct val="150000"/>
              </a:lnSpc>
              <a:spcBef>
                <a:spcPts val="0"/>
              </a:spcBef>
              <a:spcAft>
                <a:spcPts val="0"/>
              </a:spcAft>
              <a:buSzPct val="100000"/>
              <a:buFont typeface="Wingdings" panose="05000000000000000000" pitchFamily="2" charset="2"/>
              <a:buChar char="§"/>
              <a:tabLst>
                <a:tab pos="457200" algn="l"/>
              </a:tabLst>
            </a:pPr>
            <a:r>
              <a:rPr lang="en-US" b="1" dirty="0">
                <a:solidFill>
                  <a:srgbClr val="1D252C"/>
                </a:solidFill>
                <a:latin typeface="Century Gothic" panose="020B0502020202020204" pitchFamily="34" charset="0"/>
                <a:ea typeface="Times New Roman" panose="02020603050405020304" pitchFamily="18" charset="0"/>
                <a:cs typeface="Vrinda" panose="01010600010101010101" pitchFamily="2" charset="0"/>
              </a:rPr>
              <a:t>Interactive </a:t>
            </a:r>
            <a:r>
              <a:rPr lang="en-US" b="1" dirty="0">
                <a:solidFill>
                  <a:srgbClr val="1D252C"/>
                </a:solidFill>
                <a:latin typeface="Century Gothic" panose="020B0502020202020204" pitchFamily="34" charset="0"/>
                <a:ea typeface="Times New Roman" panose="02020603050405020304" pitchFamily="18" charset="0"/>
                <a:cs typeface="Vrinda" panose="01010600010101010101" pitchFamily="2" charset="0"/>
              </a:rPr>
              <a:t>Session</a:t>
            </a:r>
          </a:p>
        </p:txBody>
      </p:sp>
    </p:spTree>
    <p:extLst>
      <p:ext uri="{BB962C8B-B14F-4D97-AF65-F5344CB8AC3E}">
        <p14:creationId xmlns:p14="http://schemas.microsoft.com/office/powerpoint/2010/main" val="353609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562" y="2158885"/>
            <a:ext cx="11108455" cy="3416320"/>
          </a:xfrm>
          <a:prstGeom prst="rect">
            <a:avLst/>
          </a:prstGeom>
        </p:spPr>
        <p:txBody>
          <a:bodyPr wrap="square">
            <a:spAutoFit/>
          </a:bodyPr>
          <a:lstStyle/>
          <a:p>
            <a:pPr algn="just"/>
            <a:r>
              <a:rPr lang="en-US" sz="2400" dirty="0">
                <a:latin typeface="Century Gothic" panose="020B0502020202020204" pitchFamily="34" charset="0"/>
              </a:rPr>
              <a:t>The Open Systems Interconnection (OSI) model is a conceptual model created by the International Organization for Standardization which enables diverse communication systems to communicate using standard protocols. On the other </a:t>
            </a:r>
            <a:r>
              <a:rPr lang="en-US" sz="2400" dirty="0" smtClean="0">
                <a:latin typeface="Century Gothic" panose="020B0502020202020204" pitchFamily="34" charset="0"/>
              </a:rPr>
              <a:t>hand</a:t>
            </a:r>
            <a:r>
              <a:rPr lang="bn-BD" sz="2400" dirty="0" smtClean="0">
                <a:latin typeface="Century Gothic" panose="020B0502020202020204" pitchFamily="34" charset="0"/>
              </a:rPr>
              <a:t>,</a:t>
            </a:r>
            <a:r>
              <a:rPr lang="en-US" sz="2400" dirty="0" smtClean="0">
                <a:latin typeface="Century Gothic" panose="020B0502020202020204" pitchFamily="34" charset="0"/>
              </a:rPr>
              <a:t> </a:t>
            </a:r>
            <a:r>
              <a:rPr lang="en-US" sz="2400" dirty="0">
                <a:latin typeface="Century Gothic" panose="020B0502020202020204" pitchFamily="34" charset="0"/>
              </a:rPr>
              <a:t>OSI provides a standard for different computer systems to be able to communicate with each other</a:t>
            </a:r>
            <a:r>
              <a:rPr lang="en-US" sz="2400" dirty="0" smtClean="0">
                <a:latin typeface="Century Gothic" panose="020B0502020202020204" pitchFamily="34" charset="0"/>
              </a:rPr>
              <a:t>.</a:t>
            </a:r>
            <a:endParaRPr lang="bn-BD" sz="2400" dirty="0" smtClean="0">
              <a:latin typeface="Century Gothic" panose="020B0502020202020204" pitchFamily="34" charset="0"/>
            </a:endParaRPr>
          </a:p>
          <a:p>
            <a:endParaRPr lang="en-US" sz="2400" dirty="0">
              <a:latin typeface="Century Gothic" panose="020B0502020202020204" pitchFamily="34" charset="0"/>
            </a:endParaRPr>
          </a:p>
          <a:p>
            <a:pPr algn="just"/>
            <a:r>
              <a:rPr lang="en-US" sz="2400" dirty="0">
                <a:latin typeface="Century Gothic" panose="020B0502020202020204" pitchFamily="34" charset="0"/>
              </a:rPr>
              <a:t>The OSI model can be seen as a universal language for computer networking. It’s based on the concept of splitting up a communication system into seven abstract layers, each one stacked upon the last.</a:t>
            </a:r>
          </a:p>
        </p:txBody>
      </p:sp>
      <p:sp>
        <p:nvSpPr>
          <p:cNvPr id="3" name="Rectangle 2"/>
          <p:cNvSpPr/>
          <p:nvPr/>
        </p:nvSpPr>
        <p:spPr>
          <a:xfrm>
            <a:off x="585562" y="877654"/>
            <a:ext cx="5892960" cy="735073"/>
          </a:xfrm>
          <a:prstGeom prst="rect">
            <a:avLst/>
          </a:prstGeom>
        </p:spPr>
        <p:txBody>
          <a:bodyPr wrap="none">
            <a:spAutoFit/>
          </a:bodyPr>
          <a:lstStyle/>
          <a:p>
            <a:pPr>
              <a:lnSpc>
                <a:spcPct val="115000"/>
              </a:lnSpc>
              <a:spcAft>
                <a:spcPts val="1000"/>
              </a:spcAft>
            </a:pPr>
            <a:r>
              <a:rPr lang="en-US" sz="4000" b="1" dirty="0" smtClean="0">
                <a:solidFill>
                  <a:srgbClr val="1D252C"/>
                </a:solidFill>
                <a:latin typeface="Century Gothic" panose="020B0502020202020204" pitchFamily="34" charset="0"/>
                <a:ea typeface="Times New Roman" panose="02020603050405020304" pitchFamily="18" charset="0"/>
                <a:cs typeface="Vrinda" panose="01010600010101010101" pitchFamily="2" charset="0"/>
              </a:rPr>
              <a:t>What </a:t>
            </a:r>
            <a:r>
              <a:rPr lang="en-US" sz="4000" b="1" dirty="0">
                <a:solidFill>
                  <a:srgbClr val="1D252C"/>
                </a:solidFill>
                <a:latin typeface="Century Gothic" panose="020B0502020202020204" pitchFamily="34" charset="0"/>
                <a:ea typeface="Times New Roman" panose="02020603050405020304" pitchFamily="18" charset="0"/>
                <a:cs typeface="Vrinda" panose="01010600010101010101" pitchFamily="2" charset="0"/>
              </a:rPr>
              <a:t>is the OSI model</a:t>
            </a:r>
            <a:r>
              <a:rPr lang="en-US" sz="4000" b="1" dirty="0" smtClean="0">
                <a:solidFill>
                  <a:srgbClr val="1D252C"/>
                </a:solidFill>
                <a:latin typeface="Century Gothic" panose="020B0502020202020204" pitchFamily="34" charset="0"/>
                <a:ea typeface="Times New Roman" panose="02020603050405020304" pitchFamily="18" charset="0"/>
                <a:cs typeface="Vrinda" panose="01010600010101010101" pitchFamily="2" charset="0"/>
              </a:rPr>
              <a:t>?</a:t>
            </a:r>
            <a:endParaRPr lang="en-US" sz="4000" b="1" dirty="0" smtClean="0">
              <a:effectLst/>
              <a:latin typeface="Century Gothic" panose="020B0502020202020204" pitchFamily="34" charset="0"/>
              <a:ea typeface="Times New Roman" panose="02020603050405020304" pitchFamily="18" charset="0"/>
              <a:cs typeface="Vrinda" panose="01010600010101010101" pitchFamily="2" charset="0"/>
            </a:endParaRPr>
          </a:p>
        </p:txBody>
      </p:sp>
    </p:spTree>
    <p:extLst>
      <p:ext uri="{BB962C8B-B14F-4D97-AF65-F5344CB8AC3E}">
        <p14:creationId xmlns:p14="http://schemas.microsoft.com/office/powerpoint/2010/main" val="95391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42" presetClass="entr" presetSubtype="0" fill="hold" grpId="0" nodeType="afterEffect">
                                  <p:stCondLst>
                                    <p:cond delay="50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1000"/>
                                        <p:tgtEl>
                                          <p:spTgt spid="2">
                                            <p:txEl>
                                              <p:pRg st="0" end="0"/>
                                            </p:txEl>
                                          </p:spTgt>
                                        </p:tgtEl>
                                      </p:cBhvr>
                                    </p:animEffect>
                                    <p:anim calcmode="lin" valueType="num">
                                      <p:cBhvr>
                                        <p:cTn id="1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2" presetClass="entr" presetSubtype="0" fill="hold" grpId="0" nodeType="afterEffect">
                                  <p:stCondLst>
                                    <p:cond delay="50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dvAuto="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5581" y="655680"/>
            <a:ext cx="6048451" cy="707886"/>
          </a:xfrm>
          <a:prstGeom prst="rect">
            <a:avLst/>
          </a:prstGeom>
        </p:spPr>
        <p:txBody>
          <a:bodyPr wrap="none">
            <a:spAutoFit/>
          </a:bodyPr>
          <a:lstStyle/>
          <a:p>
            <a:r>
              <a:rPr lang="bn-BD" sz="4000" b="1" dirty="0" smtClean="0">
                <a:solidFill>
                  <a:srgbClr val="1D252C"/>
                </a:solidFill>
                <a:latin typeface="Century Gothic" panose="020B0502020202020204" pitchFamily="34" charset="0"/>
                <a:ea typeface="Times New Roman" panose="02020603050405020304" pitchFamily="18" charset="0"/>
                <a:cs typeface="Vrinda" panose="01010600010101010101" pitchFamily="2" charset="0"/>
              </a:rPr>
              <a:t>Layers </a:t>
            </a:r>
            <a:r>
              <a:rPr lang="en-US" sz="4000" b="1" dirty="0" smtClean="0">
                <a:solidFill>
                  <a:srgbClr val="1D252C"/>
                </a:solidFill>
                <a:latin typeface="Century Gothic" panose="020B0502020202020204" pitchFamily="34" charset="0"/>
                <a:ea typeface="Times New Roman" panose="02020603050405020304" pitchFamily="18" charset="0"/>
                <a:cs typeface="Vrinda" panose="01010600010101010101" pitchFamily="2" charset="0"/>
              </a:rPr>
              <a:t>of </a:t>
            </a:r>
            <a:r>
              <a:rPr lang="en-US" sz="4000" b="1" dirty="0">
                <a:solidFill>
                  <a:srgbClr val="1D252C"/>
                </a:solidFill>
                <a:latin typeface="Century Gothic" panose="020B0502020202020204" pitchFamily="34" charset="0"/>
                <a:ea typeface="Times New Roman" panose="02020603050405020304" pitchFamily="18" charset="0"/>
                <a:cs typeface="Vrinda" panose="01010600010101010101" pitchFamily="2" charset="0"/>
              </a:rPr>
              <a:t>the OSI </a:t>
            </a:r>
            <a:r>
              <a:rPr lang="en-US" sz="4000" b="1" dirty="0" smtClean="0">
                <a:solidFill>
                  <a:srgbClr val="1D252C"/>
                </a:solidFill>
                <a:latin typeface="Century Gothic" panose="020B0502020202020204" pitchFamily="34" charset="0"/>
                <a:ea typeface="Times New Roman" panose="02020603050405020304" pitchFamily="18" charset="0"/>
                <a:cs typeface="Vrinda" panose="01010600010101010101" pitchFamily="2" charset="0"/>
              </a:rPr>
              <a:t>model</a:t>
            </a:r>
            <a:endParaRPr lang="en-US" sz="4000" b="1" dirty="0">
              <a:solidFill>
                <a:srgbClr val="1D252C"/>
              </a:solidFill>
              <a:latin typeface="Century Gothic" panose="020B0502020202020204" pitchFamily="34" charset="0"/>
              <a:ea typeface="Times New Roman" panose="02020603050405020304" pitchFamily="18" charset="0"/>
              <a:cs typeface="Vrinda" panose="01010600010101010101" pitchFamily="2" charset="0"/>
            </a:endParaRPr>
          </a:p>
        </p:txBody>
      </p:sp>
      <p:sp>
        <p:nvSpPr>
          <p:cNvPr id="3" name="Rectangle 2"/>
          <p:cNvSpPr/>
          <p:nvPr/>
        </p:nvSpPr>
        <p:spPr>
          <a:xfrm>
            <a:off x="965581" y="1512887"/>
            <a:ext cx="10998892" cy="461665"/>
          </a:xfrm>
          <a:prstGeom prst="rect">
            <a:avLst/>
          </a:prstGeom>
        </p:spPr>
        <p:txBody>
          <a:bodyPr wrap="square">
            <a:spAutoFit/>
          </a:bodyPr>
          <a:lstStyle/>
          <a:p>
            <a:r>
              <a:rPr lang="en-US" sz="2400" dirty="0">
                <a:latin typeface="Century Gothic" panose="020B0502020202020204" pitchFamily="34" charset="0"/>
              </a:rPr>
              <a:t>The seven abstraction layers of the OSI model can be defined as </a:t>
            </a:r>
            <a:r>
              <a:rPr lang="en-US" sz="2400" dirty="0" smtClean="0">
                <a:latin typeface="Century Gothic" panose="020B0502020202020204" pitchFamily="34" charset="0"/>
              </a:rPr>
              <a:t>follows:</a:t>
            </a:r>
            <a:endParaRPr lang="en-US" sz="2400" dirty="0">
              <a:latin typeface="Century Gothic" panose="020B0502020202020204" pitchFamily="34" charset="0"/>
            </a:endParaRPr>
          </a:p>
        </p:txBody>
      </p:sp>
      <p:sp>
        <p:nvSpPr>
          <p:cNvPr id="4" name="Rectangle 3"/>
          <p:cNvSpPr/>
          <p:nvPr/>
        </p:nvSpPr>
        <p:spPr>
          <a:xfrm>
            <a:off x="965581" y="2477720"/>
            <a:ext cx="10676920" cy="1766637"/>
          </a:xfrm>
          <a:prstGeom prst="rect">
            <a:avLst/>
          </a:prstGeom>
        </p:spPr>
        <p:txBody>
          <a:bodyPr wrap="square">
            <a:spAutoFit/>
          </a:bodyPr>
          <a:lstStyle/>
          <a:p>
            <a:pPr algn="just">
              <a:lnSpc>
                <a:spcPct val="115000"/>
              </a:lnSpc>
              <a:spcBef>
                <a:spcPts val="1000"/>
              </a:spcBef>
            </a:pPr>
            <a:r>
              <a:rPr lang="en-US" sz="3200" b="1" dirty="0">
                <a:solidFill>
                  <a:srgbClr val="1D252C"/>
                </a:solidFill>
                <a:latin typeface="Century Gothic" panose="020B0502020202020204" pitchFamily="34" charset="0"/>
                <a:ea typeface="Times New Roman" panose="02020603050405020304" pitchFamily="18" charset="0"/>
                <a:cs typeface="Vrinda" panose="01010600010101010101" pitchFamily="2" charset="0"/>
              </a:rPr>
              <a:t>1. The Physical Layer</a:t>
            </a:r>
          </a:p>
          <a:p>
            <a:pPr algn="just"/>
            <a:r>
              <a:rPr lang="en-US" sz="2400" dirty="0">
                <a:latin typeface="Century Gothic" panose="020B0502020202020204" pitchFamily="34" charset="0"/>
              </a:rPr>
              <a:t>This layer includes the physical equipment involved in the data transfer, such as the cables and switches. This is also the layer where the data gets converted into a bit stream, which is a string of 1s and 0s. </a:t>
            </a:r>
          </a:p>
        </p:txBody>
      </p:sp>
      <p:sp>
        <p:nvSpPr>
          <p:cNvPr id="5" name="Rectangle 4"/>
          <p:cNvSpPr/>
          <p:nvPr/>
        </p:nvSpPr>
        <p:spPr>
          <a:xfrm>
            <a:off x="965581" y="4439797"/>
            <a:ext cx="10676920" cy="1766637"/>
          </a:xfrm>
          <a:prstGeom prst="rect">
            <a:avLst/>
          </a:prstGeom>
        </p:spPr>
        <p:txBody>
          <a:bodyPr wrap="square">
            <a:spAutoFit/>
          </a:bodyPr>
          <a:lstStyle/>
          <a:p>
            <a:pPr algn="just">
              <a:lnSpc>
                <a:spcPct val="115000"/>
              </a:lnSpc>
              <a:spcBef>
                <a:spcPts val="1000"/>
              </a:spcBef>
            </a:pPr>
            <a:r>
              <a:rPr lang="en-US" sz="3200" b="1" dirty="0">
                <a:solidFill>
                  <a:srgbClr val="1D252C"/>
                </a:solidFill>
                <a:latin typeface="Century Gothic" panose="020B0502020202020204" pitchFamily="34" charset="0"/>
                <a:ea typeface="Times New Roman" panose="02020603050405020304" pitchFamily="18" charset="0"/>
                <a:cs typeface="Vrinda" panose="01010600010101010101" pitchFamily="2" charset="0"/>
              </a:rPr>
              <a:t>2. The Data Link Layer</a:t>
            </a:r>
          </a:p>
          <a:p>
            <a:pPr algn="just"/>
            <a:r>
              <a:rPr lang="en-US" sz="2400" dirty="0">
                <a:latin typeface="Century Gothic" panose="020B0502020202020204" pitchFamily="34" charset="0"/>
              </a:rPr>
              <a:t>The data link helps data transfer between two devices on the SAME network. The data link layer takes packets from the network layer and breaks them into smaller pieces called frames.</a:t>
            </a:r>
          </a:p>
        </p:txBody>
      </p:sp>
    </p:spTree>
    <p:extLst>
      <p:ext uri="{BB962C8B-B14F-4D97-AF65-F5344CB8AC3E}">
        <p14:creationId xmlns:p14="http://schemas.microsoft.com/office/powerpoint/2010/main" val="115368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3913" y="600260"/>
            <a:ext cx="10676920" cy="2874633"/>
          </a:xfrm>
          <a:prstGeom prst="rect">
            <a:avLst/>
          </a:prstGeom>
        </p:spPr>
        <p:txBody>
          <a:bodyPr wrap="square">
            <a:spAutoFit/>
          </a:bodyPr>
          <a:lstStyle/>
          <a:p>
            <a:pPr algn="just">
              <a:lnSpc>
                <a:spcPct val="115000"/>
              </a:lnSpc>
              <a:spcBef>
                <a:spcPts val="1000"/>
              </a:spcBef>
            </a:pPr>
            <a:r>
              <a:rPr lang="en-US" sz="3200" b="1" dirty="0">
                <a:solidFill>
                  <a:srgbClr val="1D252C"/>
                </a:solidFill>
                <a:latin typeface="Century Gothic" panose="020B0502020202020204" pitchFamily="34" charset="0"/>
                <a:ea typeface="Times New Roman" panose="02020603050405020304" pitchFamily="18" charset="0"/>
                <a:cs typeface="Vrinda" panose="01010600010101010101" pitchFamily="2" charset="0"/>
              </a:rPr>
              <a:t>3. The Network Layer</a:t>
            </a:r>
          </a:p>
          <a:p>
            <a:pPr algn="just"/>
            <a:r>
              <a:rPr lang="en-US" sz="2400" dirty="0">
                <a:latin typeface="Century Gothic" panose="020B0502020202020204" pitchFamily="34" charset="0"/>
              </a:rPr>
              <a:t>The network layer is responsible for facilitating data transfer between two different networks. </a:t>
            </a:r>
            <a:r>
              <a:rPr lang="en-US" sz="2400" dirty="0" smtClean="0">
                <a:latin typeface="Century Gothic" panose="020B0502020202020204" pitchFamily="34" charset="0"/>
              </a:rPr>
              <a:t>The </a:t>
            </a:r>
            <a:r>
              <a:rPr lang="en-US" sz="2400" dirty="0">
                <a:latin typeface="Century Gothic" panose="020B0502020202020204" pitchFamily="34" charset="0"/>
              </a:rPr>
              <a:t>network layer breaks up segments from the transport layer into smaller units, called packets, on the sender’s device, and reassembling these packets on the receiving device. </a:t>
            </a:r>
            <a:r>
              <a:rPr lang="en-US" sz="2400" dirty="0">
                <a:latin typeface="Century Gothic" panose="020B0502020202020204" pitchFamily="34" charset="0"/>
              </a:rPr>
              <a:t>The network layer also finds the best physical path for the data to reach its destination; this is known as routing.</a:t>
            </a:r>
          </a:p>
        </p:txBody>
      </p:sp>
      <p:sp>
        <p:nvSpPr>
          <p:cNvPr id="6" name="Rectangle 5"/>
          <p:cNvSpPr/>
          <p:nvPr/>
        </p:nvSpPr>
        <p:spPr>
          <a:xfrm>
            <a:off x="823913" y="3705475"/>
            <a:ext cx="10676920" cy="2505301"/>
          </a:xfrm>
          <a:prstGeom prst="rect">
            <a:avLst/>
          </a:prstGeom>
        </p:spPr>
        <p:txBody>
          <a:bodyPr wrap="square">
            <a:spAutoFit/>
          </a:bodyPr>
          <a:lstStyle/>
          <a:p>
            <a:pPr algn="just">
              <a:lnSpc>
                <a:spcPct val="115000"/>
              </a:lnSpc>
              <a:spcBef>
                <a:spcPts val="1000"/>
              </a:spcBef>
            </a:pPr>
            <a:r>
              <a:rPr lang="en-US" sz="3200" b="1" dirty="0">
                <a:solidFill>
                  <a:srgbClr val="1D252C"/>
                </a:solidFill>
                <a:latin typeface="Century Gothic" panose="020B0502020202020204" pitchFamily="34" charset="0"/>
                <a:ea typeface="Times New Roman" panose="02020603050405020304" pitchFamily="18" charset="0"/>
                <a:cs typeface="Vrinda" panose="01010600010101010101" pitchFamily="2" charset="0"/>
              </a:rPr>
              <a:t>4. The Transport Layer</a:t>
            </a:r>
          </a:p>
          <a:p>
            <a:pPr algn="just"/>
            <a:r>
              <a:rPr lang="en-US" sz="2400" dirty="0">
                <a:latin typeface="Century Gothic" panose="020B0502020202020204" pitchFamily="34" charset="0"/>
              </a:rPr>
              <a:t>Transport layer responsible for end-to-end communication between the two devices. </a:t>
            </a:r>
            <a:r>
              <a:rPr lang="en-US" sz="2400" dirty="0">
                <a:latin typeface="Century Gothic" panose="020B0502020202020204" pitchFamily="34" charset="0"/>
              </a:rPr>
              <a:t>This includes taking data from the session layer and breaking it up into chunks called segments before sending it to Network layer. </a:t>
            </a:r>
            <a:r>
              <a:rPr lang="en-US" sz="2400" dirty="0" smtClean="0">
                <a:latin typeface="Century Gothic" panose="020B0502020202020204" pitchFamily="34" charset="0"/>
              </a:rPr>
              <a:t>The </a:t>
            </a:r>
            <a:r>
              <a:rPr lang="en-US" sz="2400" dirty="0">
                <a:latin typeface="Century Gothic" panose="020B0502020202020204" pitchFamily="34" charset="0"/>
              </a:rPr>
              <a:t>transport layer is also responsible for flow control and error control. </a:t>
            </a:r>
          </a:p>
        </p:txBody>
      </p:sp>
    </p:spTree>
    <p:extLst>
      <p:ext uri="{BB962C8B-B14F-4D97-AF65-F5344CB8AC3E}">
        <p14:creationId xmlns:p14="http://schemas.microsoft.com/office/powerpoint/2010/main" val="174557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8004" y="335969"/>
            <a:ext cx="10676920" cy="3243965"/>
          </a:xfrm>
          <a:prstGeom prst="rect">
            <a:avLst/>
          </a:prstGeom>
        </p:spPr>
        <p:txBody>
          <a:bodyPr wrap="square">
            <a:spAutoFit/>
          </a:bodyPr>
          <a:lstStyle/>
          <a:p>
            <a:pPr>
              <a:lnSpc>
                <a:spcPct val="115000"/>
              </a:lnSpc>
              <a:spcBef>
                <a:spcPts val="1000"/>
              </a:spcBef>
            </a:pPr>
            <a:r>
              <a:rPr lang="en-US" sz="3200" b="1" dirty="0">
                <a:solidFill>
                  <a:srgbClr val="1D252C"/>
                </a:solidFill>
                <a:latin typeface="Century Gothic" panose="020B0502020202020204" pitchFamily="34" charset="0"/>
                <a:ea typeface="Times New Roman" panose="02020603050405020304" pitchFamily="18" charset="0"/>
                <a:cs typeface="Vrinda" panose="01010600010101010101" pitchFamily="2" charset="0"/>
              </a:rPr>
              <a:t>5. The Session Layer</a:t>
            </a:r>
          </a:p>
          <a:p>
            <a:pPr algn="just"/>
            <a:r>
              <a:rPr lang="en-US" sz="2400" dirty="0">
                <a:latin typeface="Century Gothic" panose="020B0502020202020204" pitchFamily="34" charset="0"/>
              </a:rPr>
              <a:t>This is the layer responsible for opening and closing communication between the two devices. The time between when the communication is opened and closed is known as the session. </a:t>
            </a:r>
            <a:r>
              <a:rPr lang="en-US" sz="2400" dirty="0">
                <a:latin typeface="Century Gothic" panose="020B0502020202020204" pitchFamily="34" charset="0"/>
              </a:rPr>
              <a:t>The session layer ensures that the session stays open long enough to transfer all the data being exchanged, and then promptly closes the session in order to avoid wasting </a:t>
            </a:r>
            <a:r>
              <a:rPr lang="en-US" sz="2400" dirty="0" smtClean="0">
                <a:latin typeface="Century Gothic" panose="020B0502020202020204" pitchFamily="34" charset="0"/>
              </a:rPr>
              <a:t>resources.</a:t>
            </a:r>
            <a:r>
              <a:rPr lang="bn-BD" sz="2400" dirty="0">
                <a:latin typeface="Century Gothic" panose="020B0502020202020204" pitchFamily="34" charset="0"/>
              </a:rPr>
              <a:t> </a:t>
            </a:r>
            <a:r>
              <a:rPr lang="en-US" sz="2400" dirty="0" smtClean="0">
                <a:latin typeface="Century Gothic" panose="020B0502020202020204" pitchFamily="34" charset="0"/>
              </a:rPr>
              <a:t>The </a:t>
            </a:r>
            <a:r>
              <a:rPr lang="en-US" sz="2400" dirty="0">
                <a:latin typeface="Century Gothic" panose="020B0502020202020204" pitchFamily="34" charset="0"/>
              </a:rPr>
              <a:t>session layer also synchronizes data transfer with checkpoints</a:t>
            </a:r>
            <a:r>
              <a:rPr lang="en-US" sz="1600" dirty="0" smtClean="0">
                <a:solidFill>
                  <a:srgbClr val="FF0000"/>
                </a:solidFill>
                <a:effectLst/>
                <a:latin typeface="Segoe UI" panose="020B0502040204020203" pitchFamily="34" charset="0"/>
                <a:ea typeface="Times New Roman" panose="02020603050405020304" pitchFamily="18" charset="0"/>
              </a:rPr>
              <a:t>.</a:t>
            </a:r>
            <a:r>
              <a:rPr lang="en-US" sz="1600" dirty="0" smtClean="0">
                <a:solidFill>
                  <a:srgbClr val="424242"/>
                </a:solidFill>
                <a:effectLst/>
                <a:latin typeface="Segoe UI" panose="020B0502040204020203" pitchFamily="34" charset="0"/>
                <a:ea typeface="Times New Roman" panose="02020603050405020304" pitchFamily="18" charset="0"/>
              </a:rPr>
              <a:t> </a:t>
            </a:r>
            <a:endParaRPr lang="en-US" dirty="0"/>
          </a:p>
        </p:txBody>
      </p:sp>
      <p:sp>
        <p:nvSpPr>
          <p:cNvPr id="5" name="Rectangle 4"/>
          <p:cNvSpPr/>
          <p:nvPr/>
        </p:nvSpPr>
        <p:spPr>
          <a:xfrm>
            <a:off x="708004" y="3901158"/>
            <a:ext cx="10676920" cy="2923877"/>
          </a:xfrm>
          <a:prstGeom prst="rect">
            <a:avLst/>
          </a:prstGeom>
        </p:spPr>
        <p:txBody>
          <a:bodyPr wrap="square">
            <a:spAutoFit/>
          </a:bodyPr>
          <a:lstStyle/>
          <a:p>
            <a:r>
              <a:rPr lang="en-US" sz="3200" b="1" dirty="0" smtClean="0">
                <a:solidFill>
                  <a:srgbClr val="1D252C"/>
                </a:solidFill>
                <a:latin typeface="Century Gothic" panose="020B0502020202020204" pitchFamily="34" charset="0"/>
                <a:ea typeface="Times New Roman" panose="02020603050405020304" pitchFamily="18" charset="0"/>
                <a:cs typeface="Vrinda" panose="01010600010101010101" pitchFamily="2" charset="0"/>
              </a:rPr>
              <a:t>6</a:t>
            </a:r>
            <a:r>
              <a:rPr lang="en-US" sz="3200" b="1" dirty="0">
                <a:solidFill>
                  <a:srgbClr val="1D252C"/>
                </a:solidFill>
                <a:latin typeface="Century Gothic" panose="020B0502020202020204" pitchFamily="34" charset="0"/>
                <a:ea typeface="Times New Roman" panose="02020603050405020304" pitchFamily="18" charset="0"/>
                <a:cs typeface="Vrinda" panose="01010600010101010101" pitchFamily="2" charset="0"/>
              </a:rPr>
              <a:t>. The Presentation </a:t>
            </a:r>
            <a:r>
              <a:rPr lang="en-US" sz="3200" b="1" dirty="0" smtClean="0">
                <a:solidFill>
                  <a:srgbClr val="1D252C"/>
                </a:solidFill>
                <a:latin typeface="Century Gothic" panose="020B0502020202020204" pitchFamily="34" charset="0"/>
                <a:ea typeface="Times New Roman" panose="02020603050405020304" pitchFamily="18" charset="0"/>
                <a:cs typeface="Vrinda" panose="01010600010101010101" pitchFamily="2" charset="0"/>
              </a:rPr>
              <a:t>Layer</a:t>
            </a:r>
            <a:endParaRPr lang="bn-BD" sz="3200" b="1" dirty="0" smtClean="0">
              <a:solidFill>
                <a:srgbClr val="1D252C"/>
              </a:solidFill>
              <a:latin typeface="Century Gothic" panose="020B0502020202020204" pitchFamily="34" charset="0"/>
              <a:ea typeface="Times New Roman" panose="02020603050405020304" pitchFamily="18" charset="0"/>
              <a:cs typeface="Vrinda" panose="01010600010101010101" pitchFamily="2" charset="0"/>
            </a:endParaRPr>
          </a:p>
          <a:p>
            <a:pPr algn="just"/>
            <a:r>
              <a:rPr lang="en-US" sz="2400" dirty="0">
                <a:latin typeface="Century Gothic" panose="020B0502020202020204" pitchFamily="34" charset="0"/>
              </a:rPr>
              <a:t>This layer is primarily responsible for preparing data so that it can be used by the application </a:t>
            </a:r>
            <a:r>
              <a:rPr lang="en-US" sz="2400" dirty="0" smtClean="0">
                <a:latin typeface="Century Gothic" panose="020B0502020202020204" pitchFamily="34" charset="0"/>
              </a:rPr>
              <a:t>layer</a:t>
            </a:r>
            <a:r>
              <a:rPr lang="bn-BD" sz="2400" dirty="0" smtClean="0">
                <a:latin typeface="Century Gothic" panose="020B0502020202020204" pitchFamily="34" charset="0"/>
              </a:rPr>
              <a:t>. </a:t>
            </a:r>
            <a:r>
              <a:rPr lang="en-US" sz="2400" dirty="0" smtClean="0">
                <a:latin typeface="Century Gothic" panose="020B0502020202020204" pitchFamily="34" charset="0"/>
              </a:rPr>
              <a:t>This </a:t>
            </a:r>
            <a:r>
              <a:rPr lang="en-US" sz="2400" dirty="0">
                <a:latin typeface="Century Gothic" panose="020B0502020202020204" pitchFamily="34" charset="0"/>
              </a:rPr>
              <a:t>layer can also handle the encryption and decryption required by the application layer.</a:t>
            </a:r>
            <a:r>
              <a:rPr lang="bn-BD" sz="2400" dirty="0">
                <a:latin typeface="Century Gothic" panose="020B0502020202020204" pitchFamily="34" charset="0"/>
              </a:rPr>
              <a:t> </a:t>
            </a:r>
            <a:r>
              <a:rPr lang="en-US" sz="2400" dirty="0">
                <a:latin typeface="Century Gothic" panose="020B0502020202020204" pitchFamily="34" charset="0"/>
              </a:rPr>
              <a:t>Finally the presentation layer is also responsible for compressing data it receives from the application layer before delivering it to Session layer. </a:t>
            </a:r>
          </a:p>
          <a:p>
            <a:endParaRPr lang="en-US" sz="3200" b="1" dirty="0">
              <a:solidFill>
                <a:srgbClr val="1D252C"/>
              </a:solidFill>
              <a:latin typeface="Century Gothic" panose="020B0502020202020204" pitchFamily="34" charset="0"/>
              <a:ea typeface="Times New Roman" panose="02020603050405020304" pitchFamily="18" charset="0"/>
              <a:cs typeface="Vrinda" panose="01010600010101010101" pitchFamily="2" charset="0"/>
            </a:endParaRPr>
          </a:p>
        </p:txBody>
      </p:sp>
    </p:spTree>
    <p:extLst>
      <p:ext uri="{BB962C8B-B14F-4D97-AF65-F5344CB8AC3E}">
        <p14:creationId xmlns:p14="http://schemas.microsoft.com/office/powerpoint/2010/main" val="220305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8004" y="670821"/>
            <a:ext cx="10676920" cy="3170099"/>
          </a:xfrm>
          <a:prstGeom prst="rect">
            <a:avLst/>
          </a:prstGeom>
        </p:spPr>
        <p:txBody>
          <a:bodyPr wrap="square">
            <a:spAutoFit/>
          </a:bodyPr>
          <a:lstStyle/>
          <a:p>
            <a:r>
              <a:rPr lang="en-US" sz="3200" b="1" dirty="0" smtClean="0">
                <a:solidFill>
                  <a:srgbClr val="1D252C"/>
                </a:solidFill>
                <a:latin typeface="Century Gothic" panose="020B0502020202020204" pitchFamily="34" charset="0"/>
                <a:ea typeface="Times New Roman" panose="02020603050405020304" pitchFamily="18" charset="0"/>
                <a:cs typeface="Vrinda" panose="01010600010101010101" pitchFamily="2" charset="0"/>
              </a:rPr>
              <a:t>7</a:t>
            </a:r>
            <a:r>
              <a:rPr lang="en-US" sz="3200" b="1" dirty="0">
                <a:solidFill>
                  <a:srgbClr val="1D252C"/>
                </a:solidFill>
                <a:latin typeface="Century Gothic" panose="020B0502020202020204" pitchFamily="34" charset="0"/>
                <a:ea typeface="Times New Roman" panose="02020603050405020304" pitchFamily="18" charset="0"/>
                <a:cs typeface="Vrinda" panose="01010600010101010101" pitchFamily="2" charset="0"/>
              </a:rPr>
              <a:t>. </a:t>
            </a:r>
            <a:r>
              <a:rPr lang="en-US" sz="3200" b="1" dirty="0">
                <a:solidFill>
                  <a:srgbClr val="1D252C"/>
                </a:solidFill>
                <a:latin typeface="Century Gothic" panose="020B0502020202020204" pitchFamily="34" charset="0"/>
                <a:ea typeface="Times New Roman" panose="02020603050405020304" pitchFamily="18" charset="0"/>
                <a:cs typeface="Vrinda" panose="01010600010101010101" pitchFamily="2" charset="0"/>
              </a:rPr>
              <a:t>The Application Layer</a:t>
            </a:r>
          </a:p>
          <a:p>
            <a:pPr algn="just"/>
            <a:r>
              <a:rPr lang="en-US" sz="2400" dirty="0">
                <a:latin typeface="Century Gothic" panose="020B0502020202020204" pitchFamily="34" charset="0"/>
              </a:rPr>
              <a:t>This is the only layer that directly interacts with data from the user. Software applications like web browsers and email clients rely on the application layer to initiate communications.</a:t>
            </a:r>
            <a:r>
              <a:rPr lang="bn-BD" sz="2400" dirty="0">
                <a:latin typeface="Century Gothic" panose="020B0502020202020204" pitchFamily="34" charset="0"/>
              </a:rPr>
              <a:t> </a:t>
            </a:r>
            <a:r>
              <a:rPr lang="en-US" sz="2400" dirty="0">
                <a:latin typeface="Century Gothic" panose="020B0502020202020204" pitchFamily="34" charset="0"/>
              </a:rPr>
              <a:t>the application layer is responsible for the protocols and data manipulation that the software relies on to present meaningful data to the user. </a:t>
            </a:r>
            <a:r>
              <a:rPr lang="en-US" sz="2400" dirty="0">
                <a:latin typeface="Century Gothic" panose="020B0502020202020204" pitchFamily="34" charset="0"/>
              </a:rPr>
              <a:t>Application layer protocols include HTTP as well as </a:t>
            </a:r>
            <a:r>
              <a:rPr lang="en-US" sz="2400" dirty="0" smtClean="0">
                <a:latin typeface="Century Gothic" panose="020B0502020202020204" pitchFamily="34" charset="0"/>
              </a:rPr>
              <a:t>SMTP</a:t>
            </a:r>
            <a:r>
              <a:rPr lang="bn-BD" sz="2400" dirty="0" smtClean="0">
                <a:latin typeface="Century Gothic" panose="020B0502020202020204" pitchFamily="34" charset="0"/>
              </a:rPr>
              <a:t>.</a:t>
            </a:r>
            <a:r>
              <a:rPr lang="en-US" sz="2400" dirty="0" smtClean="0">
                <a:latin typeface="Century Gothic" panose="020B0502020202020204" pitchFamily="34" charset="0"/>
              </a:rPr>
              <a:t> </a:t>
            </a:r>
            <a:endParaRPr lang="bn-BD" sz="2400" dirty="0">
              <a:latin typeface="Century Gothic" panose="020B0502020202020204" pitchFamily="34" charset="0"/>
            </a:endParaRPr>
          </a:p>
          <a:p>
            <a:endParaRPr lang="bn-BD" sz="2400" dirty="0">
              <a:latin typeface="Century Gothic" panose="020B0502020202020204" pitchFamily="34" charset="0"/>
            </a:endParaRPr>
          </a:p>
        </p:txBody>
      </p:sp>
    </p:spTree>
    <p:extLst>
      <p:ext uri="{BB962C8B-B14F-4D97-AF65-F5344CB8AC3E}">
        <p14:creationId xmlns:p14="http://schemas.microsoft.com/office/powerpoint/2010/main" val="33170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29801" y="1263120"/>
            <a:ext cx="10809669" cy="4698722"/>
          </a:xfrm>
          <a:prstGeom prst="rect">
            <a:avLst/>
          </a:prstGeom>
        </p:spPr>
        <p:txBody>
          <a:bodyPr wrap="square">
            <a:spAutoFit/>
          </a:bodyPr>
          <a:lstStyle/>
          <a:p>
            <a:pPr algn="just">
              <a:lnSpc>
                <a:spcPts val="1440"/>
              </a:lnSpc>
            </a:pPr>
            <a:r>
              <a:rPr lang="en-US" sz="3200" b="1" dirty="0">
                <a:solidFill>
                  <a:srgbClr val="1D252C"/>
                </a:solidFill>
                <a:latin typeface="Century Gothic" panose="020B0502020202020204" pitchFamily="34" charset="0"/>
                <a:ea typeface="Times New Roman" panose="02020603050405020304" pitchFamily="18" charset="0"/>
                <a:cs typeface="Vrinda" panose="01010600010101010101" pitchFamily="2" charset="0"/>
              </a:rPr>
              <a:t>Benefits of the OSI </a:t>
            </a:r>
            <a:r>
              <a:rPr lang="en-US" sz="3200" b="1" dirty="0" smtClean="0">
                <a:solidFill>
                  <a:srgbClr val="1D252C"/>
                </a:solidFill>
                <a:latin typeface="Century Gothic" panose="020B0502020202020204" pitchFamily="34" charset="0"/>
                <a:ea typeface="Times New Roman" panose="02020603050405020304" pitchFamily="18" charset="0"/>
                <a:cs typeface="Vrinda" panose="01010600010101010101" pitchFamily="2" charset="0"/>
              </a:rPr>
              <a:t>Model</a:t>
            </a:r>
            <a:endParaRPr lang="bn-BD" sz="3200" b="1" dirty="0" smtClean="0">
              <a:solidFill>
                <a:srgbClr val="1D252C"/>
              </a:solidFill>
              <a:latin typeface="Century Gothic" panose="020B0502020202020204" pitchFamily="34" charset="0"/>
              <a:ea typeface="Times New Roman" panose="02020603050405020304" pitchFamily="18" charset="0"/>
              <a:cs typeface="Vrinda" panose="01010600010101010101" pitchFamily="2" charset="0"/>
            </a:endParaRPr>
          </a:p>
          <a:p>
            <a:pPr algn="just">
              <a:lnSpc>
                <a:spcPts val="1440"/>
              </a:lnSpc>
            </a:pPr>
            <a:endParaRPr lang="en-US" sz="3200" b="1" dirty="0">
              <a:solidFill>
                <a:srgbClr val="1D252C"/>
              </a:solidFill>
              <a:latin typeface="Century Gothic" panose="020B0502020202020204" pitchFamily="34" charset="0"/>
              <a:ea typeface="Times New Roman" panose="02020603050405020304" pitchFamily="18" charset="0"/>
              <a:cs typeface="Vrinda" panose="01010600010101010101" pitchFamily="2" charset="0"/>
            </a:endParaRPr>
          </a:p>
          <a:p>
            <a:pPr marL="342900" marR="0" lvl="0" indent="-342900" algn="just">
              <a:lnSpc>
                <a:spcPct val="115000"/>
              </a:lnSpc>
              <a:spcBef>
                <a:spcPts val="0"/>
              </a:spcBef>
              <a:spcAft>
                <a:spcPts val="0"/>
              </a:spcAft>
              <a:buSzPct val="100000"/>
              <a:buFont typeface="Wingdings" panose="05000000000000000000" pitchFamily="2" charset="2"/>
              <a:buChar char="§"/>
              <a:tabLst>
                <a:tab pos="457200" algn="l"/>
              </a:tabLst>
            </a:pPr>
            <a:r>
              <a:rPr lang="en-US" sz="2400" dirty="0" smtClean="0">
                <a:latin typeface="Century Gothic" panose="020B0502020202020204" pitchFamily="34" charset="0"/>
              </a:rPr>
              <a:t>Divides </a:t>
            </a:r>
            <a:r>
              <a:rPr lang="en-US" sz="2400" dirty="0">
                <a:latin typeface="Century Gothic" panose="020B0502020202020204" pitchFamily="34" charset="0"/>
              </a:rPr>
              <a:t>the aspects of network operations into less complex </a:t>
            </a:r>
            <a:r>
              <a:rPr lang="en-US" sz="2400" dirty="0" smtClean="0">
                <a:latin typeface="Century Gothic" panose="020B0502020202020204" pitchFamily="34" charset="0"/>
              </a:rPr>
              <a:t>components.</a:t>
            </a:r>
            <a:endParaRPr lang="bn-BD" sz="2400" dirty="0" smtClean="0">
              <a:latin typeface="Century Gothic" panose="020B0502020202020204" pitchFamily="34" charset="0"/>
            </a:endParaRPr>
          </a:p>
          <a:p>
            <a:pPr marL="342900" marR="0" lvl="0" indent="-342900" algn="just">
              <a:lnSpc>
                <a:spcPct val="115000"/>
              </a:lnSpc>
              <a:spcBef>
                <a:spcPts val="0"/>
              </a:spcBef>
              <a:spcAft>
                <a:spcPts val="0"/>
              </a:spcAft>
              <a:buSzPct val="100000"/>
              <a:buFont typeface="Wingdings" panose="05000000000000000000" pitchFamily="2" charset="2"/>
              <a:buChar char="§"/>
              <a:tabLst>
                <a:tab pos="457200" algn="l"/>
              </a:tabLst>
            </a:pPr>
            <a:r>
              <a:rPr lang="en-US" sz="2400" dirty="0" smtClean="0">
                <a:latin typeface="Century Gothic" panose="020B0502020202020204" pitchFamily="34" charset="0"/>
              </a:rPr>
              <a:t>Standardizes </a:t>
            </a:r>
            <a:r>
              <a:rPr lang="en-US" sz="2400" dirty="0">
                <a:latin typeface="Century Gothic" panose="020B0502020202020204" pitchFamily="34" charset="0"/>
              </a:rPr>
              <a:t>interfaces, enabling engineers to specialize design and development efforts to specific </a:t>
            </a:r>
            <a:r>
              <a:rPr lang="en-US" sz="2400" dirty="0" smtClean="0">
                <a:latin typeface="Century Gothic" panose="020B0502020202020204" pitchFamily="34" charset="0"/>
              </a:rPr>
              <a:t>functions.</a:t>
            </a:r>
            <a:endParaRPr lang="bn-BD" sz="2400" dirty="0" smtClean="0">
              <a:latin typeface="Century Gothic" panose="020B0502020202020204" pitchFamily="34" charset="0"/>
            </a:endParaRPr>
          </a:p>
          <a:p>
            <a:pPr marL="342900" marR="0" lvl="0" indent="-342900" algn="just">
              <a:lnSpc>
                <a:spcPct val="115000"/>
              </a:lnSpc>
              <a:spcBef>
                <a:spcPts val="0"/>
              </a:spcBef>
              <a:spcAft>
                <a:spcPts val="0"/>
              </a:spcAft>
              <a:buSzPct val="100000"/>
              <a:buFont typeface="Wingdings" panose="05000000000000000000" pitchFamily="2" charset="2"/>
              <a:buChar char="§"/>
              <a:tabLst>
                <a:tab pos="457200" algn="l"/>
              </a:tabLst>
            </a:pPr>
            <a:r>
              <a:rPr lang="en-US" sz="2400" dirty="0" smtClean="0">
                <a:latin typeface="Century Gothic" panose="020B0502020202020204" pitchFamily="34" charset="0"/>
              </a:rPr>
              <a:t>Facilitates </a:t>
            </a:r>
            <a:r>
              <a:rPr lang="en-US" sz="2400" dirty="0">
                <a:latin typeface="Century Gothic" panose="020B0502020202020204" pitchFamily="34" charset="0"/>
              </a:rPr>
              <a:t>modular engineering and prevents changes in one area from affecting </a:t>
            </a:r>
            <a:r>
              <a:rPr lang="en-US" sz="2400" dirty="0" smtClean="0">
                <a:latin typeface="Century Gothic" panose="020B0502020202020204" pitchFamily="34" charset="0"/>
              </a:rPr>
              <a:t>others.</a:t>
            </a:r>
            <a:endParaRPr lang="bn-BD" sz="2400" dirty="0" smtClean="0">
              <a:latin typeface="Century Gothic" panose="020B0502020202020204" pitchFamily="34" charset="0"/>
            </a:endParaRPr>
          </a:p>
          <a:p>
            <a:pPr marL="342900" marR="0" lvl="0" indent="-342900" algn="just">
              <a:lnSpc>
                <a:spcPct val="115000"/>
              </a:lnSpc>
              <a:spcBef>
                <a:spcPts val="0"/>
              </a:spcBef>
              <a:spcAft>
                <a:spcPts val="0"/>
              </a:spcAft>
              <a:buSzPct val="100000"/>
              <a:buFont typeface="Wingdings" panose="05000000000000000000" pitchFamily="2" charset="2"/>
              <a:buChar char="§"/>
              <a:tabLst>
                <a:tab pos="457200" algn="l"/>
              </a:tabLst>
            </a:pPr>
            <a:r>
              <a:rPr lang="en-US" sz="2400" dirty="0" smtClean="0">
                <a:latin typeface="Century Gothic" panose="020B0502020202020204" pitchFamily="34" charset="0"/>
              </a:rPr>
              <a:t>Ensures </a:t>
            </a:r>
            <a:r>
              <a:rPr lang="en-US" sz="2400" dirty="0">
                <a:latin typeface="Century Gothic" panose="020B0502020202020204" pitchFamily="34" charset="0"/>
              </a:rPr>
              <a:t>interoperability and allows network designers to choose the right networking </a:t>
            </a:r>
            <a:r>
              <a:rPr lang="en-US" sz="2400" dirty="0" smtClean="0">
                <a:latin typeface="Century Gothic" panose="020B0502020202020204" pitchFamily="34" charset="0"/>
              </a:rPr>
              <a:t>devices.</a:t>
            </a:r>
            <a:endParaRPr lang="bn-BD" sz="2400" dirty="0" smtClean="0">
              <a:latin typeface="Century Gothic" panose="020B0502020202020204" pitchFamily="34" charset="0"/>
            </a:endParaRPr>
          </a:p>
          <a:p>
            <a:pPr marL="342900" marR="0" lvl="0" indent="-342900" algn="just">
              <a:lnSpc>
                <a:spcPct val="115000"/>
              </a:lnSpc>
              <a:spcBef>
                <a:spcPts val="0"/>
              </a:spcBef>
              <a:spcAft>
                <a:spcPts val="0"/>
              </a:spcAft>
              <a:buSzPct val="100000"/>
              <a:buFont typeface="Wingdings" panose="05000000000000000000" pitchFamily="2" charset="2"/>
              <a:buChar char="§"/>
              <a:tabLst>
                <a:tab pos="457200" algn="l"/>
              </a:tabLst>
            </a:pPr>
            <a:r>
              <a:rPr lang="en-US" sz="2400" dirty="0" smtClean="0">
                <a:latin typeface="Century Gothic" panose="020B0502020202020204" pitchFamily="34" charset="0"/>
              </a:rPr>
              <a:t>Accelerates </a:t>
            </a:r>
            <a:r>
              <a:rPr lang="en-US" sz="2400" dirty="0">
                <a:latin typeface="Century Gothic" panose="020B0502020202020204" pitchFamily="34" charset="0"/>
              </a:rPr>
              <a:t>evolution and helps with testing and troubleshooting the network.</a:t>
            </a:r>
          </a:p>
        </p:txBody>
      </p:sp>
    </p:spTree>
    <p:extLst>
      <p:ext uri="{BB962C8B-B14F-4D97-AF65-F5344CB8AC3E}">
        <p14:creationId xmlns:p14="http://schemas.microsoft.com/office/powerpoint/2010/main" val="14900069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50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1000"/>
                                        <p:tgtEl>
                                          <p:spTgt spid="9">
                                            <p:txEl>
                                              <p:pRg st="2" end="2"/>
                                            </p:txEl>
                                          </p:spTgt>
                                        </p:tgtEl>
                                      </p:cBhvr>
                                    </p:animEffect>
                                    <p:anim calcmode="lin" valueType="num">
                                      <p:cBhvr>
                                        <p:cTn id="14"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42" presetClass="entr" presetSubtype="0" fill="hold" grpId="0" nodeType="afterEffect">
                                  <p:stCondLst>
                                    <p:cond delay="50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fade">
                                      <p:cBhvr>
                                        <p:cTn id="19" dur="1000"/>
                                        <p:tgtEl>
                                          <p:spTgt spid="9">
                                            <p:txEl>
                                              <p:pRg st="3" end="3"/>
                                            </p:txEl>
                                          </p:spTgt>
                                        </p:tgtEl>
                                      </p:cBhvr>
                                    </p:animEffect>
                                    <p:anim calcmode="lin" valueType="num">
                                      <p:cBhvr>
                                        <p:cTn id="20"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4500"/>
                            </p:stCondLst>
                            <p:childTnLst>
                              <p:par>
                                <p:cTn id="23" presetID="42" presetClass="entr" presetSubtype="0" fill="hold" grpId="0" nodeType="afterEffect">
                                  <p:stCondLst>
                                    <p:cond delay="50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fade">
                                      <p:cBhvr>
                                        <p:cTn id="25" dur="1000"/>
                                        <p:tgtEl>
                                          <p:spTgt spid="9">
                                            <p:txEl>
                                              <p:pRg st="4" end="4"/>
                                            </p:txEl>
                                          </p:spTgt>
                                        </p:tgtEl>
                                      </p:cBhvr>
                                    </p:animEffect>
                                    <p:anim calcmode="lin" valueType="num">
                                      <p:cBhvr>
                                        <p:cTn id="26"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6000"/>
                            </p:stCondLst>
                            <p:childTnLst>
                              <p:par>
                                <p:cTn id="29" presetID="42" presetClass="entr" presetSubtype="0" fill="hold" grpId="0" nodeType="afterEffect">
                                  <p:stCondLst>
                                    <p:cond delay="500"/>
                                  </p:stCondLst>
                                  <p:childTnLst>
                                    <p:set>
                                      <p:cBhvr>
                                        <p:cTn id="30" dur="1" fill="hold">
                                          <p:stCondLst>
                                            <p:cond delay="0"/>
                                          </p:stCondLst>
                                        </p:cTn>
                                        <p:tgtEl>
                                          <p:spTgt spid="9">
                                            <p:txEl>
                                              <p:pRg st="5" end="5"/>
                                            </p:txEl>
                                          </p:spTgt>
                                        </p:tgtEl>
                                        <p:attrNameLst>
                                          <p:attrName>style.visibility</p:attrName>
                                        </p:attrNameLst>
                                      </p:cBhvr>
                                      <p:to>
                                        <p:strVal val="visible"/>
                                      </p:to>
                                    </p:set>
                                    <p:animEffect transition="in" filter="fade">
                                      <p:cBhvr>
                                        <p:cTn id="31" dur="1000"/>
                                        <p:tgtEl>
                                          <p:spTgt spid="9">
                                            <p:txEl>
                                              <p:pRg st="5" end="5"/>
                                            </p:txEl>
                                          </p:spTgt>
                                        </p:tgtEl>
                                      </p:cBhvr>
                                    </p:animEffect>
                                    <p:anim calcmode="lin" valueType="num">
                                      <p:cBhvr>
                                        <p:cTn id="32"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par>
                          <p:cTn id="34" fill="hold">
                            <p:stCondLst>
                              <p:cond delay="7500"/>
                            </p:stCondLst>
                            <p:childTnLst>
                              <p:par>
                                <p:cTn id="35" presetID="42" presetClass="entr" presetSubtype="0" fill="hold" grpId="0" nodeType="afterEffect">
                                  <p:stCondLst>
                                    <p:cond delay="50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1000"/>
                                        <p:tgtEl>
                                          <p:spTgt spid="9">
                                            <p:txEl>
                                              <p:pRg st="6" end="6"/>
                                            </p:txEl>
                                          </p:spTgt>
                                        </p:tgtEl>
                                      </p:cBhvr>
                                    </p:animEffect>
                                    <p:anim calcmode="lin" valueType="num">
                                      <p:cBhvr>
                                        <p:cTn id="38"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dvAuto="50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1708</TotalTime>
  <Words>955</Words>
  <Application>Microsoft Office PowerPoint</Application>
  <PresentationFormat>Widescreen</PresentationFormat>
  <Paragraphs>117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Century Gothic</vt:lpstr>
      <vt:lpstr>Segoe UI</vt:lpstr>
      <vt:lpstr>Times New Roman</vt:lpstr>
      <vt:lpstr>Tw Cen MT</vt:lpstr>
      <vt:lpstr>Vrinda</vt:lpstr>
      <vt:lpstr>Wingdings</vt:lpstr>
      <vt:lpstr>Office Theme</vt:lpstr>
      <vt:lpstr>OSI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OSI Models</dc:title>
  <dc:creator>Nasarul Hasan</dc:creator>
  <cp:lastModifiedBy>Nasarul Hasan</cp:lastModifiedBy>
  <cp:revision>37</cp:revision>
  <dcterms:created xsi:type="dcterms:W3CDTF">2021-05-24T08:19:35Z</dcterms:created>
  <dcterms:modified xsi:type="dcterms:W3CDTF">2021-05-25T12:48:18Z</dcterms:modified>
</cp:coreProperties>
</file>