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
  </p:notesMasterIdLst>
  <p:sldIdLst>
    <p:sldId id="306" r:id="rId2"/>
    <p:sldId id="308" r:id="rId3"/>
    <p:sldId id="307" r:id="rId4"/>
    <p:sldId id="27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DB8A78-42E6-4B94-B463-114846DC97DF}" type="datetimeFigureOut">
              <a:rPr lang="en-US" smtClean="0"/>
              <a:t>11/21/2021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87B41-5045-462C-9068-D30226BAD248}" type="slidenum">
              <a:rPr lang="en-US" smtClean="0"/>
              <a:t>‹#›</a:t>
            </a:fld>
            <a:endParaRPr lang="en-US"/>
          </a:p>
        </p:txBody>
      </p:sp>
    </p:spTree>
    <p:extLst>
      <p:ext uri="{BB962C8B-B14F-4D97-AF65-F5344CB8AC3E}">
        <p14:creationId xmlns:p14="http://schemas.microsoft.com/office/powerpoint/2010/main" val="3915602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8301222-322D-4252-A8A3-F29ED3A52D7B}"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D97C5-CDA2-4C88-8BDD-25F5AB5CBA6C}" type="slidenum">
              <a:rPr lang="en-US" smtClean="0"/>
              <a:t>‹#›</a:t>
            </a:fld>
            <a:endParaRPr lang="en-US"/>
          </a:p>
        </p:txBody>
      </p:sp>
    </p:spTree>
    <p:extLst>
      <p:ext uri="{BB962C8B-B14F-4D97-AF65-F5344CB8AC3E}">
        <p14:creationId xmlns:p14="http://schemas.microsoft.com/office/powerpoint/2010/main" val="503235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301222-322D-4252-A8A3-F29ED3A52D7B}"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D97C5-CDA2-4C88-8BDD-25F5AB5CBA6C}" type="slidenum">
              <a:rPr lang="en-US" smtClean="0"/>
              <a:t>‹#›</a:t>
            </a:fld>
            <a:endParaRPr lang="en-US"/>
          </a:p>
        </p:txBody>
      </p:sp>
    </p:spTree>
    <p:extLst>
      <p:ext uri="{BB962C8B-B14F-4D97-AF65-F5344CB8AC3E}">
        <p14:creationId xmlns:p14="http://schemas.microsoft.com/office/powerpoint/2010/main" val="2813808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301222-322D-4252-A8A3-F29ED3A52D7B}"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D97C5-CDA2-4C88-8BDD-25F5AB5CBA6C}" type="slidenum">
              <a:rPr lang="en-US" smtClean="0"/>
              <a:t>‹#›</a:t>
            </a:fld>
            <a:endParaRPr lang="en-US"/>
          </a:p>
        </p:txBody>
      </p:sp>
    </p:spTree>
    <p:extLst>
      <p:ext uri="{BB962C8B-B14F-4D97-AF65-F5344CB8AC3E}">
        <p14:creationId xmlns:p14="http://schemas.microsoft.com/office/powerpoint/2010/main" val="2672746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301222-322D-4252-A8A3-F29ED3A52D7B}"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D97C5-CDA2-4C88-8BDD-25F5AB5CBA6C}" type="slidenum">
              <a:rPr lang="en-US" smtClean="0"/>
              <a:t>‹#›</a:t>
            </a:fld>
            <a:endParaRPr lang="en-US"/>
          </a:p>
        </p:txBody>
      </p:sp>
    </p:spTree>
    <p:extLst>
      <p:ext uri="{BB962C8B-B14F-4D97-AF65-F5344CB8AC3E}">
        <p14:creationId xmlns:p14="http://schemas.microsoft.com/office/powerpoint/2010/main" val="150059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301222-322D-4252-A8A3-F29ED3A52D7B}"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D97C5-CDA2-4C88-8BDD-25F5AB5CBA6C}" type="slidenum">
              <a:rPr lang="en-US" smtClean="0"/>
              <a:t>‹#›</a:t>
            </a:fld>
            <a:endParaRPr lang="en-US"/>
          </a:p>
        </p:txBody>
      </p:sp>
    </p:spTree>
    <p:extLst>
      <p:ext uri="{BB962C8B-B14F-4D97-AF65-F5344CB8AC3E}">
        <p14:creationId xmlns:p14="http://schemas.microsoft.com/office/powerpoint/2010/main" val="38851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301222-322D-4252-A8A3-F29ED3A52D7B}"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D97C5-CDA2-4C88-8BDD-25F5AB5CBA6C}" type="slidenum">
              <a:rPr lang="en-US" smtClean="0"/>
              <a:t>‹#›</a:t>
            </a:fld>
            <a:endParaRPr lang="en-US"/>
          </a:p>
        </p:txBody>
      </p:sp>
    </p:spTree>
    <p:extLst>
      <p:ext uri="{BB962C8B-B14F-4D97-AF65-F5344CB8AC3E}">
        <p14:creationId xmlns:p14="http://schemas.microsoft.com/office/powerpoint/2010/main" val="2931862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301222-322D-4252-A8A3-F29ED3A52D7B}" type="datetimeFigureOut">
              <a:rPr lang="en-US" smtClean="0"/>
              <a:t>11/21/2021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2D97C5-CDA2-4C88-8BDD-25F5AB5CBA6C}" type="slidenum">
              <a:rPr lang="en-US" smtClean="0"/>
              <a:t>‹#›</a:t>
            </a:fld>
            <a:endParaRPr lang="en-US"/>
          </a:p>
        </p:txBody>
      </p:sp>
    </p:spTree>
    <p:extLst>
      <p:ext uri="{BB962C8B-B14F-4D97-AF65-F5344CB8AC3E}">
        <p14:creationId xmlns:p14="http://schemas.microsoft.com/office/powerpoint/2010/main" val="2178659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301222-322D-4252-A8A3-F29ED3A52D7B}" type="datetimeFigureOut">
              <a:rPr lang="en-US" smtClean="0"/>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2D97C5-CDA2-4C88-8BDD-25F5AB5CBA6C}" type="slidenum">
              <a:rPr lang="en-US" smtClean="0"/>
              <a:t>‹#›</a:t>
            </a:fld>
            <a:endParaRPr lang="en-US"/>
          </a:p>
        </p:txBody>
      </p:sp>
    </p:spTree>
    <p:extLst>
      <p:ext uri="{BB962C8B-B14F-4D97-AF65-F5344CB8AC3E}">
        <p14:creationId xmlns:p14="http://schemas.microsoft.com/office/powerpoint/2010/main" val="395334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301222-322D-4252-A8A3-F29ED3A52D7B}" type="datetimeFigureOut">
              <a:rPr lang="en-US" smtClean="0"/>
              <a:t>11/21/2021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2D97C5-CDA2-4C88-8BDD-25F5AB5CBA6C}" type="slidenum">
              <a:rPr lang="en-US" smtClean="0"/>
              <a:t>‹#›</a:t>
            </a:fld>
            <a:endParaRPr lang="en-US"/>
          </a:p>
        </p:txBody>
      </p:sp>
    </p:spTree>
    <p:extLst>
      <p:ext uri="{BB962C8B-B14F-4D97-AF65-F5344CB8AC3E}">
        <p14:creationId xmlns:p14="http://schemas.microsoft.com/office/powerpoint/2010/main" val="2708081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301222-322D-4252-A8A3-F29ED3A52D7B}"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D97C5-CDA2-4C88-8BDD-25F5AB5CBA6C}" type="slidenum">
              <a:rPr lang="en-US" smtClean="0"/>
              <a:t>‹#›</a:t>
            </a:fld>
            <a:endParaRPr lang="en-US"/>
          </a:p>
        </p:txBody>
      </p:sp>
    </p:spTree>
    <p:extLst>
      <p:ext uri="{BB962C8B-B14F-4D97-AF65-F5344CB8AC3E}">
        <p14:creationId xmlns:p14="http://schemas.microsoft.com/office/powerpoint/2010/main" val="35871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301222-322D-4252-A8A3-F29ED3A52D7B}"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D97C5-CDA2-4C88-8BDD-25F5AB5CBA6C}" type="slidenum">
              <a:rPr lang="en-US" smtClean="0"/>
              <a:t>‹#›</a:t>
            </a:fld>
            <a:endParaRPr lang="en-US"/>
          </a:p>
        </p:txBody>
      </p:sp>
    </p:spTree>
    <p:extLst>
      <p:ext uri="{BB962C8B-B14F-4D97-AF65-F5344CB8AC3E}">
        <p14:creationId xmlns:p14="http://schemas.microsoft.com/office/powerpoint/2010/main" val="708301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301222-322D-4252-A8A3-F29ED3A52D7B}" type="datetimeFigureOut">
              <a:rPr lang="en-US" smtClean="0"/>
              <a:t>11/21/2021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2D97C5-CDA2-4C88-8BDD-25F5AB5CBA6C}" type="slidenum">
              <a:rPr lang="en-US" smtClean="0"/>
              <a:t>‹#›</a:t>
            </a:fld>
            <a:endParaRPr lang="en-US"/>
          </a:p>
        </p:txBody>
      </p:sp>
    </p:spTree>
    <p:extLst>
      <p:ext uri="{BB962C8B-B14F-4D97-AF65-F5344CB8AC3E}">
        <p14:creationId xmlns:p14="http://schemas.microsoft.com/office/powerpoint/2010/main" val="22627301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rcid.org/0000-0001-8311-2363" TargetMode="External"/><Relationship Id="rId2" Type="http://schemas.openxmlformats.org/officeDocument/2006/relationships/hyperlink" Target="https://www.researchgate.net/profile/Md_Abdur_Rashid"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mckinsey.com/business-functions/digital-mckinsey/our-insights/how-big-data-will-revolutionize-the-global-food-chain" TargetMode="External"/><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hyperlink" Target="https://www.forbes.com/sites/timsparapani/2017/03/23/how-big-data-and-tech-will-improve-agriculture-from-farm-to-table/#53ef70b65989" TargetMode="External"/><Relationship Id="rId4" Type="http://schemas.openxmlformats.org/officeDocument/2006/relationships/hyperlink" Target="https://www.bcgperspectives.com/content/articles/process-industries-strategy-lessons-frontlines-agtech-revolu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5002" y="728386"/>
            <a:ext cx="10155089"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Big Data: Agriculture Development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Rectangle 4"/>
          <p:cNvSpPr/>
          <p:nvPr/>
        </p:nvSpPr>
        <p:spPr>
          <a:xfrm>
            <a:off x="344321" y="2427684"/>
            <a:ext cx="7804597" cy="3785652"/>
          </a:xfrm>
          <a:prstGeom prst="rect">
            <a:avLst/>
          </a:prstGeom>
          <a:noFill/>
        </p:spPr>
        <p:txBody>
          <a:bodyPr wrap="square" lIns="91440" tIns="45720" rIns="91440" bIns="45720">
            <a:spAutoFit/>
          </a:bodyPr>
          <a:lstStyle/>
          <a:p>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latin typeface="Tahoma" panose="020B0604030504040204" pitchFamily="34" charset="0"/>
                <a:ea typeface="Tahoma" panose="020B0604030504040204" pitchFamily="34" charset="0"/>
                <a:cs typeface="Tahoma" panose="020B0604030504040204" pitchFamily="34" charset="0"/>
              </a:rPr>
              <a:t>Rashid, PhD Fellow</a:t>
            </a:r>
          </a:p>
          <a:p>
            <a:r>
              <a:rPr lang="en-US" sz="5400" b="1" dirty="0">
                <a:ln w="12700">
                  <a:solidFill>
                    <a:schemeClr val="accent5"/>
                  </a:solidFill>
                  <a:prstDash val="solid"/>
                </a:ln>
                <a:pattFill prst="ltDnDiag">
                  <a:fgClr>
                    <a:schemeClr val="accent5">
                      <a:lumMod val="60000"/>
                      <a:lumOff val="40000"/>
                    </a:schemeClr>
                  </a:fgClr>
                  <a:bgClr>
                    <a:schemeClr val="bg1"/>
                  </a:bgClr>
                </a:pattFill>
                <a:latin typeface="Tahoma" panose="020B0604030504040204" pitchFamily="34" charset="0"/>
                <a:ea typeface="Tahoma" panose="020B0604030504040204" pitchFamily="34" charset="0"/>
                <a:cs typeface="Tahoma" panose="020B0604030504040204" pitchFamily="34" charset="0"/>
              </a:rPr>
              <a:t>BUP</a:t>
            </a:r>
            <a:endPar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latin typeface="Tahoma" panose="020B0604030504040204" pitchFamily="34" charset="0"/>
              <a:ea typeface="Tahoma" panose="020B0604030504040204" pitchFamily="34" charset="0"/>
              <a:cs typeface="Tahoma" panose="020B0604030504040204" pitchFamily="34" charset="0"/>
            </a:endParaRPr>
          </a:p>
          <a:p>
            <a:r>
              <a:rPr lang="en-US" dirty="0" smtClean="0">
                <a:solidFill>
                  <a:srgbClr val="7030A0"/>
                </a:solidFill>
                <a:latin typeface="Tahoma" panose="020B0604030504040204" pitchFamily="34" charset="0"/>
                <a:ea typeface="Tahoma" panose="020B0604030504040204" pitchFamily="34" charset="0"/>
                <a:cs typeface="Tahoma" panose="020B0604030504040204" pitchFamily="34" charset="0"/>
                <a:hlinkClick r:id="rId2"/>
              </a:rPr>
              <a:t>https</a:t>
            </a:r>
            <a:r>
              <a:rPr lang="en-US" dirty="0">
                <a:solidFill>
                  <a:srgbClr val="7030A0"/>
                </a:solidFill>
                <a:latin typeface="Tahoma" panose="020B0604030504040204" pitchFamily="34" charset="0"/>
                <a:ea typeface="Tahoma" panose="020B0604030504040204" pitchFamily="34" charset="0"/>
                <a:cs typeface="Tahoma" panose="020B0604030504040204" pitchFamily="34" charset="0"/>
                <a:hlinkClick r:id="rId2"/>
              </a:rPr>
              <a:t>://</a:t>
            </a:r>
            <a:r>
              <a:rPr lang="en-US" dirty="0" smtClean="0">
                <a:solidFill>
                  <a:srgbClr val="7030A0"/>
                </a:solidFill>
                <a:latin typeface="Tahoma" panose="020B0604030504040204" pitchFamily="34" charset="0"/>
                <a:ea typeface="Tahoma" panose="020B0604030504040204" pitchFamily="34" charset="0"/>
                <a:cs typeface="Tahoma" panose="020B0604030504040204" pitchFamily="34" charset="0"/>
                <a:hlinkClick r:id="rId2"/>
              </a:rPr>
              <a:t>www.researchgate.net/profile/Md_Abdur_Rashid</a:t>
            </a:r>
            <a:endParaRPr lang="en-US" dirty="0" smtClean="0">
              <a:solidFill>
                <a:srgbClr val="7030A0"/>
              </a:solidFill>
              <a:latin typeface="Tahoma" panose="020B0604030504040204" pitchFamily="34" charset="0"/>
              <a:ea typeface="Tahoma" panose="020B0604030504040204" pitchFamily="34" charset="0"/>
              <a:cs typeface="Tahoma" panose="020B0604030504040204" pitchFamily="34" charset="0"/>
            </a:endParaRPr>
          </a:p>
          <a:p>
            <a:endParaRPr lang="en-US" b="1" cap="none" spc="0" dirty="0">
              <a:ln w="12700">
                <a:solidFill>
                  <a:schemeClr val="accent5"/>
                </a:solidFill>
                <a:prstDash val="solid"/>
              </a:ln>
              <a:solidFill>
                <a:srgbClr val="7030A0"/>
              </a:solidFill>
              <a:effectLst/>
              <a:latin typeface="Tahoma" panose="020B0604030504040204" pitchFamily="34" charset="0"/>
              <a:ea typeface="Tahoma" panose="020B0604030504040204" pitchFamily="34" charset="0"/>
              <a:cs typeface="Tahoma" panose="020B0604030504040204" pitchFamily="34" charset="0"/>
            </a:endParaRPr>
          </a:p>
          <a:p>
            <a:r>
              <a:rPr lang="en-US" b="1" dirty="0">
                <a:ln w="12700">
                  <a:solidFill>
                    <a:schemeClr val="accent5"/>
                  </a:solidFill>
                  <a:prstDash val="solid"/>
                </a:ln>
                <a:solidFill>
                  <a:srgbClr val="7030A0"/>
                </a:solidFill>
                <a:latin typeface="Tahoma" panose="020B0604030504040204" pitchFamily="34" charset="0"/>
                <a:ea typeface="Tahoma" panose="020B0604030504040204" pitchFamily="34" charset="0"/>
                <a:cs typeface="Tahoma" panose="020B0604030504040204" pitchFamily="34" charset="0"/>
                <a:hlinkClick r:id="rId3"/>
              </a:rPr>
              <a:t>https://orcid.org/0000-0001-8311-2363</a:t>
            </a:r>
            <a:endParaRPr lang="en-US" b="1" dirty="0">
              <a:ln w="12700">
                <a:solidFill>
                  <a:schemeClr val="accent5"/>
                </a:solidFill>
                <a:prstDash val="solid"/>
              </a:ln>
              <a:solidFill>
                <a:srgbClr val="7030A0"/>
              </a:solidFill>
              <a:latin typeface="Tahoma" panose="020B0604030504040204" pitchFamily="34" charset="0"/>
              <a:ea typeface="Tahoma" panose="020B0604030504040204" pitchFamily="34" charset="0"/>
              <a:cs typeface="Tahoma" panose="020B0604030504040204" pitchFamily="34" charset="0"/>
            </a:endParaRPr>
          </a:p>
          <a:p>
            <a:endParaRPr lang="en-US" b="1" cap="none" spc="0" dirty="0">
              <a:ln w="12700">
                <a:solidFill>
                  <a:schemeClr val="accent5"/>
                </a:solidFill>
                <a:prstDash val="solid"/>
              </a:ln>
              <a:solidFill>
                <a:srgbClr val="7030A0"/>
              </a:solidFill>
              <a:effectLst/>
              <a:latin typeface="Tahoma" panose="020B0604030504040204" pitchFamily="34" charset="0"/>
              <a:ea typeface="Tahoma" panose="020B0604030504040204" pitchFamily="34" charset="0"/>
              <a:cs typeface="Tahoma" panose="020B0604030504040204" pitchFamily="34" charset="0"/>
            </a:endParaRPr>
          </a:p>
          <a:p>
            <a:endParaRPr lang="en-US" sz="5400" b="1" cap="none" spc="0" dirty="0">
              <a:ln w="12700">
                <a:solidFill>
                  <a:schemeClr val="accent5"/>
                </a:solidFill>
                <a:prstDash val="solid"/>
              </a:ln>
              <a:solidFill>
                <a:srgbClr val="7030A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2" name="TextBox 1"/>
          <p:cNvSpPr txBox="1"/>
          <p:nvPr/>
        </p:nvSpPr>
        <p:spPr>
          <a:xfrm>
            <a:off x="8781245" y="85091"/>
            <a:ext cx="3181082" cy="369332"/>
          </a:xfrm>
          <a:prstGeom prst="rect">
            <a:avLst/>
          </a:prstGeom>
          <a:noFill/>
        </p:spPr>
        <p:txBody>
          <a:bodyPr wrap="square" rtlCol="0">
            <a:spAutoFit/>
          </a:bodyPr>
          <a:lstStyle/>
          <a:p>
            <a:r>
              <a:rPr lang="en-US" dirty="0"/>
              <a:t>Update on 20 </a:t>
            </a:r>
            <a:r>
              <a:rPr lang="en-US" dirty="0" smtClean="0"/>
              <a:t>Nov, 2021</a:t>
            </a:r>
            <a:endParaRPr lang="en-US" dirty="0"/>
          </a:p>
        </p:txBody>
      </p:sp>
    </p:spTree>
    <p:extLst>
      <p:ext uri="{BB962C8B-B14F-4D97-AF65-F5344CB8AC3E}">
        <p14:creationId xmlns:p14="http://schemas.microsoft.com/office/powerpoint/2010/main" val="3004767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68" y="189963"/>
            <a:ext cx="3932237" cy="1081267"/>
          </a:xfrm>
        </p:spPr>
        <p:txBody>
          <a:bodyPr/>
          <a:lstStyle/>
          <a:p>
            <a:r>
              <a:rPr lang="en-US" b="1" dirty="0"/>
              <a:t>From Farm To Table</a:t>
            </a:r>
            <a:br>
              <a:rPr lang="en-US" b="1" dirty="0"/>
            </a:br>
            <a:endParaRPr lang="en-US" dirty="0"/>
          </a:p>
        </p:txBody>
      </p:sp>
      <p:pic>
        <p:nvPicPr>
          <p:cNvPr id="5" name="Content Placeholder 4"/>
          <p:cNvPicPr>
            <a:picLocks noGrp="1" noChangeAspect="1"/>
          </p:cNvPicPr>
          <p:nvPr>
            <p:ph idx="1"/>
          </p:nvPr>
        </p:nvPicPr>
        <p:blipFill>
          <a:blip r:embed="rId2"/>
          <a:stretch>
            <a:fillRect/>
          </a:stretch>
        </p:blipFill>
        <p:spPr>
          <a:xfrm>
            <a:off x="5183188" y="656824"/>
            <a:ext cx="6172200" cy="5563672"/>
          </a:xfrm>
          <a:prstGeom prst="rect">
            <a:avLst/>
          </a:prstGeom>
        </p:spPr>
      </p:pic>
      <p:sp>
        <p:nvSpPr>
          <p:cNvPr id="4" name="Text Placeholder 3"/>
          <p:cNvSpPr>
            <a:spLocks noGrp="1"/>
          </p:cNvSpPr>
          <p:nvPr>
            <p:ph type="body" sz="half" idx="2"/>
          </p:nvPr>
        </p:nvSpPr>
        <p:spPr>
          <a:xfrm>
            <a:off x="141668" y="991673"/>
            <a:ext cx="4630357" cy="4877315"/>
          </a:xfrm>
        </p:spPr>
        <p:txBody>
          <a:bodyPr>
            <a:normAutofit lnSpcReduction="10000"/>
          </a:bodyPr>
          <a:lstStyle/>
          <a:p>
            <a:pPr marL="285750" indent="-285750" algn="just">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But according to McKinsey &amp; Company, about a third of </a:t>
            </a:r>
            <a:r>
              <a:rPr lang="en-US" sz="1800" dirty="0">
                <a:latin typeface="Tahoma" panose="020B0604030504040204" pitchFamily="34" charset="0"/>
                <a:ea typeface="Tahoma" panose="020B0604030504040204" pitchFamily="34" charset="0"/>
                <a:cs typeface="Tahoma" panose="020B0604030504040204" pitchFamily="34" charset="0"/>
                <a:hlinkClick r:id="rId3"/>
              </a:rPr>
              <a:t>food produced is lost or wasted every year</a:t>
            </a:r>
            <a:r>
              <a:rPr lang="en-US" sz="1800" dirty="0">
                <a:latin typeface="Tahoma" panose="020B0604030504040204" pitchFamily="34" charset="0"/>
                <a:ea typeface="Tahoma" panose="020B0604030504040204" pitchFamily="34" charset="0"/>
                <a:cs typeface="Tahoma" panose="020B0604030504040204" pitchFamily="34" charset="0"/>
              </a:rPr>
              <a:t>. Globally, that’s a $940 billion economic hit.</a:t>
            </a:r>
          </a:p>
          <a:p>
            <a:pPr marL="285750" indent="-285750" algn="just">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Inefficiencies in planting, harvesting, water use and trucking, as well as uncertainty about weather, pests, consumer demand and other intangibles contribute to the loss.</a:t>
            </a:r>
          </a:p>
          <a:p>
            <a:pPr marL="285750" indent="-285750" algn="just">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Big data is moving into agriculture in a big way.</a:t>
            </a:r>
          </a:p>
          <a:p>
            <a:pPr marL="285750" indent="-285750" algn="just">
              <a:buFont typeface="Arial" panose="020B0604020202020204" pitchFamily="34" charset="0"/>
              <a:buChar char="•"/>
            </a:pPr>
            <a:r>
              <a:rPr lang="en-US" sz="1800" dirty="0">
                <a:latin typeface="Tahoma" panose="020B0604030504040204" pitchFamily="34" charset="0"/>
                <a:ea typeface="Tahoma" panose="020B0604030504040204" pitchFamily="34" charset="0"/>
                <a:cs typeface="Tahoma" panose="020B0604030504040204" pitchFamily="34" charset="0"/>
              </a:rPr>
              <a:t>Venture capital has flooded the </a:t>
            </a:r>
            <a:r>
              <a:rPr lang="en-US" sz="1800" dirty="0" err="1">
                <a:latin typeface="Tahoma" panose="020B0604030504040204" pitchFamily="34" charset="0"/>
                <a:ea typeface="Tahoma" panose="020B0604030504040204" pitchFamily="34" charset="0"/>
                <a:cs typeface="Tahoma" panose="020B0604030504040204" pitchFamily="34" charset="0"/>
              </a:rPr>
              <a:t>ag</a:t>
            </a:r>
            <a:r>
              <a:rPr lang="en-US" sz="1800" dirty="0">
                <a:latin typeface="Tahoma" panose="020B0604030504040204" pitchFamily="34" charset="0"/>
                <a:ea typeface="Tahoma" panose="020B0604030504040204" pitchFamily="34" charset="0"/>
                <a:cs typeface="Tahoma" panose="020B0604030504040204" pitchFamily="34" charset="0"/>
              </a:rPr>
              <a:t> tech space, with </a:t>
            </a:r>
            <a:r>
              <a:rPr lang="en-US" sz="1800" dirty="0">
                <a:latin typeface="Tahoma" panose="020B0604030504040204" pitchFamily="34" charset="0"/>
                <a:ea typeface="Tahoma" panose="020B0604030504040204" pitchFamily="34" charset="0"/>
                <a:cs typeface="Tahoma" panose="020B0604030504040204" pitchFamily="34" charset="0"/>
                <a:hlinkClick r:id="rId4"/>
              </a:rPr>
              <a:t>investment increasing 80% annually since 2012</a:t>
            </a:r>
            <a:r>
              <a:rPr lang="en-US" sz="1800" dirty="0">
                <a:latin typeface="Tahoma" panose="020B0604030504040204" pitchFamily="34" charset="0"/>
                <a:ea typeface="Tahoma" panose="020B0604030504040204" pitchFamily="34" charset="0"/>
                <a:cs typeface="Tahoma" panose="020B0604030504040204" pitchFamily="34" charset="0"/>
              </a:rPr>
              <a:t>, as investors realize big data can revolutionize the food chain from farm to table.</a:t>
            </a:r>
          </a:p>
          <a:p>
            <a:pPr marL="285750" indent="-285750" algn="just">
              <a:buFont typeface="Arial" panose="020B0604020202020204" pitchFamily="34" charset="0"/>
              <a:buChar char="•"/>
            </a:pPr>
            <a:r>
              <a:rPr lang="en-US" sz="1800" dirty="0">
                <a:solidFill>
                  <a:srgbClr val="FF0000"/>
                </a:solidFill>
                <a:latin typeface="Tahoma" panose="020B0604030504040204" pitchFamily="34" charset="0"/>
                <a:ea typeface="Tahoma" panose="020B0604030504040204" pitchFamily="34" charset="0"/>
                <a:cs typeface="Tahoma" panose="020B0604030504040204" pitchFamily="34" charset="0"/>
              </a:rPr>
              <a:t>How? Big data in conjunction with the Internet of Things can revolutionize farming.</a:t>
            </a:r>
          </a:p>
          <a:p>
            <a:pPr marL="285750" indent="-285750" algn="just">
              <a:buFont typeface="Arial" panose="020B0604020202020204" pitchFamily="34" charset="0"/>
              <a:buChar char="•"/>
            </a:pPr>
            <a:endParaRPr lang="en-US" sz="18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just"/>
            <a:endParaRPr lang="en-US" sz="18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605307" y="6387921"/>
            <a:ext cx="10496282" cy="646331"/>
          </a:xfrm>
          <a:prstGeom prst="rect">
            <a:avLst/>
          </a:prstGeom>
          <a:noFill/>
        </p:spPr>
        <p:txBody>
          <a:bodyPr wrap="square" rtlCol="0">
            <a:spAutoFit/>
          </a:bodyPr>
          <a:lstStyle/>
          <a:p>
            <a:r>
              <a:rPr lang="en-US" dirty="0">
                <a:hlinkClick r:id="rId5"/>
              </a:rPr>
              <a:t>https://www.forbes.com/sites/timsparapani/2017/03/23/how-big-data-and-tech-will-improve-agriculture-from-farm-to-table/#53ef70b65989</a:t>
            </a:r>
            <a:endParaRPr lang="en-US" dirty="0"/>
          </a:p>
        </p:txBody>
      </p:sp>
    </p:spTree>
    <p:extLst>
      <p:ext uri="{BB962C8B-B14F-4D97-AF65-F5344CB8AC3E}">
        <p14:creationId xmlns:p14="http://schemas.microsoft.com/office/powerpoint/2010/main" val="170195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ahoma" panose="020B0604030504040204" pitchFamily="34" charset="0"/>
                <a:ea typeface="Tahoma" panose="020B0604030504040204" pitchFamily="34" charset="0"/>
                <a:cs typeface="Tahoma" panose="020B0604030504040204" pitchFamily="34" charset="0"/>
              </a:rPr>
              <a:t>Advantages of data analysis in agriculture</a:t>
            </a:r>
            <a:r>
              <a:rPr lang="en-US" dirty="0">
                <a:latin typeface="Tahoma" panose="020B0604030504040204" pitchFamily="34" charset="0"/>
                <a:ea typeface="Tahoma" panose="020B0604030504040204" pitchFamily="34" charset="0"/>
                <a:cs typeface="Tahoma" panose="020B0604030504040204" pitchFamily="34" charset="0"/>
              </a:rPr>
              <a:t/>
            </a:r>
            <a:br>
              <a:rPr lang="en-US" dirty="0">
                <a:latin typeface="Tahoma" panose="020B0604030504040204" pitchFamily="34" charset="0"/>
                <a:ea typeface="Tahoma" panose="020B0604030504040204" pitchFamily="34" charset="0"/>
                <a:cs typeface="Tahoma" panose="020B0604030504040204" pitchFamily="34" charset="0"/>
              </a:rPr>
            </a:br>
            <a:endParaRPr lang="en-US" dirty="0"/>
          </a:p>
        </p:txBody>
      </p:sp>
      <p:sp>
        <p:nvSpPr>
          <p:cNvPr id="3" name="Content Placeholder 2"/>
          <p:cNvSpPr>
            <a:spLocks noGrp="1"/>
          </p:cNvSpPr>
          <p:nvPr>
            <p:ph idx="1"/>
          </p:nvPr>
        </p:nvSpPr>
        <p:spPr>
          <a:xfrm>
            <a:off x="90151" y="1390918"/>
            <a:ext cx="11925837" cy="4056845"/>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Data helps debt-laden farmers, insurance agencies, loan banks, seed companies, machine industry and every big and small player. Data analysis not only creates greater awareness and more accurate knowledge, but it can also plug the lacunae in the supply and marketing chain of the industry.</a:t>
            </a:r>
          </a:p>
          <a:p>
            <a:r>
              <a:rPr lang="en-US" dirty="0"/>
              <a:t>Data mining is the computing process of discovering patterns in large data sets involving methods at the intersection of artificial intelligence, machine learning statistics and database system.</a:t>
            </a: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347729" y="6104224"/>
            <a:ext cx="10406129" cy="646331"/>
          </a:xfrm>
          <a:prstGeom prst="rect">
            <a:avLst/>
          </a:prstGeom>
          <a:noFill/>
        </p:spPr>
        <p:txBody>
          <a:bodyPr wrap="square" rtlCol="0">
            <a:spAutoFit/>
          </a:bodyPr>
          <a:lstStyle/>
          <a:p>
            <a:endParaRPr lang="en-US" dirty="0"/>
          </a:p>
          <a:p>
            <a:r>
              <a:rPr lang="en-US" dirty="0"/>
              <a:t>Ref: https://www.downtoearth.org.in/blog/agriculture/how-big-data-can-boost-agricultural-growth-65932</a:t>
            </a:r>
          </a:p>
        </p:txBody>
      </p:sp>
    </p:spTree>
    <p:extLst>
      <p:ext uri="{BB962C8B-B14F-4D97-AF65-F5344CB8AC3E}">
        <p14:creationId xmlns:p14="http://schemas.microsoft.com/office/powerpoint/2010/main" val="875411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C70EC69-93DB-467C-853E-F5B9657B5831}"/>
              </a:ext>
            </a:extLst>
          </p:cNvPr>
          <p:cNvSpPr>
            <a:spLocks noGrp="1"/>
          </p:cNvSpPr>
          <p:nvPr>
            <p:ph type="subTitle" idx="1"/>
          </p:nvPr>
        </p:nvSpPr>
        <p:spPr>
          <a:xfrm>
            <a:off x="684211" y="2107096"/>
            <a:ext cx="10765665" cy="4065104"/>
          </a:xfrm>
        </p:spPr>
        <p:txBody>
          <a:bodyPr>
            <a:normAutofit/>
          </a:bodyPr>
          <a:lstStyle/>
          <a:p>
            <a:endParaRPr lang="en-US" sz="2400"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xmlns="" id="{68AE524D-2F1A-4482-A1BA-13D25F229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797312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1348</TotalTime>
  <Words>134</Words>
  <Application>Microsoft Office PowerPoint</Application>
  <PresentationFormat>Custom</PresentationFormat>
  <Paragraphs>20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From Farm To Table </vt:lpstr>
      <vt:lpstr>Advantages of data analysis in agriculture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User</dc:creator>
  <cp:lastModifiedBy>HP</cp:lastModifiedBy>
  <cp:revision>67</cp:revision>
  <dcterms:created xsi:type="dcterms:W3CDTF">2019-10-16T05:31:54Z</dcterms:created>
  <dcterms:modified xsi:type="dcterms:W3CDTF">2021-11-21T13:38:56Z</dcterms:modified>
</cp:coreProperties>
</file>