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22" r:id="rId4"/>
    <p:sldId id="282" r:id="rId5"/>
    <p:sldId id="313" r:id="rId6"/>
    <p:sldId id="314" r:id="rId7"/>
    <p:sldId id="315" r:id="rId8"/>
    <p:sldId id="316" r:id="rId9"/>
    <p:sldId id="299" r:id="rId10"/>
    <p:sldId id="317" r:id="rId11"/>
    <p:sldId id="318" r:id="rId12"/>
    <p:sldId id="319" r:id="rId13"/>
    <p:sldId id="320" r:id="rId14"/>
    <p:sldId id="321" r:id="rId15"/>
    <p:sldId id="325" r:id="rId16"/>
    <p:sldId id="323" r:id="rId17"/>
    <p:sldId id="324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CC99"/>
    <a:srgbClr val="FF9933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 varScale="1">
        <p:scale>
          <a:sx n="74" d="100"/>
          <a:sy n="74" d="100"/>
        </p:scale>
        <p:origin x="11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3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La qualità e la sicurezza in azienda</a:t>
            </a:r>
            <a:endParaRPr lang="it-IT" alt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092825"/>
            <a:ext cx="1930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5956300"/>
            <a:ext cx="654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859216" cy="116205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200" b="1" spc="10" dirty="0">
                <a:solidFill>
                  <a:srgbClr val="0090D5"/>
                </a:solidFill>
                <a:latin typeface="Arial"/>
                <a:cs typeface="Arial"/>
              </a:rPr>
              <a:t>Il rischio di incendio e di atmosfere esplosive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1988840"/>
            <a:ext cx="5111750" cy="446449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In merito al rischio di incendio, è opportuno considerare come quest’ultimo si formi e si sviluppi attraverso una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reazione chimica di ossidazione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in presenza di una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sostanza combustibile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e di una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sostanza comburente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normalmente l’aria. Affinché possa verificarsi un incendio è necessario, inoltre, che avvenga il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contatto tra il combustibile e il comburente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e che le relative concentrazioni siano comprese entro determinati intervalli, detti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limiti di infiammabilità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; ma è soprattutto fondamentale che si verifichi un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innesco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tale da avviare la reazione.</a:t>
            </a:r>
            <a:endParaRPr lang="it-IT" sz="1700" i="1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05BBD8-EE35-4CA0-A77F-E6AED7BA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/>
          <a:p>
            <a:r>
              <a:rPr lang="it-IT" sz="1800" dirty="0">
                <a:solidFill>
                  <a:srgbClr val="0040C0"/>
                </a:solidFill>
                <a:latin typeface="ConduitITCPro-Regular"/>
              </a:rPr>
              <a:t>Il rischio incendio</a:t>
            </a:r>
          </a:p>
          <a:p>
            <a:endParaRPr lang="it-IT" sz="1800" dirty="0">
              <a:solidFill>
                <a:srgbClr val="0040C0"/>
              </a:solidFill>
              <a:latin typeface="ConduitITCPro-Regula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8D7E8C-C41D-42C7-9112-44DE5528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68960"/>
            <a:ext cx="3051357" cy="25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0421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859216" cy="116205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200" b="1" spc="10" dirty="0">
                <a:solidFill>
                  <a:srgbClr val="0090D5"/>
                </a:solidFill>
                <a:latin typeface="Arial"/>
                <a:cs typeface="Arial"/>
              </a:rPr>
              <a:t>Il rischio di incendio e di atmosfere esplosive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953345" y="1988840"/>
            <a:ext cx="5733455" cy="446449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L’incendio, oltre che determinare sempre notevoli </a:t>
            </a: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danni materiali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, spesso ha anche </a:t>
            </a: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gravi conseguenze sulle persone 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che possono essere presenti nell’ambiente interessato e, in qualche caso, anche sul personale che interviene nel tentativo di limitarne i danni.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Le conseguenze possono consistere in:</a:t>
            </a:r>
          </a:p>
          <a:p>
            <a:pPr algn="just">
              <a:lnSpc>
                <a:spcPct val="150000"/>
              </a:lnSpc>
            </a:pP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ustioni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, in seguito al contatto con le fiamme o i materiali incandescenti;</a:t>
            </a:r>
          </a:p>
          <a:p>
            <a:pPr algn="just">
              <a:lnSpc>
                <a:spcPct val="150000"/>
              </a:lnSpc>
            </a:pP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asfissia o intossicazioni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, in considerazione della diminuzione di ossigeno nell’ambiente o della produzione di agenti intossicanti prodotti dal materiale in combustione, causa della maggioranza di decessi, in caso di incendio;</a:t>
            </a:r>
          </a:p>
          <a:p>
            <a:pPr algn="just">
              <a:lnSpc>
                <a:spcPct val="150000"/>
              </a:lnSpc>
            </a:pP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traumi 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da schiacciamento o da urto in seguito a crolli e a esplosioni, o da cadute durante il percorso delle vie di fuga.</a:t>
            </a:r>
            <a:endParaRPr lang="it-IT" sz="1400" i="1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05BBD8-EE35-4CA0-A77F-E6AED7BA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/>
          <a:p>
            <a:r>
              <a:rPr lang="it-IT" sz="1800" dirty="0">
                <a:solidFill>
                  <a:srgbClr val="0040C0"/>
                </a:solidFill>
                <a:latin typeface="ConduitITCPro-Regular"/>
              </a:rPr>
              <a:t>Il rischio incendio</a:t>
            </a:r>
          </a:p>
          <a:p>
            <a:endParaRPr lang="it-IT" sz="1800" dirty="0">
              <a:solidFill>
                <a:srgbClr val="0040C0"/>
              </a:solidFill>
              <a:latin typeface="ConduitITCPro-Regula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8D7E8C-C41D-42C7-9112-44DE5528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68961"/>
            <a:ext cx="2496145" cy="210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9281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658352A-E51E-4554-8421-401378BE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676029"/>
            <a:ext cx="7704856" cy="566738"/>
          </a:xfrm>
        </p:spPr>
        <p:txBody>
          <a:bodyPr/>
          <a:lstStyle/>
          <a:p>
            <a:r>
              <a:rPr lang="it-IT" sz="2000" b="1" spc="10" dirty="0">
                <a:solidFill>
                  <a:srgbClr val="0090D5"/>
                </a:solidFill>
                <a:latin typeface="Arial"/>
                <a:cs typeface="Arial"/>
              </a:rPr>
              <a:t>Il rischio di incendio e di atmosfere esplosive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405B5B3-AE19-44E1-93E5-AC05C70E6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4571802"/>
            <a:ext cx="5486400" cy="1305470"/>
          </a:xfrm>
        </p:spPr>
        <p:txBody>
          <a:bodyPr/>
          <a:lstStyle/>
          <a:p>
            <a:pPr algn="just"/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Impianti fissi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(sprinkler e altri sistemi): sono impianti collegati alla rete idrica antincendio o ad altri mezzi estinguenti (anidride carbonica e gas estinguenti, impianti a schiuma o polvere).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B59B4BC-BD93-4D5E-8279-1D6C0A9B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52408"/>
            <a:ext cx="6691395" cy="21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19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658352A-E51E-4554-8421-401378BE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676029"/>
            <a:ext cx="7704856" cy="566738"/>
          </a:xfrm>
        </p:spPr>
        <p:txBody>
          <a:bodyPr/>
          <a:lstStyle/>
          <a:p>
            <a:r>
              <a:rPr lang="it-IT" sz="2000" b="1" spc="10" dirty="0">
                <a:solidFill>
                  <a:srgbClr val="0090D5"/>
                </a:solidFill>
                <a:latin typeface="Arial"/>
                <a:cs typeface="Arial"/>
              </a:rPr>
              <a:t>Il rischio di incendio e di atmosfere esplosive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405B5B3-AE19-44E1-93E5-AC05C70E6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4571801"/>
            <a:ext cx="5486400" cy="1610169"/>
          </a:xfrm>
        </p:spPr>
        <p:txBody>
          <a:bodyPr/>
          <a:lstStyle/>
          <a:p>
            <a:pPr algn="just"/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Impianti semifissi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(idranti): il sistema comprende una rete idrica fissa di alimentazione dedicata, con adeguata portata, pressione e riserva idrica, e i sistemi di erogazione, costituiti da cassette idranti, naspi rotanti e manichette con lancia.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D7543C-0679-43F8-B4F5-FCB76106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22" y="2132856"/>
            <a:ext cx="6729155" cy="20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6295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658352A-E51E-4554-8421-401378BE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676029"/>
            <a:ext cx="7704856" cy="566738"/>
          </a:xfrm>
        </p:spPr>
        <p:txBody>
          <a:bodyPr/>
          <a:lstStyle/>
          <a:p>
            <a:r>
              <a:rPr lang="it-IT" sz="2000" b="1" spc="10" dirty="0">
                <a:solidFill>
                  <a:srgbClr val="0090D5"/>
                </a:solidFill>
                <a:latin typeface="Arial"/>
                <a:cs typeface="Arial"/>
              </a:rPr>
              <a:t>Il rischio di incendio e di atmosfere esplosive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405B5B3-AE19-44E1-93E5-AC05C70E6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4571801"/>
            <a:ext cx="5486400" cy="1089447"/>
          </a:xfrm>
        </p:spPr>
        <p:txBody>
          <a:bodyPr/>
          <a:lstStyle/>
          <a:p>
            <a:pPr algn="just"/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Apparecchi portatili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(estintori): sia di tipo portatile, di minor peso e ampia diffusione, che di tipo carrellati, con maggiore capacità estinguente.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9B9A5B-D22B-4FA6-BDE2-FCC926B7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18" y="2060848"/>
            <a:ext cx="6247364" cy="21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091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Il rischio biologico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it-IT" sz="1800" dirty="0">
                <a:solidFill>
                  <a:srgbClr val="0040C0"/>
                </a:solidFill>
                <a:latin typeface="ConduitITCPro-Regular"/>
              </a:rPr>
              <a:t>Agenti biologici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sz="1800" b="0" i="0" u="none" strike="noStrike" baseline="0" dirty="0">
                <a:latin typeface="ConduitITCPro-Regular"/>
              </a:rPr>
              <a:t>In base al </a:t>
            </a:r>
            <a:r>
              <a:rPr lang="it-IT" sz="1800" b="0" i="0" u="none" strike="noStrike" baseline="0" dirty="0" err="1">
                <a:latin typeface="ConduitITCPro-Regular"/>
              </a:rPr>
              <a:t>D.Lgs.</a:t>
            </a:r>
            <a:r>
              <a:rPr lang="it-IT" sz="1800" b="0" i="0" u="none" strike="noStrike" baseline="0" dirty="0">
                <a:latin typeface="ConduitITCPro-Regular"/>
              </a:rPr>
              <a:t> 81/08 (art. 267), sono «qualsiasi microrganismo anche se geneticamente modificato, coltura cellulare ed endoparassita umano che potrebbe provocare infezioni, allergie o intossicazioni» e includono pertanto batteri, virus, funghi microscopici ed endoparassiti. I microrganismi sono ulteriormente definiti come entità microbiologiche,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sz="1800" b="0" i="0" u="none" strike="noStrike" baseline="0" dirty="0">
                <a:latin typeface="ConduitITCPro-Regular"/>
              </a:rPr>
              <a:t>cellulari o meno, in grado di riprodursi o di trasferire materiale genetico.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420416727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Il rischio biologico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In funzione del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livello di rischio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per gli esseri umani, si effettua una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classificazione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degli agenti biologici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in relazione al rischio crescente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dovuto alla capacità dell’agente di determinare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un’infezione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alla quale i lavoratori e la popolazione in generale possono essere esposti e alla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gravità della conseguente malattia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Tale infezione dipende dalla: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infettività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cioè dalla possibilità del microrganismo di penetrare e moltiplicarsi nell’individuo;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patogenicità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cioè dalla sua capacità di produrre una malattia a seguito dell’infezione;</a:t>
            </a:r>
            <a:endParaRPr lang="it-IT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trasmissibilità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cioè dalla capacità di trasmissione della malattia dal soggetto infetto ad altro soggetto suscettibile;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neutralizzabilità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cioè dalla disponibilità di efficaci misure profilattiche per prevenire la malattia o di misure terapeutiche per la sua cura.</a:t>
            </a:r>
            <a:endParaRPr lang="it-IT" sz="1700" i="1" dirty="0"/>
          </a:p>
        </p:txBody>
      </p:sp>
    </p:spTree>
    <p:extLst>
      <p:ext uri="{BB962C8B-B14F-4D97-AF65-F5344CB8AC3E}">
        <p14:creationId xmlns:p14="http://schemas.microsoft.com/office/powerpoint/2010/main" val="250577870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Il rischio da agenti chimici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solidFill>
                  <a:srgbClr val="0040C0"/>
                </a:solidFill>
                <a:latin typeface="ConduitITCPro-Regular"/>
              </a:rPr>
              <a:t>Prodotti chimici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sz="1800" b="0" i="0" u="none" strike="noStrike" baseline="0" dirty="0">
                <a:latin typeface="ConduitITCPro-Regular"/>
              </a:rPr>
              <a:t>Sono gli elementi e i composti chimici, sia singoli sia in miscela, nello stato in cui si presentano in natura o quali prodotti finali di un trattamento. Le sostanze chimiche possono essere presenti in quanto utilizzate per un determinato processo industriale o possono far parte di materiali utilizzati per altri scopi, come detergenti, liquidi di raffreddamento, lubrificanti, pitture.</a:t>
            </a:r>
            <a:endParaRPr lang="it-IT" sz="1700" i="1" dirty="0"/>
          </a:p>
        </p:txBody>
      </p:sp>
    </p:spTree>
    <p:extLst>
      <p:ext uri="{BB962C8B-B14F-4D97-AF65-F5344CB8AC3E}">
        <p14:creationId xmlns:p14="http://schemas.microsoft.com/office/powerpoint/2010/main" val="145908797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Il rischio da agenti chimici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La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pericolosità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delle sostanze chimiche è classificata in funzione delle caratteristiche tossicologiche, eco-tossicologiche e chimico-fisiche e, infine, in funzione degli specifici effetti sulla salute dell’uomo.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In relazione alle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caratteristiche tossicologiche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le sostanze chimiche si suddividono in:</a:t>
            </a:r>
          </a:p>
          <a:p>
            <a:pPr marL="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CenturySchoolbook"/>
            </a:endParaRPr>
          </a:p>
          <a:p>
            <a:pPr marL="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CenturySchoolbook"/>
            </a:endParaRPr>
          </a:p>
          <a:p>
            <a:pPr marL="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CenturySchoolbook"/>
            </a:endParaRPr>
          </a:p>
          <a:p>
            <a:pPr marL="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CenturySchoolbook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F1C3070F-2561-4D00-9256-A312D35F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94164"/>
              </p:ext>
            </p:extLst>
          </p:nvPr>
        </p:nvGraphicFramePr>
        <p:xfrm>
          <a:off x="1562100" y="35730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271263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391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baseline="0" dirty="0">
                          <a:solidFill>
                            <a:srgbClr val="0040C0"/>
                          </a:solidFill>
                          <a:latin typeface="ConduitITCPro-Regular"/>
                        </a:rPr>
                        <a:t>molto tossiche e tossiche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rgbClr val="0040C0"/>
                          </a:solidFill>
                          <a:latin typeface="ConduitITCPro-Regular"/>
                        </a:rPr>
                        <a:t>irritanti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2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baseline="0" dirty="0">
                          <a:solidFill>
                            <a:srgbClr val="0040C0"/>
                          </a:solidFill>
                          <a:latin typeface="ConduitITCPro-Regular"/>
                        </a:rPr>
                        <a:t>nocive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baseline="0" dirty="0">
                          <a:solidFill>
                            <a:srgbClr val="0040C0"/>
                          </a:solidFill>
                          <a:latin typeface="ConduitITCPro-Regular"/>
                        </a:rPr>
                        <a:t>corrosive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baseline="0" dirty="0">
                          <a:solidFill>
                            <a:srgbClr val="0040C0"/>
                          </a:solidFill>
                          <a:latin typeface="ConduitITCPro-Regular"/>
                        </a:rPr>
                        <a:t>sensibilizzanti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30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5427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Il rischio da agenti chimici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CenturySchoolbook"/>
            </a:endParaRPr>
          </a:p>
          <a:p>
            <a:pPr marL="0" indent="0" algn="l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In relazione alle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caratteristiche eco-tossicologiche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le sostanze chimiche vengono classificate come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pericolose per l’ambiente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: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sostanze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nocive per l’ambiente acquatico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(organismi acquatici, acque);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sostanze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nocive per l’ambiente terrestre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(fauna, flora, atmosfera).</a:t>
            </a:r>
          </a:p>
          <a:p>
            <a:pPr marL="0" indent="0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CenturySchoolbook"/>
            </a:endParaRPr>
          </a:p>
          <a:p>
            <a:pPr marL="0" indent="0" algn="l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In base alle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caratteristiche chimico-fisiche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si individua la seguente classificazione delle sostanze chimiche: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589CD24-F4EA-43B5-99CD-3EEBFD05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29713"/>
              </p:ext>
            </p:extLst>
          </p:nvPr>
        </p:nvGraphicFramePr>
        <p:xfrm>
          <a:off x="1524000" y="4797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948676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4093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3382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esplosive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comburenti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infiammabili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6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4735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3 </a:t>
            </a:r>
            <a:r>
              <a:rPr lang="it-IT" altLang="it-IT" dirty="0">
                <a:solidFill>
                  <a:srgbClr val="FF6600"/>
                </a:solidFill>
              </a:rPr>
              <a:t>Lezione 4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Fattori di rischio, misure di tutela</a:t>
            </a:r>
            <a:endParaRPr lang="it-IT" altLang="it-IT" dirty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Il rischio da agenti chimici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In funzione degli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effetti sulla salute dell’uomo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le sostanze chimiche pericolose si suddividono nelle seguenti tipologie.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Cancerogene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: sostanze e preparati che possono provocare il cancro o aumentarne la frequenza in caso di inalazione, ingestione o assorbimento cutaneo.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Mutagene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: sostanze e preparati che, per inalazione, ingestione o assorbimento cutaneo, possono provocare difetti genetici ereditari nell’uomo.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Sostanze tossiche per il ciclo riproduttivo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: sostanze e preparati che, per inalazione, ingestione, assorbimento cutaneo, possono rendere più frequenti effetti nocivi non ereditari nella prole o danni a carico delle capacità riproduttive maschili e femminili.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Teratogene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: sostanze che, assorbite da donne in gravidanza, possono provocare malformazioni dell’embrione.</a:t>
            </a:r>
          </a:p>
        </p:txBody>
      </p:sp>
    </p:spTree>
    <p:extLst>
      <p:ext uri="{BB962C8B-B14F-4D97-AF65-F5344CB8AC3E}">
        <p14:creationId xmlns:p14="http://schemas.microsoft.com/office/powerpoint/2010/main" val="134027201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Il rischio da agenti fisici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Gli agenti fisici costituiscono il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titolo VIII del </a:t>
            </a:r>
            <a:r>
              <a:rPr lang="it-IT" sz="1800" b="0" i="0" u="none" strike="noStrike" baseline="0" dirty="0" err="1">
                <a:solidFill>
                  <a:srgbClr val="0040C0"/>
                </a:solidFill>
                <a:latin typeface="ConduitITCPro-Regular"/>
              </a:rPr>
              <a:t>D.Lgs.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 81/08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e comprendono 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rischi da esposizione a grandezze fisiche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che interagiscono con l’organismo umano, tra i quali rientrano: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il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rumore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per la presenza di apparecchiature rumorose durante il ciclo operativo, con propagazione dell’energia sonora nell’ambiente di lavoro;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le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vibrazioni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per la presenza di apparecchiature e di strumenti vibranti, con propagazione delle vibrazioni a trasmissione diretta o indiretta;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le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radiazioni ottiche di origine artificiale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per la presenza di apparecchiature che impiegano radiazioni infrarosse, radiazioni ultraviolette, radiazioni visibili;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campi elettromagnetici</a:t>
            </a:r>
            <a:r>
              <a:rPr lang="it-IT" sz="1800" b="0" i="0" u="none" strike="noStrike" baseline="0" dirty="0">
                <a:latin typeface="ConduitITCPro-Regular"/>
              </a:rPr>
              <a:t>.</a:t>
            </a:r>
            <a:endParaRPr lang="it-IT" sz="1700" b="0" i="0" u="none" strike="noStrike" baseline="0" dirty="0">
              <a:latin typeface="Century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4071311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Il rischio da agenti fisici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Gli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interventi di prevenzione e le misure di sicurezza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da adottare sono distinti tra: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quelli di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protezione dell’ambiente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(p.e. il corretto funzionamento del sistema di insonorizzazione oppure la schermatura delle macchine);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quelli di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protezione personale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(quali occhiali, schermi protettivi, maschere per polveri, cuffie insonorizzanti ecc.).</a:t>
            </a:r>
            <a:endParaRPr lang="it-IT" sz="1700" b="0" i="0" u="none" strike="noStrike" baseline="0" dirty="0">
              <a:solidFill>
                <a:srgbClr val="000000"/>
              </a:solidFill>
              <a:latin typeface="Century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75673195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Videoterminali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600" dirty="0">
                <a:solidFill>
                  <a:srgbClr val="0040C0"/>
                </a:solidFill>
                <a:latin typeface="ConduitITCPro-Regular"/>
              </a:rPr>
              <a:t>Videoterminale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600" b="0" i="0" u="none" strike="noStrike" baseline="0" dirty="0">
                <a:latin typeface="ConduitITCPro-Regular"/>
              </a:rPr>
              <a:t>È uno schermo alfanumerico o grafico a prescindere dal tipo di procedimento di visualizzazione utilizzato.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rgbClr val="0040C0"/>
                </a:solidFill>
                <a:latin typeface="ConduitITCPro-Regular"/>
              </a:rPr>
              <a:t>Posto di lavoro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600" b="0" i="0" u="none" strike="noStrike" baseline="0" dirty="0">
                <a:latin typeface="ConduitITCPro-Regular"/>
              </a:rPr>
              <a:t>È l’insieme che comprende le attrezzature munite di videoterminale, eventualmente con tastiera ovvero altro sistema di immissione dati, incluso il mouse, il software per l’interfaccia uomo-macchina, gli accessori opzionali, le apparecchiature connesse, comprendenti l’unità a dischi, il telefono, il modem, la stampante, il supporto per i documenti, la sedia, il piano di lavoro, nonché l’ambiente di lavoro immediatamente circostante.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600" dirty="0">
                <a:solidFill>
                  <a:srgbClr val="0040C0"/>
                </a:solidFill>
                <a:latin typeface="ConduitITCPro-Regular"/>
              </a:rPr>
              <a:t>Lavoratore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600" b="0" i="0" u="none" strike="noStrike" baseline="0" dirty="0">
                <a:latin typeface="ConduitITCPro-Regular"/>
              </a:rPr>
              <a:t>Chi utilizza una attrezzatura munita di videoterminale in modo sistematico e abituale, per venti ore settimanali.</a:t>
            </a:r>
            <a:endParaRPr lang="it-IT" sz="1600" dirty="0">
              <a:solidFill>
                <a:srgbClr val="0040C0"/>
              </a:solidFill>
              <a:latin typeface="ConduitITCPro-Regula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sz="1700" b="0" i="0" u="none" strike="noStrike" baseline="0" dirty="0">
              <a:solidFill>
                <a:srgbClr val="000000"/>
              </a:solidFill>
              <a:latin typeface="Century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73401009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Videoterminali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Il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datore di lavoro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è tenuto a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valutare i rischi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connessi all’utilizzo del videoterminale, analizzando i posti di lavoro con particolare riguardo per: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rischi per la vista e per gli occhi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problemi legati alla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postura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e all’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affaticamento fisico o mentale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condizioni ergonomiche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e di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igiene ambientale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Dopo la valutazione il datore di lavoro deve quindi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adottare le misure appropriate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per ovviare ai rischi riscontrati, organizzando e predisponendo i posti di lavoro in conformità ai requisiti minimi di cui all’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allegato XXXIV del </a:t>
            </a:r>
            <a:r>
              <a:rPr lang="it-IT" sz="1700" b="0" i="0" u="none" strike="noStrike" baseline="0" dirty="0" err="1">
                <a:solidFill>
                  <a:srgbClr val="0040C0"/>
                </a:solidFill>
                <a:latin typeface="ConduitITCPro-Regular"/>
              </a:rPr>
              <a:t>D.Lgs.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 81/08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Tali requisiti riguardano lo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schermo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la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tastiera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e i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dispositivi di puntamento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il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piano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e il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sedile di lavoro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l’impiego dei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computer portatili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l’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ambiente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(inteso come spazio, illuminazione, rumore, parametri microclimatici) e l’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interfaccia elaboratore/uomo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9740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Stress da lavoro correlato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800" dirty="0">
                <a:solidFill>
                  <a:srgbClr val="0040C0"/>
                </a:solidFill>
                <a:latin typeface="ConduitITCPro-Regular"/>
              </a:rPr>
              <a:t>Stress lavoro – correlato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800" b="0" i="0" u="none" strike="noStrike" baseline="0" dirty="0">
                <a:latin typeface="ConduitITCPro-Regular"/>
              </a:rPr>
              <a:t>È una reazione emozionale intensa a una serie di stimoli esterni che mettono in moto risposte fisiologiche e psicologiche di natura adattativa.</a:t>
            </a:r>
            <a:endParaRPr lang="it-IT" sz="1800" dirty="0">
              <a:solidFill>
                <a:srgbClr val="0040C0"/>
              </a:solidFill>
              <a:latin typeface="ConduitITCPro-Regula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sz="1700" b="0" i="0" u="none" strike="noStrike" baseline="0" dirty="0">
              <a:solidFill>
                <a:srgbClr val="000000"/>
              </a:solidFill>
              <a:latin typeface="Century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69835268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Stress da lavoro correlato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algn="just"/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Nel caso del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mobbing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si tratta di una strategia attuata da parte del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mobber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che aggredisce la vittima spesso alla presenza di spettatori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. Soprattutto in ambienti in cui è presente un numero elevato di lavoratori si può essere in presenza di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mobbing verticale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per cercare di allontanare dal mondo del lavoro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soggetti “scomodi”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soprattutto se anziani. Il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mobbing orizzontale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si manifesta, invece,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tra colleghi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soprattutto quando nell’azienda sono previste riduzioni di personale; in questo caso un gruppo di colleghi si coalizza contro uno o più soggetti, cercando di metterli in difficoltà durante lo svolgimento dell’attività lavorativa al fine di porli in cattiva luce con la dirigenza.</a:t>
            </a:r>
          </a:p>
          <a:p>
            <a:pPr algn="just"/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Il fenomeno del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burnout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caratterizza, invece, le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professioni di aiuto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(personale infermieristico, educatori ecc.) e si configura come una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sindrome di esaurimento emotivo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di depersonalizzazione e di riduzione delle capacità personali che può presentarsi in soggetti che svolgono professioni in cui è elevata l’implicazione relazionale.</a:t>
            </a:r>
          </a:p>
          <a:p>
            <a:pPr marL="0" indent="0" algn="just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CenturySchoolbook"/>
            </a:endParaRPr>
          </a:p>
          <a:p>
            <a:pPr marL="0" indent="0" algn="just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Lo stress può essere positivo (</a:t>
            </a:r>
            <a:r>
              <a:rPr lang="it-IT" sz="1800" b="0" i="0" u="none" strike="noStrike" baseline="0" dirty="0" err="1">
                <a:solidFill>
                  <a:srgbClr val="0040C0"/>
                </a:solidFill>
                <a:latin typeface="ConduitITCPro-Regular"/>
              </a:rPr>
              <a:t>eustress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) nel caso in cui le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pressioni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sull’individuo risultino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tollerabili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dallo stesso.</a:t>
            </a:r>
            <a:endParaRPr lang="it-IT" sz="1700" b="0" i="0" u="none" strike="noStrike" baseline="0" dirty="0">
              <a:solidFill>
                <a:srgbClr val="000000"/>
              </a:solidFill>
              <a:latin typeface="Century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06319719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Stress da lavoro correlato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7891E0-7A30-4519-A53E-EFDC7D16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669" y="1988840"/>
            <a:ext cx="5810131" cy="459611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Lo stress può essere, al contrario, anche negativo (</a:t>
            </a: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distress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); questo si presenta quando l’individuo si rende conto di </a:t>
            </a: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non essere in grado di fornire una risposta adeguata a questi stimoli 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e di </a:t>
            </a: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non riuscire a gestire le pressioni 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alle quali è soggetto.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Le fasi attraverso cui si manifestano gli </a:t>
            </a: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effetti negativi del distress 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sono costituite, all’inizio, da una fase di allarme, quindi da una fase di resistenza, e infine da una fase di esaurimento, ognuna delle quali presenta particolari caratteristiche:</a:t>
            </a:r>
          </a:p>
          <a:p>
            <a:pPr algn="just">
              <a:lnSpc>
                <a:spcPct val="150000"/>
              </a:lnSpc>
            </a:pP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fase di allarme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, in cui l’individuo cerca una forma di adattamento;</a:t>
            </a:r>
          </a:p>
          <a:p>
            <a:pPr algn="just">
              <a:lnSpc>
                <a:spcPct val="150000"/>
              </a:lnSpc>
            </a:pP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fase di resistenza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, in cui l’individuo cerca di contrastare le situazioni negative che via via gli si presentano; </a:t>
            </a:r>
          </a:p>
          <a:p>
            <a:pPr algn="just">
              <a:lnSpc>
                <a:spcPct val="150000"/>
              </a:lnSpc>
            </a:pPr>
            <a:r>
              <a:rPr lang="it-IT" sz="1400" b="0" i="0" u="none" strike="noStrike" baseline="0" dirty="0">
                <a:solidFill>
                  <a:srgbClr val="0040C0"/>
                </a:solidFill>
                <a:latin typeface="ConduitITCPro-Regular"/>
              </a:rPr>
              <a:t>fase di esaurimento</a:t>
            </a:r>
            <a:r>
              <a:rPr lang="it-IT" sz="1400" b="0" i="0" u="none" strike="noStrike" baseline="0" dirty="0">
                <a:solidFill>
                  <a:srgbClr val="000000"/>
                </a:solidFill>
                <a:latin typeface="CenturySchoolbook"/>
              </a:rPr>
              <a:t>, in quanto l’individuo si rende conto di non poter riuscire ad affrontare e a contrastare le situazione negative esterne.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06ACEA-B1E9-4D51-8154-73399AA4C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5" y="3140968"/>
            <a:ext cx="241946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128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Stress da lavoro correlato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7891E0-7A30-4519-A53E-EFDC7D16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988840"/>
            <a:ext cx="5810131" cy="4596110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L’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Accordo europeo sullo stress sul lavoro dell’8 ottobre 2004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descrive lo stress come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condizione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, accompagnata da sofferenze o disfunzioni fisiche, psichiche, psicologiche o sociali, che scaturisce dalla </a:t>
            </a:r>
            <a:r>
              <a:rPr lang="it-IT" sz="1700" b="0" i="0" u="none" strike="noStrike" baseline="0" dirty="0">
                <a:solidFill>
                  <a:srgbClr val="0040C0"/>
                </a:solidFill>
                <a:latin typeface="ConduitITCPro-Regular"/>
              </a:rPr>
              <a:t>sensazione individuale di non essere in grado di rispondere alle richieste o di non essere all’altezza delle aspettative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63443790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 dispositivi di protezione individuale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800" dirty="0">
                <a:solidFill>
                  <a:srgbClr val="0040C0"/>
                </a:solidFill>
                <a:latin typeface="ConduitITCPro-Regular"/>
              </a:rPr>
              <a:t>Dispositivo di protezione individuale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sz="1800" b="0" i="0" u="none" strike="noStrike" baseline="0" dirty="0">
                <a:latin typeface="ConduitITCPro-Regular"/>
              </a:rPr>
              <a:t>Secondo il </a:t>
            </a:r>
            <a:r>
              <a:rPr lang="it-IT" sz="1800" b="0" i="0" u="none" strike="noStrike" baseline="0" dirty="0" err="1">
                <a:latin typeface="ConduitITCPro-Regular"/>
              </a:rPr>
              <a:t>D.Lgs.</a:t>
            </a:r>
            <a:r>
              <a:rPr lang="it-IT" sz="1800" b="0" i="0" u="none" strike="noStrike" baseline="0" dirty="0">
                <a:latin typeface="ConduitITCPro-Regular"/>
              </a:rPr>
              <a:t> 81/08 è «qualsiasi attrezzatura destinata a essere indossata e tenuta dal lavoratore allo scopo di proteggerlo contro uno o più rischi suscettibili di minacciarne la sicurezza o la salute durante il lavoro, nonché ogni complemento o accessorio destinato a tale scopo».</a:t>
            </a:r>
            <a:endParaRPr lang="it-IT" sz="1700" b="0" i="0" u="none" strike="noStrike" baseline="0" dirty="0">
              <a:solidFill>
                <a:srgbClr val="000000"/>
              </a:solidFill>
              <a:latin typeface="Century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69718026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 luoghi di lavoro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it-IT" sz="1800" dirty="0">
                <a:solidFill>
                  <a:srgbClr val="0040C0"/>
                </a:solidFill>
                <a:latin typeface="ConduitITCPro-Regular"/>
              </a:rPr>
              <a:t>Luoghi di lavoro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sz="1800" b="0" i="0" u="none" strike="noStrike" baseline="0" dirty="0">
                <a:latin typeface="ConduitITCPro-Regular"/>
              </a:rPr>
              <a:t>Luoghi destinati a ospitare posti di lavoro, ubicati all’interno dell’azienda o dell’unità produttiva, nonché ogni altro luogo di pertinenza dell’azienda o dell’unità produttiva accessibile al lavoratore nell’ambito del proprio lavoro.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391183568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447328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it-IT" sz="2400" b="1" spc="10" dirty="0">
                <a:solidFill>
                  <a:srgbClr val="0090D5"/>
                </a:solidFill>
                <a:latin typeface="Arial"/>
                <a:cs typeface="Arial"/>
              </a:rPr>
              <a:t>I dispositivi di protezione individuale</a:t>
            </a:r>
            <a:endParaRPr lang="it-IT" sz="2400" dirty="0">
              <a:latin typeface="Arial"/>
              <a:cs typeface="Arial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3B82FB8-6319-405E-8E49-84ECE34B3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451212"/>
              </p:ext>
            </p:extLst>
          </p:nvPr>
        </p:nvGraphicFramePr>
        <p:xfrm>
          <a:off x="251520" y="950099"/>
          <a:ext cx="871296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117">
                  <a:extLst>
                    <a:ext uri="{9D8B030D-6E8A-4147-A177-3AD203B41FA5}">
                      <a16:colId xmlns:a16="http://schemas.microsoft.com/office/drawing/2014/main" val="3620033471"/>
                    </a:ext>
                  </a:extLst>
                </a:gridCol>
                <a:gridCol w="4352851">
                  <a:extLst>
                    <a:ext uri="{9D8B030D-6E8A-4147-A177-3AD203B41FA5}">
                      <a16:colId xmlns:a16="http://schemas.microsoft.com/office/drawing/2014/main" val="301630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500" dirty="0"/>
                        <a:t>ELENCO INDICATIVO DEI DPI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ESEMPI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 di protezione della testa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Caschi, cuffie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2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Dispositivi di protezione dell’udito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Tappi per le orecchie, cuffie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9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 di protezione degli occhi e del viso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Occhiali, schermi facciali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4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 di protezione delle vie respiratorie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Apparecchi antipolvere, antigas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86173"/>
                  </a:ext>
                </a:extLst>
              </a:tr>
              <a:tr h="178792"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 di protezione delle mani e delle braccia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Guanti contro le aggressioni meccaniche (perforazioni,</a:t>
                      </a:r>
                    </a:p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tagli), contro le aggressioni chimiche, per elettricisti</a:t>
                      </a:r>
                      <a:endParaRPr lang="it-IT" sz="1400" dirty="0"/>
                    </a:p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7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 di protezione dei piedi e delle gambe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Scarpe con protezione supplementare della punta del piede, di protezione contro il freddo, ginocchiere</a:t>
                      </a:r>
                      <a:endParaRPr lang="it-IT" sz="1400" dirty="0"/>
                    </a:p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2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 di protezione della pelle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Creme protettive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0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 di protezione del tronco e dell’addome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Giubbotti termici, grembiuli di protezione contro i raggi X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 dell’intero corpo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Imbracatura di sicurezza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Indumenti di protezione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Indumenti di protezione contro il calore, contro il freddo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17434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447328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it-IT" sz="2400" b="1" spc="10" dirty="0">
                <a:solidFill>
                  <a:srgbClr val="0090D5"/>
                </a:solidFill>
                <a:latin typeface="Arial"/>
                <a:cs typeface="Arial"/>
              </a:rPr>
              <a:t>I dispositivi di protezione individuale</a:t>
            </a:r>
            <a:endParaRPr lang="it-IT" sz="2400" dirty="0">
              <a:latin typeface="Arial"/>
              <a:cs typeface="Arial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3B82FB8-6319-405E-8E49-84ECE34B3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713232"/>
              </p:ext>
            </p:extLst>
          </p:nvPr>
        </p:nvGraphicFramePr>
        <p:xfrm>
          <a:off x="253616" y="2060848"/>
          <a:ext cx="8712968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117">
                  <a:extLst>
                    <a:ext uri="{9D8B030D-6E8A-4147-A177-3AD203B41FA5}">
                      <a16:colId xmlns:a16="http://schemas.microsoft.com/office/drawing/2014/main" val="3620033471"/>
                    </a:ext>
                  </a:extLst>
                </a:gridCol>
                <a:gridCol w="4352851">
                  <a:extLst>
                    <a:ext uri="{9D8B030D-6E8A-4147-A177-3AD203B41FA5}">
                      <a16:colId xmlns:a16="http://schemas.microsoft.com/office/drawing/2014/main" val="301630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500" dirty="0"/>
                        <a:t>Principali obblighi del datore di lavoro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Principali obblighi del lavoratore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Effettuare l’analisi e la valutazione dei rischi che non possono essere evitati con altri mezzi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Usare i DPI messi a disposizione dei lavoratori, provvedendone alla cura e senza apportarvi modifiche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2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Individuare le caratteristiche dei DPI necessarie affinché siano adeguati ai rischi, tenendo conto delle eventuali fonti di rischio rappresentate dagli stessi DPI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Seguire al termine dell’utilizzo le procedure aziendali in materia di riconsegna dei DPI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9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Mantenere in efficienza i DPI e assicurarne le condizioni di igiene, mediante la manutenzione, le riparazioni e le sostituzioni necessarie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Segnalare immediatamente al datore di lavoro o al dirigente o al preposto qualsiasi difetto o inconveniente rilevato nei DPI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44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2894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La segnaletica di sicurezza e salute sul lavoro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800" dirty="0">
                <a:solidFill>
                  <a:srgbClr val="0040C0"/>
                </a:solidFill>
                <a:latin typeface="ConduitITCPro-Regular"/>
              </a:rPr>
              <a:t>Segnaletica di sicurezza e di salute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sz="1800" b="0" i="0" u="none" strike="noStrike" baseline="0" dirty="0">
                <a:latin typeface="ConduitITCPro-Regular"/>
              </a:rPr>
              <a:t>È una segnaletica che, riferita a un oggetto, a un’attività o a una situazione determinata, fornisce un’indicazione o una precisazione concernente la sicurezza o la salute sul luogo di lavoro, e che utilizza, a seconda dei casi, un cartello, un colore, un segnale luminoso o acustico, una comunicazione verbale o un segnale gestuale.</a:t>
            </a:r>
            <a:endParaRPr lang="it-IT" sz="1700" b="0" i="0" u="none" strike="noStrike" baseline="0" dirty="0">
              <a:solidFill>
                <a:srgbClr val="000000"/>
              </a:solidFill>
              <a:latin typeface="Century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79016240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La segnaletica di sicurezza e salute sul lavoro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Secondo il testo unico sulla sicurezza del lavoro si distinguono le seguenti tipologie di segnali.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Segnale di divieto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: un segnale che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vieta un comportamento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che potrebbe far correre o causare un pericolo.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Segnale di avvertimento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: un segnale che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avverte di un rischio o di un pericolo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Segnale di prescrizione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: un segnale che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prescrive un determinato comportamento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Segnale di salvataggio o di soccorso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: un segnale che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fornisce indicazioni relative alle uscite di sicurezza o ai mezzi di soccorso o di salvataggio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Segnale di informazione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: un segnale che fornisce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un dettaglio informativo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  <a:endParaRPr lang="it-IT" sz="1700" b="0" i="0" u="none" strike="noStrike" baseline="0" dirty="0">
              <a:solidFill>
                <a:srgbClr val="000000"/>
              </a:solidFill>
              <a:latin typeface="Century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98805542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La segnaletica di sicurezza e salute sul lavoro</a:t>
            </a:r>
            <a:endParaRPr lang="it-IT" sz="3200" dirty="0">
              <a:latin typeface="Arial"/>
              <a:cs typeface="Arial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74FD1E-E56F-41EF-A06F-0B7D3C5E8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624" y="2132856"/>
            <a:ext cx="6465194" cy="4005330"/>
          </a:xfrm>
        </p:spPr>
      </p:pic>
    </p:spTree>
    <p:extLst>
      <p:ext uri="{BB962C8B-B14F-4D97-AF65-F5344CB8AC3E}">
        <p14:creationId xmlns:p14="http://schemas.microsoft.com/office/powerpoint/2010/main" val="208765298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88441-1B7C-4F79-9CA8-BDA7E206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236A58-91A4-4614-8742-6061C9C5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13532E-4631-43FF-B7C7-2830DDEA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04787"/>
            <a:ext cx="847725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927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04B0DD-7932-4401-B338-438A800B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3FEB7D-7BBD-4948-A959-F5A49891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D4183A-3C7D-470B-8A63-A55035E7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395412"/>
            <a:ext cx="80391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138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Macchine attrezzature e scale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Le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attrezzature di lavoro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intese come macchina, apparecchio, utensile o impianto, devono essere conformi ai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requisiti essenziali di sicurezza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(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RES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), ovvero costruite rispettando le disposizioni legislative e regolamentari di recepimento delle direttive comunitarie di prodotto, oppure, se la costruzione è antecedente a tali disposizioni, devono comunque essere rispettati i requisiti di sicurezza (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allegato V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al </a:t>
            </a:r>
            <a:r>
              <a:rPr lang="it-IT" sz="1800" b="0" i="0" u="none" strike="noStrike" baseline="0" dirty="0" err="1">
                <a:solidFill>
                  <a:srgbClr val="0040C0"/>
                </a:solidFill>
                <a:latin typeface="ConduitITCPro-Regular"/>
              </a:rPr>
              <a:t>D.Lgs.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 81/08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).</a:t>
            </a: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404429961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Macchine attrezzature e scale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Le attrezzature devono essere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installate e utilizzate in conformità alle istruzioni d’uso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, devono essere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oggetto di idonea manutenzione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al fine di garantire nel tempo la permanenza dei requisiti di sicurezza e devono essere dotate, ove necessario, di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apposite istruzioni d’uso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e di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libretto di manutenzione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Inoltre, per le attrezzature che prevedono verifiche periodiche, devono essere curati la tenuta e l’aggiornamento del registro di controllo.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Il datore di lavoro, infine, prende le misure necessarie affinché il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posto di lavoro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e la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posizione dei lavoratori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durante l’uso delle attrezzature presentino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requisiti di sicurezza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e rispondano ai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principi dell’ergonomia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12369563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Analisi del rischio di una macchina</a:t>
            </a:r>
            <a:b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</a:b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 pericoli di natura meccanica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Schiacciamento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 err="1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Cesoiamento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Taglio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 err="1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Impigliamento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Trascinamento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Urto, puntura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t-IT" dirty="0">
                <a:solidFill>
                  <a:srgbClr val="0040C0"/>
                </a:solidFill>
                <a:latin typeface="ConduitITCPro-Regular"/>
              </a:rPr>
              <a:t>Abrasione</a:t>
            </a:r>
          </a:p>
          <a:p>
            <a:pPr algn="just">
              <a:lnSpc>
                <a:spcPct val="15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800" i="1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A18739-AD4F-47C0-A682-304AEA9E8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0848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Intrappolamento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Scivolamento, inciampo e caduta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Proiezione di fluido ad alta pressione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Proiezione di materiale solido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Perdita di stabilità della macchina o delle sue parti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473915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200" b="1" spc="10" dirty="0">
                <a:solidFill>
                  <a:srgbClr val="0090D5"/>
                </a:solidFill>
                <a:latin typeface="Arial"/>
                <a:cs typeface="Arial"/>
              </a:rPr>
              <a:t>Analisi del rischio di una macchina</a:t>
            </a:r>
            <a:br>
              <a:rPr lang="it-IT" sz="3200" b="1" spc="10" dirty="0">
                <a:solidFill>
                  <a:srgbClr val="0090D5"/>
                </a:solidFill>
                <a:latin typeface="Arial"/>
                <a:cs typeface="Arial"/>
              </a:rPr>
            </a:br>
            <a:r>
              <a:rPr lang="it-IT" sz="3200" b="1" spc="10" dirty="0">
                <a:solidFill>
                  <a:srgbClr val="0090D5"/>
                </a:solidFill>
                <a:latin typeface="Arial"/>
                <a:cs typeface="Arial"/>
              </a:rPr>
              <a:t>I pericoli di natura elettrica</a:t>
            </a:r>
            <a:endParaRPr lang="it-IT" sz="1800" b="1" spc="10" dirty="0">
              <a:solidFill>
                <a:srgbClr val="0090D5"/>
              </a:solidFill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Contatti diretti ed indiretti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Fenomeni elettrostatici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Spruzzi metallici da corto circuiti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65365627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</a:br>
            <a:r>
              <a:rPr lang="it-IT" sz="3200" b="1" spc="10" dirty="0">
                <a:solidFill>
                  <a:srgbClr val="0090D5"/>
                </a:solidFill>
                <a:latin typeface="Arial"/>
                <a:cs typeface="Arial"/>
              </a:rPr>
              <a:t>Analisi del rischio di una macchina</a:t>
            </a:r>
            <a:br>
              <a:rPr lang="it-IT" sz="3200" b="1" spc="10" dirty="0">
                <a:solidFill>
                  <a:srgbClr val="0090D5"/>
                </a:solidFill>
                <a:latin typeface="Arial"/>
                <a:cs typeface="Arial"/>
              </a:rPr>
            </a:br>
            <a:r>
              <a:rPr lang="it-IT" sz="3200" b="1" spc="10">
                <a:solidFill>
                  <a:srgbClr val="0090D5"/>
                </a:solidFill>
                <a:latin typeface="Arial"/>
                <a:cs typeface="Arial"/>
              </a:rPr>
              <a:t>Altri pericoli</a:t>
            </a:r>
            <a:endParaRPr lang="it-IT" sz="2000" b="1" spc="10" dirty="0">
              <a:solidFill>
                <a:srgbClr val="0090D5"/>
              </a:solidFill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800" dirty="0">
                <a:solidFill>
                  <a:srgbClr val="0040C0"/>
                </a:solidFill>
                <a:effectLst/>
                <a:latin typeface="ConduitITCPro-Regular"/>
                <a:ea typeface="Calibri" panose="020F0502020204030204" pitchFamily="34" charset="0"/>
                <a:cs typeface="ConduitITCPro-Regular"/>
              </a:rPr>
              <a:t>Rumore e vibrazioni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800" dirty="0">
                <a:solidFill>
                  <a:srgbClr val="0040C0"/>
                </a:solidFill>
                <a:latin typeface="ConduitITCPro-Regular"/>
              </a:rPr>
              <a:t>Posizioni errate o sforzi eccessivi</a:t>
            </a:r>
          </a:p>
          <a:p>
            <a:pPr algn="just">
              <a:lnSpc>
                <a:spcPct val="150000"/>
              </a:lnSpc>
            </a:pPr>
            <a:r>
              <a:rPr lang="it-IT" sz="2800" dirty="0">
                <a:solidFill>
                  <a:srgbClr val="0040C0"/>
                </a:solidFill>
                <a:latin typeface="ConduitITCPro-Regular"/>
              </a:rPr>
              <a:t>Inadeguatezza con l’anatomia mano-braccio o piede – gamba</a:t>
            </a:r>
          </a:p>
          <a:p>
            <a:pPr algn="just">
              <a:lnSpc>
                <a:spcPct val="150000"/>
              </a:lnSpc>
            </a:pPr>
            <a:r>
              <a:rPr lang="it-IT" sz="2800" dirty="0">
                <a:solidFill>
                  <a:srgbClr val="0040C0"/>
                </a:solidFill>
                <a:latin typeface="ConduitITCPro-Regular"/>
              </a:rPr>
              <a:t>Inadeguatezza dell’illuminazione del locale</a:t>
            </a:r>
          </a:p>
          <a:p>
            <a:pPr algn="just">
              <a:lnSpc>
                <a:spcPct val="150000"/>
              </a:lnSpc>
            </a:pPr>
            <a:r>
              <a:rPr lang="it-IT" sz="2800" dirty="0">
                <a:solidFill>
                  <a:srgbClr val="0040C0"/>
                </a:solidFill>
                <a:latin typeface="ConduitITCPro-Regular"/>
              </a:rPr>
              <a:t>Eccessivo o scarso impegno mentale</a:t>
            </a:r>
          </a:p>
          <a:p>
            <a:pPr algn="just">
              <a:lnSpc>
                <a:spcPct val="150000"/>
              </a:lnSpc>
            </a:pPr>
            <a:r>
              <a:rPr lang="it-IT" sz="2800" dirty="0">
                <a:solidFill>
                  <a:srgbClr val="0040C0"/>
                </a:solidFill>
                <a:latin typeface="ConduitITCPro-Regular"/>
              </a:rPr>
              <a:t>Errori umani</a:t>
            </a:r>
          </a:p>
          <a:p>
            <a:pPr marL="0" indent="0" algn="just">
              <a:buNone/>
            </a:pPr>
            <a:endParaRPr lang="it-IT" dirty="0">
              <a:solidFill>
                <a:srgbClr val="0040C0"/>
              </a:solidFill>
              <a:latin typeface="ConduitITCPro-Regular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55433476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it-IT" sz="3600" b="1" spc="10" dirty="0">
                <a:solidFill>
                  <a:srgbClr val="0090D5"/>
                </a:solidFill>
                <a:latin typeface="Arial"/>
                <a:cs typeface="Arial"/>
              </a:rPr>
              <a:t>Il rischio elettrico</a:t>
            </a:r>
            <a:endParaRPr lang="it-IT" sz="3200" dirty="0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Un importante elemento preso in considerazione dal legislatore riguarda l’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obbligo del datore di lavoro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di prendere le </a:t>
            </a:r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misure necessarie affinché i lavoratori siano salvaguardati da tutti i rischi di natura elettrica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connessi all’impiego dei materiali, delle apparecchiature e degli impianti elettrici messi a loro disposizione e, in particolare, da quelli derivanti da:</a:t>
            </a:r>
          </a:p>
          <a:p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contatti elettrici diretti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;</a:t>
            </a:r>
          </a:p>
          <a:p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contatti elettrici indiretti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;</a:t>
            </a:r>
          </a:p>
          <a:p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innesco e propagazione di incendi e ustioni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dovuti a sovratemperature pericolose, archi elettrici e radiazioni;</a:t>
            </a:r>
          </a:p>
          <a:p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innesco di esplosioni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;</a:t>
            </a:r>
          </a:p>
          <a:p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fulminazione diretta e indiretta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;</a:t>
            </a:r>
          </a:p>
          <a:p>
            <a:r>
              <a:rPr lang="it-IT" sz="1800" b="0" i="0" u="none" strike="noStrike" baseline="0" dirty="0">
                <a:solidFill>
                  <a:srgbClr val="0040C0"/>
                </a:solidFill>
                <a:latin typeface="ConduitITCPro-Regular"/>
              </a:rPr>
              <a:t>sovratensioni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enturySchoolbook"/>
              </a:rPr>
              <a:t>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55573871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2695</Words>
  <Application>Microsoft Office PowerPoint</Application>
  <PresentationFormat>Presentazione su schermo (4:3)</PresentationFormat>
  <Paragraphs>197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4" baseType="lpstr">
      <vt:lpstr>CenturySchoolbook</vt:lpstr>
      <vt:lpstr>Wingdings</vt:lpstr>
      <vt:lpstr>ConduitITCPro-Regular</vt:lpstr>
      <vt:lpstr>Arial Black</vt:lpstr>
      <vt:lpstr>Times New Roman</vt:lpstr>
      <vt:lpstr>Calibri</vt:lpstr>
      <vt:lpstr>Arial</vt:lpstr>
      <vt:lpstr>slides</vt:lpstr>
      <vt:lpstr>Unità di apprendimento 3</vt:lpstr>
      <vt:lpstr>Unità di apprendimento 3 Lezione 4</vt:lpstr>
      <vt:lpstr>I luoghi di lavoro</vt:lpstr>
      <vt:lpstr>Macchine attrezzature e scale</vt:lpstr>
      <vt:lpstr>Macchine attrezzature e scale</vt:lpstr>
      <vt:lpstr>Analisi del rischio di una macchina I pericoli di natura meccanica</vt:lpstr>
      <vt:lpstr>Analisi del rischio di una macchina I pericoli di natura elettrica</vt:lpstr>
      <vt:lpstr> Analisi del rischio di una macchina Altri pericoli</vt:lpstr>
      <vt:lpstr>Il rischio elettrico</vt:lpstr>
      <vt:lpstr>Il rischio di incendio e di atmosfere esplosive</vt:lpstr>
      <vt:lpstr>Il rischio di incendio e di atmosfere esplosive</vt:lpstr>
      <vt:lpstr>Il rischio di incendio e di atmosfere esplosive</vt:lpstr>
      <vt:lpstr>Il rischio di incendio e di atmosfere esplosive</vt:lpstr>
      <vt:lpstr>Il rischio di incendio e di atmosfere esplosive</vt:lpstr>
      <vt:lpstr>Il rischio biologico</vt:lpstr>
      <vt:lpstr>Il rischio biologico</vt:lpstr>
      <vt:lpstr>Il rischio da agenti chimici</vt:lpstr>
      <vt:lpstr>Il rischio da agenti chimici</vt:lpstr>
      <vt:lpstr>Il rischio da agenti chimici</vt:lpstr>
      <vt:lpstr>Il rischio da agenti chimici</vt:lpstr>
      <vt:lpstr>Il rischio da agenti fisici</vt:lpstr>
      <vt:lpstr>Il rischio da agenti fisici</vt:lpstr>
      <vt:lpstr>Videoterminali</vt:lpstr>
      <vt:lpstr>Videoterminali</vt:lpstr>
      <vt:lpstr>Stress da lavoro correlato</vt:lpstr>
      <vt:lpstr>Stress da lavoro correlato</vt:lpstr>
      <vt:lpstr>Stress da lavoro correlato</vt:lpstr>
      <vt:lpstr>Stress da lavoro correlato</vt:lpstr>
      <vt:lpstr>I dispositivi di protezione individuale</vt:lpstr>
      <vt:lpstr>I dispositivi di protezione individuale</vt:lpstr>
      <vt:lpstr>I dispositivi di protezione individuale</vt:lpstr>
      <vt:lpstr>La segnaletica di sicurezza e salute sul lavoro</vt:lpstr>
      <vt:lpstr>La segnaletica di sicurezza e salute sul lavoro</vt:lpstr>
      <vt:lpstr>La segnaletica di sicurezza e salute sul lavoro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Claudia Camagni</cp:lastModifiedBy>
  <cp:revision>463</cp:revision>
  <dcterms:created xsi:type="dcterms:W3CDTF">2007-11-01T08:11:31Z</dcterms:created>
  <dcterms:modified xsi:type="dcterms:W3CDTF">2021-08-04T12:24:10Z</dcterms:modified>
</cp:coreProperties>
</file>