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21" r:id="rId2"/>
    <p:sldId id="322" r:id="rId3"/>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104" d="100"/>
          <a:sy n="104" d="100"/>
        </p:scale>
        <p:origin x="144" y="3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668E6-165A-4F06-9BAB-7AAECFB74DC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B783D8B-BD77-49A9-A2EC-5EDCAE576F9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E26BA6D-04C0-4F29-8678-0C6EFBDF3AE7}"/>
              </a:ext>
            </a:extLst>
          </p:cNvPr>
          <p:cNvSpPr>
            <a:spLocks noGrp="1"/>
          </p:cNvSpPr>
          <p:nvPr>
            <p:ph type="dt" sz="half" idx="10"/>
          </p:nvPr>
        </p:nvSpPr>
        <p:spPr/>
        <p:txBody>
          <a:bodyPr/>
          <a:lstStyle/>
          <a:p>
            <a:fld id="{93532F8A-4D32-45A5-831A-7967AF1164E0}" type="datetimeFigureOut">
              <a:rPr lang="en-US" smtClean="0"/>
              <a:t>2/27/2020</a:t>
            </a:fld>
            <a:endParaRPr lang="en-US"/>
          </a:p>
        </p:txBody>
      </p:sp>
      <p:sp>
        <p:nvSpPr>
          <p:cNvPr id="5" name="Footer Placeholder 4">
            <a:extLst>
              <a:ext uri="{FF2B5EF4-FFF2-40B4-BE49-F238E27FC236}">
                <a16:creationId xmlns:a16="http://schemas.microsoft.com/office/drawing/2014/main" id="{7948B541-4ABE-4267-B38C-3C6865EF05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498D4A-0D42-4EB2-9E2F-70C633E71FCC}"/>
              </a:ext>
            </a:extLst>
          </p:cNvPr>
          <p:cNvSpPr>
            <a:spLocks noGrp="1"/>
          </p:cNvSpPr>
          <p:nvPr>
            <p:ph type="sldNum" sz="quarter" idx="12"/>
          </p:nvPr>
        </p:nvSpPr>
        <p:spPr/>
        <p:txBody>
          <a:bodyPr/>
          <a:lstStyle/>
          <a:p>
            <a:fld id="{F6851EE1-54A4-49A5-B345-DF174CCE0880}" type="slidenum">
              <a:rPr lang="en-US" smtClean="0"/>
              <a:t>‹#›</a:t>
            </a:fld>
            <a:endParaRPr lang="en-US"/>
          </a:p>
        </p:txBody>
      </p:sp>
    </p:spTree>
    <p:extLst>
      <p:ext uri="{BB962C8B-B14F-4D97-AF65-F5344CB8AC3E}">
        <p14:creationId xmlns:p14="http://schemas.microsoft.com/office/powerpoint/2010/main" val="19872737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E1639-908F-4CF6-80E2-573C196FCDA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5E2E4C0-3119-4E40-BD94-EEA32CF1E1F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183A8A-1257-4E00-80E7-3CEBD2A5BA44}"/>
              </a:ext>
            </a:extLst>
          </p:cNvPr>
          <p:cNvSpPr>
            <a:spLocks noGrp="1"/>
          </p:cNvSpPr>
          <p:nvPr>
            <p:ph type="dt" sz="half" idx="10"/>
          </p:nvPr>
        </p:nvSpPr>
        <p:spPr/>
        <p:txBody>
          <a:bodyPr/>
          <a:lstStyle/>
          <a:p>
            <a:fld id="{93532F8A-4D32-45A5-831A-7967AF1164E0}" type="datetimeFigureOut">
              <a:rPr lang="en-US" smtClean="0"/>
              <a:t>2/27/2020</a:t>
            </a:fld>
            <a:endParaRPr lang="en-US"/>
          </a:p>
        </p:txBody>
      </p:sp>
      <p:sp>
        <p:nvSpPr>
          <p:cNvPr id="5" name="Footer Placeholder 4">
            <a:extLst>
              <a:ext uri="{FF2B5EF4-FFF2-40B4-BE49-F238E27FC236}">
                <a16:creationId xmlns:a16="http://schemas.microsoft.com/office/drawing/2014/main" id="{0540078B-4AC2-47CD-B6B5-72B3958658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AA84E1-8C39-4766-B250-28A0CC3FE94E}"/>
              </a:ext>
            </a:extLst>
          </p:cNvPr>
          <p:cNvSpPr>
            <a:spLocks noGrp="1"/>
          </p:cNvSpPr>
          <p:nvPr>
            <p:ph type="sldNum" sz="quarter" idx="12"/>
          </p:nvPr>
        </p:nvSpPr>
        <p:spPr/>
        <p:txBody>
          <a:bodyPr/>
          <a:lstStyle/>
          <a:p>
            <a:fld id="{F6851EE1-54A4-49A5-B345-DF174CCE0880}" type="slidenum">
              <a:rPr lang="en-US" smtClean="0"/>
              <a:t>‹#›</a:t>
            </a:fld>
            <a:endParaRPr lang="en-US"/>
          </a:p>
        </p:txBody>
      </p:sp>
    </p:spTree>
    <p:extLst>
      <p:ext uri="{BB962C8B-B14F-4D97-AF65-F5344CB8AC3E}">
        <p14:creationId xmlns:p14="http://schemas.microsoft.com/office/powerpoint/2010/main" val="34259608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0D257F2-C004-442A-B68A-084E1D66282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34CB32F-ACE0-4CF6-9DBE-234D30DA371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BC335A-0BF5-45C2-8009-6CC03CDD3AFF}"/>
              </a:ext>
            </a:extLst>
          </p:cNvPr>
          <p:cNvSpPr>
            <a:spLocks noGrp="1"/>
          </p:cNvSpPr>
          <p:nvPr>
            <p:ph type="dt" sz="half" idx="10"/>
          </p:nvPr>
        </p:nvSpPr>
        <p:spPr/>
        <p:txBody>
          <a:bodyPr/>
          <a:lstStyle/>
          <a:p>
            <a:fld id="{93532F8A-4D32-45A5-831A-7967AF1164E0}" type="datetimeFigureOut">
              <a:rPr lang="en-US" smtClean="0"/>
              <a:t>2/27/2020</a:t>
            </a:fld>
            <a:endParaRPr lang="en-US"/>
          </a:p>
        </p:txBody>
      </p:sp>
      <p:sp>
        <p:nvSpPr>
          <p:cNvPr id="5" name="Footer Placeholder 4">
            <a:extLst>
              <a:ext uri="{FF2B5EF4-FFF2-40B4-BE49-F238E27FC236}">
                <a16:creationId xmlns:a16="http://schemas.microsoft.com/office/drawing/2014/main" id="{D5B164FA-35F1-4BD2-9091-F935FE6365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4E6167-AF73-4303-871C-AD6552EB56C3}"/>
              </a:ext>
            </a:extLst>
          </p:cNvPr>
          <p:cNvSpPr>
            <a:spLocks noGrp="1"/>
          </p:cNvSpPr>
          <p:nvPr>
            <p:ph type="sldNum" sz="quarter" idx="12"/>
          </p:nvPr>
        </p:nvSpPr>
        <p:spPr/>
        <p:txBody>
          <a:bodyPr/>
          <a:lstStyle/>
          <a:p>
            <a:fld id="{F6851EE1-54A4-49A5-B345-DF174CCE0880}" type="slidenum">
              <a:rPr lang="en-US" smtClean="0"/>
              <a:t>‹#›</a:t>
            </a:fld>
            <a:endParaRPr lang="en-US"/>
          </a:p>
        </p:txBody>
      </p:sp>
    </p:spTree>
    <p:extLst>
      <p:ext uri="{BB962C8B-B14F-4D97-AF65-F5344CB8AC3E}">
        <p14:creationId xmlns:p14="http://schemas.microsoft.com/office/powerpoint/2010/main" val="30613527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Upper Title Only">
    <p:spTree>
      <p:nvGrpSpPr>
        <p:cNvPr id="1" name=""/>
        <p:cNvGrpSpPr/>
        <p:nvPr/>
      </p:nvGrpSpPr>
      <p:grpSpPr>
        <a:xfrm>
          <a:off x="0" y="0"/>
          <a:ext cx="0" cy="0"/>
          <a:chOff x="0" y="0"/>
          <a:chExt cx="0" cy="0"/>
        </a:xfrm>
      </p:grpSpPr>
      <p:sp>
        <p:nvSpPr>
          <p:cNvPr id="6" name="Title 5"/>
          <p:cNvSpPr>
            <a:spLocks noGrp="1"/>
          </p:cNvSpPr>
          <p:nvPr>
            <p:ph type="title" hasCustomPrompt="1"/>
          </p:nvPr>
        </p:nvSpPr>
        <p:spPr>
          <a:xfrm>
            <a:off x="458494" y="91440"/>
            <a:ext cx="11275013" cy="365760"/>
          </a:xfrm>
          <a:prstGeom prst="rect">
            <a:avLst/>
          </a:prstGeom>
        </p:spPr>
        <p:txBody>
          <a:bodyPr anchor="b"/>
          <a:lstStyle>
            <a:lvl1pPr>
              <a:defRPr/>
            </a:lvl1pPr>
          </a:lstStyle>
          <a:p>
            <a:r>
              <a:rPr lang="en-US" altLang="zh-CN" dirty="0"/>
              <a:t>Title</a:t>
            </a:r>
            <a:endParaRPr lang="en-US" dirty="0"/>
          </a:p>
        </p:txBody>
      </p:sp>
      <p:sp>
        <p:nvSpPr>
          <p:cNvPr id="3" name="Line 10"/>
          <p:cNvSpPr>
            <a:spLocks noChangeShapeType="1"/>
          </p:cNvSpPr>
          <p:nvPr userDrawn="1"/>
        </p:nvSpPr>
        <p:spPr bwMode="auto">
          <a:xfrm>
            <a:off x="458334" y="502920"/>
            <a:ext cx="11275013" cy="0"/>
          </a:xfrm>
          <a:prstGeom prst="line">
            <a:avLst/>
          </a:prstGeom>
          <a:noFill/>
          <a:ln w="50800">
            <a:gradFill flip="none" rotWithShape="1">
              <a:gsLst>
                <a:gs pos="0">
                  <a:srgbClr val="004B8A"/>
                </a:gs>
                <a:gs pos="100000">
                  <a:schemeClr val="bg1"/>
                </a:gs>
                <a:gs pos="50000">
                  <a:srgbClr val="00BDF2"/>
                </a:gs>
              </a:gsLst>
              <a:lin ang="0" scaled="1"/>
              <a:tileRect/>
            </a:gra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800" dirty="0">
              <a:solidFill>
                <a:srgbClr val="646464"/>
              </a:solidFill>
              <a:cs typeface="Arial" pitchFamily="34" charset="0"/>
            </a:endParaRPr>
          </a:p>
        </p:txBody>
      </p:sp>
    </p:spTree>
    <p:extLst>
      <p:ext uri="{BB962C8B-B14F-4D97-AF65-F5344CB8AC3E}">
        <p14:creationId xmlns:p14="http://schemas.microsoft.com/office/powerpoint/2010/main" val="24098910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13E309-7AFA-4685-BC29-DA77EACC7FE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35549F7-B2A5-46D9-87CF-72931BF8485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AFF95B8-98C3-4288-A27D-5DA99EDFA9D2}"/>
              </a:ext>
            </a:extLst>
          </p:cNvPr>
          <p:cNvSpPr>
            <a:spLocks noGrp="1"/>
          </p:cNvSpPr>
          <p:nvPr>
            <p:ph type="dt" sz="half" idx="10"/>
          </p:nvPr>
        </p:nvSpPr>
        <p:spPr/>
        <p:txBody>
          <a:bodyPr/>
          <a:lstStyle/>
          <a:p>
            <a:fld id="{93532F8A-4D32-45A5-831A-7967AF1164E0}" type="datetimeFigureOut">
              <a:rPr lang="en-US" smtClean="0"/>
              <a:t>2/27/2020</a:t>
            </a:fld>
            <a:endParaRPr lang="en-US"/>
          </a:p>
        </p:txBody>
      </p:sp>
      <p:sp>
        <p:nvSpPr>
          <p:cNvPr id="5" name="Footer Placeholder 4">
            <a:extLst>
              <a:ext uri="{FF2B5EF4-FFF2-40B4-BE49-F238E27FC236}">
                <a16:creationId xmlns:a16="http://schemas.microsoft.com/office/drawing/2014/main" id="{31522075-70C9-4682-9B9C-14203D7B9C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028E43-0B06-4A38-99FE-9C4F635CA1F4}"/>
              </a:ext>
            </a:extLst>
          </p:cNvPr>
          <p:cNvSpPr>
            <a:spLocks noGrp="1"/>
          </p:cNvSpPr>
          <p:nvPr>
            <p:ph type="sldNum" sz="quarter" idx="12"/>
          </p:nvPr>
        </p:nvSpPr>
        <p:spPr/>
        <p:txBody>
          <a:bodyPr/>
          <a:lstStyle/>
          <a:p>
            <a:fld id="{F6851EE1-54A4-49A5-B345-DF174CCE0880}" type="slidenum">
              <a:rPr lang="en-US" smtClean="0"/>
              <a:t>‹#›</a:t>
            </a:fld>
            <a:endParaRPr lang="en-US"/>
          </a:p>
        </p:txBody>
      </p:sp>
    </p:spTree>
    <p:extLst>
      <p:ext uri="{BB962C8B-B14F-4D97-AF65-F5344CB8AC3E}">
        <p14:creationId xmlns:p14="http://schemas.microsoft.com/office/powerpoint/2010/main" val="6776918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6D8DE-AE13-4990-A5B7-0C5FB303DFE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1C28167-C003-4057-A72D-FB58687A08D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F14D574-C850-4F3E-89B6-E983082A5794}"/>
              </a:ext>
            </a:extLst>
          </p:cNvPr>
          <p:cNvSpPr>
            <a:spLocks noGrp="1"/>
          </p:cNvSpPr>
          <p:nvPr>
            <p:ph type="dt" sz="half" idx="10"/>
          </p:nvPr>
        </p:nvSpPr>
        <p:spPr/>
        <p:txBody>
          <a:bodyPr/>
          <a:lstStyle/>
          <a:p>
            <a:fld id="{93532F8A-4D32-45A5-831A-7967AF1164E0}" type="datetimeFigureOut">
              <a:rPr lang="en-US" smtClean="0"/>
              <a:t>2/27/2020</a:t>
            </a:fld>
            <a:endParaRPr lang="en-US"/>
          </a:p>
        </p:txBody>
      </p:sp>
      <p:sp>
        <p:nvSpPr>
          <p:cNvPr id="5" name="Footer Placeholder 4">
            <a:extLst>
              <a:ext uri="{FF2B5EF4-FFF2-40B4-BE49-F238E27FC236}">
                <a16:creationId xmlns:a16="http://schemas.microsoft.com/office/drawing/2014/main" id="{8CC34E12-9407-451E-AA59-5299C78348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C445D5-9BDB-471B-9628-20415FDAF963}"/>
              </a:ext>
            </a:extLst>
          </p:cNvPr>
          <p:cNvSpPr>
            <a:spLocks noGrp="1"/>
          </p:cNvSpPr>
          <p:nvPr>
            <p:ph type="sldNum" sz="quarter" idx="12"/>
          </p:nvPr>
        </p:nvSpPr>
        <p:spPr/>
        <p:txBody>
          <a:bodyPr/>
          <a:lstStyle/>
          <a:p>
            <a:fld id="{F6851EE1-54A4-49A5-B345-DF174CCE0880}" type="slidenum">
              <a:rPr lang="en-US" smtClean="0"/>
              <a:t>‹#›</a:t>
            </a:fld>
            <a:endParaRPr lang="en-US"/>
          </a:p>
        </p:txBody>
      </p:sp>
    </p:spTree>
    <p:extLst>
      <p:ext uri="{BB962C8B-B14F-4D97-AF65-F5344CB8AC3E}">
        <p14:creationId xmlns:p14="http://schemas.microsoft.com/office/powerpoint/2010/main" val="4084651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1403FC-B879-43DD-9FD8-E593A47E77A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6DA1643-F815-4134-8731-FE459763CB8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3436786-638A-47A4-9195-B0A0EF55286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7080E1B-AC74-4535-943F-54504A648175}"/>
              </a:ext>
            </a:extLst>
          </p:cNvPr>
          <p:cNvSpPr>
            <a:spLocks noGrp="1"/>
          </p:cNvSpPr>
          <p:nvPr>
            <p:ph type="dt" sz="half" idx="10"/>
          </p:nvPr>
        </p:nvSpPr>
        <p:spPr/>
        <p:txBody>
          <a:bodyPr/>
          <a:lstStyle/>
          <a:p>
            <a:fld id="{93532F8A-4D32-45A5-831A-7967AF1164E0}" type="datetimeFigureOut">
              <a:rPr lang="en-US" smtClean="0"/>
              <a:t>2/27/2020</a:t>
            </a:fld>
            <a:endParaRPr lang="en-US"/>
          </a:p>
        </p:txBody>
      </p:sp>
      <p:sp>
        <p:nvSpPr>
          <p:cNvPr id="6" name="Footer Placeholder 5">
            <a:extLst>
              <a:ext uri="{FF2B5EF4-FFF2-40B4-BE49-F238E27FC236}">
                <a16:creationId xmlns:a16="http://schemas.microsoft.com/office/drawing/2014/main" id="{8A175A2A-6949-457E-8170-D1818B8C867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F8BC719-735E-4508-8A5C-AB05F1D64970}"/>
              </a:ext>
            </a:extLst>
          </p:cNvPr>
          <p:cNvSpPr>
            <a:spLocks noGrp="1"/>
          </p:cNvSpPr>
          <p:nvPr>
            <p:ph type="sldNum" sz="quarter" idx="12"/>
          </p:nvPr>
        </p:nvSpPr>
        <p:spPr/>
        <p:txBody>
          <a:bodyPr/>
          <a:lstStyle/>
          <a:p>
            <a:fld id="{F6851EE1-54A4-49A5-B345-DF174CCE0880}" type="slidenum">
              <a:rPr lang="en-US" smtClean="0"/>
              <a:t>‹#›</a:t>
            </a:fld>
            <a:endParaRPr lang="en-US"/>
          </a:p>
        </p:txBody>
      </p:sp>
    </p:spTree>
    <p:extLst>
      <p:ext uri="{BB962C8B-B14F-4D97-AF65-F5344CB8AC3E}">
        <p14:creationId xmlns:p14="http://schemas.microsoft.com/office/powerpoint/2010/main" val="40578431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0F3178-7256-4971-AC8C-FE6E98B6099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55CF449-7AEA-41F2-B475-044C5FC07EB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170A34E-F7F8-472E-8F37-FEBB35E308F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3086607-86F3-49AD-AA8D-13F8D9C44D4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4AA9B2A-454C-4F9D-9FA2-3AC88BEB871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89208E6-E5B7-4CEB-A3B0-A15F60A19C62}"/>
              </a:ext>
            </a:extLst>
          </p:cNvPr>
          <p:cNvSpPr>
            <a:spLocks noGrp="1"/>
          </p:cNvSpPr>
          <p:nvPr>
            <p:ph type="dt" sz="half" idx="10"/>
          </p:nvPr>
        </p:nvSpPr>
        <p:spPr/>
        <p:txBody>
          <a:bodyPr/>
          <a:lstStyle/>
          <a:p>
            <a:fld id="{93532F8A-4D32-45A5-831A-7967AF1164E0}" type="datetimeFigureOut">
              <a:rPr lang="en-US" smtClean="0"/>
              <a:t>2/27/2020</a:t>
            </a:fld>
            <a:endParaRPr lang="en-US"/>
          </a:p>
        </p:txBody>
      </p:sp>
      <p:sp>
        <p:nvSpPr>
          <p:cNvPr id="8" name="Footer Placeholder 7">
            <a:extLst>
              <a:ext uri="{FF2B5EF4-FFF2-40B4-BE49-F238E27FC236}">
                <a16:creationId xmlns:a16="http://schemas.microsoft.com/office/drawing/2014/main" id="{11A49335-FDCC-491B-A0F1-A246CACF366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5519BD7-8A0F-4D85-B78A-0812FC66D425}"/>
              </a:ext>
            </a:extLst>
          </p:cNvPr>
          <p:cNvSpPr>
            <a:spLocks noGrp="1"/>
          </p:cNvSpPr>
          <p:nvPr>
            <p:ph type="sldNum" sz="quarter" idx="12"/>
          </p:nvPr>
        </p:nvSpPr>
        <p:spPr/>
        <p:txBody>
          <a:bodyPr/>
          <a:lstStyle/>
          <a:p>
            <a:fld id="{F6851EE1-54A4-49A5-B345-DF174CCE0880}" type="slidenum">
              <a:rPr lang="en-US" smtClean="0"/>
              <a:t>‹#›</a:t>
            </a:fld>
            <a:endParaRPr lang="en-US"/>
          </a:p>
        </p:txBody>
      </p:sp>
    </p:spTree>
    <p:extLst>
      <p:ext uri="{BB962C8B-B14F-4D97-AF65-F5344CB8AC3E}">
        <p14:creationId xmlns:p14="http://schemas.microsoft.com/office/powerpoint/2010/main" val="30553831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B02C7-DF69-46A2-8C48-08120187A71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9FA675C-EE0C-4C13-87D9-02235D9791FE}"/>
              </a:ext>
            </a:extLst>
          </p:cNvPr>
          <p:cNvSpPr>
            <a:spLocks noGrp="1"/>
          </p:cNvSpPr>
          <p:nvPr>
            <p:ph type="dt" sz="half" idx="10"/>
          </p:nvPr>
        </p:nvSpPr>
        <p:spPr/>
        <p:txBody>
          <a:bodyPr/>
          <a:lstStyle/>
          <a:p>
            <a:fld id="{93532F8A-4D32-45A5-831A-7967AF1164E0}" type="datetimeFigureOut">
              <a:rPr lang="en-US" smtClean="0"/>
              <a:t>2/27/2020</a:t>
            </a:fld>
            <a:endParaRPr lang="en-US"/>
          </a:p>
        </p:txBody>
      </p:sp>
      <p:sp>
        <p:nvSpPr>
          <p:cNvPr id="4" name="Footer Placeholder 3">
            <a:extLst>
              <a:ext uri="{FF2B5EF4-FFF2-40B4-BE49-F238E27FC236}">
                <a16:creationId xmlns:a16="http://schemas.microsoft.com/office/drawing/2014/main" id="{9A3B0DAF-E2FB-4311-88D8-4271512D803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1065F96-533D-4405-A863-5207BE1A7D43}"/>
              </a:ext>
            </a:extLst>
          </p:cNvPr>
          <p:cNvSpPr>
            <a:spLocks noGrp="1"/>
          </p:cNvSpPr>
          <p:nvPr>
            <p:ph type="sldNum" sz="quarter" idx="12"/>
          </p:nvPr>
        </p:nvSpPr>
        <p:spPr/>
        <p:txBody>
          <a:bodyPr/>
          <a:lstStyle/>
          <a:p>
            <a:fld id="{F6851EE1-54A4-49A5-B345-DF174CCE0880}" type="slidenum">
              <a:rPr lang="en-US" smtClean="0"/>
              <a:t>‹#›</a:t>
            </a:fld>
            <a:endParaRPr lang="en-US"/>
          </a:p>
        </p:txBody>
      </p:sp>
    </p:spTree>
    <p:extLst>
      <p:ext uri="{BB962C8B-B14F-4D97-AF65-F5344CB8AC3E}">
        <p14:creationId xmlns:p14="http://schemas.microsoft.com/office/powerpoint/2010/main" val="25283676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6C51441-F9A3-467D-8B23-B5747189DB5A}"/>
              </a:ext>
            </a:extLst>
          </p:cNvPr>
          <p:cNvSpPr>
            <a:spLocks noGrp="1"/>
          </p:cNvSpPr>
          <p:nvPr>
            <p:ph type="dt" sz="half" idx="10"/>
          </p:nvPr>
        </p:nvSpPr>
        <p:spPr/>
        <p:txBody>
          <a:bodyPr/>
          <a:lstStyle/>
          <a:p>
            <a:fld id="{93532F8A-4D32-45A5-831A-7967AF1164E0}" type="datetimeFigureOut">
              <a:rPr lang="en-US" smtClean="0"/>
              <a:t>2/27/2020</a:t>
            </a:fld>
            <a:endParaRPr lang="en-US"/>
          </a:p>
        </p:txBody>
      </p:sp>
      <p:sp>
        <p:nvSpPr>
          <p:cNvPr id="3" name="Footer Placeholder 2">
            <a:extLst>
              <a:ext uri="{FF2B5EF4-FFF2-40B4-BE49-F238E27FC236}">
                <a16:creationId xmlns:a16="http://schemas.microsoft.com/office/drawing/2014/main" id="{EB3C7811-746F-4B4B-AFB9-A3EF88F8A98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11325F1-BD0F-4658-B2C8-327E439D368F}"/>
              </a:ext>
            </a:extLst>
          </p:cNvPr>
          <p:cNvSpPr>
            <a:spLocks noGrp="1"/>
          </p:cNvSpPr>
          <p:nvPr>
            <p:ph type="sldNum" sz="quarter" idx="12"/>
          </p:nvPr>
        </p:nvSpPr>
        <p:spPr/>
        <p:txBody>
          <a:bodyPr/>
          <a:lstStyle/>
          <a:p>
            <a:fld id="{F6851EE1-54A4-49A5-B345-DF174CCE0880}" type="slidenum">
              <a:rPr lang="en-US" smtClean="0"/>
              <a:t>‹#›</a:t>
            </a:fld>
            <a:endParaRPr lang="en-US"/>
          </a:p>
        </p:txBody>
      </p:sp>
    </p:spTree>
    <p:extLst>
      <p:ext uri="{BB962C8B-B14F-4D97-AF65-F5344CB8AC3E}">
        <p14:creationId xmlns:p14="http://schemas.microsoft.com/office/powerpoint/2010/main" val="6208562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5A215-1920-4CE6-82C9-842A69849DC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F180640-3EA1-43B8-AEE0-386FB1AFC39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885F59F-68F2-4389-BDF5-CD4822A0F4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4E2E78E-6C5A-45E3-A59F-1BBD4805B049}"/>
              </a:ext>
            </a:extLst>
          </p:cNvPr>
          <p:cNvSpPr>
            <a:spLocks noGrp="1"/>
          </p:cNvSpPr>
          <p:nvPr>
            <p:ph type="dt" sz="half" idx="10"/>
          </p:nvPr>
        </p:nvSpPr>
        <p:spPr/>
        <p:txBody>
          <a:bodyPr/>
          <a:lstStyle/>
          <a:p>
            <a:fld id="{93532F8A-4D32-45A5-831A-7967AF1164E0}" type="datetimeFigureOut">
              <a:rPr lang="en-US" smtClean="0"/>
              <a:t>2/27/2020</a:t>
            </a:fld>
            <a:endParaRPr lang="en-US"/>
          </a:p>
        </p:txBody>
      </p:sp>
      <p:sp>
        <p:nvSpPr>
          <p:cNvPr id="6" name="Footer Placeholder 5">
            <a:extLst>
              <a:ext uri="{FF2B5EF4-FFF2-40B4-BE49-F238E27FC236}">
                <a16:creationId xmlns:a16="http://schemas.microsoft.com/office/drawing/2014/main" id="{6F65B726-B7E1-42AE-BE3B-31801C6154C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4D796E1-35D0-4388-8A25-73A99E5520E5}"/>
              </a:ext>
            </a:extLst>
          </p:cNvPr>
          <p:cNvSpPr>
            <a:spLocks noGrp="1"/>
          </p:cNvSpPr>
          <p:nvPr>
            <p:ph type="sldNum" sz="quarter" idx="12"/>
          </p:nvPr>
        </p:nvSpPr>
        <p:spPr/>
        <p:txBody>
          <a:bodyPr/>
          <a:lstStyle/>
          <a:p>
            <a:fld id="{F6851EE1-54A4-49A5-B345-DF174CCE0880}" type="slidenum">
              <a:rPr lang="en-US" smtClean="0"/>
              <a:t>‹#›</a:t>
            </a:fld>
            <a:endParaRPr lang="en-US"/>
          </a:p>
        </p:txBody>
      </p:sp>
    </p:spTree>
    <p:extLst>
      <p:ext uri="{BB962C8B-B14F-4D97-AF65-F5344CB8AC3E}">
        <p14:creationId xmlns:p14="http://schemas.microsoft.com/office/powerpoint/2010/main" val="27885296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68B97-6A07-424A-AD95-545D693FEF3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FDE64F8-CA63-4083-B3A8-5A1F8ED04C1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38D3293-11A8-4FA9-89BC-F1754F844D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07BB8D2-CF73-43CC-808F-56F268EE7577}"/>
              </a:ext>
            </a:extLst>
          </p:cNvPr>
          <p:cNvSpPr>
            <a:spLocks noGrp="1"/>
          </p:cNvSpPr>
          <p:nvPr>
            <p:ph type="dt" sz="half" idx="10"/>
          </p:nvPr>
        </p:nvSpPr>
        <p:spPr/>
        <p:txBody>
          <a:bodyPr/>
          <a:lstStyle/>
          <a:p>
            <a:fld id="{93532F8A-4D32-45A5-831A-7967AF1164E0}" type="datetimeFigureOut">
              <a:rPr lang="en-US" smtClean="0"/>
              <a:t>2/27/2020</a:t>
            </a:fld>
            <a:endParaRPr lang="en-US"/>
          </a:p>
        </p:txBody>
      </p:sp>
      <p:sp>
        <p:nvSpPr>
          <p:cNvPr id="6" name="Footer Placeholder 5">
            <a:extLst>
              <a:ext uri="{FF2B5EF4-FFF2-40B4-BE49-F238E27FC236}">
                <a16:creationId xmlns:a16="http://schemas.microsoft.com/office/drawing/2014/main" id="{B5AE5478-DD17-488C-AEE8-B9D012AE36D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D7C986-B42B-4A86-A092-0D6752E4D981}"/>
              </a:ext>
            </a:extLst>
          </p:cNvPr>
          <p:cNvSpPr>
            <a:spLocks noGrp="1"/>
          </p:cNvSpPr>
          <p:nvPr>
            <p:ph type="sldNum" sz="quarter" idx="12"/>
          </p:nvPr>
        </p:nvSpPr>
        <p:spPr/>
        <p:txBody>
          <a:bodyPr/>
          <a:lstStyle/>
          <a:p>
            <a:fld id="{F6851EE1-54A4-49A5-B345-DF174CCE0880}" type="slidenum">
              <a:rPr lang="en-US" smtClean="0"/>
              <a:t>‹#›</a:t>
            </a:fld>
            <a:endParaRPr lang="en-US"/>
          </a:p>
        </p:txBody>
      </p:sp>
    </p:spTree>
    <p:extLst>
      <p:ext uri="{BB962C8B-B14F-4D97-AF65-F5344CB8AC3E}">
        <p14:creationId xmlns:p14="http://schemas.microsoft.com/office/powerpoint/2010/main" val="3095503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314A6A5-BE95-4D74-9E4A-AC89F873B65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CF8E2A4-63D1-42C5-B183-E7F6B0769D7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4F63F6D-9C0F-46B1-8191-EEB13A8E5BA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532F8A-4D32-45A5-831A-7967AF1164E0}" type="datetimeFigureOut">
              <a:rPr lang="en-US" smtClean="0"/>
              <a:t>2/27/2020</a:t>
            </a:fld>
            <a:endParaRPr lang="en-US"/>
          </a:p>
        </p:txBody>
      </p:sp>
      <p:sp>
        <p:nvSpPr>
          <p:cNvPr id="5" name="Footer Placeholder 4">
            <a:extLst>
              <a:ext uri="{FF2B5EF4-FFF2-40B4-BE49-F238E27FC236}">
                <a16:creationId xmlns:a16="http://schemas.microsoft.com/office/drawing/2014/main" id="{87FB1261-EFF2-423C-8CA0-5739551E6E4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5DA57C6-C74F-4AB4-8649-10A39DADDC6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6851EE1-54A4-49A5-B345-DF174CCE0880}" type="slidenum">
              <a:rPr lang="en-US" smtClean="0"/>
              <a:t>‹#›</a:t>
            </a:fld>
            <a:endParaRPr lang="en-US"/>
          </a:p>
        </p:txBody>
      </p:sp>
    </p:spTree>
    <p:extLst>
      <p:ext uri="{BB962C8B-B14F-4D97-AF65-F5344CB8AC3E}">
        <p14:creationId xmlns:p14="http://schemas.microsoft.com/office/powerpoint/2010/main" val="10190285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7" name="Straight Connector 96">
            <a:extLst>
              <a:ext uri="{FF2B5EF4-FFF2-40B4-BE49-F238E27FC236}">
                <a16:creationId xmlns:a16="http://schemas.microsoft.com/office/drawing/2014/main" id="{40DDAED5-75EF-4CAA-B603-D11BFC313793}"/>
              </a:ext>
            </a:extLst>
          </p:cNvPr>
          <p:cNvCxnSpPr>
            <a:cxnSpLocks/>
          </p:cNvCxnSpPr>
          <p:nvPr/>
        </p:nvCxnSpPr>
        <p:spPr>
          <a:xfrm flipH="1">
            <a:off x="1308100" y="1278467"/>
            <a:ext cx="0" cy="5427133"/>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D20BC1C2-0704-4B19-86EA-E003203DA2BE}"/>
              </a:ext>
            </a:extLst>
          </p:cNvPr>
          <p:cNvCxnSpPr>
            <a:cxnSpLocks/>
          </p:cNvCxnSpPr>
          <p:nvPr/>
        </p:nvCxnSpPr>
        <p:spPr>
          <a:xfrm flipH="1">
            <a:off x="7693716" y="1278467"/>
            <a:ext cx="0" cy="5427133"/>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38461797-CAF1-40DE-93FA-E5E9E0B49880}"/>
              </a:ext>
            </a:extLst>
          </p:cNvPr>
          <p:cNvCxnSpPr>
            <a:cxnSpLocks/>
          </p:cNvCxnSpPr>
          <p:nvPr/>
        </p:nvCxnSpPr>
        <p:spPr>
          <a:xfrm>
            <a:off x="4615272" y="1000282"/>
            <a:ext cx="0" cy="5705318"/>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2122BC1B-2F98-4538-AA52-BEABC130E8EF}"/>
              </a:ext>
            </a:extLst>
          </p:cNvPr>
          <p:cNvCxnSpPr>
            <a:cxnSpLocks/>
          </p:cNvCxnSpPr>
          <p:nvPr/>
        </p:nvCxnSpPr>
        <p:spPr>
          <a:xfrm flipH="1">
            <a:off x="6831664" y="1278467"/>
            <a:ext cx="0" cy="5427133"/>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112EC9A0-52CB-489A-802A-379EFA919923}"/>
              </a:ext>
            </a:extLst>
          </p:cNvPr>
          <p:cNvCxnSpPr>
            <a:cxnSpLocks/>
          </p:cNvCxnSpPr>
          <p:nvPr/>
        </p:nvCxnSpPr>
        <p:spPr>
          <a:xfrm>
            <a:off x="537633" y="4491398"/>
            <a:ext cx="1124613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Oval 34">
            <a:extLst>
              <a:ext uri="{FF2B5EF4-FFF2-40B4-BE49-F238E27FC236}">
                <a16:creationId xmlns:a16="http://schemas.microsoft.com/office/drawing/2014/main" id="{37B154FB-EB22-4217-9AE5-42D83BEABA36}"/>
              </a:ext>
            </a:extLst>
          </p:cNvPr>
          <p:cNvSpPr/>
          <p:nvPr/>
        </p:nvSpPr>
        <p:spPr>
          <a:xfrm>
            <a:off x="7281988" y="4395638"/>
            <a:ext cx="182880"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Arrow Connector 14">
            <a:extLst>
              <a:ext uri="{FF2B5EF4-FFF2-40B4-BE49-F238E27FC236}">
                <a16:creationId xmlns:a16="http://schemas.microsoft.com/office/drawing/2014/main" id="{DAB15F97-2D2B-4F31-A457-B6C2E68E15B9}"/>
              </a:ext>
            </a:extLst>
          </p:cNvPr>
          <p:cNvCxnSpPr>
            <a:cxnSpLocks/>
          </p:cNvCxnSpPr>
          <p:nvPr/>
        </p:nvCxnSpPr>
        <p:spPr>
          <a:xfrm>
            <a:off x="537633" y="4116801"/>
            <a:ext cx="1125445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7" name="Oval 136">
            <a:extLst>
              <a:ext uri="{FF2B5EF4-FFF2-40B4-BE49-F238E27FC236}">
                <a16:creationId xmlns:a16="http://schemas.microsoft.com/office/drawing/2014/main" id="{D94460F7-7670-4E90-879D-F1DC8877E6AC}"/>
              </a:ext>
            </a:extLst>
          </p:cNvPr>
          <p:cNvSpPr/>
          <p:nvPr/>
        </p:nvSpPr>
        <p:spPr>
          <a:xfrm>
            <a:off x="7602285" y="4029854"/>
            <a:ext cx="182880"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TextBox 135">
            <a:extLst>
              <a:ext uri="{FF2B5EF4-FFF2-40B4-BE49-F238E27FC236}">
                <a16:creationId xmlns:a16="http://schemas.microsoft.com/office/drawing/2014/main" id="{47EF7C59-36B1-48F3-9AC4-22433123C20D}"/>
              </a:ext>
            </a:extLst>
          </p:cNvPr>
          <p:cNvSpPr txBox="1"/>
          <p:nvPr/>
        </p:nvSpPr>
        <p:spPr>
          <a:xfrm>
            <a:off x="7229494" y="4383676"/>
            <a:ext cx="320297" cy="215444"/>
          </a:xfrm>
          <a:prstGeom prst="rect">
            <a:avLst/>
          </a:prstGeom>
          <a:noFill/>
        </p:spPr>
        <p:txBody>
          <a:bodyPr wrap="square" rtlCol="0">
            <a:spAutoFit/>
          </a:bodyPr>
          <a:lstStyle/>
          <a:p>
            <a:r>
              <a:rPr lang="en-US" sz="800" dirty="0">
                <a:solidFill>
                  <a:schemeClr val="bg1"/>
                </a:solidFill>
              </a:rPr>
              <a:t>10</a:t>
            </a:r>
          </a:p>
        </p:txBody>
      </p:sp>
      <p:sp>
        <p:nvSpPr>
          <p:cNvPr id="2" name="Title 1">
            <a:extLst>
              <a:ext uri="{FF2B5EF4-FFF2-40B4-BE49-F238E27FC236}">
                <a16:creationId xmlns:a16="http://schemas.microsoft.com/office/drawing/2014/main" id="{F62BFE46-A5DC-410F-8B0E-F1DAA4BC2A3E}"/>
              </a:ext>
            </a:extLst>
          </p:cNvPr>
          <p:cNvSpPr>
            <a:spLocks noGrp="1"/>
          </p:cNvSpPr>
          <p:nvPr>
            <p:ph type="title"/>
          </p:nvPr>
        </p:nvSpPr>
        <p:spPr/>
        <p:txBody>
          <a:bodyPr>
            <a:noAutofit/>
          </a:bodyPr>
          <a:lstStyle/>
          <a:p>
            <a:r>
              <a:rPr lang="en-US" sz="2000" dirty="0"/>
              <a:t>Release Engineering Flow</a:t>
            </a:r>
          </a:p>
        </p:txBody>
      </p:sp>
      <p:sp>
        <p:nvSpPr>
          <p:cNvPr id="3" name="Rectangle 2">
            <a:extLst>
              <a:ext uri="{FF2B5EF4-FFF2-40B4-BE49-F238E27FC236}">
                <a16:creationId xmlns:a16="http://schemas.microsoft.com/office/drawing/2014/main" id="{CCB5409D-54F1-4D64-AFE1-4289FC56F7B7}"/>
              </a:ext>
            </a:extLst>
          </p:cNvPr>
          <p:cNvSpPr/>
          <p:nvPr/>
        </p:nvSpPr>
        <p:spPr>
          <a:xfrm>
            <a:off x="458495" y="1525282"/>
            <a:ext cx="11425164" cy="19594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solidFill>
                  <a:schemeClr val="tx2">
                    <a:lumMod val="50000"/>
                  </a:schemeClr>
                </a:solidFill>
              </a:rPr>
              <a:t>Release</a:t>
            </a:r>
          </a:p>
        </p:txBody>
      </p:sp>
      <p:cxnSp>
        <p:nvCxnSpPr>
          <p:cNvPr id="6" name="Straight Arrow Connector 5">
            <a:extLst>
              <a:ext uri="{FF2B5EF4-FFF2-40B4-BE49-F238E27FC236}">
                <a16:creationId xmlns:a16="http://schemas.microsoft.com/office/drawing/2014/main" id="{994CB0CC-8C2A-4C82-A8F3-9347A688FB4B}"/>
              </a:ext>
            </a:extLst>
          </p:cNvPr>
          <p:cNvCxnSpPr>
            <a:cxnSpLocks/>
          </p:cNvCxnSpPr>
          <p:nvPr/>
        </p:nvCxnSpPr>
        <p:spPr>
          <a:xfrm>
            <a:off x="537633" y="2087794"/>
            <a:ext cx="1125445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FC3B5257-0D38-4E4B-9420-DD7F18813388}"/>
              </a:ext>
            </a:extLst>
          </p:cNvPr>
          <p:cNvSpPr txBox="1"/>
          <p:nvPr/>
        </p:nvSpPr>
        <p:spPr>
          <a:xfrm>
            <a:off x="442913" y="1899535"/>
            <a:ext cx="665567" cy="253916"/>
          </a:xfrm>
          <a:prstGeom prst="rect">
            <a:avLst/>
          </a:prstGeom>
          <a:noFill/>
        </p:spPr>
        <p:txBody>
          <a:bodyPr wrap="none" rtlCol="0">
            <a:spAutoFit/>
          </a:bodyPr>
          <a:lstStyle/>
          <a:p>
            <a:r>
              <a:rPr lang="en-US" sz="1000" dirty="0">
                <a:latin typeface="Courier New" panose="02070309020205020404" pitchFamily="49" charset="0"/>
                <a:cs typeface="Courier New" panose="02070309020205020404" pitchFamily="49" charset="0"/>
              </a:rPr>
              <a:t>master</a:t>
            </a:r>
          </a:p>
        </p:txBody>
      </p:sp>
      <p:cxnSp>
        <p:nvCxnSpPr>
          <p:cNvPr id="8" name="Straight Arrow Connector 7">
            <a:extLst>
              <a:ext uri="{FF2B5EF4-FFF2-40B4-BE49-F238E27FC236}">
                <a16:creationId xmlns:a16="http://schemas.microsoft.com/office/drawing/2014/main" id="{3A9358A2-1039-4753-888C-0C9AB76D4E12}"/>
              </a:ext>
            </a:extLst>
          </p:cNvPr>
          <p:cNvCxnSpPr>
            <a:cxnSpLocks/>
          </p:cNvCxnSpPr>
          <p:nvPr/>
        </p:nvCxnSpPr>
        <p:spPr>
          <a:xfrm>
            <a:off x="537633" y="2462391"/>
            <a:ext cx="1124613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EE6DE76D-03D1-45D8-B3D7-4CEFD0B04FFC}"/>
              </a:ext>
            </a:extLst>
          </p:cNvPr>
          <p:cNvSpPr txBox="1"/>
          <p:nvPr/>
        </p:nvSpPr>
        <p:spPr>
          <a:xfrm>
            <a:off x="443064" y="2274132"/>
            <a:ext cx="723275" cy="246221"/>
          </a:xfrm>
          <a:prstGeom prst="rect">
            <a:avLst/>
          </a:prstGeom>
          <a:noFill/>
        </p:spPr>
        <p:txBody>
          <a:bodyPr wrap="none" rtlCol="0">
            <a:spAutoFit/>
          </a:bodyPr>
          <a:lstStyle/>
          <a:p>
            <a:r>
              <a:rPr lang="en-US" sz="1000" dirty="0">
                <a:latin typeface="Courier New" panose="02070309020205020404" pitchFamily="49" charset="0"/>
                <a:cs typeface="Courier New" panose="02070309020205020404" pitchFamily="49" charset="0"/>
              </a:rPr>
              <a:t>develop</a:t>
            </a:r>
          </a:p>
        </p:txBody>
      </p:sp>
      <p:sp>
        <p:nvSpPr>
          <p:cNvPr id="14" name="Rectangle 13">
            <a:extLst>
              <a:ext uri="{FF2B5EF4-FFF2-40B4-BE49-F238E27FC236}">
                <a16:creationId xmlns:a16="http://schemas.microsoft.com/office/drawing/2014/main" id="{A201D886-1574-49AF-A33F-5FF64CFBAE0F}"/>
              </a:ext>
            </a:extLst>
          </p:cNvPr>
          <p:cNvSpPr/>
          <p:nvPr/>
        </p:nvSpPr>
        <p:spPr>
          <a:xfrm>
            <a:off x="458495" y="3554289"/>
            <a:ext cx="11425164" cy="298866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solidFill>
                  <a:schemeClr val="tx2">
                    <a:lumMod val="50000"/>
                  </a:schemeClr>
                </a:solidFill>
              </a:rPr>
              <a:t>Product</a:t>
            </a:r>
          </a:p>
        </p:txBody>
      </p:sp>
      <p:sp>
        <p:nvSpPr>
          <p:cNvPr id="16" name="TextBox 15">
            <a:extLst>
              <a:ext uri="{FF2B5EF4-FFF2-40B4-BE49-F238E27FC236}">
                <a16:creationId xmlns:a16="http://schemas.microsoft.com/office/drawing/2014/main" id="{933D647D-3D59-4576-98D1-0A755281D267}"/>
              </a:ext>
            </a:extLst>
          </p:cNvPr>
          <p:cNvSpPr txBox="1"/>
          <p:nvPr/>
        </p:nvSpPr>
        <p:spPr>
          <a:xfrm>
            <a:off x="446153" y="3910560"/>
            <a:ext cx="665567" cy="253916"/>
          </a:xfrm>
          <a:prstGeom prst="rect">
            <a:avLst/>
          </a:prstGeom>
          <a:noFill/>
        </p:spPr>
        <p:txBody>
          <a:bodyPr wrap="none" rtlCol="0">
            <a:spAutoFit/>
          </a:bodyPr>
          <a:lstStyle/>
          <a:p>
            <a:r>
              <a:rPr lang="en-US" sz="1000" dirty="0">
                <a:latin typeface="Courier New" panose="02070309020205020404" pitchFamily="49" charset="0"/>
                <a:cs typeface="Courier New" panose="02070309020205020404" pitchFamily="49" charset="0"/>
              </a:rPr>
              <a:t>master</a:t>
            </a:r>
          </a:p>
        </p:txBody>
      </p:sp>
      <p:sp>
        <p:nvSpPr>
          <p:cNvPr id="18" name="TextBox 17">
            <a:extLst>
              <a:ext uri="{FF2B5EF4-FFF2-40B4-BE49-F238E27FC236}">
                <a16:creationId xmlns:a16="http://schemas.microsoft.com/office/drawing/2014/main" id="{F6967938-759A-4C8C-A13A-8A06B897F9AC}"/>
              </a:ext>
            </a:extLst>
          </p:cNvPr>
          <p:cNvSpPr txBox="1"/>
          <p:nvPr/>
        </p:nvSpPr>
        <p:spPr>
          <a:xfrm>
            <a:off x="438196" y="4292396"/>
            <a:ext cx="723275" cy="246221"/>
          </a:xfrm>
          <a:prstGeom prst="rect">
            <a:avLst/>
          </a:prstGeom>
          <a:noFill/>
        </p:spPr>
        <p:txBody>
          <a:bodyPr wrap="none" rtlCol="0">
            <a:spAutoFit/>
          </a:bodyPr>
          <a:lstStyle/>
          <a:p>
            <a:r>
              <a:rPr lang="en-US" sz="1000" dirty="0">
                <a:latin typeface="Courier New" panose="02070309020205020404" pitchFamily="49" charset="0"/>
                <a:cs typeface="Courier New" panose="02070309020205020404" pitchFamily="49" charset="0"/>
              </a:rPr>
              <a:t>develop</a:t>
            </a:r>
          </a:p>
        </p:txBody>
      </p:sp>
      <p:cxnSp>
        <p:nvCxnSpPr>
          <p:cNvPr id="19" name="Straight Arrow Connector 18">
            <a:extLst>
              <a:ext uri="{FF2B5EF4-FFF2-40B4-BE49-F238E27FC236}">
                <a16:creationId xmlns:a16="http://schemas.microsoft.com/office/drawing/2014/main" id="{D6C52FD6-FC42-47AF-A147-0FB5936393BB}"/>
              </a:ext>
            </a:extLst>
          </p:cNvPr>
          <p:cNvCxnSpPr>
            <a:cxnSpLocks/>
            <a:stCxn id="30" idx="6"/>
            <a:endCxn id="29" idx="2"/>
          </p:cNvCxnSpPr>
          <p:nvPr/>
        </p:nvCxnSpPr>
        <p:spPr>
          <a:xfrm>
            <a:off x="2119057" y="4837906"/>
            <a:ext cx="76920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12C50E87-E70A-4641-81E7-FAA0248E6BAF}"/>
              </a:ext>
            </a:extLst>
          </p:cNvPr>
          <p:cNvSpPr txBox="1"/>
          <p:nvPr/>
        </p:nvSpPr>
        <p:spPr>
          <a:xfrm>
            <a:off x="815447" y="4714797"/>
            <a:ext cx="1031051" cy="246221"/>
          </a:xfrm>
          <a:prstGeom prst="rect">
            <a:avLst/>
          </a:prstGeom>
          <a:noFill/>
        </p:spPr>
        <p:txBody>
          <a:bodyPr wrap="none" rtlCol="0">
            <a:spAutoFit/>
          </a:bodyPr>
          <a:lstStyle/>
          <a:p>
            <a:r>
              <a:rPr lang="en-US" sz="1000" dirty="0">
                <a:latin typeface="Courier New" panose="02070309020205020404" pitchFamily="49" charset="0"/>
                <a:cs typeface="Courier New" panose="02070309020205020404" pitchFamily="49" charset="0"/>
              </a:rPr>
              <a:t>feature/</a:t>
            </a:r>
            <a:r>
              <a:rPr lang="en-US" sz="1000" dirty="0" err="1">
                <a:latin typeface="Courier New" panose="02070309020205020404" pitchFamily="49" charset="0"/>
                <a:cs typeface="Courier New" panose="02070309020205020404" pitchFamily="49" charset="0"/>
              </a:rPr>
              <a:t>abc</a:t>
            </a:r>
            <a:endParaRPr lang="en-US" sz="1000" dirty="0">
              <a:latin typeface="Courier New" panose="02070309020205020404" pitchFamily="49" charset="0"/>
              <a:cs typeface="Courier New" panose="02070309020205020404" pitchFamily="49" charset="0"/>
            </a:endParaRPr>
          </a:p>
        </p:txBody>
      </p:sp>
      <p:sp>
        <p:nvSpPr>
          <p:cNvPr id="22" name="TextBox 21">
            <a:extLst>
              <a:ext uri="{FF2B5EF4-FFF2-40B4-BE49-F238E27FC236}">
                <a16:creationId xmlns:a16="http://schemas.microsoft.com/office/drawing/2014/main" id="{2608680E-3785-402A-AD49-B8FF662C3A8F}"/>
              </a:ext>
            </a:extLst>
          </p:cNvPr>
          <p:cNvSpPr txBox="1"/>
          <p:nvPr/>
        </p:nvSpPr>
        <p:spPr>
          <a:xfrm>
            <a:off x="3481095" y="5632245"/>
            <a:ext cx="1338828" cy="246221"/>
          </a:xfrm>
          <a:prstGeom prst="rect">
            <a:avLst/>
          </a:prstGeom>
          <a:noFill/>
        </p:spPr>
        <p:txBody>
          <a:bodyPr wrap="none" rtlCol="0">
            <a:spAutoFit/>
          </a:bodyPr>
          <a:lstStyle/>
          <a:p>
            <a:r>
              <a:rPr lang="en-US" sz="1000" dirty="0">
                <a:latin typeface="Courier New" panose="02070309020205020404" pitchFamily="49" charset="0"/>
                <a:cs typeface="Courier New" panose="02070309020205020404" pitchFamily="49" charset="0"/>
              </a:rPr>
              <a:t>release/YYYY-MM</a:t>
            </a:r>
          </a:p>
        </p:txBody>
      </p:sp>
      <p:sp>
        <p:nvSpPr>
          <p:cNvPr id="27" name="Oval 26">
            <a:extLst>
              <a:ext uri="{FF2B5EF4-FFF2-40B4-BE49-F238E27FC236}">
                <a16:creationId xmlns:a16="http://schemas.microsoft.com/office/drawing/2014/main" id="{5368A7B4-0AA2-41CD-A320-FE5FE6EB878B}"/>
              </a:ext>
            </a:extLst>
          </p:cNvPr>
          <p:cNvSpPr/>
          <p:nvPr/>
        </p:nvSpPr>
        <p:spPr>
          <a:xfrm>
            <a:off x="1755058" y="4405688"/>
            <a:ext cx="182880"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1</a:t>
            </a:r>
          </a:p>
        </p:txBody>
      </p:sp>
      <p:sp>
        <p:nvSpPr>
          <p:cNvPr id="29" name="Oval 28">
            <a:extLst>
              <a:ext uri="{FF2B5EF4-FFF2-40B4-BE49-F238E27FC236}">
                <a16:creationId xmlns:a16="http://schemas.microsoft.com/office/drawing/2014/main" id="{D9A36ECF-65F5-427A-A67D-5CDBCDAA0484}"/>
              </a:ext>
            </a:extLst>
          </p:cNvPr>
          <p:cNvSpPr/>
          <p:nvPr/>
        </p:nvSpPr>
        <p:spPr>
          <a:xfrm>
            <a:off x="2888259" y="4746466"/>
            <a:ext cx="182880"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3</a:t>
            </a:r>
          </a:p>
        </p:txBody>
      </p:sp>
      <p:sp>
        <p:nvSpPr>
          <p:cNvPr id="30" name="Oval 29">
            <a:extLst>
              <a:ext uri="{FF2B5EF4-FFF2-40B4-BE49-F238E27FC236}">
                <a16:creationId xmlns:a16="http://schemas.microsoft.com/office/drawing/2014/main" id="{476839E0-C394-4433-AD03-620F8399B4B2}"/>
              </a:ext>
            </a:extLst>
          </p:cNvPr>
          <p:cNvSpPr/>
          <p:nvPr/>
        </p:nvSpPr>
        <p:spPr>
          <a:xfrm>
            <a:off x="2027617" y="4792186"/>
            <a:ext cx="91440" cy="914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31" name="Oval 30">
            <a:extLst>
              <a:ext uri="{FF2B5EF4-FFF2-40B4-BE49-F238E27FC236}">
                <a16:creationId xmlns:a16="http://schemas.microsoft.com/office/drawing/2014/main" id="{877E6DB8-4440-411B-95C8-D819774FCAF3}"/>
              </a:ext>
            </a:extLst>
          </p:cNvPr>
          <p:cNvSpPr/>
          <p:nvPr/>
        </p:nvSpPr>
        <p:spPr>
          <a:xfrm>
            <a:off x="11154267" y="4021356"/>
            <a:ext cx="182880"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C9134BE7-411C-4BB9-B7FB-C2AD7B240D49}"/>
              </a:ext>
            </a:extLst>
          </p:cNvPr>
          <p:cNvSpPr/>
          <p:nvPr/>
        </p:nvSpPr>
        <p:spPr>
          <a:xfrm>
            <a:off x="1213252" y="2368012"/>
            <a:ext cx="182880"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0</a:t>
            </a:r>
          </a:p>
        </p:txBody>
      </p:sp>
      <p:sp>
        <p:nvSpPr>
          <p:cNvPr id="33" name="Oval 32">
            <a:extLst>
              <a:ext uri="{FF2B5EF4-FFF2-40B4-BE49-F238E27FC236}">
                <a16:creationId xmlns:a16="http://schemas.microsoft.com/office/drawing/2014/main" id="{B7225796-BA8F-462B-B7B3-E9000797B0C4}"/>
              </a:ext>
            </a:extLst>
          </p:cNvPr>
          <p:cNvSpPr/>
          <p:nvPr/>
        </p:nvSpPr>
        <p:spPr>
          <a:xfrm>
            <a:off x="1213252" y="4394987"/>
            <a:ext cx="182880"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0</a:t>
            </a:r>
          </a:p>
        </p:txBody>
      </p:sp>
      <p:sp>
        <p:nvSpPr>
          <p:cNvPr id="38" name="Oval 37">
            <a:extLst>
              <a:ext uri="{FF2B5EF4-FFF2-40B4-BE49-F238E27FC236}">
                <a16:creationId xmlns:a16="http://schemas.microsoft.com/office/drawing/2014/main" id="{3F4663C0-3CC5-42F5-9A5A-2958291DCA80}"/>
              </a:ext>
            </a:extLst>
          </p:cNvPr>
          <p:cNvSpPr/>
          <p:nvPr/>
        </p:nvSpPr>
        <p:spPr>
          <a:xfrm>
            <a:off x="4523825" y="4399958"/>
            <a:ext cx="182880"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6</a:t>
            </a:r>
          </a:p>
        </p:txBody>
      </p:sp>
      <p:cxnSp>
        <p:nvCxnSpPr>
          <p:cNvPr id="41" name="Connector: Curved 40">
            <a:extLst>
              <a:ext uri="{FF2B5EF4-FFF2-40B4-BE49-F238E27FC236}">
                <a16:creationId xmlns:a16="http://schemas.microsoft.com/office/drawing/2014/main" id="{77534A83-CFE3-4B26-8897-CD881A1B843C}"/>
              </a:ext>
            </a:extLst>
          </p:cNvPr>
          <p:cNvCxnSpPr>
            <a:cxnSpLocks/>
            <a:stCxn id="27" idx="4"/>
            <a:endCxn id="30" idx="2"/>
          </p:cNvCxnSpPr>
          <p:nvPr/>
        </p:nvCxnSpPr>
        <p:spPr>
          <a:xfrm rot="16200000" flipH="1">
            <a:off x="1812388" y="4622677"/>
            <a:ext cx="249338" cy="181119"/>
          </a:xfrm>
          <a:prstGeom prst="curvedConnector2">
            <a:avLst/>
          </a:prstGeom>
          <a:ln>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0" name="Oval 49">
            <a:extLst>
              <a:ext uri="{FF2B5EF4-FFF2-40B4-BE49-F238E27FC236}">
                <a16:creationId xmlns:a16="http://schemas.microsoft.com/office/drawing/2014/main" id="{771CFB36-5B1B-467C-A965-D0A39678DC53}"/>
              </a:ext>
            </a:extLst>
          </p:cNvPr>
          <p:cNvSpPr/>
          <p:nvPr/>
        </p:nvSpPr>
        <p:spPr>
          <a:xfrm>
            <a:off x="3163426" y="4445678"/>
            <a:ext cx="91440" cy="914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51" name="Oval 50">
            <a:extLst>
              <a:ext uri="{FF2B5EF4-FFF2-40B4-BE49-F238E27FC236}">
                <a16:creationId xmlns:a16="http://schemas.microsoft.com/office/drawing/2014/main" id="{1A9F9FCB-5504-4732-BE5D-10AE4FB36DE3}"/>
              </a:ext>
            </a:extLst>
          </p:cNvPr>
          <p:cNvSpPr/>
          <p:nvPr/>
        </p:nvSpPr>
        <p:spPr>
          <a:xfrm>
            <a:off x="2751946" y="4445678"/>
            <a:ext cx="91440" cy="914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cxnSp>
        <p:nvCxnSpPr>
          <p:cNvPr id="52" name="Connector: Curved 51">
            <a:extLst>
              <a:ext uri="{FF2B5EF4-FFF2-40B4-BE49-F238E27FC236}">
                <a16:creationId xmlns:a16="http://schemas.microsoft.com/office/drawing/2014/main" id="{3C7C8DB6-2334-4323-823E-81A0C15E1761}"/>
              </a:ext>
            </a:extLst>
          </p:cNvPr>
          <p:cNvCxnSpPr>
            <a:cxnSpLocks/>
            <a:stCxn id="51" idx="4"/>
            <a:endCxn id="29" idx="1"/>
          </p:cNvCxnSpPr>
          <p:nvPr/>
        </p:nvCxnSpPr>
        <p:spPr>
          <a:xfrm rot="16200000" flipH="1">
            <a:off x="2738288" y="4596495"/>
            <a:ext cx="236130" cy="117375"/>
          </a:xfrm>
          <a:prstGeom prst="curvedConnector3">
            <a:avLst>
              <a:gd name="adj1" fmla="val 87649"/>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7" name="Connector: Curved 56">
            <a:extLst>
              <a:ext uri="{FF2B5EF4-FFF2-40B4-BE49-F238E27FC236}">
                <a16:creationId xmlns:a16="http://schemas.microsoft.com/office/drawing/2014/main" id="{FB819853-D9C0-44BC-92C2-0B97958E8728}"/>
              </a:ext>
            </a:extLst>
          </p:cNvPr>
          <p:cNvCxnSpPr>
            <a:cxnSpLocks/>
            <a:stCxn id="29" idx="6"/>
            <a:endCxn id="50" idx="4"/>
          </p:cNvCxnSpPr>
          <p:nvPr/>
        </p:nvCxnSpPr>
        <p:spPr>
          <a:xfrm flipV="1">
            <a:off x="3071139" y="4537118"/>
            <a:ext cx="138007" cy="300788"/>
          </a:xfrm>
          <a:prstGeom prst="curvedConnector2">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C7BBC1A5-3581-4A4B-AB88-C34957D09112}"/>
              </a:ext>
            </a:extLst>
          </p:cNvPr>
          <p:cNvCxnSpPr>
            <a:cxnSpLocks/>
            <a:stCxn id="63" idx="6"/>
            <a:endCxn id="62" idx="2"/>
          </p:cNvCxnSpPr>
          <p:nvPr/>
        </p:nvCxnSpPr>
        <p:spPr>
          <a:xfrm>
            <a:off x="2724171" y="5133560"/>
            <a:ext cx="11892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1" name="TextBox 60">
            <a:extLst>
              <a:ext uri="{FF2B5EF4-FFF2-40B4-BE49-F238E27FC236}">
                <a16:creationId xmlns:a16="http://schemas.microsoft.com/office/drawing/2014/main" id="{35F81618-6B03-4B1C-B266-E3ECA443EEA5}"/>
              </a:ext>
            </a:extLst>
          </p:cNvPr>
          <p:cNvSpPr txBox="1"/>
          <p:nvPr/>
        </p:nvSpPr>
        <p:spPr>
          <a:xfrm>
            <a:off x="1420561" y="5015422"/>
            <a:ext cx="1031051" cy="246221"/>
          </a:xfrm>
          <a:prstGeom prst="rect">
            <a:avLst/>
          </a:prstGeom>
          <a:noFill/>
        </p:spPr>
        <p:txBody>
          <a:bodyPr wrap="none" rtlCol="0">
            <a:spAutoFit/>
          </a:bodyPr>
          <a:lstStyle/>
          <a:p>
            <a:r>
              <a:rPr lang="en-US" sz="1000" dirty="0">
                <a:latin typeface="Courier New" panose="02070309020205020404" pitchFamily="49" charset="0"/>
                <a:cs typeface="Courier New" panose="02070309020205020404" pitchFamily="49" charset="0"/>
              </a:rPr>
              <a:t>feature/</a:t>
            </a:r>
            <a:r>
              <a:rPr lang="en-US" sz="1000" dirty="0" err="1">
                <a:latin typeface="Courier New" panose="02070309020205020404" pitchFamily="49" charset="0"/>
                <a:cs typeface="Courier New" panose="02070309020205020404" pitchFamily="49" charset="0"/>
              </a:rPr>
              <a:t>xyz</a:t>
            </a:r>
            <a:endParaRPr lang="en-US" sz="1000" dirty="0">
              <a:latin typeface="Courier New" panose="02070309020205020404" pitchFamily="49" charset="0"/>
              <a:cs typeface="Courier New" panose="02070309020205020404" pitchFamily="49" charset="0"/>
            </a:endParaRPr>
          </a:p>
        </p:txBody>
      </p:sp>
      <p:sp>
        <p:nvSpPr>
          <p:cNvPr id="62" name="Oval 61">
            <a:extLst>
              <a:ext uri="{FF2B5EF4-FFF2-40B4-BE49-F238E27FC236}">
                <a16:creationId xmlns:a16="http://schemas.microsoft.com/office/drawing/2014/main" id="{90310BA5-0B76-4D6F-9377-AE278D4895E4}"/>
              </a:ext>
            </a:extLst>
          </p:cNvPr>
          <p:cNvSpPr/>
          <p:nvPr/>
        </p:nvSpPr>
        <p:spPr>
          <a:xfrm>
            <a:off x="3913463" y="5042120"/>
            <a:ext cx="182880"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5</a:t>
            </a:r>
          </a:p>
        </p:txBody>
      </p:sp>
      <p:sp>
        <p:nvSpPr>
          <p:cNvPr id="63" name="Oval 62">
            <a:extLst>
              <a:ext uri="{FF2B5EF4-FFF2-40B4-BE49-F238E27FC236}">
                <a16:creationId xmlns:a16="http://schemas.microsoft.com/office/drawing/2014/main" id="{FE41218E-2763-45E2-BFDD-BB722D1ECA59}"/>
              </a:ext>
            </a:extLst>
          </p:cNvPr>
          <p:cNvSpPr/>
          <p:nvPr/>
        </p:nvSpPr>
        <p:spPr>
          <a:xfrm>
            <a:off x="2632731" y="5087840"/>
            <a:ext cx="91440" cy="914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64" name="Oval 63">
            <a:extLst>
              <a:ext uri="{FF2B5EF4-FFF2-40B4-BE49-F238E27FC236}">
                <a16:creationId xmlns:a16="http://schemas.microsoft.com/office/drawing/2014/main" id="{EF97CF1D-B5CD-45FC-8868-97066143ECCF}"/>
              </a:ext>
            </a:extLst>
          </p:cNvPr>
          <p:cNvSpPr/>
          <p:nvPr/>
        </p:nvSpPr>
        <p:spPr>
          <a:xfrm>
            <a:off x="2281986" y="4412557"/>
            <a:ext cx="182880"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2</a:t>
            </a:r>
          </a:p>
        </p:txBody>
      </p:sp>
      <p:sp>
        <p:nvSpPr>
          <p:cNvPr id="65" name="Oval 64">
            <a:extLst>
              <a:ext uri="{FF2B5EF4-FFF2-40B4-BE49-F238E27FC236}">
                <a16:creationId xmlns:a16="http://schemas.microsoft.com/office/drawing/2014/main" id="{BE23C15E-0FC7-40F0-8AA1-65C93AA195D8}"/>
              </a:ext>
            </a:extLst>
          </p:cNvPr>
          <p:cNvSpPr/>
          <p:nvPr/>
        </p:nvSpPr>
        <p:spPr>
          <a:xfrm>
            <a:off x="4233503" y="4440707"/>
            <a:ext cx="91440" cy="914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66" name="Oval 65">
            <a:extLst>
              <a:ext uri="{FF2B5EF4-FFF2-40B4-BE49-F238E27FC236}">
                <a16:creationId xmlns:a16="http://schemas.microsoft.com/office/drawing/2014/main" id="{66494D0C-19FA-4DA1-985A-4AACA75E9A24}"/>
              </a:ext>
            </a:extLst>
          </p:cNvPr>
          <p:cNvSpPr/>
          <p:nvPr/>
        </p:nvSpPr>
        <p:spPr>
          <a:xfrm>
            <a:off x="3822023" y="4440707"/>
            <a:ext cx="91440" cy="914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cxnSp>
        <p:nvCxnSpPr>
          <p:cNvPr id="67" name="Connector: Curved 66">
            <a:extLst>
              <a:ext uri="{FF2B5EF4-FFF2-40B4-BE49-F238E27FC236}">
                <a16:creationId xmlns:a16="http://schemas.microsoft.com/office/drawing/2014/main" id="{E7B03290-DDDA-49E9-8B3F-C79349599972}"/>
              </a:ext>
            </a:extLst>
          </p:cNvPr>
          <p:cNvCxnSpPr>
            <a:cxnSpLocks/>
            <a:stCxn id="64" idx="4"/>
            <a:endCxn id="63" idx="2"/>
          </p:cNvCxnSpPr>
          <p:nvPr/>
        </p:nvCxnSpPr>
        <p:spPr>
          <a:xfrm rot="16200000" flipH="1">
            <a:off x="2234017" y="4734845"/>
            <a:ext cx="538123" cy="259305"/>
          </a:xfrm>
          <a:prstGeom prst="curvedConnector2">
            <a:avLst/>
          </a:prstGeom>
          <a:ln>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8" name="Connector: Curved 67">
            <a:extLst>
              <a:ext uri="{FF2B5EF4-FFF2-40B4-BE49-F238E27FC236}">
                <a16:creationId xmlns:a16="http://schemas.microsoft.com/office/drawing/2014/main" id="{BED92899-0886-44A7-B8A8-B993B87018CE}"/>
              </a:ext>
            </a:extLst>
          </p:cNvPr>
          <p:cNvCxnSpPr>
            <a:cxnSpLocks/>
            <a:stCxn id="66" idx="4"/>
            <a:endCxn id="62" idx="1"/>
          </p:cNvCxnSpPr>
          <p:nvPr/>
        </p:nvCxnSpPr>
        <p:spPr>
          <a:xfrm rot="16200000" flipH="1">
            <a:off x="3635617" y="4764273"/>
            <a:ext cx="536755" cy="72502"/>
          </a:xfrm>
          <a:prstGeom prst="curvedConnector3">
            <a:avLst>
              <a:gd name="adj1" fmla="val 89434"/>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9" name="Connector: Curved 68">
            <a:extLst>
              <a:ext uri="{FF2B5EF4-FFF2-40B4-BE49-F238E27FC236}">
                <a16:creationId xmlns:a16="http://schemas.microsoft.com/office/drawing/2014/main" id="{EC5D6654-3718-4506-B2DC-EDA2773620BC}"/>
              </a:ext>
            </a:extLst>
          </p:cNvPr>
          <p:cNvCxnSpPr>
            <a:cxnSpLocks/>
            <a:stCxn id="62" idx="6"/>
            <a:endCxn id="65" idx="4"/>
          </p:cNvCxnSpPr>
          <p:nvPr/>
        </p:nvCxnSpPr>
        <p:spPr>
          <a:xfrm flipV="1">
            <a:off x="4096343" y="4532147"/>
            <a:ext cx="182880" cy="601413"/>
          </a:xfrm>
          <a:prstGeom prst="curvedConnector2">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AEDE631A-62A6-41FC-A442-4F4246DAFDB2}"/>
              </a:ext>
            </a:extLst>
          </p:cNvPr>
          <p:cNvCxnSpPr>
            <a:cxnSpLocks/>
            <a:stCxn id="88" idx="6"/>
            <a:endCxn id="87" idx="2"/>
          </p:cNvCxnSpPr>
          <p:nvPr/>
        </p:nvCxnSpPr>
        <p:spPr>
          <a:xfrm>
            <a:off x="3894622" y="5429080"/>
            <a:ext cx="16976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6" name="TextBox 85">
            <a:extLst>
              <a:ext uri="{FF2B5EF4-FFF2-40B4-BE49-F238E27FC236}">
                <a16:creationId xmlns:a16="http://schemas.microsoft.com/office/drawing/2014/main" id="{7A9AE01D-92F2-4798-B577-23952A59B0D7}"/>
              </a:ext>
            </a:extLst>
          </p:cNvPr>
          <p:cNvSpPr txBox="1"/>
          <p:nvPr/>
        </p:nvSpPr>
        <p:spPr>
          <a:xfrm>
            <a:off x="1789209" y="5306605"/>
            <a:ext cx="1954381" cy="246221"/>
          </a:xfrm>
          <a:prstGeom prst="rect">
            <a:avLst/>
          </a:prstGeom>
          <a:noFill/>
        </p:spPr>
        <p:txBody>
          <a:bodyPr wrap="none" rtlCol="0">
            <a:spAutoFit/>
          </a:bodyPr>
          <a:lstStyle/>
          <a:p>
            <a:r>
              <a:rPr lang="en-US" sz="1000" dirty="0">
                <a:latin typeface="Courier New" panose="02070309020205020404" pitchFamily="49" charset="0"/>
                <a:cs typeface="Courier New" panose="02070309020205020404" pitchFamily="49" charset="0"/>
              </a:rPr>
              <a:t>feature/did-not-make-it</a:t>
            </a:r>
          </a:p>
        </p:txBody>
      </p:sp>
      <p:sp>
        <p:nvSpPr>
          <p:cNvPr id="87" name="Oval 86">
            <a:extLst>
              <a:ext uri="{FF2B5EF4-FFF2-40B4-BE49-F238E27FC236}">
                <a16:creationId xmlns:a16="http://schemas.microsoft.com/office/drawing/2014/main" id="{55C316D7-CA7B-4236-AA15-362F2247158B}"/>
              </a:ext>
            </a:extLst>
          </p:cNvPr>
          <p:cNvSpPr/>
          <p:nvPr/>
        </p:nvSpPr>
        <p:spPr>
          <a:xfrm>
            <a:off x="5592297" y="5337640"/>
            <a:ext cx="182880"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88" name="Oval 87">
            <a:extLst>
              <a:ext uri="{FF2B5EF4-FFF2-40B4-BE49-F238E27FC236}">
                <a16:creationId xmlns:a16="http://schemas.microsoft.com/office/drawing/2014/main" id="{FAFBE600-C9CC-4098-9E42-B82366329BDC}"/>
              </a:ext>
            </a:extLst>
          </p:cNvPr>
          <p:cNvSpPr/>
          <p:nvPr/>
        </p:nvSpPr>
        <p:spPr>
          <a:xfrm>
            <a:off x="3803182" y="5383360"/>
            <a:ext cx="91440" cy="914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90" name="Oval 89">
            <a:extLst>
              <a:ext uri="{FF2B5EF4-FFF2-40B4-BE49-F238E27FC236}">
                <a16:creationId xmlns:a16="http://schemas.microsoft.com/office/drawing/2014/main" id="{C22235A9-22F8-4EE2-8E16-2EC5BF47222D}"/>
              </a:ext>
            </a:extLst>
          </p:cNvPr>
          <p:cNvSpPr/>
          <p:nvPr/>
        </p:nvSpPr>
        <p:spPr>
          <a:xfrm>
            <a:off x="3435497" y="4406489"/>
            <a:ext cx="182880"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4</a:t>
            </a:r>
          </a:p>
        </p:txBody>
      </p:sp>
      <p:cxnSp>
        <p:nvCxnSpPr>
          <p:cNvPr id="91" name="Connector: Curved 90">
            <a:extLst>
              <a:ext uri="{FF2B5EF4-FFF2-40B4-BE49-F238E27FC236}">
                <a16:creationId xmlns:a16="http://schemas.microsoft.com/office/drawing/2014/main" id="{09346A43-1795-47D3-8D39-34D46BF9A5BD}"/>
              </a:ext>
            </a:extLst>
          </p:cNvPr>
          <p:cNvCxnSpPr>
            <a:cxnSpLocks/>
            <a:stCxn id="90" idx="4"/>
            <a:endCxn id="88" idx="2"/>
          </p:cNvCxnSpPr>
          <p:nvPr/>
        </p:nvCxnSpPr>
        <p:spPr>
          <a:xfrm rot="16200000" flipH="1">
            <a:off x="3245204" y="4871101"/>
            <a:ext cx="839711" cy="276245"/>
          </a:xfrm>
          <a:prstGeom prst="curvedConnector2">
            <a:avLst/>
          </a:prstGeom>
          <a:ln>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8" name="Arrow: Pentagon 97">
            <a:extLst>
              <a:ext uri="{FF2B5EF4-FFF2-40B4-BE49-F238E27FC236}">
                <a16:creationId xmlns:a16="http://schemas.microsoft.com/office/drawing/2014/main" id="{F09C1040-04CD-4550-8313-89E4E3E96643}"/>
              </a:ext>
            </a:extLst>
          </p:cNvPr>
          <p:cNvSpPr/>
          <p:nvPr/>
        </p:nvSpPr>
        <p:spPr>
          <a:xfrm>
            <a:off x="1365046" y="1258510"/>
            <a:ext cx="3197564" cy="194641"/>
          </a:xfrm>
          <a:prstGeom prst="homePlat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Development</a:t>
            </a:r>
          </a:p>
        </p:txBody>
      </p:sp>
      <p:cxnSp>
        <p:nvCxnSpPr>
          <p:cNvPr id="99" name="Straight Arrow Connector 98">
            <a:extLst>
              <a:ext uri="{FF2B5EF4-FFF2-40B4-BE49-F238E27FC236}">
                <a16:creationId xmlns:a16="http://schemas.microsoft.com/office/drawing/2014/main" id="{6DC5419B-F151-4318-997A-5BA0610163E9}"/>
              </a:ext>
            </a:extLst>
          </p:cNvPr>
          <p:cNvCxnSpPr>
            <a:cxnSpLocks/>
            <a:stCxn id="101" idx="6"/>
            <a:endCxn id="100" idx="2"/>
          </p:cNvCxnSpPr>
          <p:nvPr/>
        </p:nvCxnSpPr>
        <p:spPr>
          <a:xfrm>
            <a:off x="5044489" y="5764675"/>
            <a:ext cx="169556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0" name="Oval 99">
            <a:extLst>
              <a:ext uri="{FF2B5EF4-FFF2-40B4-BE49-F238E27FC236}">
                <a16:creationId xmlns:a16="http://schemas.microsoft.com/office/drawing/2014/main" id="{41934602-4152-419E-A7C2-DEB476BEE418}"/>
              </a:ext>
            </a:extLst>
          </p:cNvPr>
          <p:cNvSpPr/>
          <p:nvPr/>
        </p:nvSpPr>
        <p:spPr>
          <a:xfrm>
            <a:off x="6740058" y="5673235"/>
            <a:ext cx="182880"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9</a:t>
            </a:r>
          </a:p>
        </p:txBody>
      </p:sp>
      <p:sp>
        <p:nvSpPr>
          <p:cNvPr id="101" name="Oval 100">
            <a:extLst>
              <a:ext uri="{FF2B5EF4-FFF2-40B4-BE49-F238E27FC236}">
                <a16:creationId xmlns:a16="http://schemas.microsoft.com/office/drawing/2014/main" id="{DEB2DFEA-ABA2-4E2C-8F4F-556906460586}"/>
              </a:ext>
            </a:extLst>
          </p:cNvPr>
          <p:cNvSpPr/>
          <p:nvPr/>
        </p:nvSpPr>
        <p:spPr>
          <a:xfrm>
            <a:off x="4953049" y="5718955"/>
            <a:ext cx="91440" cy="914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cxnSp>
        <p:nvCxnSpPr>
          <p:cNvPr id="102" name="Connector: Curved 101">
            <a:extLst>
              <a:ext uri="{FF2B5EF4-FFF2-40B4-BE49-F238E27FC236}">
                <a16:creationId xmlns:a16="http://schemas.microsoft.com/office/drawing/2014/main" id="{CD57C596-9FE6-4F18-BD97-136546479B18}"/>
              </a:ext>
            </a:extLst>
          </p:cNvPr>
          <p:cNvCxnSpPr>
            <a:cxnSpLocks/>
            <a:stCxn id="38" idx="4"/>
            <a:endCxn id="101" idx="2"/>
          </p:cNvCxnSpPr>
          <p:nvPr/>
        </p:nvCxnSpPr>
        <p:spPr>
          <a:xfrm rot="16200000" flipH="1">
            <a:off x="4193239" y="5004864"/>
            <a:ext cx="1181837" cy="337784"/>
          </a:xfrm>
          <a:prstGeom prst="curvedConnector2">
            <a:avLst/>
          </a:prstGeom>
          <a:ln>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5" name="Straight Arrow Connector 104">
            <a:extLst>
              <a:ext uri="{FF2B5EF4-FFF2-40B4-BE49-F238E27FC236}">
                <a16:creationId xmlns:a16="http://schemas.microsoft.com/office/drawing/2014/main" id="{5B2A7B8C-95BF-4B1C-A420-1C3141A02320}"/>
              </a:ext>
            </a:extLst>
          </p:cNvPr>
          <p:cNvCxnSpPr>
            <a:cxnSpLocks/>
            <a:stCxn id="109" idx="6"/>
            <a:endCxn id="108" idx="2"/>
          </p:cNvCxnSpPr>
          <p:nvPr/>
        </p:nvCxnSpPr>
        <p:spPr>
          <a:xfrm>
            <a:off x="5594929" y="6112338"/>
            <a:ext cx="43166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6" name="TextBox 105">
            <a:extLst>
              <a:ext uri="{FF2B5EF4-FFF2-40B4-BE49-F238E27FC236}">
                <a16:creationId xmlns:a16="http://schemas.microsoft.com/office/drawing/2014/main" id="{FB03F6D5-161F-48C6-AB4A-FF26EF44A059}"/>
              </a:ext>
            </a:extLst>
          </p:cNvPr>
          <p:cNvSpPr txBox="1"/>
          <p:nvPr/>
        </p:nvSpPr>
        <p:spPr>
          <a:xfrm>
            <a:off x="4522728" y="5993222"/>
            <a:ext cx="800219" cy="246221"/>
          </a:xfrm>
          <a:prstGeom prst="rect">
            <a:avLst/>
          </a:prstGeom>
          <a:noFill/>
        </p:spPr>
        <p:txBody>
          <a:bodyPr wrap="none" rtlCol="0">
            <a:spAutoFit/>
          </a:bodyPr>
          <a:lstStyle/>
          <a:p>
            <a:r>
              <a:rPr lang="en-US" sz="1000" dirty="0">
                <a:latin typeface="Courier New" panose="02070309020205020404" pitchFamily="49" charset="0"/>
                <a:cs typeface="Courier New" panose="02070309020205020404" pitchFamily="49" charset="0"/>
              </a:rPr>
              <a:t>fix/1234</a:t>
            </a:r>
          </a:p>
        </p:txBody>
      </p:sp>
      <p:sp>
        <p:nvSpPr>
          <p:cNvPr id="107" name="Oval 106">
            <a:extLst>
              <a:ext uri="{FF2B5EF4-FFF2-40B4-BE49-F238E27FC236}">
                <a16:creationId xmlns:a16="http://schemas.microsoft.com/office/drawing/2014/main" id="{8D845A84-1269-4E29-AD3F-9F34F4A4F9F6}"/>
              </a:ext>
            </a:extLst>
          </p:cNvPr>
          <p:cNvSpPr/>
          <p:nvPr/>
        </p:nvSpPr>
        <p:spPr>
          <a:xfrm>
            <a:off x="5230930" y="5672742"/>
            <a:ext cx="182880"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7</a:t>
            </a:r>
          </a:p>
        </p:txBody>
      </p:sp>
      <p:sp>
        <p:nvSpPr>
          <p:cNvPr id="108" name="Oval 107">
            <a:extLst>
              <a:ext uri="{FF2B5EF4-FFF2-40B4-BE49-F238E27FC236}">
                <a16:creationId xmlns:a16="http://schemas.microsoft.com/office/drawing/2014/main" id="{31BD9A8E-8267-409D-B78A-9B580950DC5C}"/>
              </a:ext>
            </a:extLst>
          </p:cNvPr>
          <p:cNvSpPr/>
          <p:nvPr/>
        </p:nvSpPr>
        <p:spPr>
          <a:xfrm>
            <a:off x="6026596" y="6020898"/>
            <a:ext cx="182880"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8</a:t>
            </a:r>
          </a:p>
        </p:txBody>
      </p:sp>
      <p:sp>
        <p:nvSpPr>
          <p:cNvPr id="109" name="Oval 108">
            <a:extLst>
              <a:ext uri="{FF2B5EF4-FFF2-40B4-BE49-F238E27FC236}">
                <a16:creationId xmlns:a16="http://schemas.microsoft.com/office/drawing/2014/main" id="{F640A2BF-BD2E-4D00-B924-B60EA9BF7DDC}"/>
              </a:ext>
            </a:extLst>
          </p:cNvPr>
          <p:cNvSpPr/>
          <p:nvPr/>
        </p:nvSpPr>
        <p:spPr>
          <a:xfrm>
            <a:off x="5503489" y="6066618"/>
            <a:ext cx="91440" cy="914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cxnSp>
        <p:nvCxnSpPr>
          <p:cNvPr id="110" name="Connector: Curved 109">
            <a:extLst>
              <a:ext uri="{FF2B5EF4-FFF2-40B4-BE49-F238E27FC236}">
                <a16:creationId xmlns:a16="http://schemas.microsoft.com/office/drawing/2014/main" id="{BA50756B-F447-4441-A279-028758A4CE02}"/>
              </a:ext>
            </a:extLst>
          </p:cNvPr>
          <p:cNvCxnSpPr>
            <a:cxnSpLocks/>
            <a:stCxn id="107" idx="4"/>
            <a:endCxn id="109" idx="2"/>
          </p:cNvCxnSpPr>
          <p:nvPr/>
        </p:nvCxnSpPr>
        <p:spPr>
          <a:xfrm rot="16200000" flipH="1">
            <a:off x="5284571" y="5893420"/>
            <a:ext cx="256716" cy="181119"/>
          </a:xfrm>
          <a:prstGeom prst="curvedConnector2">
            <a:avLst/>
          </a:prstGeom>
          <a:ln>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11" name="Oval 110">
            <a:extLst>
              <a:ext uri="{FF2B5EF4-FFF2-40B4-BE49-F238E27FC236}">
                <a16:creationId xmlns:a16="http://schemas.microsoft.com/office/drawing/2014/main" id="{7D0DDA1A-C6AF-4D86-BAFD-A629AB0F9301}"/>
              </a:ext>
            </a:extLst>
          </p:cNvPr>
          <p:cNvSpPr/>
          <p:nvPr/>
        </p:nvSpPr>
        <p:spPr>
          <a:xfrm>
            <a:off x="6301763" y="5720110"/>
            <a:ext cx="91440" cy="914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112" name="Oval 111">
            <a:extLst>
              <a:ext uri="{FF2B5EF4-FFF2-40B4-BE49-F238E27FC236}">
                <a16:creationId xmlns:a16="http://schemas.microsoft.com/office/drawing/2014/main" id="{4CA191B1-9A5E-48E7-8D76-0C23AB819C7E}"/>
              </a:ext>
            </a:extLst>
          </p:cNvPr>
          <p:cNvSpPr/>
          <p:nvPr/>
        </p:nvSpPr>
        <p:spPr>
          <a:xfrm>
            <a:off x="5890283" y="5720110"/>
            <a:ext cx="91440" cy="914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cxnSp>
        <p:nvCxnSpPr>
          <p:cNvPr id="113" name="Connector: Curved 112">
            <a:extLst>
              <a:ext uri="{FF2B5EF4-FFF2-40B4-BE49-F238E27FC236}">
                <a16:creationId xmlns:a16="http://schemas.microsoft.com/office/drawing/2014/main" id="{7F8304C7-0D8C-4E79-85D5-97035C86F63C}"/>
              </a:ext>
            </a:extLst>
          </p:cNvPr>
          <p:cNvCxnSpPr>
            <a:cxnSpLocks/>
            <a:stCxn id="112" idx="4"/>
            <a:endCxn id="108" idx="1"/>
          </p:cNvCxnSpPr>
          <p:nvPr/>
        </p:nvCxnSpPr>
        <p:spPr>
          <a:xfrm rot="16200000" flipH="1">
            <a:off x="5876625" y="5870927"/>
            <a:ext cx="236130" cy="117375"/>
          </a:xfrm>
          <a:prstGeom prst="curvedConnector3">
            <a:avLst>
              <a:gd name="adj1" fmla="val 87649"/>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4" name="Connector: Curved 113">
            <a:extLst>
              <a:ext uri="{FF2B5EF4-FFF2-40B4-BE49-F238E27FC236}">
                <a16:creationId xmlns:a16="http://schemas.microsoft.com/office/drawing/2014/main" id="{3894FEC0-1330-4773-8F48-A5A2C7F67764}"/>
              </a:ext>
            </a:extLst>
          </p:cNvPr>
          <p:cNvCxnSpPr>
            <a:cxnSpLocks/>
            <a:stCxn id="108" idx="6"/>
            <a:endCxn id="111" idx="4"/>
          </p:cNvCxnSpPr>
          <p:nvPr/>
        </p:nvCxnSpPr>
        <p:spPr>
          <a:xfrm flipV="1">
            <a:off x="6209476" y="5811550"/>
            <a:ext cx="138007" cy="300788"/>
          </a:xfrm>
          <a:prstGeom prst="curvedConnector2">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9" name="Connector: Curved 118">
            <a:extLst>
              <a:ext uri="{FF2B5EF4-FFF2-40B4-BE49-F238E27FC236}">
                <a16:creationId xmlns:a16="http://schemas.microsoft.com/office/drawing/2014/main" id="{35266C6F-7984-42D6-8A09-16532D49FA5D}"/>
              </a:ext>
            </a:extLst>
          </p:cNvPr>
          <p:cNvCxnSpPr>
            <a:cxnSpLocks/>
            <a:stCxn id="100" idx="6"/>
            <a:endCxn id="35" idx="4"/>
          </p:cNvCxnSpPr>
          <p:nvPr/>
        </p:nvCxnSpPr>
        <p:spPr>
          <a:xfrm flipV="1">
            <a:off x="6922938" y="4578518"/>
            <a:ext cx="450490" cy="1186157"/>
          </a:xfrm>
          <a:prstGeom prst="curvedConnector2">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0" name="Connector: Curved 119">
            <a:extLst>
              <a:ext uri="{FF2B5EF4-FFF2-40B4-BE49-F238E27FC236}">
                <a16:creationId xmlns:a16="http://schemas.microsoft.com/office/drawing/2014/main" id="{C45128DF-9C1E-40D3-A3F5-7556E1BC7808}"/>
              </a:ext>
            </a:extLst>
          </p:cNvPr>
          <p:cNvCxnSpPr>
            <a:cxnSpLocks/>
            <a:stCxn id="100" idx="6"/>
            <a:endCxn id="137" idx="4"/>
          </p:cNvCxnSpPr>
          <p:nvPr/>
        </p:nvCxnSpPr>
        <p:spPr>
          <a:xfrm flipV="1">
            <a:off x="6922938" y="4212734"/>
            <a:ext cx="770787" cy="1551941"/>
          </a:xfrm>
          <a:prstGeom prst="curvedConnector2">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9" name="Connector: Curved 128">
            <a:extLst>
              <a:ext uri="{FF2B5EF4-FFF2-40B4-BE49-F238E27FC236}">
                <a16:creationId xmlns:a16="http://schemas.microsoft.com/office/drawing/2014/main" id="{EC854A55-1BF7-427B-8BFC-6B14A75264AA}"/>
              </a:ext>
            </a:extLst>
          </p:cNvPr>
          <p:cNvCxnSpPr>
            <a:cxnSpLocks/>
            <a:stCxn id="111" idx="0"/>
            <a:endCxn id="130" idx="4"/>
          </p:cNvCxnSpPr>
          <p:nvPr/>
        </p:nvCxnSpPr>
        <p:spPr>
          <a:xfrm rot="5400000" flipH="1" flipV="1">
            <a:off x="5948845" y="4933802"/>
            <a:ext cx="1184946" cy="387671"/>
          </a:xfrm>
          <a:prstGeom prst="curvedConnector3">
            <a:avLst>
              <a:gd name="adj1" fmla="val 50000"/>
            </a:avLst>
          </a:prstGeom>
          <a:ln>
            <a:solidFill>
              <a:schemeClr val="accent6">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30" name="Oval 129">
            <a:extLst>
              <a:ext uri="{FF2B5EF4-FFF2-40B4-BE49-F238E27FC236}">
                <a16:creationId xmlns:a16="http://schemas.microsoft.com/office/drawing/2014/main" id="{42C70C59-F797-4CAD-92BF-335F01E0ADA9}"/>
              </a:ext>
            </a:extLst>
          </p:cNvPr>
          <p:cNvSpPr/>
          <p:nvPr/>
        </p:nvSpPr>
        <p:spPr>
          <a:xfrm>
            <a:off x="6689434" y="4443724"/>
            <a:ext cx="91440" cy="91440"/>
          </a:xfrm>
          <a:prstGeom prst="ellipse">
            <a:avLst/>
          </a:prstGeom>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149" name="Arrow: Pentagon 148">
            <a:extLst>
              <a:ext uri="{FF2B5EF4-FFF2-40B4-BE49-F238E27FC236}">
                <a16:creationId xmlns:a16="http://schemas.microsoft.com/office/drawing/2014/main" id="{391F8AF0-B4FF-4325-80B7-05FF9F8DC766}"/>
              </a:ext>
            </a:extLst>
          </p:cNvPr>
          <p:cNvSpPr/>
          <p:nvPr/>
        </p:nvSpPr>
        <p:spPr>
          <a:xfrm>
            <a:off x="4667932" y="1266412"/>
            <a:ext cx="2135084" cy="194641"/>
          </a:xfrm>
          <a:prstGeom prst="homePlat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Pre-release</a:t>
            </a:r>
          </a:p>
        </p:txBody>
      </p:sp>
      <p:sp>
        <p:nvSpPr>
          <p:cNvPr id="150" name="Arrow: Pentagon 149">
            <a:extLst>
              <a:ext uri="{FF2B5EF4-FFF2-40B4-BE49-F238E27FC236}">
                <a16:creationId xmlns:a16="http://schemas.microsoft.com/office/drawing/2014/main" id="{12D3145A-A601-476D-8760-BE9F926BA8DD}"/>
              </a:ext>
            </a:extLst>
          </p:cNvPr>
          <p:cNvSpPr/>
          <p:nvPr/>
        </p:nvSpPr>
        <p:spPr>
          <a:xfrm>
            <a:off x="6871614" y="1266412"/>
            <a:ext cx="780734" cy="194641"/>
          </a:xfrm>
          <a:prstGeom prst="homePlat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Release</a:t>
            </a:r>
          </a:p>
        </p:txBody>
      </p:sp>
      <p:pic>
        <p:nvPicPr>
          <p:cNvPr id="152" name="Graphic 151" descr="Tag">
            <a:extLst>
              <a:ext uri="{FF2B5EF4-FFF2-40B4-BE49-F238E27FC236}">
                <a16:creationId xmlns:a16="http://schemas.microsoft.com/office/drawing/2014/main" id="{76CD305A-2194-4521-A104-E63AA3BE555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flipH="1">
            <a:off x="7422308" y="4145485"/>
            <a:ext cx="217589" cy="217589"/>
          </a:xfrm>
          <a:prstGeom prst="rect">
            <a:avLst/>
          </a:prstGeom>
        </p:spPr>
      </p:pic>
      <p:sp>
        <p:nvSpPr>
          <p:cNvPr id="153" name="TextBox 152">
            <a:extLst>
              <a:ext uri="{FF2B5EF4-FFF2-40B4-BE49-F238E27FC236}">
                <a16:creationId xmlns:a16="http://schemas.microsoft.com/office/drawing/2014/main" id="{CA3BAD0B-7926-4F77-8DF3-7A2F96ED37C9}"/>
              </a:ext>
            </a:extLst>
          </p:cNvPr>
          <p:cNvSpPr txBox="1"/>
          <p:nvPr/>
        </p:nvSpPr>
        <p:spPr>
          <a:xfrm>
            <a:off x="6174687" y="4155595"/>
            <a:ext cx="1338828" cy="246221"/>
          </a:xfrm>
          <a:prstGeom prst="rect">
            <a:avLst/>
          </a:prstGeom>
          <a:noFill/>
        </p:spPr>
        <p:txBody>
          <a:bodyPr wrap="none" rtlCol="0">
            <a:spAutoFit/>
          </a:bodyPr>
          <a:lstStyle/>
          <a:p>
            <a:r>
              <a:rPr lang="en-US" sz="1000" dirty="0">
                <a:latin typeface="Courier New" panose="02070309020205020404" pitchFamily="49" charset="0"/>
                <a:cs typeface="Courier New" panose="02070309020205020404" pitchFamily="49" charset="0"/>
              </a:rPr>
              <a:t>release-YYYY-MM</a:t>
            </a:r>
          </a:p>
        </p:txBody>
      </p:sp>
      <p:sp>
        <p:nvSpPr>
          <p:cNvPr id="154" name="TextBox 153">
            <a:extLst>
              <a:ext uri="{FF2B5EF4-FFF2-40B4-BE49-F238E27FC236}">
                <a16:creationId xmlns:a16="http://schemas.microsoft.com/office/drawing/2014/main" id="{001E914D-25E6-4031-9453-67BC38447F32}"/>
              </a:ext>
            </a:extLst>
          </p:cNvPr>
          <p:cNvSpPr txBox="1"/>
          <p:nvPr/>
        </p:nvSpPr>
        <p:spPr>
          <a:xfrm>
            <a:off x="6599005" y="5946571"/>
            <a:ext cx="1646605" cy="246221"/>
          </a:xfrm>
          <a:prstGeom prst="rect">
            <a:avLst/>
          </a:prstGeom>
          <a:noFill/>
        </p:spPr>
        <p:txBody>
          <a:bodyPr wrap="none" rtlCol="0">
            <a:spAutoFit/>
          </a:bodyPr>
          <a:lstStyle/>
          <a:p>
            <a:r>
              <a:rPr lang="en-US" sz="1000" dirty="0">
                <a:latin typeface="Courier New" panose="02070309020205020404" pitchFamily="49" charset="0"/>
                <a:cs typeface="Courier New" panose="02070309020205020404" pitchFamily="49" charset="0"/>
              </a:rPr>
              <a:t>release/YYYY-MM-SRX</a:t>
            </a:r>
          </a:p>
        </p:txBody>
      </p:sp>
      <p:cxnSp>
        <p:nvCxnSpPr>
          <p:cNvPr id="155" name="Straight Arrow Connector 154">
            <a:extLst>
              <a:ext uri="{FF2B5EF4-FFF2-40B4-BE49-F238E27FC236}">
                <a16:creationId xmlns:a16="http://schemas.microsoft.com/office/drawing/2014/main" id="{A77BAB1B-C89D-4641-92B9-5BFBFEB7DEE4}"/>
              </a:ext>
            </a:extLst>
          </p:cNvPr>
          <p:cNvCxnSpPr>
            <a:cxnSpLocks/>
            <a:stCxn id="157" idx="6"/>
            <a:endCxn id="156" idx="2"/>
          </p:cNvCxnSpPr>
          <p:nvPr/>
        </p:nvCxnSpPr>
        <p:spPr>
          <a:xfrm>
            <a:off x="8391594" y="6042399"/>
            <a:ext cx="1695569" cy="54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6" name="Oval 155">
            <a:extLst>
              <a:ext uri="{FF2B5EF4-FFF2-40B4-BE49-F238E27FC236}">
                <a16:creationId xmlns:a16="http://schemas.microsoft.com/office/drawing/2014/main" id="{740FA4B4-C9CA-4338-8DA5-9EF77A4E6576}"/>
              </a:ext>
            </a:extLst>
          </p:cNvPr>
          <p:cNvSpPr/>
          <p:nvPr/>
        </p:nvSpPr>
        <p:spPr>
          <a:xfrm>
            <a:off x="10087163" y="5956391"/>
            <a:ext cx="182880"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157" name="Oval 156">
            <a:extLst>
              <a:ext uri="{FF2B5EF4-FFF2-40B4-BE49-F238E27FC236}">
                <a16:creationId xmlns:a16="http://schemas.microsoft.com/office/drawing/2014/main" id="{6C72E8C2-3E16-49BF-83B4-6A0E541395DB}"/>
              </a:ext>
            </a:extLst>
          </p:cNvPr>
          <p:cNvSpPr/>
          <p:nvPr/>
        </p:nvSpPr>
        <p:spPr>
          <a:xfrm>
            <a:off x="8300154" y="5996679"/>
            <a:ext cx="91440" cy="914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cxnSp>
        <p:nvCxnSpPr>
          <p:cNvPr id="158" name="Straight Arrow Connector 157">
            <a:extLst>
              <a:ext uri="{FF2B5EF4-FFF2-40B4-BE49-F238E27FC236}">
                <a16:creationId xmlns:a16="http://schemas.microsoft.com/office/drawing/2014/main" id="{6D07FB30-A48F-4383-BB9A-4DCDE4DBFD6E}"/>
              </a:ext>
            </a:extLst>
          </p:cNvPr>
          <p:cNvCxnSpPr>
            <a:cxnSpLocks/>
            <a:stCxn id="162" idx="6"/>
            <a:endCxn id="161" idx="2"/>
          </p:cNvCxnSpPr>
          <p:nvPr/>
        </p:nvCxnSpPr>
        <p:spPr>
          <a:xfrm>
            <a:off x="8942034" y="6395494"/>
            <a:ext cx="43166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9" name="TextBox 158">
            <a:extLst>
              <a:ext uri="{FF2B5EF4-FFF2-40B4-BE49-F238E27FC236}">
                <a16:creationId xmlns:a16="http://schemas.microsoft.com/office/drawing/2014/main" id="{68584821-A4F1-402B-8567-17BABCF2241C}"/>
              </a:ext>
            </a:extLst>
          </p:cNvPr>
          <p:cNvSpPr txBox="1"/>
          <p:nvPr/>
        </p:nvSpPr>
        <p:spPr>
          <a:xfrm>
            <a:off x="7869833" y="6276378"/>
            <a:ext cx="800219" cy="246221"/>
          </a:xfrm>
          <a:prstGeom prst="rect">
            <a:avLst/>
          </a:prstGeom>
          <a:noFill/>
        </p:spPr>
        <p:txBody>
          <a:bodyPr wrap="none" rtlCol="0">
            <a:spAutoFit/>
          </a:bodyPr>
          <a:lstStyle/>
          <a:p>
            <a:r>
              <a:rPr lang="en-US" sz="1000" dirty="0">
                <a:latin typeface="Courier New" panose="02070309020205020404" pitchFamily="49" charset="0"/>
                <a:cs typeface="Courier New" panose="02070309020205020404" pitchFamily="49" charset="0"/>
              </a:rPr>
              <a:t>fix/5678</a:t>
            </a:r>
          </a:p>
        </p:txBody>
      </p:sp>
      <p:sp>
        <p:nvSpPr>
          <p:cNvPr id="160" name="Oval 159">
            <a:extLst>
              <a:ext uri="{FF2B5EF4-FFF2-40B4-BE49-F238E27FC236}">
                <a16:creationId xmlns:a16="http://schemas.microsoft.com/office/drawing/2014/main" id="{31171CDA-C93F-4B18-B129-9FE078E17465}"/>
              </a:ext>
            </a:extLst>
          </p:cNvPr>
          <p:cNvSpPr/>
          <p:nvPr/>
        </p:nvSpPr>
        <p:spPr>
          <a:xfrm>
            <a:off x="8578035" y="5955898"/>
            <a:ext cx="182880"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161" name="Oval 160">
            <a:extLst>
              <a:ext uri="{FF2B5EF4-FFF2-40B4-BE49-F238E27FC236}">
                <a16:creationId xmlns:a16="http://schemas.microsoft.com/office/drawing/2014/main" id="{9C636E7E-BC2A-4EE1-8500-5236F9380007}"/>
              </a:ext>
            </a:extLst>
          </p:cNvPr>
          <p:cNvSpPr/>
          <p:nvPr/>
        </p:nvSpPr>
        <p:spPr>
          <a:xfrm>
            <a:off x="9373701" y="6304054"/>
            <a:ext cx="182880"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162" name="Oval 161">
            <a:extLst>
              <a:ext uri="{FF2B5EF4-FFF2-40B4-BE49-F238E27FC236}">
                <a16:creationId xmlns:a16="http://schemas.microsoft.com/office/drawing/2014/main" id="{48B210CE-543A-4715-A5C8-13B7CD0F3566}"/>
              </a:ext>
            </a:extLst>
          </p:cNvPr>
          <p:cNvSpPr/>
          <p:nvPr/>
        </p:nvSpPr>
        <p:spPr>
          <a:xfrm>
            <a:off x="8850594" y="6349774"/>
            <a:ext cx="91440" cy="914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cxnSp>
        <p:nvCxnSpPr>
          <p:cNvPr id="163" name="Connector: Curved 162">
            <a:extLst>
              <a:ext uri="{FF2B5EF4-FFF2-40B4-BE49-F238E27FC236}">
                <a16:creationId xmlns:a16="http://schemas.microsoft.com/office/drawing/2014/main" id="{3DF710C2-2FF6-40A9-9137-5AB589016C0E}"/>
              </a:ext>
            </a:extLst>
          </p:cNvPr>
          <p:cNvCxnSpPr>
            <a:cxnSpLocks/>
            <a:stCxn id="160" idx="4"/>
            <a:endCxn id="162" idx="2"/>
          </p:cNvCxnSpPr>
          <p:nvPr/>
        </p:nvCxnSpPr>
        <p:spPr>
          <a:xfrm rot="16200000" flipH="1">
            <a:off x="8631676" y="6176576"/>
            <a:ext cx="256716" cy="181119"/>
          </a:xfrm>
          <a:prstGeom prst="curvedConnector2">
            <a:avLst/>
          </a:prstGeom>
          <a:ln>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64" name="Oval 163">
            <a:extLst>
              <a:ext uri="{FF2B5EF4-FFF2-40B4-BE49-F238E27FC236}">
                <a16:creationId xmlns:a16="http://schemas.microsoft.com/office/drawing/2014/main" id="{6A124F13-45C4-4037-AC29-E4B166B285A2}"/>
              </a:ext>
            </a:extLst>
          </p:cNvPr>
          <p:cNvSpPr/>
          <p:nvPr/>
        </p:nvSpPr>
        <p:spPr>
          <a:xfrm>
            <a:off x="9648868" y="6003266"/>
            <a:ext cx="91440" cy="914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165" name="Oval 164">
            <a:extLst>
              <a:ext uri="{FF2B5EF4-FFF2-40B4-BE49-F238E27FC236}">
                <a16:creationId xmlns:a16="http://schemas.microsoft.com/office/drawing/2014/main" id="{92E70963-8DB8-4DDF-8B23-A51ACB391D3F}"/>
              </a:ext>
            </a:extLst>
          </p:cNvPr>
          <p:cNvSpPr/>
          <p:nvPr/>
        </p:nvSpPr>
        <p:spPr>
          <a:xfrm>
            <a:off x="9237388" y="6003266"/>
            <a:ext cx="91440" cy="914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cxnSp>
        <p:nvCxnSpPr>
          <p:cNvPr id="166" name="Connector: Curved 165">
            <a:extLst>
              <a:ext uri="{FF2B5EF4-FFF2-40B4-BE49-F238E27FC236}">
                <a16:creationId xmlns:a16="http://schemas.microsoft.com/office/drawing/2014/main" id="{10C17E62-AA2F-423A-AEAF-8CAABD3E832D}"/>
              </a:ext>
            </a:extLst>
          </p:cNvPr>
          <p:cNvCxnSpPr>
            <a:cxnSpLocks/>
            <a:stCxn id="165" idx="4"/>
            <a:endCxn id="161" idx="1"/>
          </p:cNvCxnSpPr>
          <p:nvPr/>
        </p:nvCxnSpPr>
        <p:spPr>
          <a:xfrm rot="16200000" flipH="1">
            <a:off x="9223730" y="6154083"/>
            <a:ext cx="236130" cy="117375"/>
          </a:xfrm>
          <a:prstGeom prst="curvedConnector3">
            <a:avLst>
              <a:gd name="adj1" fmla="val 87649"/>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7" name="Connector: Curved 166">
            <a:extLst>
              <a:ext uri="{FF2B5EF4-FFF2-40B4-BE49-F238E27FC236}">
                <a16:creationId xmlns:a16="http://schemas.microsoft.com/office/drawing/2014/main" id="{6E6C3B6B-4BE8-411B-986F-9E2AEEF5E877}"/>
              </a:ext>
            </a:extLst>
          </p:cNvPr>
          <p:cNvCxnSpPr>
            <a:cxnSpLocks/>
            <a:stCxn id="161" idx="6"/>
            <a:endCxn id="164" idx="4"/>
          </p:cNvCxnSpPr>
          <p:nvPr/>
        </p:nvCxnSpPr>
        <p:spPr>
          <a:xfrm flipV="1">
            <a:off x="9556581" y="6094706"/>
            <a:ext cx="138007" cy="300788"/>
          </a:xfrm>
          <a:prstGeom prst="curvedConnector2">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8" name="Connector: Curved 167">
            <a:extLst>
              <a:ext uri="{FF2B5EF4-FFF2-40B4-BE49-F238E27FC236}">
                <a16:creationId xmlns:a16="http://schemas.microsoft.com/office/drawing/2014/main" id="{C8669A67-D780-40C4-9227-9F1D3226CB95}"/>
              </a:ext>
            </a:extLst>
          </p:cNvPr>
          <p:cNvCxnSpPr>
            <a:cxnSpLocks/>
            <a:stCxn id="137" idx="6"/>
            <a:endCxn id="157" idx="2"/>
          </p:cNvCxnSpPr>
          <p:nvPr/>
        </p:nvCxnSpPr>
        <p:spPr>
          <a:xfrm>
            <a:off x="7785165" y="4121294"/>
            <a:ext cx="514989" cy="1921105"/>
          </a:xfrm>
          <a:prstGeom prst="curvedConnector3">
            <a:avLst>
              <a:gd name="adj1" fmla="val 50000"/>
            </a:avLst>
          </a:prstGeom>
          <a:ln>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38" name="TextBox 137">
            <a:extLst>
              <a:ext uri="{FF2B5EF4-FFF2-40B4-BE49-F238E27FC236}">
                <a16:creationId xmlns:a16="http://schemas.microsoft.com/office/drawing/2014/main" id="{DE757971-8CED-4D9F-AFBC-44AD9D9B14DD}"/>
              </a:ext>
            </a:extLst>
          </p:cNvPr>
          <p:cNvSpPr txBox="1"/>
          <p:nvPr/>
        </p:nvSpPr>
        <p:spPr>
          <a:xfrm>
            <a:off x="7549791" y="4017892"/>
            <a:ext cx="320297" cy="215444"/>
          </a:xfrm>
          <a:prstGeom prst="rect">
            <a:avLst/>
          </a:prstGeom>
          <a:noFill/>
        </p:spPr>
        <p:txBody>
          <a:bodyPr wrap="square" rtlCol="0">
            <a:spAutoFit/>
          </a:bodyPr>
          <a:lstStyle/>
          <a:p>
            <a:r>
              <a:rPr lang="en-US" sz="800" dirty="0">
                <a:solidFill>
                  <a:schemeClr val="bg1"/>
                </a:solidFill>
              </a:rPr>
              <a:t>11</a:t>
            </a:r>
          </a:p>
        </p:txBody>
      </p:sp>
      <p:sp>
        <p:nvSpPr>
          <p:cNvPr id="175" name="Oval 174">
            <a:extLst>
              <a:ext uri="{FF2B5EF4-FFF2-40B4-BE49-F238E27FC236}">
                <a16:creationId xmlns:a16="http://schemas.microsoft.com/office/drawing/2014/main" id="{DD6D86A4-8924-49FB-B19F-E3CB21D8A7C2}"/>
              </a:ext>
            </a:extLst>
          </p:cNvPr>
          <p:cNvSpPr/>
          <p:nvPr/>
        </p:nvSpPr>
        <p:spPr>
          <a:xfrm>
            <a:off x="10697067" y="4412557"/>
            <a:ext cx="182880"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cxnSp>
        <p:nvCxnSpPr>
          <p:cNvPr id="176" name="Connector: Curved 175">
            <a:extLst>
              <a:ext uri="{FF2B5EF4-FFF2-40B4-BE49-F238E27FC236}">
                <a16:creationId xmlns:a16="http://schemas.microsoft.com/office/drawing/2014/main" id="{F7FB9BAC-CCC7-49A1-B2FC-111F672F180C}"/>
              </a:ext>
            </a:extLst>
          </p:cNvPr>
          <p:cNvCxnSpPr>
            <a:cxnSpLocks/>
            <a:stCxn id="156" idx="6"/>
            <a:endCxn id="31" idx="4"/>
          </p:cNvCxnSpPr>
          <p:nvPr/>
        </p:nvCxnSpPr>
        <p:spPr>
          <a:xfrm flipV="1">
            <a:off x="10270043" y="4204236"/>
            <a:ext cx="975664" cy="1843595"/>
          </a:xfrm>
          <a:prstGeom prst="curvedConnector2">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7" name="Connector: Curved 176">
            <a:extLst>
              <a:ext uri="{FF2B5EF4-FFF2-40B4-BE49-F238E27FC236}">
                <a16:creationId xmlns:a16="http://schemas.microsoft.com/office/drawing/2014/main" id="{66B19810-D1D4-4408-B261-4A41C851117F}"/>
              </a:ext>
            </a:extLst>
          </p:cNvPr>
          <p:cNvCxnSpPr>
            <a:cxnSpLocks/>
            <a:stCxn id="156" idx="6"/>
            <a:endCxn id="175" idx="4"/>
          </p:cNvCxnSpPr>
          <p:nvPr/>
        </p:nvCxnSpPr>
        <p:spPr>
          <a:xfrm flipV="1">
            <a:off x="10270043" y="4595437"/>
            <a:ext cx="518464" cy="1452394"/>
          </a:xfrm>
          <a:prstGeom prst="curvedConnector2">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182" name="Graphic 181" descr="Tag">
            <a:extLst>
              <a:ext uri="{FF2B5EF4-FFF2-40B4-BE49-F238E27FC236}">
                <a16:creationId xmlns:a16="http://schemas.microsoft.com/office/drawing/2014/main" id="{DD640F9A-D24A-4ACA-AC27-BF5F21FDFBB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flipH="1">
            <a:off x="10982946" y="4154366"/>
            <a:ext cx="217589" cy="217589"/>
          </a:xfrm>
          <a:prstGeom prst="rect">
            <a:avLst/>
          </a:prstGeom>
        </p:spPr>
      </p:pic>
      <p:sp>
        <p:nvSpPr>
          <p:cNvPr id="183" name="TextBox 182">
            <a:extLst>
              <a:ext uri="{FF2B5EF4-FFF2-40B4-BE49-F238E27FC236}">
                <a16:creationId xmlns:a16="http://schemas.microsoft.com/office/drawing/2014/main" id="{1EF401BE-C336-40D6-ACD5-25E04337685C}"/>
              </a:ext>
            </a:extLst>
          </p:cNvPr>
          <p:cNvSpPr txBox="1"/>
          <p:nvPr/>
        </p:nvSpPr>
        <p:spPr>
          <a:xfrm>
            <a:off x="9438991" y="4164476"/>
            <a:ext cx="1646605" cy="246221"/>
          </a:xfrm>
          <a:prstGeom prst="rect">
            <a:avLst/>
          </a:prstGeom>
          <a:noFill/>
        </p:spPr>
        <p:txBody>
          <a:bodyPr wrap="none" rtlCol="0">
            <a:spAutoFit/>
          </a:bodyPr>
          <a:lstStyle/>
          <a:p>
            <a:r>
              <a:rPr lang="en-US" sz="1000" dirty="0">
                <a:latin typeface="Courier New" panose="02070309020205020404" pitchFamily="49" charset="0"/>
                <a:cs typeface="Courier New" panose="02070309020205020404" pitchFamily="49" charset="0"/>
              </a:rPr>
              <a:t>release-YYYY-MM-SRX</a:t>
            </a:r>
          </a:p>
        </p:txBody>
      </p:sp>
      <p:sp>
        <p:nvSpPr>
          <p:cNvPr id="189" name="Arrow: Pentagon 188">
            <a:extLst>
              <a:ext uri="{FF2B5EF4-FFF2-40B4-BE49-F238E27FC236}">
                <a16:creationId xmlns:a16="http://schemas.microsoft.com/office/drawing/2014/main" id="{719BB5AA-C31B-4C79-ADB6-749FC9C1C707}"/>
              </a:ext>
            </a:extLst>
          </p:cNvPr>
          <p:cNvSpPr/>
          <p:nvPr/>
        </p:nvSpPr>
        <p:spPr>
          <a:xfrm>
            <a:off x="4663021" y="1000282"/>
            <a:ext cx="7220631" cy="194641"/>
          </a:xfrm>
          <a:prstGeom prst="homePlat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Next release development</a:t>
            </a:r>
          </a:p>
        </p:txBody>
      </p:sp>
      <p:sp>
        <p:nvSpPr>
          <p:cNvPr id="191" name="Arrow: Pentagon 190">
            <a:extLst>
              <a:ext uri="{FF2B5EF4-FFF2-40B4-BE49-F238E27FC236}">
                <a16:creationId xmlns:a16="http://schemas.microsoft.com/office/drawing/2014/main" id="{544AE124-6DA9-4D68-928B-0C1BAABBAE31}"/>
              </a:ext>
            </a:extLst>
          </p:cNvPr>
          <p:cNvSpPr/>
          <p:nvPr/>
        </p:nvSpPr>
        <p:spPr>
          <a:xfrm>
            <a:off x="7743778" y="1262040"/>
            <a:ext cx="4139867" cy="194641"/>
          </a:xfrm>
          <a:prstGeom prst="homePlat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Service release</a:t>
            </a:r>
          </a:p>
        </p:txBody>
      </p:sp>
      <p:sp>
        <p:nvSpPr>
          <p:cNvPr id="192" name="TextBox 191">
            <a:extLst>
              <a:ext uri="{FF2B5EF4-FFF2-40B4-BE49-F238E27FC236}">
                <a16:creationId xmlns:a16="http://schemas.microsoft.com/office/drawing/2014/main" id="{3895BE77-64A7-4077-B08D-6E312AB24906}"/>
              </a:ext>
            </a:extLst>
          </p:cNvPr>
          <p:cNvSpPr txBox="1"/>
          <p:nvPr/>
        </p:nvSpPr>
        <p:spPr>
          <a:xfrm>
            <a:off x="3476191" y="2695130"/>
            <a:ext cx="1338828" cy="246221"/>
          </a:xfrm>
          <a:prstGeom prst="rect">
            <a:avLst/>
          </a:prstGeom>
          <a:noFill/>
        </p:spPr>
        <p:txBody>
          <a:bodyPr wrap="none" rtlCol="0">
            <a:spAutoFit/>
          </a:bodyPr>
          <a:lstStyle/>
          <a:p>
            <a:r>
              <a:rPr lang="en-US" sz="1000" dirty="0">
                <a:latin typeface="Courier New" panose="02070309020205020404" pitchFamily="49" charset="0"/>
                <a:cs typeface="Courier New" panose="02070309020205020404" pitchFamily="49" charset="0"/>
              </a:rPr>
              <a:t>release/YYYY-MM</a:t>
            </a:r>
          </a:p>
        </p:txBody>
      </p:sp>
      <p:cxnSp>
        <p:nvCxnSpPr>
          <p:cNvPr id="193" name="Straight Arrow Connector 192">
            <a:extLst>
              <a:ext uri="{FF2B5EF4-FFF2-40B4-BE49-F238E27FC236}">
                <a16:creationId xmlns:a16="http://schemas.microsoft.com/office/drawing/2014/main" id="{CC120BCD-52AE-45DB-BA89-5AB14C4C42D0}"/>
              </a:ext>
            </a:extLst>
          </p:cNvPr>
          <p:cNvCxnSpPr>
            <a:cxnSpLocks/>
            <a:stCxn id="195" idx="6"/>
            <a:endCxn id="194" idx="2"/>
          </p:cNvCxnSpPr>
          <p:nvPr/>
        </p:nvCxnSpPr>
        <p:spPr>
          <a:xfrm>
            <a:off x="5039585" y="2827560"/>
            <a:ext cx="169556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4" name="Oval 193">
            <a:extLst>
              <a:ext uri="{FF2B5EF4-FFF2-40B4-BE49-F238E27FC236}">
                <a16:creationId xmlns:a16="http://schemas.microsoft.com/office/drawing/2014/main" id="{E217FF3D-C844-4E20-9F61-E8A3E275C49A}"/>
              </a:ext>
            </a:extLst>
          </p:cNvPr>
          <p:cNvSpPr/>
          <p:nvPr/>
        </p:nvSpPr>
        <p:spPr>
          <a:xfrm>
            <a:off x="6735154" y="2736120"/>
            <a:ext cx="182880"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9</a:t>
            </a:r>
          </a:p>
        </p:txBody>
      </p:sp>
      <p:sp>
        <p:nvSpPr>
          <p:cNvPr id="195" name="Oval 194">
            <a:extLst>
              <a:ext uri="{FF2B5EF4-FFF2-40B4-BE49-F238E27FC236}">
                <a16:creationId xmlns:a16="http://schemas.microsoft.com/office/drawing/2014/main" id="{B445E13C-1644-4B7F-9126-6EAE9B0CDBAE}"/>
              </a:ext>
            </a:extLst>
          </p:cNvPr>
          <p:cNvSpPr/>
          <p:nvPr/>
        </p:nvSpPr>
        <p:spPr>
          <a:xfrm>
            <a:off x="4948145" y="2781840"/>
            <a:ext cx="91440" cy="914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199" name="Oval 198">
            <a:extLst>
              <a:ext uri="{FF2B5EF4-FFF2-40B4-BE49-F238E27FC236}">
                <a16:creationId xmlns:a16="http://schemas.microsoft.com/office/drawing/2014/main" id="{CD970C26-5B55-46FE-8629-AC5BD89083DE}"/>
              </a:ext>
            </a:extLst>
          </p:cNvPr>
          <p:cNvSpPr/>
          <p:nvPr/>
        </p:nvSpPr>
        <p:spPr>
          <a:xfrm>
            <a:off x="4527425" y="2377489"/>
            <a:ext cx="182880"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6</a:t>
            </a:r>
          </a:p>
        </p:txBody>
      </p:sp>
      <p:cxnSp>
        <p:nvCxnSpPr>
          <p:cNvPr id="200" name="Connector: Curved 199">
            <a:extLst>
              <a:ext uri="{FF2B5EF4-FFF2-40B4-BE49-F238E27FC236}">
                <a16:creationId xmlns:a16="http://schemas.microsoft.com/office/drawing/2014/main" id="{ACF694A7-E6BB-4BD1-8A6B-684B9AEFC457}"/>
              </a:ext>
            </a:extLst>
          </p:cNvPr>
          <p:cNvCxnSpPr>
            <a:cxnSpLocks/>
            <a:stCxn id="199" idx="4"/>
            <a:endCxn id="195" idx="2"/>
          </p:cNvCxnSpPr>
          <p:nvPr/>
        </p:nvCxnSpPr>
        <p:spPr>
          <a:xfrm rot="16200000" flipH="1">
            <a:off x="4649910" y="2529324"/>
            <a:ext cx="267191" cy="329280"/>
          </a:xfrm>
          <a:prstGeom prst="curvedConnector2">
            <a:avLst/>
          </a:prstGeom>
          <a:ln>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02" name="Oval 201">
            <a:extLst>
              <a:ext uri="{FF2B5EF4-FFF2-40B4-BE49-F238E27FC236}">
                <a16:creationId xmlns:a16="http://schemas.microsoft.com/office/drawing/2014/main" id="{729F14CB-0885-4079-90CB-65D6C30AE8B7}"/>
              </a:ext>
            </a:extLst>
          </p:cNvPr>
          <p:cNvSpPr/>
          <p:nvPr/>
        </p:nvSpPr>
        <p:spPr>
          <a:xfrm>
            <a:off x="7279984" y="2371510"/>
            <a:ext cx="182880"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Oval 202">
            <a:extLst>
              <a:ext uri="{FF2B5EF4-FFF2-40B4-BE49-F238E27FC236}">
                <a16:creationId xmlns:a16="http://schemas.microsoft.com/office/drawing/2014/main" id="{1E07BAE8-392B-4509-BFA0-4BB4043AB4C2}"/>
              </a:ext>
            </a:extLst>
          </p:cNvPr>
          <p:cNvSpPr/>
          <p:nvPr/>
        </p:nvSpPr>
        <p:spPr>
          <a:xfrm>
            <a:off x="7600281" y="2005726"/>
            <a:ext cx="182880"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6" name="Graphic 205" descr="Tag">
            <a:extLst>
              <a:ext uri="{FF2B5EF4-FFF2-40B4-BE49-F238E27FC236}">
                <a16:creationId xmlns:a16="http://schemas.microsoft.com/office/drawing/2014/main" id="{285854B7-4076-46D5-BA50-B5DF559660F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flipH="1">
            <a:off x="7420304" y="2121357"/>
            <a:ext cx="217589" cy="217589"/>
          </a:xfrm>
          <a:prstGeom prst="rect">
            <a:avLst/>
          </a:prstGeom>
        </p:spPr>
      </p:pic>
      <p:sp>
        <p:nvSpPr>
          <p:cNvPr id="207" name="TextBox 206">
            <a:extLst>
              <a:ext uri="{FF2B5EF4-FFF2-40B4-BE49-F238E27FC236}">
                <a16:creationId xmlns:a16="http://schemas.microsoft.com/office/drawing/2014/main" id="{7DC26F36-7E91-4B45-9213-D1C044EC06EA}"/>
              </a:ext>
            </a:extLst>
          </p:cNvPr>
          <p:cNvSpPr txBox="1"/>
          <p:nvPr/>
        </p:nvSpPr>
        <p:spPr>
          <a:xfrm>
            <a:off x="6172683" y="2131467"/>
            <a:ext cx="1338828" cy="246221"/>
          </a:xfrm>
          <a:prstGeom prst="rect">
            <a:avLst/>
          </a:prstGeom>
          <a:noFill/>
        </p:spPr>
        <p:txBody>
          <a:bodyPr wrap="none" rtlCol="0">
            <a:spAutoFit/>
          </a:bodyPr>
          <a:lstStyle/>
          <a:p>
            <a:r>
              <a:rPr lang="en-US" sz="1000" dirty="0">
                <a:latin typeface="Courier New" panose="02070309020205020404" pitchFamily="49" charset="0"/>
                <a:cs typeface="Courier New" panose="02070309020205020404" pitchFamily="49" charset="0"/>
              </a:rPr>
              <a:t>release-YYYY-MM</a:t>
            </a:r>
          </a:p>
        </p:txBody>
      </p:sp>
      <p:cxnSp>
        <p:nvCxnSpPr>
          <p:cNvPr id="209" name="Connector: Curved 208">
            <a:extLst>
              <a:ext uri="{FF2B5EF4-FFF2-40B4-BE49-F238E27FC236}">
                <a16:creationId xmlns:a16="http://schemas.microsoft.com/office/drawing/2014/main" id="{FD3A66E2-2DCB-4F82-B847-F42F367020BE}"/>
              </a:ext>
            </a:extLst>
          </p:cNvPr>
          <p:cNvCxnSpPr>
            <a:cxnSpLocks/>
            <a:stCxn id="194" idx="6"/>
            <a:endCxn id="202" idx="2"/>
          </p:cNvCxnSpPr>
          <p:nvPr/>
        </p:nvCxnSpPr>
        <p:spPr>
          <a:xfrm flipV="1">
            <a:off x="6918034" y="2462950"/>
            <a:ext cx="361950" cy="364610"/>
          </a:xfrm>
          <a:prstGeom prst="curvedConnector3">
            <a:avLst>
              <a:gd name="adj1" fmla="val 50000"/>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0" name="Connector: Curved 209">
            <a:extLst>
              <a:ext uri="{FF2B5EF4-FFF2-40B4-BE49-F238E27FC236}">
                <a16:creationId xmlns:a16="http://schemas.microsoft.com/office/drawing/2014/main" id="{0C610F3B-B3B6-437A-828A-3591000AC2A4}"/>
              </a:ext>
            </a:extLst>
          </p:cNvPr>
          <p:cNvCxnSpPr>
            <a:cxnSpLocks/>
            <a:stCxn id="194" idx="6"/>
            <a:endCxn id="203" idx="4"/>
          </p:cNvCxnSpPr>
          <p:nvPr/>
        </p:nvCxnSpPr>
        <p:spPr>
          <a:xfrm flipV="1">
            <a:off x="6918034" y="2188606"/>
            <a:ext cx="773687" cy="638954"/>
          </a:xfrm>
          <a:prstGeom prst="curvedConnector2">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04" name="TextBox 203">
            <a:extLst>
              <a:ext uri="{FF2B5EF4-FFF2-40B4-BE49-F238E27FC236}">
                <a16:creationId xmlns:a16="http://schemas.microsoft.com/office/drawing/2014/main" id="{A8F78AE9-904B-4ABF-AF69-8BF3879A22E6}"/>
              </a:ext>
            </a:extLst>
          </p:cNvPr>
          <p:cNvSpPr txBox="1"/>
          <p:nvPr/>
        </p:nvSpPr>
        <p:spPr>
          <a:xfrm>
            <a:off x="7227490" y="2359548"/>
            <a:ext cx="320297" cy="215444"/>
          </a:xfrm>
          <a:prstGeom prst="rect">
            <a:avLst/>
          </a:prstGeom>
          <a:noFill/>
        </p:spPr>
        <p:txBody>
          <a:bodyPr wrap="square" rtlCol="0">
            <a:spAutoFit/>
          </a:bodyPr>
          <a:lstStyle/>
          <a:p>
            <a:r>
              <a:rPr lang="en-US" sz="800" dirty="0">
                <a:solidFill>
                  <a:schemeClr val="bg1"/>
                </a:solidFill>
              </a:rPr>
              <a:t>10</a:t>
            </a:r>
          </a:p>
        </p:txBody>
      </p:sp>
      <p:sp>
        <p:nvSpPr>
          <p:cNvPr id="217" name="TextBox 216">
            <a:extLst>
              <a:ext uri="{FF2B5EF4-FFF2-40B4-BE49-F238E27FC236}">
                <a16:creationId xmlns:a16="http://schemas.microsoft.com/office/drawing/2014/main" id="{A43CCF52-0090-4165-9623-D00BD29029DD}"/>
              </a:ext>
            </a:extLst>
          </p:cNvPr>
          <p:cNvSpPr txBox="1"/>
          <p:nvPr/>
        </p:nvSpPr>
        <p:spPr>
          <a:xfrm>
            <a:off x="6427319" y="3063270"/>
            <a:ext cx="1646605" cy="246221"/>
          </a:xfrm>
          <a:prstGeom prst="rect">
            <a:avLst/>
          </a:prstGeom>
          <a:noFill/>
        </p:spPr>
        <p:txBody>
          <a:bodyPr wrap="none" rtlCol="0">
            <a:spAutoFit/>
          </a:bodyPr>
          <a:lstStyle/>
          <a:p>
            <a:r>
              <a:rPr lang="en-US" sz="1000" dirty="0">
                <a:latin typeface="Courier New" panose="02070309020205020404" pitchFamily="49" charset="0"/>
                <a:cs typeface="Courier New" panose="02070309020205020404" pitchFamily="49" charset="0"/>
              </a:rPr>
              <a:t>release/YYYY-MM-SRX</a:t>
            </a:r>
          </a:p>
        </p:txBody>
      </p:sp>
      <p:cxnSp>
        <p:nvCxnSpPr>
          <p:cNvPr id="218" name="Straight Arrow Connector 217">
            <a:extLst>
              <a:ext uri="{FF2B5EF4-FFF2-40B4-BE49-F238E27FC236}">
                <a16:creationId xmlns:a16="http://schemas.microsoft.com/office/drawing/2014/main" id="{3742F409-F30F-49B5-B182-BE4B363159C8}"/>
              </a:ext>
            </a:extLst>
          </p:cNvPr>
          <p:cNvCxnSpPr>
            <a:cxnSpLocks/>
            <a:stCxn id="220" idx="6"/>
            <a:endCxn id="219" idx="2"/>
          </p:cNvCxnSpPr>
          <p:nvPr/>
        </p:nvCxnSpPr>
        <p:spPr>
          <a:xfrm>
            <a:off x="8219908" y="3159098"/>
            <a:ext cx="1695569" cy="54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9" name="Oval 218">
            <a:extLst>
              <a:ext uri="{FF2B5EF4-FFF2-40B4-BE49-F238E27FC236}">
                <a16:creationId xmlns:a16="http://schemas.microsoft.com/office/drawing/2014/main" id="{AA8A9E2C-C552-4929-A5F9-E4D59B85379C}"/>
              </a:ext>
            </a:extLst>
          </p:cNvPr>
          <p:cNvSpPr/>
          <p:nvPr/>
        </p:nvSpPr>
        <p:spPr>
          <a:xfrm>
            <a:off x="9915477" y="3073090"/>
            <a:ext cx="182880"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220" name="Oval 219">
            <a:extLst>
              <a:ext uri="{FF2B5EF4-FFF2-40B4-BE49-F238E27FC236}">
                <a16:creationId xmlns:a16="http://schemas.microsoft.com/office/drawing/2014/main" id="{FF876E5F-7869-4ED7-BE47-AEF5AC04E37E}"/>
              </a:ext>
            </a:extLst>
          </p:cNvPr>
          <p:cNvSpPr/>
          <p:nvPr/>
        </p:nvSpPr>
        <p:spPr>
          <a:xfrm>
            <a:off x="8128468" y="3113378"/>
            <a:ext cx="91440" cy="914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cxnSp>
        <p:nvCxnSpPr>
          <p:cNvPr id="224" name="Connector: Curved 223">
            <a:extLst>
              <a:ext uri="{FF2B5EF4-FFF2-40B4-BE49-F238E27FC236}">
                <a16:creationId xmlns:a16="http://schemas.microsoft.com/office/drawing/2014/main" id="{5104B66A-0BE9-497B-99B1-7FE8BD6EA1D2}"/>
              </a:ext>
            </a:extLst>
          </p:cNvPr>
          <p:cNvCxnSpPr>
            <a:cxnSpLocks/>
            <a:stCxn id="203" idx="6"/>
            <a:endCxn id="220" idx="2"/>
          </p:cNvCxnSpPr>
          <p:nvPr/>
        </p:nvCxnSpPr>
        <p:spPr>
          <a:xfrm>
            <a:off x="7783161" y="2097166"/>
            <a:ext cx="345307" cy="1061932"/>
          </a:xfrm>
          <a:prstGeom prst="curvedConnector3">
            <a:avLst>
              <a:gd name="adj1" fmla="val 50000"/>
            </a:avLst>
          </a:prstGeom>
          <a:ln>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08" name="TextBox 207">
            <a:extLst>
              <a:ext uri="{FF2B5EF4-FFF2-40B4-BE49-F238E27FC236}">
                <a16:creationId xmlns:a16="http://schemas.microsoft.com/office/drawing/2014/main" id="{FA55C494-5839-4C65-928B-773C08669769}"/>
              </a:ext>
            </a:extLst>
          </p:cNvPr>
          <p:cNvSpPr txBox="1"/>
          <p:nvPr/>
        </p:nvSpPr>
        <p:spPr>
          <a:xfrm>
            <a:off x="7547787" y="1993764"/>
            <a:ext cx="320297" cy="215444"/>
          </a:xfrm>
          <a:prstGeom prst="rect">
            <a:avLst/>
          </a:prstGeom>
          <a:noFill/>
        </p:spPr>
        <p:txBody>
          <a:bodyPr wrap="square" rtlCol="0">
            <a:spAutoFit/>
          </a:bodyPr>
          <a:lstStyle/>
          <a:p>
            <a:r>
              <a:rPr lang="en-US" sz="800" dirty="0">
                <a:solidFill>
                  <a:schemeClr val="bg1"/>
                </a:solidFill>
              </a:rPr>
              <a:t>11</a:t>
            </a:r>
          </a:p>
        </p:txBody>
      </p:sp>
      <p:sp>
        <p:nvSpPr>
          <p:cNvPr id="227" name="Oval 226">
            <a:extLst>
              <a:ext uri="{FF2B5EF4-FFF2-40B4-BE49-F238E27FC236}">
                <a16:creationId xmlns:a16="http://schemas.microsoft.com/office/drawing/2014/main" id="{D11118AD-C0A7-4307-BBC4-4909C3D3FAAF}"/>
              </a:ext>
            </a:extLst>
          </p:cNvPr>
          <p:cNvSpPr/>
          <p:nvPr/>
        </p:nvSpPr>
        <p:spPr>
          <a:xfrm>
            <a:off x="11105599" y="1986288"/>
            <a:ext cx="182880"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8" name="Oval 227">
            <a:extLst>
              <a:ext uri="{FF2B5EF4-FFF2-40B4-BE49-F238E27FC236}">
                <a16:creationId xmlns:a16="http://schemas.microsoft.com/office/drawing/2014/main" id="{2517590D-4162-4303-A38E-1FB630B9D1FA}"/>
              </a:ext>
            </a:extLst>
          </p:cNvPr>
          <p:cNvSpPr/>
          <p:nvPr/>
        </p:nvSpPr>
        <p:spPr>
          <a:xfrm>
            <a:off x="10648399" y="2377489"/>
            <a:ext cx="182880"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pic>
        <p:nvPicPr>
          <p:cNvPr id="229" name="Graphic 228" descr="Tag">
            <a:extLst>
              <a:ext uri="{FF2B5EF4-FFF2-40B4-BE49-F238E27FC236}">
                <a16:creationId xmlns:a16="http://schemas.microsoft.com/office/drawing/2014/main" id="{247DF4F9-3EB0-4B52-B9D6-6DE6879F416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flipH="1">
            <a:off x="10934278" y="2119298"/>
            <a:ext cx="217589" cy="217589"/>
          </a:xfrm>
          <a:prstGeom prst="rect">
            <a:avLst/>
          </a:prstGeom>
        </p:spPr>
      </p:pic>
      <p:sp>
        <p:nvSpPr>
          <p:cNvPr id="230" name="TextBox 229">
            <a:extLst>
              <a:ext uri="{FF2B5EF4-FFF2-40B4-BE49-F238E27FC236}">
                <a16:creationId xmlns:a16="http://schemas.microsoft.com/office/drawing/2014/main" id="{BB1C7542-6D57-4AAE-B302-C02AFA1FF5FB}"/>
              </a:ext>
            </a:extLst>
          </p:cNvPr>
          <p:cNvSpPr txBox="1"/>
          <p:nvPr/>
        </p:nvSpPr>
        <p:spPr>
          <a:xfrm>
            <a:off x="9390323" y="2129408"/>
            <a:ext cx="1646605" cy="246221"/>
          </a:xfrm>
          <a:prstGeom prst="rect">
            <a:avLst/>
          </a:prstGeom>
          <a:noFill/>
        </p:spPr>
        <p:txBody>
          <a:bodyPr wrap="none" rtlCol="0">
            <a:spAutoFit/>
          </a:bodyPr>
          <a:lstStyle/>
          <a:p>
            <a:r>
              <a:rPr lang="en-US" sz="1000" dirty="0">
                <a:latin typeface="Courier New" panose="02070309020205020404" pitchFamily="49" charset="0"/>
                <a:cs typeface="Courier New" panose="02070309020205020404" pitchFamily="49" charset="0"/>
              </a:rPr>
              <a:t>release-YYYY-MM-SRX</a:t>
            </a:r>
          </a:p>
        </p:txBody>
      </p:sp>
      <p:cxnSp>
        <p:nvCxnSpPr>
          <p:cNvPr id="231" name="Connector: Curved 230">
            <a:extLst>
              <a:ext uri="{FF2B5EF4-FFF2-40B4-BE49-F238E27FC236}">
                <a16:creationId xmlns:a16="http://schemas.microsoft.com/office/drawing/2014/main" id="{398A97CF-C354-463D-AB1D-2915D0649AE6}"/>
              </a:ext>
            </a:extLst>
          </p:cNvPr>
          <p:cNvCxnSpPr>
            <a:cxnSpLocks/>
            <a:stCxn id="219" idx="6"/>
            <a:endCxn id="228" idx="4"/>
          </p:cNvCxnSpPr>
          <p:nvPr/>
        </p:nvCxnSpPr>
        <p:spPr>
          <a:xfrm flipV="1">
            <a:off x="10098357" y="2560369"/>
            <a:ext cx="641482" cy="604161"/>
          </a:xfrm>
          <a:prstGeom prst="curvedConnector2">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32" name="Connector: Curved 231">
            <a:extLst>
              <a:ext uri="{FF2B5EF4-FFF2-40B4-BE49-F238E27FC236}">
                <a16:creationId xmlns:a16="http://schemas.microsoft.com/office/drawing/2014/main" id="{E9CB632C-E28B-41E8-B5A9-A984D4A057C3}"/>
              </a:ext>
            </a:extLst>
          </p:cNvPr>
          <p:cNvCxnSpPr>
            <a:cxnSpLocks/>
            <a:stCxn id="219" idx="6"/>
            <a:endCxn id="227" idx="4"/>
          </p:cNvCxnSpPr>
          <p:nvPr/>
        </p:nvCxnSpPr>
        <p:spPr>
          <a:xfrm flipV="1">
            <a:off x="10098357" y="2169168"/>
            <a:ext cx="1098682" cy="995362"/>
          </a:xfrm>
          <a:prstGeom prst="curvedConnector2">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38" name="TextBox 237">
            <a:extLst>
              <a:ext uri="{FF2B5EF4-FFF2-40B4-BE49-F238E27FC236}">
                <a16:creationId xmlns:a16="http://schemas.microsoft.com/office/drawing/2014/main" id="{F7F33F0C-E37D-47FF-A477-747CD0EDB9E3}"/>
              </a:ext>
            </a:extLst>
          </p:cNvPr>
          <p:cNvSpPr txBox="1"/>
          <p:nvPr/>
        </p:nvSpPr>
        <p:spPr>
          <a:xfrm>
            <a:off x="8528013" y="5939004"/>
            <a:ext cx="320297" cy="215444"/>
          </a:xfrm>
          <a:prstGeom prst="rect">
            <a:avLst/>
          </a:prstGeom>
          <a:noFill/>
        </p:spPr>
        <p:txBody>
          <a:bodyPr wrap="square" rtlCol="0">
            <a:spAutoFit/>
          </a:bodyPr>
          <a:lstStyle/>
          <a:p>
            <a:r>
              <a:rPr lang="en-US" sz="800" dirty="0">
                <a:solidFill>
                  <a:schemeClr val="bg1"/>
                </a:solidFill>
              </a:rPr>
              <a:t>12</a:t>
            </a:r>
          </a:p>
        </p:txBody>
      </p:sp>
      <p:sp>
        <p:nvSpPr>
          <p:cNvPr id="239" name="TextBox 238">
            <a:extLst>
              <a:ext uri="{FF2B5EF4-FFF2-40B4-BE49-F238E27FC236}">
                <a16:creationId xmlns:a16="http://schemas.microsoft.com/office/drawing/2014/main" id="{2C8BA50E-81DD-4396-AE07-BE762964A547}"/>
              </a:ext>
            </a:extLst>
          </p:cNvPr>
          <p:cNvSpPr txBox="1"/>
          <p:nvPr/>
        </p:nvSpPr>
        <p:spPr>
          <a:xfrm>
            <a:off x="9325197" y="6287772"/>
            <a:ext cx="320297" cy="215444"/>
          </a:xfrm>
          <a:prstGeom prst="rect">
            <a:avLst/>
          </a:prstGeom>
          <a:noFill/>
        </p:spPr>
        <p:txBody>
          <a:bodyPr wrap="square" rtlCol="0">
            <a:spAutoFit/>
          </a:bodyPr>
          <a:lstStyle/>
          <a:p>
            <a:r>
              <a:rPr lang="en-US" sz="800" dirty="0">
                <a:solidFill>
                  <a:schemeClr val="bg1"/>
                </a:solidFill>
              </a:rPr>
              <a:t>13</a:t>
            </a:r>
          </a:p>
        </p:txBody>
      </p:sp>
      <p:sp>
        <p:nvSpPr>
          <p:cNvPr id="240" name="TextBox 239">
            <a:extLst>
              <a:ext uri="{FF2B5EF4-FFF2-40B4-BE49-F238E27FC236}">
                <a16:creationId xmlns:a16="http://schemas.microsoft.com/office/drawing/2014/main" id="{842459AC-F4FF-4EF4-A4A4-758B4A200EE2}"/>
              </a:ext>
            </a:extLst>
          </p:cNvPr>
          <p:cNvSpPr txBox="1"/>
          <p:nvPr/>
        </p:nvSpPr>
        <p:spPr>
          <a:xfrm>
            <a:off x="10035894" y="5946571"/>
            <a:ext cx="320297" cy="215444"/>
          </a:xfrm>
          <a:prstGeom prst="rect">
            <a:avLst/>
          </a:prstGeom>
          <a:noFill/>
        </p:spPr>
        <p:txBody>
          <a:bodyPr wrap="square" rtlCol="0">
            <a:spAutoFit/>
          </a:bodyPr>
          <a:lstStyle/>
          <a:p>
            <a:r>
              <a:rPr lang="en-US" sz="800" dirty="0">
                <a:solidFill>
                  <a:schemeClr val="bg1"/>
                </a:solidFill>
              </a:rPr>
              <a:t>14</a:t>
            </a:r>
          </a:p>
        </p:txBody>
      </p:sp>
      <p:sp>
        <p:nvSpPr>
          <p:cNvPr id="241" name="TextBox 240">
            <a:extLst>
              <a:ext uri="{FF2B5EF4-FFF2-40B4-BE49-F238E27FC236}">
                <a16:creationId xmlns:a16="http://schemas.microsoft.com/office/drawing/2014/main" id="{F231DA6B-761F-4F75-BC93-9391A69AE2A9}"/>
              </a:ext>
            </a:extLst>
          </p:cNvPr>
          <p:cNvSpPr txBox="1"/>
          <p:nvPr/>
        </p:nvSpPr>
        <p:spPr>
          <a:xfrm>
            <a:off x="10640700" y="4401816"/>
            <a:ext cx="320297" cy="215444"/>
          </a:xfrm>
          <a:prstGeom prst="rect">
            <a:avLst/>
          </a:prstGeom>
          <a:noFill/>
        </p:spPr>
        <p:txBody>
          <a:bodyPr wrap="square" rtlCol="0">
            <a:spAutoFit/>
          </a:bodyPr>
          <a:lstStyle/>
          <a:p>
            <a:r>
              <a:rPr lang="en-US" sz="800" dirty="0">
                <a:solidFill>
                  <a:schemeClr val="bg1"/>
                </a:solidFill>
              </a:rPr>
              <a:t>15</a:t>
            </a:r>
          </a:p>
        </p:txBody>
      </p:sp>
      <p:sp>
        <p:nvSpPr>
          <p:cNvPr id="242" name="TextBox 241">
            <a:extLst>
              <a:ext uri="{FF2B5EF4-FFF2-40B4-BE49-F238E27FC236}">
                <a16:creationId xmlns:a16="http://schemas.microsoft.com/office/drawing/2014/main" id="{37515864-E352-44CD-B528-E7B7F6D7B55C}"/>
              </a:ext>
            </a:extLst>
          </p:cNvPr>
          <p:cNvSpPr txBox="1"/>
          <p:nvPr/>
        </p:nvSpPr>
        <p:spPr>
          <a:xfrm>
            <a:off x="11105599" y="4013572"/>
            <a:ext cx="320297" cy="215444"/>
          </a:xfrm>
          <a:prstGeom prst="rect">
            <a:avLst/>
          </a:prstGeom>
          <a:noFill/>
        </p:spPr>
        <p:txBody>
          <a:bodyPr wrap="square" rtlCol="0">
            <a:spAutoFit/>
          </a:bodyPr>
          <a:lstStyle/>
          <a:p>
            <a:r>
              <a:rPr lang="en-US" sz="800" dirty="0">
                <a:solidFill>
                  <a:schemeClr val="bg1"/>
                </a:solidFill>
              </a:rPr>
              <a:t>16</a:t>
            </a:r>
          </a:p>
        </p:txBody>
      </p:sp>
      <p:sp>
        <p:nvSpPr>
          <p:cNvPr id="243" name="TextBox 242">
            <a:extLst>
              <a:ext uri="{FF2B5EF4-FFF2-40B4-BE49-F238E27FC236}">
                <a16:creationId xmlns:a16="http://schemas.microsoft.com/office/drawing/2014/main" id="{23B0FDEF-6E7C-4C9D-A26C-4A406E6ADBBE}"/>
              </a:ext>
            </a:extLst>
          </p:cNvPr>
          <p:cNvSpPr txBox="1"/>
          <p:nvPr/>
        </p:nvSpPr>
        <p:spPr>
          <a:xfrm>
            <a:off x="9858306" y="3057328"/>
            <a:ext cx="320297" cy="215444"/>
          </a:xfrm>
          <a:prstGeom prst="rect">
            <a:avLst/>
          </a:prstGeom>
          <a:noFill/>
        </p:spPr>
        <p:txBody>
          <a:bodyPr wrap="square" rtlCol="0">
            <a:spAutoFit/>
          </a:bodyPr>
          <a:lstStyle/>
          <a:p>
            <a:r>
              <a:rPr lang="en-US" sz="800" dirty="0">
                <a:solidFill>
                  <a:schemeClr val="bg1"/>
                </a:solidFill>
              </a:rPr>
              <a:t>14</a:t>
            </a:r>
          </a:p>
        </p:txBody>
      </p:sp>
      <p:sp>
        <p:nvSpPr>
          <p:cNvPr id="244" name="TextBox 243">
            <a:extLst>
              <a:ext uri="{FF2B5EF4-FFF2-40B4-BE49-F238E27FC236}">
                <a16:creationId xmlns:a16="http://schemas.microsoft.com/office/drawing/2014/main" id="{2FBD3B86-56AF-4C9A-BCA8-98C02020CFCA}"/>
              </a:ext>
            </a:extLst>
          </p:cNvPr>
          <p:cNvSpPr txBox="1"/>
          <p:nvPr/>
        </p:nvSpPr>
        <p:spPr>
          <a:xfrm>
            <a:off x="10595121" y="2367922"/>
            <a:ext cx="320297" cy="215444"/>
          </a:xfrm>
          <a:prstGeom prst="rect">
            <a:avLst/>
          </a:prstGeom>
          <a:noFill/>
        </p:spPr>
        <p:txBody>
          <a:bodyPr wrap="square" rtlCol="0">
            <a:spAutoFit/>
          </a:bodyPr>
          <a:lstStyle/>
          <a:p>
            <a:r>
              <a:rPr lang="en-US" sz="800" dirty="0">
                <a:solidFill>
                  <a:schemeClr val="bg1"/>
                </a:solidFill>
              </a:rPr>
              <a:t>15</a:t>
            </a:r>
          </a:p>
        </p:txBody>
      </p:sp>
      <p:sp>
        <p:nvSpPr>
          <p:cNvPr id="245" name="TextBox 244">
            <a:extLst>
              <a:ext uri="{FF2B5EF4-FFF2-40B4-BE49-F238E27FC236}">
                <a16:creationId xmlns:a16="http://schemas.microsoft.com/office/drawing/2014/main" id="{7CC6E6D5-8567-4071-B3ED-848E5E1F22A6}"/>
              </a:ext>
            </a:extLst>
          </p:cNvPr>
          <p:cNvSpPr txBox="1"/>
          <p:nvPr/>
        </p:nvSpPr>
        <p:spPr>
          <a:xfrm>
            <a:off x="11059659" y="1969800"/>
            <a:ext cx="320297" cy="215444"/>
          </a:xfrm>
          <a:prstGeom prst="rect">
            <a:avLst/>
          </a:prstGeom>
          <a:noFill/>
        </p:spPr>
        <p:txBody>
          <a:bodyPr wrap="square" rtlCol="0">
            <a:spAutoFit/>
          </a:bodyPr>
          <a:lstStyle/>
          <a:p>
            <a:r>
              <a:rPr lang="en-US" sz="800" dirty="0">
                <a:solidFill>
                  <a:schemeClr val="bg1"/>
                </a:solidFill>
              </a:rPr>
              <a:t>16</a:t>
            </a:r>
          </a:p>
        </p:txBody>
      </p:sp>
      <p:cxnSp>
        <p:nvCxnSpPr>
          <p:cNvPr id="246" name="Straight Arrow Connector 245">
            <a:extLst>
              <a:ext uri="{FF2B5EF4-FFF2-40B4-BE49-F238E27FC236}">
                <a16:creationId xmlns:a16="http://schemas.microsoft.com/office/drawing/2014/main" id="{D451598C-3924-4462-B0DB-7EADAC76990E}"/>
              </a:ext>
            </a:extLst>
          </p:cNvPr>
          <p:cNvCxnSpPr>
            <a:cxnSpLocks/>
            <a:stCxn id="250" idx="6"/>
            <a:endCxn id="249" idx="2"/>
          </p:cNvCxnSpPr>
          <p:nvPr/>
        </p:nvCxnSpPr>
        <p:spPr>
          <a:xfrm>
            <a:off x="2116046" y="2808164"/>
            <a:ext cx="76920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7" name="TextBox 246">
            <a:extLst>
              <a:ext uri="{FF2B5EF4-FFF2-40B4-BE49-F238E27FC236}">
                <a16:creationId xmlns:a16="http://schemas.microsoft.com/office/drawing/2014/main" id="{C4553CD6-0371-42DE-BF4E-42862CE7C65F}"/>
              </a:ext>
            </a:extLst>
          </p:cNvPr>
          <p:cNvSpPr txBox="1"/>
          <p:nvPr/>
        </p:nvSpPr>
        <p:spPr>
          <a:xfrm>
            <a:off x="812436" y="2685055"/>
            <a:ext cx="1031051" cy="246221"/>
          </a:xfrm>
          <a:prstGeom prst="rect">
            <a:avLst/>
          </a:prstGeom>
          <a:noFill/>
        </p:spPr>
        <p:txBody>
          <a:bodyPr wrap="none" rtlCol="0">
            <a:spAutoFit/>
          </a:bodyPr>
          <a:lstStyle/>
          <a:p>
            <a:r>
              <a:rPr lang="en-US" sz="1000" dirty="0">
                <a:latin typeface="Courier New" panose="02070309020205020404" pitchFamily="49" charset="0"/>
                <a:cs typeface="Courier New" panose="02070309020205020404" pitchFamily="49" charset="0"/>
              </a:rPr>
              <a:t>feature/</a:t>
            </a:r>
            <a:r>
              <a:rPr lang="en-US" sz="1000" dirty="0" err="1">
                <a:latin typeface="Courier New" panose="02070309020205020404" pitchFamily="49" charset="0"/>
                <a:cs typeface="Courier New" panose="02070309020205020404" pitchFamily="49" charset="0"/>
              </a:rPr>
              <a:t>abc</a:t>
            </a:r>
            <a:endParaRPr lang="en-US" sz="1000" dirty="0">
              <a:latin typeface="Courier New" panose="02070309020205020404" pitchFamily="49" charset="0"/>
              <a:cs typeface="Courier New" panose="02070309020205020404" pitchFamily="49" charset="0"/>
            </a:endParaRPr>
          </a:p>
        </p:txBody>
      </p:sp>
      <p:sp>
        <p:nvSpPr>
          <p:cNvPr id="248" name="Oval 247">
            <a:extLst>
              <a:ext uri="{FF2B5EF4-FFF2-40B4-BE49-F238E27FC236}">
                <a16:creationId xmlns:a16="http://schemas.microsoft.com/office/drawing/2014/main" id="{CC93E8AF-09C5-418E-89F0-FEBA49AA3E3D}"/>
              </a:ext>
            </a:extLst>
          </p:cNvPr>
          <p:cNvSpPr/>
          <p:nvPr/>
        </p:nvSpPr>
        <p:spPr>
          <a:xfrm>
            <a:off x="1752047" y="2375946"/>
            <a:ext cx="182880"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1</a:t>
            </a:r>
          </a:p>
        </p:txBody>
      </p:sp>
      <p:sp>
        <p:nvSpPr>
          <p:cNvPr id="249" name="Oval 248">
            <a:extLst>
              <a:ext uri="{FF2B5EF4-FFF2-40B4-BE49-F238E27FC236}">
                <a16:creationId xmlns:a16="http://schemas.microsoft.com/office/drawing/2014/main" id="{E9E9E74E-896D-404A-AE9E-917FDE947291}"/>
              </a:ext>
            </a:extLst>
          </p:cNvPr>
          <p:cNvSpPr/>
          <p:nvPr/>
        </p:nvSpPr>
        <p:spPr>
          <a:xfrm>
            <a:off x="2885248" y="2716724"/>
            <a:ext cx="182880"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3</a:t>
            </a:r>
          </a:p>
        </p:txBody>
      </p:sp>
      <p:sp>
        <p:nvSpPr>
          <p:cNvPr id="250" name="Oval 249">
            <a:extLst>
              <a:ext uri="{FF2B5EF4-FFF2-40B4-BE49-F238E27FC236}">
                <a16:creationId xmlns:a16="http://schemas.microsoft.com/office/drawing/2014/main" id="{531C77C4-B1F9-4C8B-BD5E-404F43A17729}"/>
              </a:ext>
            </a:extLst>
          </p:cNvPr>
          <p:cNvSpPr/>
          <p:nvPr/>
        </p:nvSpPr>
        <p:spPr>
          <a:xfrm>
            <a:off x="2024606" y="2762444"/>
            <a:ext cx="91440" cy="914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51" name="Oval 250">
            <a:extLst>
              <a:ext uri="{FF2B5EF4-FFF2-40B4-BE49-F238E27FC236}">
                <a16:creationId xmlns:a16="http://schemas.microsoft.com/office/drawing/2014/main" id="{15BB6475-6E2B-4E83-AE70-52EEDE8073B4}"/>
              </a:ext>
            </a:extLst>
          </p:cNvPr>
          <p:cNvSpPr/>
          <p:nvPr/>
        </p:nvSpPr>
        <p:spPr>
          <a:xfrm>
            <a:off x="3160415" y="2415936"/>
            <a:ext cx="91440" cy="914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52" name="Oval 251">
            <a:extLst>
              <a:ext uri="{FF2B5EF4-FFF2-40B4-BE49-F238E27FC236}">
                <a16:creationId xmlns:a16="http://schemas.microsoft.com/office/drawing/2014/main" id="{B418349E-92B3-49F2-89ED-682362AD6E73}"/>
              </a:ext>
            </a:extLst>
          </p:cNvPr>
          <p:cNvSpPr/>
          <p:nvPr/>
        </p:nvSpPr>
        <p:spPr>
          <a:xfrm>
            <a:off x="2748935" y="2415936"/>
            <a:ext cx="91440" cy="914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cxnSp>
        <p:nvCxnSpPr>
          <p:cNvPr id="253" name="Connector: Curved 252">
            <a:extLst>
              <a:ext uri="{FF2B5EF4-FFF2-40B4-BE49-F238E27FC236}">
                <a16:creationId xmlns:a16="http://schemas.microsoft.com/office/drawing/2014/main" id="{316048EA-5ED6-4BC3-BC96-CB57DB621BF0}"/>
              </a:ext>
            </a:extLst>
          </p:cNvPr>
          <p:cNvCxnSpPr>
            <a:cxnSpLocks/>
            <a:stCxn id="248" idx="4"/>
            <a:endCxn id="250" idx="2"/>
          </p:cNvCxnSpPr>
          <p:nvPr/>
        </p:nvCxnSpPr>
        <p:spPr>
          <a:xfrm rot="16200000" flipH="1">
            <a:off x="1809377" y="2592935"/>
            <a:ext cx="249338" cy="181119"/>
          </a:xfrm>
          <a:prstGeom prst="curvedConnector2">
            <a:avLst/>
          </a:prstGeom>
          <a:ln>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54" name="Connector: Curved 253">
            <a:extLst>
              <a:ext uri="{FF2B5EF4-FFF2-40B4-BE49-F238E27FC236}">
                <a16:creationId xmlns:a16="http://schemas.microsoft.com/office/drawing/2014/main" id="{CE1D22DB-1CB4-4E46-AB86-B6B35A69F46C}"/>
              </a:ext>
            </a:extLst>
          </p:cNvPr>
          <p:cNvCxnSpPr>
            <a:cxnSpLocks/>
            <a:stCxn id="252" idx="4"/>
            <a:endCxn id="249" idx="1"/>
          </p:cNvCxnSpPr>
          <p:nvPr/>
        </p:nvCxnSpPr>
        <p:spPr>
          <a:xfrm rot="16200000" flipH="1">
            <a:off x="2735277" y="2566753"/>
            <a:ext cx="236130" cy="117375"/>
          </a:xfrm>
          <a:prstGeom prst="curvedConnector3">
            <a:avLst>
              <a:gd name="adj1" fmla="val 76892"/>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55" name="Connector: Curved 254">
            <a:extLst>
              <a:ext uri="{FF2B5EF4-FFF2-40B4-BE49-F238E27FC236}">
                <a16:creationId xmlns:a16="http://schemas.microsoft.com/office/drawing/2014/main" id="{208BE23C-EB5E-4B67-BA5D-F907651D64C9}"/>
              </a:ext>
            </a:extLst>
          </p:cNvPr>
          <p:cNvCxnSpPr>
            <a:cxnSpLocks/>
            <a:stCxn id="249" idx="6"/>
            <a:endCxn id="251" idx="4"/>
          </p:cNvCxnSpPr>
          <p:nvPr/>
        </p:nvCxnSpPr>
        <p:spPr>
          <a:xfrm flipV="1">
            <a:off x="3068128" y="2507376"/>
            <a:ext cx="138007" cy="300788"/>
          </a:xfrm>
          <a:prstGeom prst="curvedConnector2">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782948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10444-EF25-4B5C-B929-C85AA671B67A}"/>
              </a:ext>
            </a:extLst>
          </p:cNvPr>
          <p:cNvSpPr>
            <a:spLocks noGrp="1"/>
          </p:cNvSpPr>
          <p:nvPr>
            <p:ph type="title"/>
          </p:nvPr>
        </p:nvSpPr>
        <p:spPr/>
        <p:txBody>
          <a:bodyPr>
            <a:noAutofit/>
          </a:bodyPr>
          <a:lstStyle/>
          <a:p>
            <a:r>
              <a:rPr lang="en-US" sz="2000" dirty="0"/>
              <a:t>Release Engineering Reference</a:t>
            </a:r>
          </a:p>
        </p:txBody>
      </p:sp>
      <p:graphicFrame>
        <p:nvGraphicFramePr>
          <p:cNvPr id="3" name="Table 3">
            <a:extLst>
              <a:ext uri="{FF2B5EF4-FFF2-40B4-BE49-F238E27FC236}">
                <a16:creationId xmlns:a16="http://schemas.microsoft.com/office/drawing/2014/main" id="{6ABA1014-CFF5-455A-9F26-4CBFDFE6C389}"/>
              </a:ext>
            </a:extLst>
          </p:cNvPr>
          <p:cNvGraphicFramePr>
            <a:graphicFrameLocks noGrp="1"/>
          </p:cNvGraphicFramePr>
          <p:nvPr>
            <p:extLst>
              <p:ext uri="{D42A27DB-BD31-4B8C-83A1-F6EECF244321}">
                <p14:modId xmlns:p14="http://schemas.microsoft.com/office/powerpoint/2010/main" val="276573083"/>
              </p:ext>
            </p:extLst>
          </p:nvPr>
        </p:nvGraphicFramePr>
        <p:xfrm>
          <a:off x="458494" y="588433"/>
          <a:ext cx="11275012" cy="5770774"/>
        </p:xfrm>
        <a:graphic>
          <a:graphicData uri="http://schemas.openxmlformats.org/drawingml/2006/table">
            <a:tbl>
              <a:tblPr firstRow="1" bandRow="1">
                <a:tableStyleId>{5C22544A-7EE6-4342-B048-85BDC9FD1C3A}</a:tableStyleId>
              </a:tblPr>
              <a:tblGrid>
                <a:gridCol w="570206">
                  <a:extLst>
                    <a:ext uri="{9D8B030D-6E8A-4147-A177-3AD203B41FA5}">
                      <a16:colId xmlns:a16="http://schemas.microsoft.com/office/drawing/2014/main" val="506493828"/>
                    </a:ext>
                  </a:extLst>
                </a:gridCol>
                <a:gridCol w="6946468">
                  <a:extLst>
                    <a:ext uri="{9D8B030D-6E8A-4147-A177-3AD203B41FA5}">
                      <a16:colId xmlns:a16="http://schemas.microsoft.com/office/drawing/2014/main" val="3435005527"/>
                    </a:ext>
                  </a:extLst>
                </a:gridCol>
                <a:gridCol w="494577">
                  <a:extLst>
                    <a:ext uri="{9D8B030D-6E8A-4147-A177-3AD203B41FA5}">
                      <a16:colId xmlns:a16="http://schemas.microsoft.com/office/drawing/2014/main" val="1076769353"/>
                    </a:ext>
                  </a:extLst>
                </a:gridCol>
                <a:gridCol w="3263761">
                  <a:extLst>
                    <a:ext uri="{9D8B030D-6E8A-4147-A177-3AD203B41FA5}">
                      <a16:colId xmlns:a16="http://schemas.microsoft.com/office/drawing/2014/main" val="4019697388"/>
                    </a:ext>
                  </a:extLst>
                </a:gridCol>
              </a:tblGrid>
              <a:tr h="0">
                <a:tc>
                  <a:txBody>
                    <a:bodyPr/>
                    <a:lstStyle/>
                    <a:p>
                      <a:pPr algn="ctr"/>
                      <a:r>
                        <a:rPr lang="en-US" sz="1000" dirty="0"/>
                        <a:t>Step</a:t>
                      </a:r>
                    </a:p>
                  </a:txBody>
                  <a:tcPr/>
                </a:tc>
                <a:tc>
                  <a:txBody>
                    <a:bodyPr/>
                    <a:lstStyle/>
                    <a:p>
                      <a:r>
                        <a:rPr lang="en-US" sz="1000" dirty="0"/>
                        <a:t>Description</a:t>
                      </a:r>
                    </a:p>
                  </a:txBody>
                  <a:tcPr/>
                </a:tc>
                <a:tc gridSpan="2">
                  <a:txBody>
                    <a:bodyPr/>
                    <a:lstStyle/>
                    <a:p>
                      <a:r>
                        <a:rPr lang="en-US" sz="1000" dirty="0"/>
                        <a:t>Git commands</a:t>
                      </a:r>
                    </a:p>
                  </a:txBody>
                  <a:tcPr/>
                </a:tc>
                <a:tc hMerge="1">
                  <a:txBody>
                    <a:bodyPr/>
                    <a:lstStyle/>
                    <a:p>
                      <a:endParaRPr lang="en-US" sz="1000" dirty="0"/>
                    </a:p>
                  </a:txBody>
                  <a:tcPr/>
                </a:tc>
                <a:extLst>
                  <a:ext uri="{0D108BD9-81ED-4DB2-BD59-A6C34878D82A}">
                    <a16:rowId xmlns:a16="http://schemas.microsoft.com/office/drawing/2014/main" val="3154133875"/>
                  </a:ext>
                </a:extLst>
              </a:tr>
              <a:tr h="0">
                <a:tc gridSpan="4">
                  <a:txBody>
                    <a:bodyPr/>
                    <a:lstStyle/>
                    <a:p>
                      <a:pPr algn="ctr"/>
                      <a:r>
                        <a:rPr lang="en-US" sz="1200" b="1" dirty="0"/>
                        <a:t>Development</a:t>
                      </a:r>
                    </a:p>
                  </a:txBody>
                  <a:tcPr/>
                </a:tc>
                <a:tc hMerge="1">
                  <a:txBody>
                    <a:bodyPr/>
                    <a:lstStyle/>
                    <a:p>
                      <a:endParaRPr lang="en-US" sz="1000" dirty="0"/>
                    </a:p>
                  </a:txBody>
                  <a:tcPr/>
                </a:tc>
                <a:tc hMerge="1">
                  <a:txBody>
                    <a:bodyPr/>
                    <a:lstStyle/>
                    <a:p>
                      <a:endParaRPr lang="en-US" sz="1000" dirty="0"/>
                    </a:p>
                  </a:txBody>
                  <a:tcPr/>
                </a:tc>
                <a:tc hMerge="1">
                  <a:txBody>
                    <a:bodyPr/>
                    <a:lstStyle/>
                    <a:p>
                      <a:pPr algn="ctr"/>
                      <a:endParaRPr lang="en-US" sz="1200" dirty="0"/>
                    </a:p>
                  </a:txBody>
                  <a:tcPr/>
                </a:tc>
                <a:extLst>
                  <a:ext uri="{0D108BD9-81ED-4DB2-BD59-A6C34878D82A}">
                    <a16:rowId xmlns:a16="http://schemas.microsoft.com/office/drawing/2014/main" val="2611858149"/>
                  </a:ext>
                </a:extLst>
              </a:tr>
              <a:tr h="150390">
                <a:tc>
                  <a:txBody>
                    <a:bodyPr/>
                    <a:lstStyle/>
                    <a:p>
                      <a:pPr algn="ctr"/>
                      <a:r>
                        <a:rPr lang="en-US" sz="1000" dirty="0"/>
                        <a:t>0</a:t>
                      </a:r>
                    </a:p>
                  </a:txBody>
                  <a:tcPr/>
                </a:tc>
                <a:tc gridSpan="3">
                  <a:txBody>
                    <a:bodyPr/>
                    <a:lstStyle/>
                    <a:p>
                      <a:r>
                        <a:rPr lang="en-US" sz="1000" kern="1200" dirty="0">
                          <a:solidFill>
                            <a:schemeClr val="dk1"/>
                          </a:solidFill>
                          <a:effectLst/>
                          <a:latin typeface="+mn-lt"/>
                          <a:ea typeface="+mn-ea"/>
                          <a:cs typeface="+mn-cs"/>
                        </a:rPr>
                        <a:t>Release development starts on the develop branch by updating the release number, upgrading to newer versions of third-party dependencies, updating the target platform definitions. Large third-party dependencies may be mirrored/downloaded if necessary.</a:t>
                      </a:r>
                      <a:endParaRPr lang="en-US" sz="1000" dirty="0">
                        <a:latin typeface="+mn-lt"/>
                      </a:endParaRPr>
                    </a:p>
                  </a:txBody>
                  <a:tcPr/>
                </a:tc>
                <a:tc hMerge="1">
                  <a:txBody>
                    <a:bodyPr/>
                    <a:lstStyle/>
                    <a:p>
                      <a:endParaRPr lang="en-US" sz="1000" dirty="0"/>
                    </a:p>
                  </a:txBody>
                  <a:tcPr/>
                </a:tc>
                <a:tc hMerge="1">
                  <a:txBody>
                    <a:bodyPr/>
                    <a:lstStyle/>
                    <a:p>
                      <a:endParaRPr lang="en-US" sz="1000" dirty="0">
                        <a:latin typeface="+mn-lt"/>
                      </a:endParaRPr>
                    </a:p>
                  </a:txBody>
                  <a:tcPr/>
                </a:tc>
                <a:extLst>
                  <a:ext uri="{0D108BD9-81ED-4DB2-BD59-A6C34878D82A}">
                    <a16:rowId xmlns:a16="http://schemas.microsoft.com/office/drawing/2014/main" val="2499683507"/>
                  </a:ext>
                </a:extLst>
              </a:tr>
              <a:tr h="0">
                <a:tc>
                  <a:txBody>
                    <a:bodyPr/>
                    <a:lstStyle/>
                    <a:p>
                      <a:pPr algn="ctr"/>
                      <a:r>
                        <a:rPr lang="en-US" sz="1000" dirty="0"/>
                        <a:t>1, 2</a:t>
                      </a:r>
                    </a:p>
                  </a:txBody>
                  <a:tcPr/>
                </a:tc>
                <a:tc gridSpan="2">
                  <a:txBody>
                    <a:bodyPr/>
                    <a:lstStyle/>
                    <a:p>
                      <a:r>
                        <a:rPr lang="en-US" sz="1000" kern="1200" dirty="0">
                          <a:solidFill>
                            <a:schemeClr val="dk1"/>
                          </a:solidFill>
                          <a:effectLst/>
                          <a:latin typeface="+mn-lt"/>
                          <a:ea typeface="+mn-ea"/>
                          <a:cs typeface="+mn-cs"/>
                        </a:rPr>
                        <a:t>Development of major features is done on feature branches of affected repositories. If such features introduce third-party dependencies, then a feature branch is created in the release repository as well. A release feature branch can also be created in order to execute an end-to-end feature build and deploy binary artifacts for testing before the feature branch is merged into develop. </a:t>
                      </a:r>
                      <a:endParaRPr lang="en-US" sz="1000" dirty="0">
                        <a:latin typeface="+mn-lt"/>
                      </a:endParaRPr>
                    </a:p>
                  </a:txBody>
                  <a:tcPr/>
                </a:tc>
                <a:tc hMerge="1">
                  <a:txBody>
                    <a:bodyPr/>
                    <a:lstStyle/>
                    <a:p>
                      <a:pPr marL="0" marR="0">
                        <a:lnSpc>
                          <a:spcPct val="107000"/>
                        </a:lnSpc>
                        <a:spcBef>
                          <a:spcPts val="0"/>
                        </a:spcBef>
                        <a:spcAft>
                          <a:spcPts val="0"/>
                        </a:spcAft>
                      </a:pPr>
                      <a:r>
                        <a:rPr lang="en-US" sz="1000" dirty="0">
                          <a:effectLst/>
                          <a:latin typeface="Courier New" panose="02070309020205020404" pitchFamily="49" charset="0"/>
                          <a:ea typeface="Calibri" panose="020F0502020204030204" pitchFamily="34" charset="0"/>
                          <a:cs typeface="Times New Roman" panose="02020603050405020304" pitchFamily="18" charset="0"/>
                        </a:rPr>
                        <a:t>git checkout –b feature/</a:t>
                      </a:r>
                      <a:r>
                        <a:rPr lang="en-US" sz="1000" dirty="0" err="1">
                          <a:effectLst/>
                          <a:latin typeface="Courier New" panose="02070309020205020404" pitchFamily="49" charset="0"/>
                          <a:ea typeface="Calibri" panose="020F0502020204030204" pitchFamily="34" charset="0"/>
                          <a:cs typeface="Times New Roman" panose="02020603050405020304" pitchFamily="18" charset="0"/>
                        </a:rPr>
                        <a:t>abc</a:t>
                      </a:r>
                      <a:r>
                        <a:rPr lang="en-US" sz="1000" dirty="0">
                          <a:effectLst/>
                          <a:latin typeface="Courier New" panose="02070309020205020404" pitchFamily="49" charset="0"/>
                          <a:ea typeface="Calibri" panose="020F0502020204030204" pitchFamily="34" charset="0"/>
                          <a:cs typeface="Times New Roman" panose="02020603050405020304" pitchFamily="18" charset="0"/>
                        </a:rPr>
                        <a:t> develop</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000" dirty="0">
                          <a:effectLst/>
                          <a:latin typeface="Courier New" panose="02070309020205020404" pitchFamily="49" charset="0"/>
                          <a:ea typeface="Calibri" panose="020F0502020204030204" pitchFamily="34" charset="0"/>
                          <a:cs typeface="Times New Roman" panose="02020603050405020304" pitchFamily="18" charset="0"/>
                        </a:rPr>
                        <a:t>git push –u origin feature/</a:t>
                      </a:r>
                      <a:r>
                        <a:rPr lang="en-US" sz="1000" dirty="0" err="1">
                          <a:effectLst/>
                          <a:latin typeface="Courier New" panose="02070309020205020404" pitchFamily="49" charset="0"/>
                          <a:ea typeface="Calibri" panose="020F0502020204030204" pitchFamily="34" charset="0"/>
                          <a:cs typeface="Times New Roman" panose="02020603050405020304" pitchFamily="18" charset="0"/>
                        </a:rPr>
                        <a:t>abc</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a:effectLst/>
                          <a:latin typeface="Courier New" panose="02070309020205020404" pitchFamily="49" charset="0"/>
                          <a:ea typeface="Calibri" panose="020F0502020204030204" pitchFamily="34" charset="0"/>
                          <a:cs typeface="Times New Roman" panose="02020603050405020304" pitchFamily="18" charset="0"/>
                        </a:rPr>
                        <a:t>git checkout –b feature/abc develop</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000">
                          <a:effectLst/>
                          <a:latin typeface="Courier New" panose="02070309020205020404" pitchFamily="49" charset="0"/>
                          <a:ea typeface="Calibri" panose="020F0502020204030204" pitchFamily="34" charset="0"/>
                          <a:cs typeface="Times New Roman" panose="02020603050405020304" pitchFamily="18" charset="0"/>
                        </a:rPr>
                        <a:t>git push –u origin feature/abc</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40602214"/>
                  </a:ext>
                </a:extLst>
              </a:tr>
              <a:tr h="0">
                <a:tc>
                  <a:txBody>
                    <a:bodyPr/>
                    <a:lstStyle/>
                    <a:p>
                      <a:pPr algn="ctr"/>
                      <a:r>
                        <a:rPr lang="en-US" sz="1000" dirty="0"/>
                        <a:t>3, 5</a:t>
                      </a:r>
                    </a:p>
                  </a:txBody>
                  <a:tcPr/>
                </a:tc>
                <a:tc gridSpan="2">
                  <a:txBody>
                    <a:bodyPr/>
                    <a:lstStyle/>
                    <a:p>
                      <a:pPr marL="0" marR="0">
                        <a:lnSpc>
                          <a:spcPct val="107000"/>
                        </a:lnSpc>
                        <a:spcBef>
                          <a:spcPts val="0"/>
                        </a:spcBef>
                        <a:spcAft>
                          <a:spcPts val="0"/>
                        </a:spcAft>
                      </a:pPr>
                      <a:r>
                        <a:rPr lang="en-US" sz="1000" dirty="0">
                          <a:effectLst/>
                          <a:latin typeface="+mn-lt"/>
                          <a:ea typeface="Calibri" panose="020F0502020204030204" pitchFamily="34" charset="0"/>
                          <a:cs typeface="Times New Roman" panose="02020603050405020304" pitchFamily="18" charset="0"/>
                        </a:rPr>
                        <a:t>Once a feature is implemented it is merged into develop. First, develop is merged into the feature branch and any merge conflicts and other problems are resolved. Then the feature branch is merged into develop with --no-ff option is order to preserve branching history. Once merged, the feature branch is deleted. The pipeline build is executed.</a:t>
                      </a:r>
                      <a:endParaRPr lang="en-US" sz="1100" dirty="0">
                        <a:effectLst/>
                        <a:latin typeface="+mn-lt"/>
                        <a:ea typeface="Calibri" panose="020F0502020204030204" pitchFamily="34" charset="0"/>
                        <a:cs typeface="Times New Roman" panose="02020603050405020304" pitchFamily="18" charset="0"/>
                      </a:endParaRPr>
                    </a:p>
                  </a:txBody>
                  <a:tcPr marL="68580" marR="68580" marT="0" marB="0"/>
                </a:tc>
                <a:tc hMerge="1">
                  <a:txBody>
                    <a:bodyPr/>
                    <a:lstStyle/>
                    <a:p>
                      <a:r>
                        <a:rPr lang="en-US" sz="1000" kern="1200" dirty="0">
                          <a:solidFill>
                            <a:schemeClr val="dk1"/>
                          </a:solidFill>
                          <a:effectLst/>
                          <a:latin typeface="Courier New" panose="02070309020205020404" pitchFamily="49" charset="0"/>
                          <a:ea typeface="+mn-ea"/>
                          <a:cs typeface="Courier New" panose="02070309020205020404" pitchFamily="49" charset="0"/>
                        </a:rPr>
                        <a:t>git merge develop</a:t>
                      </a:r>
                    </a:p>
                    <a:p>
                      <a:r>
                        <a:rPr lang="en-US" sz="1000" kern="1200" dirty="0">
                          <a:solidFill>
                            <a:schemeClr val="dk1"/>
                          </a:solidFill>
                          <a:effectLst/>
                          <a:latin typeface="Courier New" panose="02070309020205020404" pitchFamily="49" charset="0"/>
                          <a:ea typeface="+mn-ea"/>
                          <a:cs typeface="Courier New" panose="02070309020205020404" pitchFamily="49" charset="0"/>
                        </a:rPr>
                        <a:t>git push</a:t>
                      </a:r>
                    </a:p>
                    <a:p>
                      <a:r>
                        <a:rPr lang="en-US" sz="1000" kern="1200" dirty="0">
                          <a:solidFill>
                            <a:schemeClr val="dk1"/>
                          </a:solidFill>
                          <a:effectLst/>
                          <a:latin typeface="Courier New" panose="02070309020205020404" pitchFamily="49" charset="0"/>
                          <a:ea typeface="+mn-ea"/>
                          <a:cs typeface="Courier New" panose="02070309020205020404" pitchFamily="49" charset="0"/>
                        </a:rPr>
                        <a:t>git checkout develop</a:t>
                      </a:r>
                    </a:p>
                    <a:p>
                      <a:r>
                        <a:rPr lang="en-US" sz="1000" kern="1200" dirty="0">
                          <a:solidFill>
                            <a:schemeClr val="dk1"/>
                          </a:solidFill>
                          <a:effectLst/>
                          <a:latin typeface="Courier New" panose="02070309020205020404" pitchFamily="49" charset="0"/>
                          <a:ea typeface="+mn-ea"/>
                          <a:cs typeface="Courier New" panose="02070309020205020404" pitchFamily="49" charset="0"/>
                        </a:rPr>
                        <a:t>git merge --no-ff feature/</a:t>
                      </a:r>
                      <a:r>
                        <a:rPr lang="en-US" sz="1000" kern="1200" dirty="0" err="1">
                          <a:solidFill>
                            <a:schemeClr val="dk1"/>
                          </a:solidFill>
                          <a:effectLst/>
                          <a:latin typeface="Courier New" panose="02070309020205020404" pitchFamily="49" charset="0"/>
                          <a:ea typeface="+mn-ea"/>
                          <a:cs typeface="Courier New" panose="02070309020205020404" pitchFamily="49" charset="0"/>
                        </a:rPr>
                        <a:t>abc</a:t>
                      </a:r>
                      <a:endParaRPr lang="en-US" sz="1000" kern="1200" dirty="0">
                        <a:solidFill>
                          <a:schemeClr val="dk1"/>
                        </a:solidFill>
                        <a:effectLst/>
                        <a:latin typeface="Courier New" panose="02070309020205020404" pitchFamily="49" charset="0"/>
                        <a:ea typeface="+mn-ea"/>
                        <a:cs typeface="Courier New" panose="02070309020205020404" pitchFamily="49" charset="0"/>
                      </a:endParaRPr>
                    </a:p>
                    <a:p>
                      <a:r>
                        <a:rPr lang="en-US" sz="1000" kern="1200" dirty="0">
                          <a:solidFill>
                            <a:schemeClr val="dk1"/>
                          </a:solidFill>
                          <a:effectLst/>
                          <a:latin typeface="Courier New" panose="02070309020205020404" pitchFamily="49" charset="0"/>
                          <a:ea typeface="+mn-ea"/>
                          <a:cs typeface="Courier New" panose="02070309020205020404" pitchFamily="49" charset="0"/>
                        </a:rPr>
                        <a:t>git push</a:t>
                      </a:r>
                    </a:p>
                    <a:p>
                      <a:r>
                        <a:rPr lang="en-US" sz="1000" kern="1200" dirty="0">
                          <a:solidFill>
                            <a:schemeClr val="dk1"/>
                          </a:solidFill>
                          <a:effectLst/>
                          <a:latin typeface="Courier New" panose="02070309020205020404" pitchFamily="49" charset="0"/>
                          <a:ea typeface="+mn-ea"/>
                          <a:cs typeface="Courier New" panose="02070309020205020404" pitchFamily="49" charset="0"/>
                        </a:rPr>
                        <a:t>git branch –d feature/</a:t>
                      </a:r>
                      <a:r>
                        <a:rPr lang="en-US" sz="1000" kern="1200" dirty="0" err="1">
                          <a:solidFill>
                            <a:schemeClr val="dk1"/>
                          </a:solidFill>
                          <a:effectLst/>
                          <a:latin typeface="Courier New" panose="02070309020205020404" pitchFamily="49" charset="0"/>
                          <a:ea typeface="+mn-ea"/>
                          <a:cs typeface="Courier New" panose="02070309020205020404" pitchFamily="49" charset="0"/>
                        </a:rPr>
                        <a:t>abc</a:t>
                      </a:r>
                      <a:endParaRPr lang="en-US" sz="1000" kern="1200" dirty="0">
                        <a:solidFill>
                          <a:schemeClr val="dk1"/>
                        </a:solidFill>
                        <a:effectLst/>
                        <a:latin typeface="Courier New" panose="02070309020205020404" pitchFamily="49" charset="0"/>
                        <a:ea typeface="+mn-ea"/>
                        <a:cs typeface="Courier New" panose="02070309020205020404" pitchFamily="49" charset="0"/>
                      </a:endParaRPr>
                    </a:p>
                    <a:p>
                      <a:r>
                        <a:rPr lang="en-US" sz="1000" kern="1200" dirty="0">
                          <a:solidFill>
                            <a:schemeClr val="dk1"/>
                          </a:solidFill>
                          <a:effectLst/>
                          <a:latin typeface="Courier New" panose="02070309020205020404" pitchFamily="49" charset="0"/>
                          <a:ea typeface="+mn-ea"/>
                          <a:cs typeface="Courier New" panose="02070309020205020404" pitchFamily="49" charset="0"/>
                        </a:rPr>
                        <a:t>git push origin –delete feature/</a:t>
                      </a:r>
                      <a:r>
                        <a:rPr lang="en-US" sz="1000" kern="1200" dirty="0" err="1">
                          <a:solidFill>
                            <a:schemeClr val="dk1"/>
                          </a:solidFill>
                          <a:effectLst/>
                          <a:latin typeface="Courier New" panose="02070309020205020404" pitchFamily="49" charset="0"/>
                          <a:ea typeface="+mn-ea"/>
                          <a:cs typeface="Courier New" panose="02070309020205020404" pitchFamily="49" charset="0"/>
                        </a:rPr>
                        <a:t>abc</a:t>
                      </a:r>
                      <a:endParaRPr lang="en-US" sz="1000" dirty="0">
                        <a:latin typeface="Courier New" panose="02070309020205020404" pitchFamily="49" charset="0"/>
                        <a:cs typeface="Courier New" panose="02070309020205020404" pitchFamily="49" charset="0"/>
                      </a:endParaRPr>
                    </a:p>
                  </a:txBody>
                  <a:tcPr/>
                </a:tc>
                <a:tc>
                  <a:txBody>
                    <a:bodyPr/>
                    <a:lstStyle/>
                    <a:p>
                      <a:r>
                        <a:rPr lang="en-US" sz="1000" kern="1200" dirty="0">
                          <a:solidFill>
                            <a:schemeClr val="dk1"/>
                          </a:solidFill>
                          <a:effectLst/>
                          <a:latin typeface="Courier New" panose="02070309020205020404" pitchFamily="49" charset="0"/>
                          <a:ea typeface="+mn-ea"/>
                          <a:cs typeface="Courier New" panose="02070309020205020404" pitchFamily="49" charset="0"/>
                        </a:rPr>
                        <a:t>git merge develop</a:t>
                      </a:r>
                    </a:p>
                    <a:p>
                      <a:r>
                        <a:rPr lang="en-US" sz="1000" kern="1200" dirty="0">
                          <a:solidFill>
                            <a:schemeClr val="dk1"/>
                          </a:solidFill>
                          <a:effectLst/>
                          <a:latin typeface="Courier New" panose="02070309020205020404" pitchFamily="49" charset="0"/>
                          <a:ea typeface="+mn-ea"/>
                          <a:cs typeface="Courier New" panose="02070309020205020404" pitchFamily="49" charset="0"/>
                        </a:rPr>
                        <a:t>git push</a:t>
                      </a:r>
                    </a:p>
                    <a:p>
                      <a:r>
                        <a:rPr lang="en-US" sz="1000" kern="1200" dirty="0">
                          <a:solidFill>
                            <a:schemeClr val="dk1"/>
                          </a:solidFill>
                          <a:effectLst/>
                          <a:latin typeface="Courier New" panose="02070309020205020404" pitchFamily="49" charset="0"/>
                          <a:ea typeface="+mn-ea"/>
                          <a:cs typeface="Courier New" panose="02070309020205020404" pitchFamily="49" charset="0"/>
                        </a:rPr>
                        <a:t>git checkout develop</a:t>
                      </a:r>
                    </a:p>
                    <a:p>
                      <a:r>
                        <a:rPr lang="en-US" sz="1000" kern="1200" dirty="0">
                          <a:solidFill>
                            <a:schemeClr val="dk1"/>
                          </a:solidFill>
                          <a:effectLst/>
                          <a:latin typeface="Courier New" panose="02070309020205020404" pitchFamily="49" charset="0"/>
                          <a:ea typeface="+mn-ea"/>
                          <a:cs typeface="Courier New" panose="02070309020205020404" pitchFamily="49" charset="0"/>
                        </a:rPr>
                        <a:t>git merge --no-ff feature/</a:t>
                      </a:r>
                      <a:r>
                        <a:rPr lang="en-US" sz="1000" kern="1200" dirty="0" err="1">
                          <a:solidFill>
                            <a:schemeClr val="dk1"/>
                          </a:solidFill>
                          <a:effectLst/>
                          <a:latin typeface="Courier New" panose="02070309020205020404" pitchFamily="49" charset="0"/>
                          <a:ea typeface="+mn-ea"/>
                          <a:cs typeface="Courier New" panose="02070309020205020404" pitchFamily="49" charset="0"/>
                        </a:rPr>
                        <a:t>abc</a:t>
                      </a:r>
                      <a:endParaRPr lang="en-US" sz="1000" kern="1200" dirty="0">
                        <a:solidFill>
                          <a:schemeClr val="dk1"/>
                        </a:solidFill>
                        <a:effectLst/>
                        <a:latin typeface="Courier New" panose="02070309020205020404" pitchFamily="49" charset="0"/>
                        <a:ea typeface="+mn-ea"/>
                        <a:cs typeface="Courier New" panose="02070309020205020404" pitchFamily="49" charset="0"/>
                      </a:endParaRPr>
                    </a:p>
                    <a:p>
                      <a:r>
                        <a:rPr lang="en-US" sz="1000" kern="1200" dirty="0">
                          <a:solidFill>
                            <a:schemeClr val="dk1"/>
                          </a:solidFill>
                          <a:effectLst/>
                          <a:latin typeface="Courier New" panose="02070309020205020404" pitchFamily="49" charset="0"/>
                          <a:ea typeface="+mn-ea"/>
                          <a:cs typeface="Courier New" panose="02070309020205020404" pitchFamily="49" charset="0"/>
                        </a:rPr>
                        <a:t>git push</a:t>
                      </a:r>
                    </a:p>
                    <a:p>
                      <a:r>
                        <a:rPr lang="en-US" sz="1000" kern="1200" dirty="0">
                          <a:solidFill>
                            <a:schemeClr val="dk1"/>
                          </a:solidFill>
                          <a:effectLst/>
                          <a:latin typeface="Courier New" panose="02070309020205020404" pitchFamily="49" charset="0"/>
                          <a:ea typeface="+mn-ea"/>
                          <a:cs typeface="Courier New" panose="02070309020205020404" pitchFamily="49" charset="0"/>
                        </a:rPr>
                        <a:t>git branch –d feature/</a:t>
                      </a:r>
                      <a:r>
                        <a:rPr lang="en-US" sz="1000" kern="1200" dirty="0" err="1">
                          <a:solidFill>
                            <a:schemeClr val="dk1"/>
                          </a:solidFill>
                          <a:effectLst/>
                          <a:latin typeface="Courier New" panose="02070309020205020404" pitchFamily="49" charset="0"/>
                          <a:ea typeface="+mn-ea"/>
                          <a:cs typeface="Courier New" panose="02070309020205020404" pitchFamily="49" charset="0"/>
                        </a:rPr>
                        <a:t>abc</a:t>
                      </a:r>
                      <a:endParaRPr lang="en-US" sz="1000" kern="1200" dirty="0">
                        <a:solidFill>
                          <a:schemeClr val="dk1"/>
                        </a:solidFill>
                        <a:effectLst/>
                        <a:latin typeface="Courier New" panose="02070309020205020404" pitchFamily="49" charset="0"/>
                        <a:ea typeface="+mn-ea"/>
                        <a:cs typeface="Courier New" panose="02070309020205020404" pitchFamily="49" charset="0"/>
                      </a:endParaRPr>
                    </a:p>
                    <a:p>
                      <a:r>
                        <a:rPr lang="en-US" sz="1000" kern="1200" dirty="0">
                          <a:solidFill>
                            <a:schemeClr val="dk1"/>
                          </a:solidFill>
                          <a:effectLst/>
                          <a:latin typeface="Courier New" panose="02070309020205020404" pitchFamily="49" charset="0"/>
                          <a:ea typeface="+mn-ea"/>
                          <a:cs typeface="Courier New" panose="02070309020205020404" pitchFamily="49" charset="0"/>
                        </a:rPr>
                        <a:t>git push origin –delete feature/</a:t>
                      </a:r>
                      <a:r>
                        <a:rPr lang="en-US" sz="1000" kern="1200" dirty="0" err="1">
                          <a:solidFill>
                            <a:schemeClr val="dk1"/>
                          </a:solidFill>
                          <a:effectLst/>
                          <a:latin typeface="Courier New" panose="02070309020205020404" pitchFamily="49" charset="0"/>
                          <a:ea typeface="+mn-ea"/>
                          <a:cs typeface="Courier New" panose="02070309020205020404" pitchFamily="49" charset="0"/>
                        </a:rPr>
                        <a:t>abc</a:t>
                      </a:r>
                      <a:endParaRPr lang="en-US" sz="1000" dirty="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2176487126"/>
                  </a:ext>
                </a:extLst>
              </a:tr>
              <a:tr h="0">
                <a:tc>
                  <a:txBody>
                    <a:bodyPr/>
                    <a:lstStyle/>
                    <a:p>
                      <a:pPr algn="ctr"/>
                      <a:r>
                        <a:rPr lang="en-US" sz="1000" dirty="0"/>
                        <a:t>3</a:t>
                      </a:r>
                    </a:p>
                  </a:txBody>
                  <a:tcPr/>
                </a:tc>
                <a:tc gridSpan="3">
                  <a:txBody>
                    <a:bodyPr/>
                    <a:lstStyle/>
                    <a:p>
                      <a:pPr marL="0" marR="0">
                        <a:lnSpc>
                          <a:spcPct val="107000"/>
                        </a:lnSpc>
                        <a:spcBef>
                          <a:spcPts val="0"/>
                        </a:spcBef>
                        <a:spcAft>
                          <a:spcPts val="0"/>
                        </a:spcAft>
                      </a:pPr>
                      <a:r>
                        <a:rPr lang="en-US" sz="1000" dirty="0">
                          <a:effectLst/>
                          <a:latin typeface="Calibri" panose="020F0502020204030204" pitchFamily="34" charset="0"/>
                          <a:ea typeface="Calibri" panose="020F0502020204030204" pitchFamily="34" charset="0"/>
                          <a:cs typeface="Times New Roman" panose="02020603050405020304" pitchFamily="18" charset="0"/>
                        </a:rPr>
                        <a:t>A feature branch may be created in the same way as 1 and 2, but it might not make it into the release, i.e. merged into develop before 6. In this case the feature is moved to the next release.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sz="1000" dirty="0"/>
                    </a:p>
                  </a:txBody>
                  <a:tcPr/>
                </a:tc>
                <a:tc hMerge="1">
                  <a:txBody>
                    <a:bodyPr/>
                    <a:lstStyle/>
                    <a:p>
                      <a:pPr marL="0" marR="0">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06910301"/>
                  </a:ext>
                </a:extLst>
              </a:tr>
              <a:tr h="0">
                <a:tc gridSpan="4">
                  <a:txBody>
                    <a:bodyPr/>
                    <a:lstStyle/>
                    <a:p>
                      <a:pPr algn="ctr"/>
                      <a:r>
                        <a:rPr lang="en-US" sz="1200" b="1" dirty="0"/>
                        <a:t>Pre-release</a:t>
                      </a:r>
                    </a:p>
                  </a:txBody>
                  <a:tcPr/>
                </a:tc>
                <a:tc hMerge="1">
                  <a:txBody>
                    <a:bodyPr/>
                    <a:lstStyle/>
                    <a:p>
                      <a:endParaRPr lang="en-US" sz="1000" dirty="0"/>
                    </a:p>
                  </a:txBody>
                  <a:tcPr/>
                </a:tc>
                <a:tc hMerge="1">
                  <a:txBody>
                    <a:bodyPr/>
                    <a:lstStyle/>
                    <a:p>
                      <a:endParaRPr lang="en-US" sz="1000" dirty="0"/>
                    </a:p>
                  </a:txBody>
                  <a:tcPr/>
                </a:tc>
                <a:tc hMerge="1">
                  <a:txBody>
                    <a:bodyPr/>
                    <a:lstStyle/>
                    <a:p>
                      <a:pPr algn="ctr"/>
                      <a:endParaRPr lang="en-US" sz="1200" dirty="0"/>
                    </a:p>
                  </a:txBody>
                  <a:tcPr/>
                </a:tc>
                <a:extLst>
                  <a:ext uri="{0D108BD9-81ED-4DB2-BD59-A6C34878D82A}">
                    <a16:rowId xmlns:a16="http://schemas.microsoft.com/office/drawing/2014/main" val="2353330298"/>
                  </a:ext>
                </a:extLst>
              </a:tr>
              <a:tr h="0">
                <a:tc>
                  <a:txBody>
                    <a:bodyPr/>
                    <a:lstStyle/>
                    <a:p>
                      <a:pPr algn="ctr"/>
                      <a:r>
                        <a:rPr lang="en-US" sz="1000" dirty="0"/>
                        <a:t>6</a:t>
                      </a:r>
                    </a:p>
                  </a:txBody>
                  <a:tcPr/>
                </a:tc>
                <a:tc gridSpan="2">
                  <a:txBody>
                    <a:bodyPr/>
                    <a:lstStyle/>
                    <a:p>
                      <a:pPr marL="0" marR="0">
                        <a:lnSpc>
                          <a:spcPct val="107000"/>
                        </a:lnSpc>
                        <a:spcBef>
                          <a:spcPts val="0"/>
                        </a:spcBef>
                        <a:spcAft>
                          <a:spcPts val="0"/>
                        </a:spcAft>
                      </a:pPr>
                      <a:r>
                        <a:rPr lang="en-US" sz="1000" dirty="0">
                          <a:effectLst/>
                          <a:latin typeface="Calibri" panose="020F0502020204030204" pitchFamily="34" charset="0"/>
                          <a:ea typeface="Calibri" panose="020F0502020204030204" pitchFamily="34" charset="0"/>
                          <a:cs typeface="Times New Roman" panose="02020603050405020304" pitchFamily="18" charset="0"/>
                        </a:rPr>
                        <a:t>A release branch is created off develop in release and affected product repositories. If there were no changes in some products then the pipeline definition in the release branch in the release repository shall be updated to point to the last release tag for those products. However, it is better to create release branches in all products for consistency and also to account for a possibility of a bug fix in a product which was not modified during the develop phase.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pPr marL="0" marR="0">
                        <a:lnSpc>
                          <a:spcPct val="107000"/>
                        </a:lnSpc>
                        <a:spcBef>
                          <a:spcPts val="0"/>
                        </a:spcBef>
                        <a:spcAft>
                          <a:spcPts val="0"/>
                        </a:spcAft>
                      </a:pPr>
                      <a:r>
                        <a:rPr lang="en-US" sz="1000" dirty="0">
                          <a:effectLst/>
                          <a:latin typeface="Courier New" panose="02070309020205020404" pitchFamily="49" charset="0"/>
                          <a:ea typeface="Calibri" panose="020F0502020204030204" pitchFamily="34" charset="0"/>
                          <a:cs typeface="Times New Roman" panose="02020603050405020304" pitchFamily="18" charset="0"/>
                        </a:rPr>
                        <a:t>git checkout –b release/YYYY-MM develop</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000" dirty="0">
                          <a:effectLst/>
                          <a:latin typeface="Courier New" panose="02070309020205020404" pitchFamily="49" charset="0"/>
                          <a:ea typeface="Calibri" panose="020F0502020204030204" pitchFamily="34" charset="0"/>
                          <a:cs typeface="Times New Roman" panose="02020603050405020304" pitchFamily="18" charset="0"/>
                        </a:rPr>
                        <a:t>git push –u origin release/YYYY-MM</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a:effectLst/>
                          <a:latin typeface="Courier New" panose="02070309020205020404" pitchFamily="49" charset="0"/>
                          <a:ea typeface="Calibri" panose="020F0502020204030204" pitchFamily="34" charset="0"/>
                          <a:cs typeface="Times New Roman" panose="02020603050405020304" pitchFamily="18" charset="0"/>
                        </a:rPr>
                        <a:t>git checkout –b release/YYYY-MM develop</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000" dirty="0">
                          <a:effectLst/>
                          <a:latin typeface="Courier New" panose="02070309020205020404" pitchFamily="49" charset="0"/>
                          <a:ea typeface="Calibri" panose="020F0502020204030204" pitchFamily="34" charset="0"/>
                          <a:cs typeface="Times New Roman" panose="02020603050405020304" pitchFamily="18" charset="0"/>
                        </a:rPr>
                        <a:t>git push –u origin release/YYYY-MM</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81765041"/>
                  </a:ext>
                </a:extLst>
              </a:tr>
              <a:tr h="0">
                <a:tc>
                  <a:txBody>
                    <a:bodyPr/>
                    <a:lstStyle/>
                    <a:p>
                      <a:pPr algn="ctr"/>
                      <a:r>
                        <a:rPr lang="en-US" sz="1000" dirty="0"/>
                        <a:t>7, 8</a:t>
                      </a:r>
                    </a:p>
                  </a:txBody>
                  <a:tcPr/>
                </a:tc>
                <a:tc gridSpan="3">
                  <a:txBody>
                    <a:bodyPr/>
                    <a:lstStyle/>
                    <a:p>
                      <a:pPr marL="0" marR="0">
                        <a:lnSpc>
                          <a:spcPct val="107000"/>
                        </a:lnSpc>
                        <a:spcBef>
                          <a:spcPts val="0"/>
                        </a:spcBef>
                        <a:spcAft>
                          <a:spcPts val="0"/>
                        </a:spcAft>
                      </a:pPr>
                      <a:r>
                        <a:rPr lang="en-US" sz="1000" dirty="0">
                          <a:effectLst/>
                          <a:latin typeface="Calibri" panose="020F0502020204030204" pitchFamily="34" charset="0"/>
                          <a:ea typeface="Calibri" panose="020F0502020204030204" pitchFamily="34" charset="0"/>
                          <a:cs typeface="Times New Roman" panose="02020603050405020304" pitchFamily="18" charset="0"/>
                        </a:rPr>
                        <a:t>Simple fixes can be done on the release branch. Complex fixes are done on fix branches which are merged into the release branch in the same way as features – see steps 1 and 3. Fixes can be merged into the develop branch as they are closed.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sz="1000" dirty="0"/>
                    </a:p>
                  </a:txBody>
                  <a:tcPr/>
                </a:tc>
                <a:tc hMerge="1">
                  <a:txBody>
                    <a:bodyPr/>
                    <a:lstStyle/>
                    <a:p>
                      <a:pPr marL="0" marR="0">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37857151"/>
                  </a:ext>
                </a:extLst>
              </a:tr>
              <a:tr h="0">
                <a:tc>
                  <a:txBody>
                    <a:bodyPr/>
                    <a:lstStyle/>
                    <a:p>
                      <a:pPr algn="ctr"/>
                      <a:r>
                        <a:rPr lang="en-US" sz="1000" dirty="0"/>
                        <a:t>9</a:t>
                      </a:r>
                    </a:p>
                  </a:txBody>
                  <a:tcPr/>
                </a:tc>
                <a:tc gridSpan="3">
                  <a:txBody>
                    <a:bodyPr/>
                    <a:lstStyle/>
                    <a:p>
                      <a:pPr marL="0" marR="0">
                        <a:lnSpc>
                          <a:spcPct val="107000"/>
                        </a:lnSpc>
                        <a:spcBef>
                          <a:spcPts val="0"/>
                        </a:spcBef>
                        <a:spcAft>
                          <a:spcPts val="0"/>
                        </a:spcAft>
                      </a:pPr>
                      <a:r>
                        <a:rPr lang="en-US" sz="1000" dirty="0">
                          <a:effectLst/>
                          <a:latin typeface="Calibri" panose="020F0502020204030204" pitchFamily="34" charset="0"/>
                          <a:ea typeface="Calibri" panose="020F0502020204030204" pitchFamily="34" charset="0"/>
                          <a:cs typeface="Times New Roman" panose="02020603050405020304" pitchFamily="18" charset="0"/>
                        </a:rPr>
                        <a:t>Before merging the release branch into develop and master the semantic versions of products are updated to reflect the nature of changes implemented as part of the release.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sz="1000" dirty="0"/>
                    </a:p>
                  </a:txBody>
                  <a:tcPr/>
                </a:tc>
                <a:tc hMerge="1">
                  <a:txBody>
                    <a:bodyPr/>
                    <a:lstStyle/>
                    <a:p>
                      <a:pPr marL="0" marR="0">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01632420"/>
                  </a:ext>
                </a:extLst>
              </a:tr>
              <a:tr h="0">
                <a:tc>
                  <a:txBody>
                    <a:bodyPr/>
                    <a:lstStyle/>
                    <a:p>
                      <a:pPr algn="ctr"/>
                      <a:r>
                        <a:rPr lang="en-US" sz="1000" dirty="0"/>
                        <a:t>10</a:t>
                      </a:r>
                    </a:p>
                  </a:txBody>
                  <a:tcPr/>
                </a:tc>
                <a:tc gridSpan="3">
                  <a:txBody>
                    <a:bodyPr/>
                    <a:lstStyle/>
                    <a:p>
                      <a:pPr marL="0" marR="0">
                        <a:lnSpc>
                          <a:spcPct val="107000"/>
                        </a:lnSpc>
                        <a:spcBef>
                          <a:spcPts val="0"/>
                        </a:spcBef>
                        <a:spcAft>
                          <a:spcPts val="0"/>
                        </a:spcAft>
                      </a:pPr>
                      <a:r>
                        <a:rPr lang="en-US" sz="1000" dirty="0">
                          <a:effectLst/>
                          <a:latin typeface="Calibri" panose="020F0502020204030204" pitchFamily="34" charset="0"/>
                          <a:ea typeface="Calibri" panose="020F0502020204030204" pitchFamily="34" charset="0"/>
                          <a:cs typeface="Times New Roman" panose="02020603050405020304" pitchFamily="18" charset="0"/>
                        </a:rPr>
                        <a:t>After merging the pipeline definition is modified to point to the release parameter branch is it was modified before in step 6 to point to release tags. An end-to-end build off develop is executed.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dirty="0"/>
                    </a:p>
                  </a:txBody>
                  <a:tcPr/>
                </a:tc>
                <a:tc hMerge="1">
                  <a:txBody>
                    <a:bodyPr/>
                    <a:lstStyle/>
                    <a:p>
                      <a:pPr marL="0" marR="0">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4379912"/>
                  </a:ext>
                </a:extLst>
              </a:tr>
              <a:tr h="157163">
                <a:tc gridSpan="4">
                  <a:txBody>
                    <a:bodyPr/>
                    <a:lstStyle/>
                    <a:p>
                      <a:pPr algn="ctr"/>
                      <a:r>
                        <a:rPr lang="en-US" sz="1200" b="1" dirty="0"/>
                        <a:t>Release</a:t>
                      </a:r>
                    </a:p>
                  </a:txBody>
                  <a:tcPr/>
                </a:tc>
                <a:tc hMerge="1">
                  <a:txBody>
                    <a:bodyPr/>
                    <a:lstStyle/>
                    <a:p>
                      <a:endParaRPr lang="en-US" sz="1000" dirty="0"/>
                    </a:p>
                  </a:txBody>
                  <a:tcPr/>
                </a:tc>
                <a:tc hMerge="1">
                  <a:txBody>
                    <a:bodyPr/>
                    <a:lstStyle/>
                    <a:p>
                      <a:endParaRPr lang="en-US" sz="1000" dirty="0"/>
                    </a:p>
                  </a:txBody>
                  <a:tcPr/>
                </a:tc>
                <a:tc hMerge="1">
                  <a:txBody>
                    <a:bodyPr/>
                    <a:lstStyle/>
                    <a:p>
                      <a:pPr algn="ctr"/>
                      <a:endParaRPr lang="en-US" sz="1200" dirty="0"/>
                    </a:p>
                  </a:txBody>
                  <a:tcPr/>
                </a:tc>
                <a:extLst>
                  <a:ext uri="{0D108BD9-81ED-4DB2-BD59-A6C34878D82A}">
                    <a16:rowId xmlns:a16="http://schemas.microsoft.com/office/drawing/2014/main" val="3070619206"/>
                  </a:ext>
                </a:extLst>
              </a:tr>
              <a:tr h="387244">
                <a:tc>
                  <a:txBody>
                    <a:bodyPr/>
                    <a:lstStyle/>
                    <a:p>
                      <a:pPr algn="ctr"/>
                      <a:r>
                        <a:rPr lang="en-US" sz="1000" dirty="0"/>
                        <a:t>11</a:t>
                      </a:r>
                    </a:p>
                  </a:txBody>
                  <a:tcPr/>
                </a:tc>
                <a:tc gridSpan="2">
                  <a:txBody>
                    <a:bodyPr/>
                    <a:lstStyle/>
                    <a:p>
                      <a:pPr marL="0" marR="0">
                        <a:lnSpc>
                          <a:spcPct val="107000"/>
                        </a:lnSpc>
                        <a:spcBef>
                          <a:spcPts val="0"/>
                        </a:spcBef>
                        <a:spcAft>
                          <a:spcPts val="0"/>
                        </a:spcAft>
                      </a:pPr>
                      <a:r>
                        <a:rPr lang="en-US" sz="1000" dirty="0">
                          <a:effectLst/>
                          <a:latin typeface="Calibri" panose="020F0502020204030204" pitchFamily="34" charset="0"/>
                          <a:ea typeface="Calibri" panose="020F0502020204030204" pitchFamily="34" charset="0"/>
                          <a:cs typeface="Times New Roman" panose="02020603050405020304" pitchFamily="18" charset="0"/>
                        </a:rPr>
                        <a:t>Release branch is merged into master (see 3,5), the pipeline definition is updated if it was changed in step 6 (see 10), a tag is created, an end-to-end build off master is executed, the release branch is deleted (see 3,5).</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pPr marL="0" marR="0">
                        <a:lnSpc>
                          <a:spcPct val="107000"/>
                        </a:lnSpc>
                        <a:spcBef>
                          <a:spcPts val="0"/>
                        </a:spcBef>
                        <a:spcAft>
                          <a:spcPts val="0"/>
                        </a:spcAft>
                      </a:pPr>
                      <a:r>
                        <a:rPr lang="en-US" sz="1000" dirty="0">
                          <a:effectLst/>
                          <a:latin typeface="Courier New" panose="02070309020205020404" pitchFamily="49" charset="0"/>
                          <a:ea typeface="Calibri" panose="020F0502020204030204" pitchFamily="34" charset="0"/>
                          <a:cs typeface="Times New Roman" panose="02020603050405020304" pitchFamily="18" charset="0"/>
                        </a:rPr>
                        <a:t>git tag release-YYYY-MM</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000" dirty="0">
                          <a:effectLst/>
                          <a:latin typeface="Courier New" panose="02070309020205020404" pitchFamily="49" charset="0"/>
                          <a:ea typeface="Calibri" panose="020F0502020204030204" pitchFamily="34" charset="0"/>
                          <a:cs typeface="Times New Roman" panose="02020603050405020304" pitchFamily="18" charset="0"/>
                        </a:rPr>
                        <a:t>git push origin release-YYYY-MM</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a:effectLst/>
                          <a:latin typeface="Courier New" panose="02070309020205020404" pitchFamily="49" charset="0"/>
                          <a:ea typeface="Calibri" panose="020F0502020204030204" pitchFamily="34" charset="0"/>
                          <a:cs typeface="Times New Roman" panose="02020603050405020304" pitchFamily="18" charset="0"/>
                        </a:rPr>
                        <a:t>git tag release-YYYY-MM</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000" dirty="0">
                          <a:effectLst/>
                          <a:latin typeface="Courier New" panose="02070309020205020404" pitchFamily="49" charset="0"/>
                          <a:ea typeface="Calibri" panose="020F0502020204030204" pitchFamily="34" charset="0"/>
                          <a:cs typeface="Times New Roman" panose="02020603050405020304" pitchFamily="18" charset="0"/>
                        </a:rPr>
                        <a:t>git push origin release-YYYY-MM</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01348478"/>
                  </a:ext>
                </a:extLst>
              </a:tr>
              <a:tr h="126327">
                <a:tc gridSpan="4">
                  <a:txBody>
                    <a:bodyPr/>
                    <a:lstStyle/>
                    <a:p>
                      <a:pPr algn="ctr"/>
                      <a:r>
                        <a:rPr lang="en-US" sz="1200" b="1" dirty="0"/>
                        <a:t>Service Release</a:t>
                      </a:r>
                    </a:p>
                  </a:txBody>
                  <a:tcPr/>
                </a:tc>
                <a:tc hMerge="1">
                  <a:txBody>
                    <a:bodyPr/>
                    <a:lstStyle/>
                    <a:p>
                      <a:pPr marL="0" algn="ctr" defTabSz="914400" rtl="0" eaLnBrk="1" latinLnBrk="0" hangingPunct="1"/>
                      <a:endParaRPr lang="en-US" sz="1400" kern="1200" dirty="0">
                        <a:solidFill>
                          <a:schemeClr val="dk1"/>
                        </a:solidFill>
                        <a:latin typeface="+mn-lt"/>
                        <a:ea typeface="+mn-ea"/>
                        <a:cs typeface="+mn-cs"/>
                      </a:endParaRPr>
                    </a:p>
                  </a:txBody>
                  <a:tcPr/>
                </a:tc>
                <a:tc hMerge="1">
                  <a:txBody>
                    <a:bodyPr/>
                    <a:lstStyle/>
                    <a:p>
                      <a:endParaRPr lang="en-US" sz="1000" dirty="0"/>
                    </a:p>
                  </a:txBody>
                  <a:tcPr/>
                </a:tc>
                <a:tc hMerge="1">
                  <a:txBody>
                    <a:bodyPr/>
                    <a:lstStyle/>
                    <a:p>
                      <a:pPr algn="ctr"/>
                      <a:endParaRPr lang="en-US" sz="1200" dirty="0"/>
                    </a:p>
                  </a:txBody>
                  <a:tcPr/>
                </a:tc>
                <a:extLst>
                  <a:ext uri="{0D108BD9-81ED-4DB2-BD59-A6C34878D82A}">
                    <a16:rowId xmlns:a16="http://schemas.microsoft.com/office/drawing/2014/main" val="1704353283"/>
                  </a:ext>
                </a:extLst>
              </a:tr>
              <a:tr h="0">
                <a:tc>
                  <a:txBody>
                    <a:bodyPr/>
                    <a:lstStyle/>
                    <a:p>
                      <a:pPr algn="ctr"/>
                      <a:r>
                        <a:rPr lang="en-US" sz="1000" dirty="0"/>
                        <a:t>12 - 16</a:t>
                      </a:r>
                    </a:p>
                  </a:txBody>
                  <a:tcPr/>
                </a:tc>
                <a:tc gridSpan="3">
                  <a:txBody>
                    <a:bodyPr/>
                    <a:lstStyle/>
                    <a:p>
                      <a:pPr marL="0" marR="0">
                        <a:lnSpc>
                          <a:spcPct val="107000"/>
                        </a:lnSpc>
                        <a:spcBef>
                          <a:spcPts val="0"/>
                        </a:spcBef>
                        <a:spcAft>
                          <a:spcPts val="0"/>
                        </a:spcAft>
                      </a:pPr>
                      <a:r>
                        <a:rPr lang="en-US" sz="1000" dirty="0">
                          <a:effectLst/>
                          <a:latin typeface="Calibri" panose="020F0502020204030204" pitchFamily="34" charset="0"/>
                          <a:ea typeface="Calibri" panose="020F0502020204030204" pitchFamily="34" charset="0"/>
                          <a:cs typeface="Times New Roman" panose="02020603050405020304" pitchFamily="18" charset="0"/>
                        </a:rPr>
                        <a:t>Service release is branched off master release tag and follows the same pattern as a release – only fixes are implemented.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sz="1000" dirty="0"/>
                    </a:p>
                  </a:txBody>
                  <a:tcPr/>
                </a:tc>
                <a:tc hMerge="1">
                  <a:txBody>
                    <a:bodyPr/>
                    <a:lstStyle/>
                    <a:p>
                      <a:pPr marL="0" marR="0">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91558246"/>
                  </a:ext>
                </a:extLst>
              </a:tr>
            </a:tbl>
          </a:graphicData>
        </a:graphic>
      </p:graphicFrame>
    </p:spTree>
    <p:extLst>
      <p:ext uri="{BB962C8B-B14F-4D97-AF65-F5344CB8AC3E}">
        <p14:creationId xmlns:p14="http://schemas.microsoft.com/office/powerpoint/2010/main" val="25522010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6124</TotalTime>
  <Words>662</Words>
  <Application>Microsoft Office PowerPoint</Application>
  <PresentationFormat>Widescreen</PresentationFormat>
  <Paragraphs>94</Paragraphs>
  <Slides>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Arial</vt:lpstr>
      <vt:lpstr>Calibri</vt:lpstr>
      <vt:lpstr>Calibri Light</vt:lpstr>
      <vt:lpstr>Courier New</vt:lpstr>
      <vt:lpstr>Office Theme</vt:lpstr>
      <vt:lpstr>Release Engineering Flow</vt:lpstr>
      <vt:lpstr>Release Engineering Reference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Pavel</dc:creator>
  <cp:lastModifiedBy>Pavel</cp:lastModifiedBy>
  <cp:revision>46</cp:revision>
  <cp:lastPrinted>2020-03-02T06:03:12Z</cp:lastPrinted>
  <dcterms:created xsi:type="dcterms:W3CDTF">2019-04-09T23:05:03Z</dcterms:created>
  <dcterms:modified xsi:type="dcterms:W3CDTF">2020-03-03T01:28:49Z</dcterms:modified>
</cp:coreProperties>
</file>