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6" r:id="rId4"/>
    <p:sldId id="287" r:id="rId5"/>
    <p:sldId id="288" r:id="rId6"/>
    <p:sldId id="289" r:id="rId7"/>
    <p:sldId id="294" r:id="rId8"/>
    <p:sldId id="290" r:id="rId9"/>
    <p:sldId id="291" r:id="rId10"/>
    <p:sldId id="293" r:id="rId11"/>
    <p:sldId id="292" r:id="rId12"/>
    <p:sldId id="295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8337F5-D202-444F-ACB7-E30DDEF66A80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50C791-61F7-47E9-8637-DE7663FB5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CA-08D2-4CA8-B1E3-197077574A8E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202555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5C2-E71F-48B9-B5FA-4397448A1927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60-239A-450E-925F-8FC52B7D7C5A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0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4893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D70-32C6-4CF9-A4F6-B2191D9D330B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66732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C55-7C8E-45AC-ABF3-3FCA4447D029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A98D-D9E0-4D2C-A472-5FB776D74598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654-FADF-44DC-ADCE-4E0BE626F38D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448-83EE-48DD-8372-5CD1DDAFA900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EAE7-5D8A-45FC-A0A0-3B54D025C053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09B0-BD42-45C1-B9FE-4A1FDA2C3CF0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D1B-6C4E-41C6-A1E7-ED10A6FB6365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https://www.nasdanika.org/home/products/html/index.html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9BE2B-4E55-4228-8668-ED3CFA3258BF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https://www.nasdanika.org/home/products/html/index.html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5584"/>
            <a:ext cx="7851648" cy="1828800"/>
          </a:xfrm>
        </p:spPr>
        <p:txBody>
          <a:bodyPr/>
          <a:lstStyle/>
          <a:p>
            <a:r>
              <a:rPr lang="en-US" dirty="0" err="1"/>
              <a:t>Nasdanika</a:t>
            </a:r>
            <a:r>
              <a:rPr lang="en-US" dirty="0"/>
              <a:t>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2520"/>
            <a:ext cx="7854696" cy="1170936"/>
          </a:xfrm>
        </p:spPr>
        <p:txBody>
          <a:bodyPr/>
          <a:lstStyle/>
          <a:p>
            <a:r>
              <a:rPr lang="en-US" dirty="0"/>
              <a:t>Fluent Java API for </a:t>
            </a:r>
            <a:r>
              <a:rPr lang="en-US"/>
              <a:t>building Web </a:t>
            </a:r>
            <a:r>
              <a:rPr lang="en-US" dirty="0"/>
              <a:t>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493-5A06-4790-B435-5011A9418C44}" type="datetime1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key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431561"/>
            <a:ext cx="6438122" cy="4893039"/>
          </a:xfrm>
        </p:spPr>
        <p:txBody>
          <a:bodyPr>
            <a:normAutofit/>
          </a:bodyPr>
          <a:lstStyle/>
          <a:p>
            <a:r>
              <a:rPr lang="en-US" dirty="0"/>
              <a:t>Label – something with a text and an icon</a:t>
            </a:r>
          </a:p>
          <a:p>
            <a:r>
              <a:rPr lang="en-US" dirty="0"/>
              <a:t>Action – a label which can be activated by a user</a:t>
            </a:r>
          </a:p>
          <a:p>
            <a:r>
              <a:rPr lang="en-US" dirty="0"/>
              <a:t>Data sources and properties – low-level data access</a:t>
            </a:r>
          </a:p>
          <a:p>
            <a:r>
              <a:rPr lang="en-US" dirty="0"/>
              <a:t>Property sources and property descriptors – higher-level data access abstractions with UI attributes and actions</a:t>
            </a:r>
          </a:p>
          <a:p>
            <a:r>
              <a:rPr lang="en-US" dirty="0"/>
              <a:t>Application – header, navigation bar, navigation panel, content panel, footer</a:t>
            </a:r>
          </a:p>
          <a:p>
            <a:r>
              <a:rPr lang="en-US" dirty="0"/>
              <a:t>Application Builder – builds an application</a:t>
            </a:r>
          </a:p>
          <a:p>
            <a:r>
              <a:rPr lang="en-US" dirty="0"/>
              <a:t>Action Application Builder – builds an application from an action tree</a:t>
            </a:r>
          </a:p>
          <a:p>
            <a:r>
              <a:rPr lang="en-US" dirty="0" err="1"/>
              <a:t>ViewPart</a:t>
            </a:r>
            <a:r>
              <a:rPr lang="en-US" dirty="0"/>
              <a:t> – a contributor to UI construction</a:t>
            </a:r>
          </a:p>
          <a:p>
            <a:r>
              <a:rPr lang="en-US" dirty="0" err="1"/>
              <a:t>ViewGenerator</a:t>
            </a:r>
            <a:r>
              <a:rPr lang="en-US" dirty="0"/>
              <a:t> – provides common generation methods and access to factories – HTML, Bootstrap, 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5144-B85A-4FBB-8599-2FDBC35266DE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466531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044" y="849249"/>
            <a:ext cx="202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1031223"/>
          </a:xfrm>
        </p:spPr>
        <p:txBody>
          <a:bodyPr>
            <a:normAutofit/>
          </a:bodyPr>
          <a:lstStyle/>
          <a:p>
            <a:r>
              <a:rPr lang="en-US" sz="1800" dirty="0"/>
              <a:t>EMF adapters to the application abstractions</a:t>
            </a:r>
          </a:p>
          <a:p>
            <a:r>
              <a:rPr lang="en-US" sz="1800" dirty="0"/>
              <a:t>Use default implementations or customize</a:t>
            </a:r>
          </a:p>
          <a:p>
            <a:r>
              <a:rPr lang="en-US" sz="1800" dirty="0"/>
              <a:t>Register with a resource set: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45D-B86E-4068-BB7B-2DBFABE9C9E1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4862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36" y="2456312"/>
            <a:ext cx="4145280" cy="2453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1104" y="4949953"/>
            <a:ext cx="5590032" cy="390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EObject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HTML UI: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6" y="5356291"/>
            <a:ext cx="5547360" cy="3886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785104"/>
            <a:ext cx="5590032" cy="652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dirty="0"/>
              <a:t>Can be used to generate static content and in dynamic Web applications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1A9EF-54A4-4312-9577-F2607351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672" y="1038289"/>
            <a:ext cx="2952824" cy="4706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622036" cy="660017"/>
          </a:xfrm>
        </p:spPr>
        <p:txBody>
          <a:bodyPr/>
          <a:lstStyle/>
          <a:p>
            <a:r>
              <a:rPr lang="en-US" dirty="0" err="1"/>
              <a:t>ECore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740651"/>
          </a:xfrm>
        </p:spPr>
        <p:txBody>
          <a:bodyPr>
            <a:normAutofit/>
          </a:bodyPr>
          <a:lstStyle/>
          <a:p>
            <a:r>
              <a:rPr lang="en-US" sz="1800" dirty="0" err="1"/>
              <a:t>ViewAction</a:t>
            </a:r>
            <a:r>
              <a:rPr lang="en-US" sz="1800" dirty="0"/>
              <a:t> adapters for </a:t>
            </a:r>
            <a:r>
              <a:rPr lang="en-US" sz="1800" dirty="0" err="1"/>
              <a:t>Ecore</a:t>
            </a:r>
            <a:r>
              <a:rPr lang="en-US" sz="1800" dirty="0"/>
              <a:t> model elements</a:t>
            </a:r>
          </a:p>
          <a:p>
            <a:r>
              <a:rPr lang="en-US" sz="1800" dirty="0"/>
              <a:t>Documentation generator and helper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45D-B86E-4068-BB7B-2DBFABE9C9E1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4862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F549E-F894-4A84-A88B-2F91F8EF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054" y="1034096"/>
            <a:ext cx="2457793" cy="3801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9276A-FDE4-425E-A503-0E142311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72212"/>
            <a:ext cx="5980922" cy="398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Down Arrow 11">
            <a:extLst>
              <a:ext uri="{FF2B5EF4-FFF2-40B4-BE49-F238E27FC236}">
                <a16:creationId xmlns:a16="http://schemas.microsoft.com/office/drawing/2014/main" id="{D905A0E6-9A30-4F4F-9DDF-C95FDCB27D35}"/>
              </a:ext>
            </a:extLst>
          </p:cNvPr>
          <p:cNvSpPr/>
          <p:nvPr/>
        </p:nvSpPr>
        <p:spPr>
          <a:xfrm>
            <a:off x="3264780" y="2628798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2C84FA-3EE1-484B-B9CB-4D01F7174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3028585"/>
            <a:ext cx="5980922" cy="34451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289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Fluent Java API for building:</a:t>
            </a:r>
          </a:p>
          <a:p>
            <a:pPr lvl="1"/>
            <a:r>
              <a:rPr lang="en-US" dirty="0"/>
              <a:t>Low level – HTML elements</a:t>
            </a:r>
          </a:p>
          <a:p>
            <a:pPr lvl="1"/>
            <a:r>
              <a:rPr lang="en-US" dirty="0"/>
              <a:t>Mid level: </a:t>
            </a:r>
          </a:p>
          <a:p>
            <a:pPr lvl="2"/>
            <a:r>
              <a:rPr lang="en-US" dirty="0"/>
              <a:t>Bootstrap 4.x UI elements and 21 </a:t>
            </a:r>
            <a:r>
              <a:rPr lang="en-US" dirty="0" err="1"/>
              <a:t>Bootswatch</a:t>
            </a:r>
            <a:r>
              <a:rPr lang="en-US" dirty="0"/>
              <a:t> themes </a:t>
            </a:r>
          </a:p>
          <a:p>
            <a:pPr lvl="2"/>
            <a:r>
              <a:rPr lang="en-US" dirty="0" err="1"/>
              <a:t>ECharts</a:t>
            </a:r>
            <a:r>
              <a:rPr lang="en-US" dirty="0"/>
              <a:t> 4.2.1 factory and option builders</a:t>
            </a:r>
          </a:p>
          <a:p>
            <a:pPr lvl="2"/>
            <a:r>
              <a:rPr lang="en-US" dirty="0"/>
              <a:t>Font Awesome 5.x icons</a:t>
            </a:r>
          </a:p>
          <a:p>
            <a:pPr lvl="2"/>
            <a:r>
              <a:rPr lang="en-US" dirty="0" err="1"/>
              <a:t>jsTree</a:t>
            </a:r>
            <a:r>
              <a:rPr lang="en-US" dirty="0"/>
              <a:t> 3.3.8 nodes and context menus</a:t>
            </a:r>
          </a:p>
          <a:p>
            <a:pPr lvl="2"/>
            <a:r>
              <a:rPr lang="en-US" dirty="0" err="1"/>
              <a:t>KnockoutJS</a:t>
            </a:r>
            <a:r>
              <a:rPr lang="en-US" dirty="0"/>
              <a:t> 3.4.x </a:t>
            </a:r>
          </a:p>
          <a:p>
            <a:pPr lvl="1"/>
            <a:r>
              <a:rPr lang="en-US" dirty="0"/>
              <a:t>High level – HTML Applications</a:t>
            </a:r>
          </a:p>
          <a:p>
            <a:pPr lvl="2"/>
            <a:r>
              <a:rPr lang="en-US" dirty="0"/>
              <a:t>Using abstractions of actions and property sources</a:t>
            </a:r>
          </a:p>
          <a:p>
            <a:pPr lvl="2"/>
            <a:r>
              <a:rPr lang="en-US" dirty="0"/>
              <a:t>From EMF models data and meta-data</a:t>
            </a:r>
          </a:p>
          <a:p>
            <a:pPr lvl="2"/>
            <a:r>
              <a:rPr lang="en-US" dirty="0"/>
              <a:t>Generation of documentation for </a:t>
            </a:r>
            <a:r>
              <a:rPr lang="en-US" dirty="0" err="1"/>
              <a:t>Ecore</a:t>
            </a:r>
            <a:r>
              <a:rPr lang="en-US" dirty="0"/>
              <a:t> models</a:t>
            </a:r>
          </a:p>
          <a:p>
            <a:r>
              <a:rPr lang="en-US" dirty="0"/>
              <a:t>Dual delivery:</a:t>
            </a:r>
          </a:p>
          <a:p>
            <a:pPr lvl="1"/>
            <a:r>
              <a:rPr lang="en-US" dirty="0" err="1"/>
              <a:t>OSGi</a:t>
            </a:r>
            <a:r>
              <a:rPr lang="en-US" dirty="0"/>
              <a:t> bundles – p2 repository</a:t>
            </a:r>
          </a:p>
          <a:p>
            <a:pPr lvl="1"/>
            <a:r>
              <a:rPr lang="en-US" dirty="0"/>
              <a:t>Jars - Maven repository (excluding EMF)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CE25-C2DE-4951-91F7-B421A2B71714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521032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70576" cy="3652503"/>
          </a:xfrm>
        </p:spPr>
        <p:txBody>
          <a:bodyPr/>
          <a:lstStyle/>
          <a:p>
            <a:r>
              <a:rPr lang="en-US" dirty="0"/>
              <a:t>API for building HTML elements</a:t>
            </a:r>
          </a:p>
          <a:p>
            <a:r>
              <a:rPr lang="en-US" dirty="0"/>
              <a:t>Foundation for the other modules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Obtain </a:t>
            </a:r>
            <a:r>
              <a:rPr lang="en-US" dirty="0" err="1"/>
              <a:t>HTMLFactory</a:t>
            </a:r>
            <a:endParaRPr lang="en-US" dirty="0"/>
          </a:p>
          <a:p>
            <a:pPr lvl="1"/>
            <a:r>
              <a:rPr lang="en-US" dirty="0"/>
              <a:t>Create HTML elements</a:t>
            </a:r>
          </a:p>
          <a:p>
            <a:pPr lvl="1"/>
            <a:r>
              <a:rPr lang="en-US" dirty="0"/>
              <a:t>Configure  the elements: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CSS Classes</a:t>
            </a:r>
          </a:p>
          <a:p>
            <a:pPr lvl="2"/>
            <a:r>
              <a:rPr lang="en-US" dirty="0"/>
              <a:t>Styles</a:t>
            </a:r>
          </a:p>
          <a:p>
            <a:r>
              <a:rPr lang="en-US" dirty="0"/>
              <a:t>Output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24F-A2BB-473B-B8CE-A299EFEC9984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726923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48" y="5081397"/>
            <a:ext cx="4619625" cy="742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310" y="6272022"/>
            <a:ext cx="4305300" cy="19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926080" y="5888736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7DFCA-CE6C-4E58-BF1F-68327105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98" y="833075"/>
            <a:ext cx="1810003" cy="519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2860023"/>
          </a:xfrm>
        </p:spPr>
        <p:txBody>
          <a:bodyPr/>
          <a:lstStyle/>
          <a:p>
            <a:r>
              <a:rPr lang="en-US" dirty="0"/>
              <a:t>API for building Bootstrap 4 elements</a:t>
            </a:r>
          </a:p>
          <a:p>
            <a:r>
              <a:rPr lang="en-US" dirty="0"/>
              <a:t>Built on HTML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Obtain </a:t>
            </a:r>
            <a:r>
              <a:rPr lang="en-US" dirty="0" err="1"/>
              <a:t>BootstrapFactory</a:t>
            </a:r>
            <a:endParaRPr lang="en-US" dirty="0"/>
          </a:p>
          <a:p>
            <a:pPr lvl="1"/>
            <a:r>
              <a:rPr lang="en-US" dirty="0"/>
              <a:t>Create elements</a:t>
            </a:r>
          </a:p>
          <a:p>
            <a:pPr lvl="1"/>
            <a:r>
              <a:rPr lang="en-US" dirty="0"/>
              <a:t>Configure  the elements</a:t>
            </a:r>
          </a:p>
          <a:p>
            <a:r>
              <a:rPr lang="en-US" dirty="0"/>
              <a:t>Output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/>
              <a:t>Fallback to HTML API’s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BA3B-29BD-4451-A876-E8BE74FE07B6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023649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88" y="4815840"/>
            <a:ext cx="2471749" cy="148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8" y="4395597"/>
            <a:ext cx="4391025" cy="895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036" y="982980"/>
            <a:ext cx="1752600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Bent Arrow 10"/>
          <p:cNvSpPr/>
          <p:nvPr/>
        </p:nvSpPr>
        <p:spPr>
          <a:xfrm flipV="1">
            <a:off x="3633216" y="5388864"/>
            <a:ext cx="890016" cy="6217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9AE1-E897-48BE-8E52-C0A2A8F1B33B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623977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58384" cy="3359895"/>
          </a:xfrm>
        </p:spPr>
        <p:txBody>
          <a:bodyPr>
            <a:normAutofit/>
          </a:bodyPr>
          <a:lstStyle/>
          <a:p>
            <a:r>
              <a:rPr lang="en-US" dirty="0"/>
              <a:t>API for building Font Awesome 5 icons</a:t>
            </a:r>
          </a:p>
          <a:p>
            <a:r>
              <a:rPr lang="en-US" dirty="0"/>
              <a:t>Built on HTML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Obtain </a:t>
            </a:r>
            <a:r>
              <a:rPr lang="en-US" dirty="0" err="1"/>
              <a:t>FontAwesomeFactory</a:t>
            </a:r>
            <a:endParaRPr lang="en-US" dirty="0"/>
          </a:p>
          <a:p>
            <a:pPr lvl="1"/>
            <a:r>
              <a:rPr lang="en-US" dirty="0"/>
              <a:t>Create icons</a:t>
            </a:r>
          </a:p>
          <a:p>
            <a:pPr lvl="1"/>
            <a:r>
              <a:rPr lang="en-US" dirty="0"/>
              <a:t>Configure  the icons</a:t>
            </a:r>
          </a:p>
          <a:p>
            <a:r>
              <a:rPr lang="en-US" dirty="0"/>
              <a:t>Output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/>
              <a:t>Fallback to HTML API’s when needed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882" y="1090422"/>
            <a:ext cx="3943350" cy="445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967" y="5755767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79" y="5946267"/>
            <a:ext cx="517207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5779008" y="6001512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/>
              <a:t>API for building </a:t>
            </a:r>
            <a:r>
              <a:rPr lang="en-US" dirty="0" err="1"/>
              <a:t>jsTree</a:t>
            </a:r>
            <a:r>
              <a:rPr lang="en-US" dirty="0"/>
              <a:t> nodes and context menus</a:t>
            </a:r>
          </a:p>
          <a:p>
            <a:r>
              <a:rPr lang="en-US" dirty="0"/>
              <a:t>Built on HTML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Obtain </a:t>
            </a:r>
            <a:r>
              <a:rPr lang="en-US" dirty="0" err="1"/>
              <a:t>JsTreeFactory</a:t>
            </a:r>
            <a:endParaRPr lang="en-US" dirty="0"/>
          </a:p>
          <a:p>
            <a:pPr lvl="1"/>
            <a:r>
              <a:rPr lang="en-US" dirty="0"/>
              <a:t>Create nodes and menus</a:t>
            </a:r>
          </a:p>
          <a:p>
            <a:pPr lvl="1"/>
            <a:r>
              <a:rPr lang="en-US" dirty="0"/>
              <a:t>Configure  the nodes and menus</a:t>
            </a:r>
          </a:p>
          <a:p>
            <a:r>
              <a:rPr lang="en-US" dirty="0"/>
              <a:t>Output to 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17D-6454-4B51-956F-63E9CE29F372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48528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687" y="878065"/>
            <a:ext cx="2668067" cy="5562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655" y="4410738"/>
            <a:ext cx="36099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/>
              <a:t>API for building </a:t>
            </a:r>
            <a:r>
              <a:rPr lang="en-US" dirty="0" err="1"/>
              <a:t>ECharts</a:t>
            </a:r>
            <a:r>
              <a:rPr lang="en-US" dirty="0"/>
              <a:t> charts</a:t>
            </a:r>
          </a:p>
          <a:p>
            <a:r>
              <a:rPr lang="en-US" dirty="0"/>
              <a:t>Built on HTML</a:t>
            </a:r>
          </a:p>
          <a:p>
            <a:r>
              <a:rPr lang="en-US" dirty="0"/>
              <a:t>How to use:</a:t>
            </a:r>
          </a:p>
          <a:p>
            <a:pPr lvl="1"/>
            <a:r>
              <a:rPr lang="en-US" dirty="0"/>
              <a:t>Obtain </a:t>
            </a:r>
            <a:r>
              <a:rPr lang="en-US" dirty="0" err="1"/>
              <a:t>EChartsFactory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OptionBuilder</a:t>
            </a:r>
            <a:endParaRPr lang="en-US" dirty="0"/>
          </a:p>
          <a:p>
            <a:pPr lvl="1"/>
            <a:r>
              <a:rPr lang="en-US" dirty="0"/>
              <a:t>Configure option and then create a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17D-6454-4B51-956F-63E9CE29F372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48528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574C9-5816-4960-BE4F-30D4AA61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686" y="743877"/>
            <a:ext cx="2484569" cy="5768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E63285-F3AE-4DBF-98DA-DC4426A7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3" y="3590479"/>
            <a:ext cx="2732654" cy="2922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ight Arrow 15">
            <a:extLst>
              <a:ext uri="{FF2B5EF4-FFF2-40B4-BE49-F238E27FC236}">
                <a16:creationId xmlns:a16="http://schemas.microsoft.com/office/drawing/2014/main" id="{7FDFB8E3-E629-486E-A366-AA0F3C2E41BE}"/>
              </a:ext>
            </a:extLst>
          </p:cNvPr>
          <p:cNvSpPr/>
          <p:nvPr/>
        </p:nvSpPr>
        <p:spPr>
          <a:xfrm>
            <a:off x="3029585" y="4840240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A585E-4B09-470C-A781-4C8A4A776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322" y="4259328"/>
            <a:ext cx="2671043" cy="15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872727"/>
          </a:xfrm>
        </p:spPr>
        <p:txBody>
          <a:bodyPr/>
          <a:lstStyle/>
          <a:p>
            <a:r>
              <a:rPr lang="en-US" dirty="0"/>
              <a:t>API for building </a:t>
            </a:r>
            <a:r>
              <a:rPr lang="en-US" dirty="0" err="1"/>
              <a:t>KnockoutJS</a:t>
            </a:r>
            <a:r>
              <a:rPr lang="en-US" dirty="0"/>
              <a:t> bindings</a:t>
            </a:r>
          </a:p>
          <a:p>
            <a:r>
              <a:rPr lang="en-US" dirty="0"/>
              <a:t>Built on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F966-785C-4252-A070-511E57F616FC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551" y="1396178"/>
            <a:ext cx="2708910" cy="4997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38" y="2021971"/>
            <a:ext cx="3043238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to thinks of user-system interaction as:</a:t>
            </a:r>
          </a:p>
          <a:p>
            <a:pPr lvl="1"/>
            <a:r>
              <a:rPr lang="en-US" dirty="0"/>
              <a:t>System invokes a user by passing them a callback (user) interface with actions to activate</a:t>
            </a:r>
          </a:p>
          <a:p>
            <a:pPr lvl="1"/>
            <a:r>
              <a:rPr lang="en-US" dirty="0"/>
              <a:t>Actions form a vocabulary of system-user interactions</a:t>
            </a:r>
          </a:p>
          <a:p>
            <a:pPr lvl="1"/>
            <a:r>
              <a:rPr lang="en-US" dirty="0"/>
              <a:t>The framework takes care of generating an HTML UI from actions and property sources</a:t>
            </a:r>
          </a:p>
          <a:p>
            <a:r>
              <a:rPr lang="en-US" dirty="0"/>
              <a:t>Subject - Verb – Object =&gt; User - Action - Property source:</a:t>
            </a:r>
          </a:p>
          <a:p>
            <a:pPr lvl="1"/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Customer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views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account details</a:t>
            </a:r>
            <a:r>
              <a:rPr lang="en-US" dirty="0"/>
              <a:t>”:</a:t>
            </a:r>
          </a:p>
          <a:p>
            <a:pPr lvl="2"/>
            <a:r>
              <a:rPr lang="en-US" dirty="0"/>
              <a:t>Customer  - user</a:t>
            </a:r>
          </a:p>
          <a:p>
            <a:pPr lvl="2"/>
            <a:r>
              <a:rPr lang="en-US" dirty="0"/>
              <a:t>Views account details – view action for “account” property source</a:t>
            </a:r>
          </a:p>
          <a:p>
            <a:r>
              <a:rPr lang="en-US" dirty="0"/>
              <a:t>If it can be articulated, it can be automated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5535-E64E-4962-9D3C-0A437E2012AD}" type="datetime1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78642" cy="365125"/>
          </a:xfrm>
        </p:spPr>
        <p:txBody>
          <a:bodyPr/>
          <a:lstStyle/>
          <a:p>
            <a:r>
              <a:rPr lang="en-US" dirty="0"/>
              <a:t>https://www.nasdanika.org/home/products/html/index.html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13153</TotalTime>
  <Words>726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Courier New</vt:lpstr>
      <vt:lpstr>Wingdings 2</vt:lpstr>
      <vt:lpstr>Flow</vt:lpstr>
      <vt:lpstr>Nasdanika HTML</vt:lpstr>
      <vt:lpstr>Overview</vt:lpstr>
      <vt:lpstr>HTML</vt:lpstr>
      <vt:lpstr>Bootstrap</vt:lpstr>
      <vt:lpstr>Font Awesome</vt:lpstr>
      <vt:lpstr>jsTree</vt:lpstr>
      <vt:lpstr>ECharts</vt:lpstr>
      <vt:lpstr>KnockoutJS</vt:lpstr>
      <vt:lpstr>Application - philosophy</vt:lpstr>
      <vt:lpstr>Application – key abstractions</vt:lpstr>
      <vt:lpstr>EMF</vt:lpstr>
      <vt:lpstr>ECore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303</cp:revision>
  <dcterms:created xsi:type="dcterms:W3CDTF">2014-04-30T03:31:57Z</dcterms:created>
  <dcterms:modified xsi:type="dcterms:W3CDTF">2019-06-07T16:17:48Z</dcterms:modified>
</cp:coreProperties>
</file>