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3" r:id="rId10"/>
    <p:sldId id="292" r:id="rId1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-1812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C8337F5-D202-444F-ACB7-E30DDEF66A80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050C791-61F7-47E9-8637-DE7663FB5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BCA-08D2-4CA8-B1E3-197077574A8E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5202555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5C2-E71F-48B9-B5FA-4397448A1927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9A60-239A-450E-925F-8FC52B7D7C5A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0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8229600" cy="48930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3D70-32C6-4CF9-A4F6-B2191D9D330B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166732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DC55-7C8E-45AC-ABF3-3FCA4447D029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A98D-D9E0-4D2C-A472-5FB776D74598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1654-FADF-44DC-ADCE-4E0BE626F38D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448-83EE-48DD-8372-5CD1DDAFA900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EAE7-5D8A-45FC-A0A0-3B54D025C053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09B0-BD42-45C1-B9FE-4A1FDA2C3CF0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CD1B-6C4E-41C6-A1E7-ED10A6FB6365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F9BE2B-4E55-4228-8668-ED3CFA3258BF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05584"/>
            <a:ext cx="7851648" cy="1828800"/>
          </a:xfrm>
        </p:spPr>
        <p:txBody>
          <a:bodyPr/>
          <a:lstStyle/>
          <a:p>
            <a:r>
              <a:rPr lang="en-US" dirty="0" err="1" smtClean="0"/>
              <a:t>Nasdanika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62520"/>
            <a:ext cx="7854696" cy="1170936"/>
          </a:xfrm>
        </p:spPr>
        <p:txBody>
          <a:bodyPr/>
          <a:lstStyle/>
          <a:p>
            <a:r>
              <a:rPr lang="en-US" dirty="0" smtClean="0"/>
              <a:t>Fluent Java API for </a:t>
            </a:r>
            <a:r>
              <a:rPr lang="en-US" smtClean="0"/>
              <a:t>building Web </a:t>
            </a:r>
            <a:r>
              <a:rPr lang="en-US" dirty="0" smtClean="0"/>
              <a:t>UI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0532" y="4200406"/>
            <a:ext cx="7854696" cy="117093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9493-5A06-4790-B435-5011A9418C44}" type="datetime1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4278807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5590032" cy="103122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EMF adapters to the application abstractions</a:t>
            </a:r>
          </a:p>
          <a:p>
            <a:r>
              <a:rPr lang="en-US" sz="1800" dirty="0" smtClean="0"/>
              <a:t>Use default implementations or customize</a:t>
            </a:r>
          </a:p>
          <a:p>
            <a:r>
              <a:rPr lang="en-US" sz="1800" dirty="0" smtClean="0"/>
              <a:t>Register with a resource set: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945D-B86E-4068-BB7B-2DBFABE9C9E1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84862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736" y="2456312"/>
            <a:ext cx="4145280" cy="24536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1104" y="4949953"/>
            <a:ext cx="5590032" cy="39014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Adapt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EObject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generate HTML UI: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76" y="5356291"/>
            <a:ext cx="5547360" cy="3886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5785104"/>
            <a:ext cx="5590032" cy="65227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dirty="0" smtClean="0"/>
              <a:t>Can be used to generate static content and in dynamic Web applications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55466" y="778690"/>
            <a:ext cx="2722605" cy="577192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Fluent Java API for building:</a:t>
            </a:r>
          </a:p>
          <a:p>
            <a:pPr lvl="1"/>
            <a:r>
              <a:rPr lang="en-US" dirty="0" smtClean="0"/>
              <a:t>Low level – HTML elements</a:t>
            </a:r>
          </a:p>
          <a:p>
            <a:pPr lvl="1"/>
            <a:r>
              <a:rPr lang="en-US" dirty="0" smtClean="0"/>
              <a:t>Mid level: </a:t>
            </a:r>
          </a:p>
          <a:p>
            <a:pPr lvl="2"/>
            <a:r>
              <a:rPr lang="en-US" dirty="0" smtClean="0"/>
              <a:t>Bootstrap 4.x UI elements and 21 </a:t>
            </a:r>
            <a:r>
              <a:rPr lang="en-US" dirty="0" err="1" smtClean="0"/>
              <a:t>Bootswatch</a:t>
            </a:r>
            <a:r>
              <a:rPr lang="en-US" dirty="0" smtClean="0"/>
              <a:t> themes </a:t>
            </a:r>
          </a:p>
          <a:p>
            <a:pPr lvl="2"/>
            <a:r>
              <a:rPr lang="en-US" dirty="0" smtClean="0"/>
              <a:t>Font Awesome 5.x icons</a:t>
            </a:r>
          </a:p>
          <a:p>
            <a:pPr lvl="2"/>
            <a:r>
              <a:rPr lang="en-US" dirty="0" err="1" smtClean="0"/>
              <a:t>jsTree</a:t>
            </a:r>
            <a:r>
              <a:rPr lang="en-US" dirty="0" smtClean="0"/>
              <a:t> 3.3.7 nodes and context menus</a:t>
            </a:r>
          </a:p>
          <a:p>
            <a:pPr lvl="2"/>
            <a:r>
              <a:rPr lang="en-US" dirty="0" err="1" smtClean="0"/>
              <a:t>KnockoutJS</a:t>
            </a:r>
            <a:r>
              <a:rPr lang="en-US" dirty="0" smtClean="0"/>
              <a:t> 3.4.x </a:t>
            </a:r>
          </a:p>
          <a:p>
            <a:pPr lvl="1"/>
            <a:r>
              <a:rPr lang="en-US" dirty="0" smtClean="0"/>
              <a:t>High level – HTML Applications</a:t>
            </a:r>
          </a:p>
          <a:p>
            <a:pPr lvl="2"/>
            <a:r>
              <a:rPr lang="en-US" dirty="0" smtClean="0"/>
              <a:t>Using abstractions of actions and property sources</a:t>
            </a:r>
          </a:p>
          <a:p>
            <a:pPr lvl="2"/>
            <a:r>
              <a:rPr lang="en-US" dirty="0" smtClean="0"/>
              <a:t>From EMF models data and meta-data</a:t>
            </a:r>
          </a:p>
          <a:p>
            <a:r>
              <a:rPr lang="en-US" dirty="0" smtClean="0"/>
              <a:t>Dual delivery:</a:t>
            </a:r>
          </a:p>
          <a:p>
            <a:pPr lvl="1"/>
            <a:r>
              <a:rPr lang="en-US" dirty="0" err="1" smtClean="0"/>
              <a:t>OSGi</a:t>
            </a:r>
            <a:r>
              <a:rPr lang="en-US" dirty="0" smtClean="0"/>
              <a:t> bundles – p2 repository</a:t>
            </a:r>
          </a:p>
          <a:p>
            <a:pPr lvl="1"/>
            <a:r>
              <a:rPr lang="en-US" dirty="0" smtClean="0"/>
              <a:t>Jars - Maven repository (excluding EMF)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CE25-C2DE-4951-91F7-B421A2B71714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521032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5370576" cy="3652503"/>
          </a:xfrm>
        </p:spPr>
        <p:txBody>
          <a:bodyPr/>
          <a:lstStyle/>
          <a:p>
            <a:r>
              <a:rPr lang="en-US" dirty="0" smtClean="0"/>
              <a:t>API for building HTML elements</a:t>
            </a:r>
          </a:p>
          <a:p>
            <a:r>
              <a:rPr lang="en-US" dirty="0" smtClean="0"/>
              <a:t>Foundation for the other modules</a:t>
            </a:r>
          </a:p>
          <a:p>
            <a:r>
              <a:rPr lang="en-US" dirty="0" smtClean="0"/>
              <a:t>How to use:</a:t>
            </a:r>
          </a:p>
          <a:p>
            <a:pPr lvl="1"/>
            <a:r>
              <a:rPr lang="en-US" dirty="0" smtClean="0"/>
              <a:t>Obtain </a:t>
            </a:r>
            <a:r>
              <a:rPr lang="en-US" dirty="0" err="1" smtClean="0"/>
              <a:t>HTMLFactory</a:t>
            </a:r>
            <a:endParaRPr lang="en-US" dirty="0" smtClean="0"/>
          </a:p>
          <a:p>
            <a:pPr lvl="1"/>
            <a:r>
              <a:rPr lang="en-US" dirty="0" smtClean="0"/>
              <a:t>Create HTML elements</a:t>
            </a:r>
          </a:p>
          <a:p>
            <a:pPr lvl="1"/>
            <a:r>
              <a:rPr lang="en-US" dirty="0" smtClean="0"/>
              <a:t>Configure  the elements: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CSS Classes</a:t>
            </a:r>
          </a:p>
          <a:p>
            <a:pPr lvl="2"/>
            <a:r>
              <a:rPr lang="en-US" dirty="0" smtClean="0"/>
              <a:t>Styles</a:t>
            </a:r>
          </a:p>
          <a:p>
            <a:r>
              <a:rPr lang="en-US" dirty="0" smtClean="0"/>
              <a:t>Output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or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produce()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A24F-A2BB-473B-B8CE-A299EFEC9984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4726923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2399" y="896112"/>
            <a:ext cx="1771650" cy="5334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148" y="5081397"/>
            <a:ext cx="4619625" cy="742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6310" y="6272022"/>
            <a:ext cx="4305300" cy="190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Down Arrow 11"/>
          <p:cNvSpPr/>
          <p:nvPr/>
        </p:nvSpPr>
        <p:spPr>
          <a:xfrm>
            <a:off x="2926080" y="5888736"/>
            <a:ext cx="365760" cy="341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8229600" cy="2860023"/>
          </a:xfrm>
        </p:spPr>
        <p:txBody>
          <a:bodyPr/>
          <a:lstStyle/>
          <a:p>
            <a:r>
              <a:rPr lang="en-US" dirty="0" smtClean="0"/>
              <a:t>API for building Bootstrap 4 elements</a:t>
            </a:r>
          </a:p>
          <a:p>
            <a:r>
              <a:rPr lang="en-US" dirty="0" smtClean="0"/>
              <a:t>Built on HTML</a:t>
            </a:r>
          </a:p>
          <a:p>
            <a:r>
              <a:rPr lang="en-US" dirty="0" smtClean="0"/>
              <a:t>How to use:</a:t>
            </a:r>
          </a:p>
          <a:p>
            <a:pPr lvl="1"/>
            <a:r>
              <a:rPr lang="en-US" dirty="0" smtClean="0"/>
              <a:t>Obtain </a:t>
            </a:r>
            <a:r>
              <a:rPr lang="en-US" dirty="0" err="1" smtClean="0"/>
              <a:t>BootstrapFactory</a:t>
            </a:r>
            <a:endParaRPr lang="en-US" dirty="0" smtClean="0"/>
          </a:p>
          <a:p>
            <a:pPr lvl="1"/>
            <a:r>
              <a:rPr lang="en-US" dirty="0" smtClean="0"/>
              <a:t>Create elements</a:t>
            </a:r>
          </a:p>
          <a:p>
            <a:pPr lvl="1"/>
            <a:r>
              <a:rPr lang="en-US" dirty="0" smtClean="0"/>
              <a:t>Configure  the elements</a:t>
            </a:r>
          </a:p>
          <a:p>
            <a:r>
              <a:rPr lang="en-US" dirty="0" smtClean="0"/>
              <a:t>Output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or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produce()</a:t>
            </a:r>
          </a:p>
          <a:p>
            <a:r>
              <a:rPr lang="en-US" dirty="0" smtClean="0"/>
              <a:t>Fallback to HTML API’s when needed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BA3B-29BD-4451-A876-E8BE74FE07B6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5023649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5788" y="4815840"/>
            <a:ext cx="2471749" cy="14874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928" y="4395597"/>
            <a:ext cx="4391025" cy="895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6036" y="982980"/>
            <a:ext cx="1752600" cy="4648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Bent Arrow 10"/>
          <p:cNvSpPr/>
          <p:nvPr/>
        </p:nvSpPr>
        <p:spPr>
          <a:xfrm flipV="1">
            <a:off x="3633216" y="5388864"/>
            <a:ext cx="890016" cy="6217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Awesome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9AE1-E897-48BE-8E52-C0A2A8F1B33B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4623977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5358384" cy="3359895"/>
          </a:xfrm>
        </p:spPr>
        <p:txBody>
          <a:bodyPr>
            <a:normAutofit/>
          </a:bodyPr>
          <a:lstStyle/>
          <a:p>
            <a:r>
              <a:rPr lang="en-US" dirty="0" smtClean="0"/>
              <a:t>API for building Font Awesome 5 icons</a:t>
            </a:r>
          </a:p>
          <a:p>
            <a:r>
              <a:rPr lang="en-US" dirty="0" smtClean="0"/>
              <a:t>Built on HTML</a:t>
            </a:r>
          </a:p>
          <a:p>
            <a:r>
              <a:rPr lang="en-US" dirty="0" smtClean="0"/>
              <a:t>How to use:</a:t>
            </a:r>
          </a:p>
          <a:p>
            <a:pPr lvl="1"/>
            <a:r>
              <a:rPr lang="en-US" dirty="0" smtClean="0"/>
              <a:t>Obtain </a:t>
            </a:r>
            <a:r>
              <a:rPr lang="en-US" dirty="0" err="1" smtClean="0"/>
              <a:t>FontAwesomeFactory</a:t>
            </a:r>
            <a:endParaRPr lang="en-US" dirty="0" smtClean="0"/>
          </a:p>
          <a:p>
            <a:pPr lvl="1"/>
            <a:r>
              <a:rPr lang="en-US" dirty="0" smtClean="0"/>
              <a:t>Create icons</a:t>
            </a:r>
          </a:p>
          <a:p>
            <a:pPr lvl="1"/>
            <a:r>
              <a:rPr lang="en-US" dirty="0" smtClean="0"/>
              <a:t>Configure  the icons</a:t>
            </a:r>
          </a:p>
          <a:p>
            <a:r>
              <a:rPr lang="en-US" dirty="0" smtClean="0"/>
              <a:t>Output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or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produce()</a:t>
            </a:r>
          </a:p>
          <a:p>
            <a:r>
              <a:rPr lang="en-US" dirty="0" smtClean="0"/>
              <a:t>Fallback to HTML API’s when needed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1882" y="1090422"/>
            <a:ext cx="3943350" cy="4457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3967" y="5755767"/>
            <a:ext cx="857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579" y="5946267"/>
            <a:ext cx="5172075" cy="476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6" name="Right Arrow 15"/>
          <p:cNvSpPr/>
          <p:nvPr/>
        </p:nvSpPr>
        <p:spPr>
          <a:xfrm>
            <a:off x="5779008" y="6001512"/>
            <a:ext cx="646176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5846064" cy="4893039"/>
          </a:xfrm>
        </p:spPr>
        <p:txBody>
          <a:bodyPr/>
          <a:lstStyle/>
          <a:p>
            <a:r>
              <a:rPr lang="en-US" dirty="0" smtClean="0"/>
              <a:t>API for building </a:t>
            </a:r>
            <a:r>
              <a:rPr lang="en-US" dirty="0" err="1" smtClean="0"/>
              <a:t>jsTree</a:t>
            </a:r>
            <a:r>
              <a:rPr lang="en-US" dirty="0" smtClean="0"/>
              <a:t> nodes and context menus</a:t>
            </a:r>
          </a:p>
          <a:p>
            <a:r>
              <a:rPr lang="en-US" dirty="0" smtClean="0"/>
              <a:t>Built on HTML</a:t>
            </a:r>
          </a:p>
          <a:p>
            <a:r>
              <a:rPr lang="en-US" dirty="0" smtClean="0"/>
              <a:t>How to use:</a:t>
            </a:r>
          </a:p>
          <a:p>
            <a:pPr lvl="1"/>
            <a:r>
              <a:rPr lang="en-US" dirty="0" smtClean="0"/>
              <a:t>Obtain </a:t>
            </a:r>
            <a:r>
              <a:rPr lang="en-US" dirty="0" err="1" smtClean="0"/>
              <a:t>JsTreeFactory</a:t>
            </a:r>
            <a:endParaRPr lang="en-US" dirty="0" smtClean="0"/>
          </a:p>
          <a:p>
            <a:pPr lvl="1"/>
            <a:r>
              <a:rPr lang="en-US" dirty="0" smtClean="0"/>
              <a:t>Create nodes and menus</a:t>
            </a:r>
          </a:p>
          <a:p>
            <a:pPr lvl="1"/>
            <a:r>
              <a:rPr lang="en-US" dirty="0" smtClean="0"/>
              <a:t>Configure  the nodes and menus</a:t>
            </a:r>
          </a:p>
          <a:p>
            <a:r>
              <a:rPr lang="en-US" dirty="0" smtClean="0"/>
              <a:t>Output to JSON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17D-6454-4B51-956F-63E9CE29F372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48528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9687" y="878065"/>
            <a:ext cx="2668067" cy="55621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655" y="4410738"/>
            <a:ext cx="3609975" cy="1209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8229600" cy="872727"/>
          </a:xfrm>
        </p:spPr>
        <p:txBody>
          <a:bodyPr/>
          <a:lstStyle/>
          <a:p>
            <a:r>
              <a:rPr lang="en-US" dirty="0" smtClean="0"/>
              <a:t>API for building </a:t>
            </a:r>
            <a:r>
              <a:rPr lang="en-US" dirty="0" err="1" smtClean="0"/>
              <a:t>KnockoutJS</a:t>
            </a:r>
            <a:r>
              <a:rPr lang="en-US" dirty="0" smtClean="0"/>
              <a:t> bindings</a:t>
            </a:r>
          </a:p>
          <a:p>
            <a:r>
              <a:rPr lang="en-US" dirty="0" smtClean="0"/>
              <a:t>Built on 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F966-785C-4252-A070-511E57F616FC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4278807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3551" y="1396178"/>
            <a:ext cx="2708910" cy="49977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9538" y="2021971"/>
            <a:ext cx="3043238" cy="4371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-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Abstractions to thinks of user-system interaction as:</a:t>
            </a:r>
          </a:p>
          <a:p>
            <a:pPr lvl="1"/>
            <a:r>
              <a:rPr lang="en-US" dirty="0" smtClean="0"/>
              <a:t>System invokes a user by passing them a callback (user) interface with actions to activate</a:t>
            </a:r>
          </a:p>
          <a:p>
            <a:pPr lvl="1"/>
            <a:r>
              <a:rPr lang="en-US" dirty="0" smtClean="0"/>
              <a:t>Actions form a vocabulary of system-user interactions</a:t>
            </a:r>
          </a:p>
          <a:p>
            <a:pPr lvl="1"/>
            <a:r>
              <a:rPr lang="en-US" dirty="0" smtClean="0"/>
              <a:t>The framework takes care of generating an HTML UI from actions and property sources</a:t>
            </a:r>
          </a:p>
          <a:p>
            <a:r>
              <a:rPr lang="en-US" dirty="0" smtClean="0"/>
              <a:t>Subject - Verb – Object =&gt; User - Action - Property source:</a:t>
            </a: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rgbClr val="0070C0"/>
                </a:solidFill>
              </a:rPr>
              <a:t>Customer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views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account details</a:t>
            </a:r>
            <a:r>
              <a:rPr lang="en-US" dirty="0" smtClean="0"/>
              <a:t>”:</a:t>
            </a:r>
          </a:p>
          <a:p>
            <a:pPr lvl="2"/>
            <a:r>
              <a:rPr lang="en-US" dirty="0" smtClean="0"/>
              <a:t>Customer  - user</a:t>
            </a:r>
          </a:p>
          <a:p>
            <a:pPr lvl="2"/>
            <a:r>
              <a:rPr lang="en-US" dirty="0" smtClean="0"/>
              <a:t>Views account details – view action for “account” property source</a:t>
            </a:r>
          </a:p>
          <a:p>
            <a:r>
              <a:rPr lang="en-US" dirty="0" smtClean="0"/>
              <a:t>If it can be articulated, it can be automated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5535-E64E-4962-9D3C-0A437E2012AD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478642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– key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6199632" cy="4893039"/>
          </a:xfrm>
        </p:spPr>
        <p:txBody>
          <a:bodyPr>
            <a:normAutofit/>
          </a:bodyPr>
          <a:lstStyle/>
          <a:p>
            <a:r>
              <a:rPr lang="en-US" dirty="0" smtClean="0"/>
              <a:t>Label – something with text and icon</a:t>
            </a:r>
          </a:p>
          <a:p>
            <a:r>
              <a:rPr lang="en-US" dirty="0" smtClean="0"/>
              <a:t>Action – a label which can be activated by a user</a:t>
            </a:r>
          </a:p>
          <a:p>
            <a:r>
              <a:rPr lang="en-US" dirty="0" smtClean="0"/>
              <a:t>Data sources and properties – low-level data access</a:t>
            </a:r>
          </a:p>
          <a:p>
            <a:r>
              <a:rPr lang="en-US" dirty="0" smtClean="0"/>
              <a:t>Property sources and property descriptors – higher-level data access abstractions with UI attributes and actions</a:t>
            </a:r>
          </a:p>
          <a:p>
            <a:r>
              <a:rPr lang="en-US" dirty="0" smtClean="0"/>
              <a:t>Application – header, navigation bar, navigation panel, content panel, footer</a:t>
            </a:r>
          </a:p>
          <a:p>
            <a:r>
              <a:rPr lang="en-US" dirty="0" smtClean="0"/>
              <a:t>Application Builder – builds application</a:t>
            </a:r>
          </a:p>
          <a:p>
            <a:r>
              <a:rPr lang="en-US" dirty="0" smtClean="0"/>
              <a:t>Action Application Builder – builds application from an action tree</a:t>
            </a:r>
          </a:p>
          <a:p>
            <a:r>
              <a:rPr lang="en-US" dirty="0" err="1" smtClean="0"/>
              <a:t>ViewPart</a:t>
            </a:r>
            <a:r>
              <a:rPr lang="en-US" dirty="0" smtClean="0"/>
              <a:t> – contributor to UI construction</a:t>
            </a:r>
          </a:p>
          <a:p>
            <a:r>
              <a:rPr lang="en-US" dirty="0" err="1" smtClean="0"/>
              <a:t>ViewGenerator</a:t>
            </a:r>
            <a:r>
              <a:rPr lang="en-US" dirty="0" smtClean="0"/>
              <a:t> – provides common generation methods and access to factories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5144-B85A-4FBB-8599-2FDBC35266DE}" type="datetime1">
              <a:rPr lang="en-US" smtClean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4466531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4084" y="849249"/>
            <a:ext cx="2028825" cy="5695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13092</TotalTime>
  <Words>483</Words>
  <Application>Microsoft Office PowerPoint</Application>
  <PresentationFormat>On-screen Show (4:3)</PresentationFormat>
  <Paragraphs>112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Nasdanika HTML</vt:lpstr>
      <vt:lpstr>Overview</vt:lpstr>
      <vt:lpstr>HTML</vt:lpstr>
      <vt:lpstr>Bootstrap</vt:lpstr>
      <vt:lpstr>Font Awesome</vt:lpstr>
      <vt:lpstr>jsTree</vt:lpstr>
      <vt:lpstr>KnockoutJS</vt:lpstr>
      <vt:lpstr>Application - philosophy</vt:lpstr>
      <vt:lpstr>Application – key abstractions</vt:lpstr>
      <vt:lpstr>EMF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Pavel</dc:creator>
  <cp:lastModifiedBy>Pavel</cp:lastModifiedBy>
  <cp:revision>295</cp:revision>
  <dcterms:created xsi:type="dcterms:W3CDTF">2014-04-30T03:31:57Z</dcterms:created>
  <dcterms:modified xsi:type="dcterms:W3CDTF">2019-03-07T12:46:44Z</dcterms:modified>
</cp:coreProperties>
</file>