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86" r:id="rId4"/>
    <p:sldId id="287" r:id="rId5"/>
    <p:sldId id="288" r:id="rId6"/>
    <p:sldId id="289" r:id="rId7"/>
    <p:sldId id="290" r:id="rId8"/>
    <p:sldId id="291" r:id="rId9"/>
    <p:sldId id="293" r:id="rId10"/>
    <p:sldId id="292" r:id="rId11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-90" y="-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C8337F5-D202-444F-ACB7-E30DDEF66A80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F050C791-61F7-47E9-8637-DE7663FB53F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51784-8DD9-4A2C-AAB7-3D07EA5A6C6E}" type="datetime1">
              <a:rPr lang="en-US" smtClean="0"/>
              <a:t>2/17/2019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https://www.nasdanka.org/products/html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4CB8-09FD-46FA-83B7-6E9BA395A00B}" type="datetime1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https://www.nasdanka.org/products/html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941EE-5483-4F34-95E6-7D946841A7AF}" type="datetime1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https://www.nasdanka.org/products/html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0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1561"/>
            <a:ext cx="8229600" cy="489303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D6D6-FCC4-466B-BA58-C309E4139051}" type="datetime1">
              <a:rPr lang="en-US" smtClean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https://www.nasdanka.org/products/html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707EE-E09B-4BE6-853F-0CED8D871CDA}" type="datetime1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https://www.nasdanka.org/products/html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69925-D1A4-4629-81B3-284069DADA28}" type="datetime1">
              <a:rPr lang="en-US" smtClean="0"/>
              <a:t>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https://www.nasdanka.org/products/html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01C8-FE6F-40AA-B355-DEDC8B728116}" type="datetime1">
              <a:rPr lang="en-US" smtClean="0"/>
              <a:t>2/17/2019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https://www.nasdanka.org/products/html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2838-C9A8-4F3A-8575-81880324D72B}" type="datetime1">
              <a:rPr lang="en-US" smtClean="0"/>
              <a:t>2/17/2019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https://www.nasdanka.org/products/html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DC0A4-71A4-4993-BE98-776F94C5B9DB}" type="datetime1">
              <a:rPr lang="en-US" smtClean="0"/>
              <a:t>2/17/2019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https://www.nasdanka.org/products/html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5B751-245A-45A8-B0D6-299092768AAC}" type="datetime1">
              <a:rPr lang="en-US" smtClean="0"/>
              <a:t>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https://www.nasdanka.org/products/html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20488-9F3D-45DA-9F49-53A222944991}" type="datetime1">
              <a:rPr lang="en-US" smtClean="0"/>
              <a:t>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https://www.nasdanka.org/products/html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87932F9-FB52-4120-828D-AE00FE554CCD}" type="datetime1">
              <a:rPr lang="en-US" smtClean="0"/>
              <a:t>2/17/2019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https://www.nasdanka.org/products/html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005584"/>
            <a:ext cx="7851648" cy="1828800"/>
          </a:xfrm>
        </p:spPr>
        <p:txBody>
          <a:bodyPr/>
          <a:lstStyle/>
          <a:p>
            <a:r>
              <a:rPr lang="en-US" dirty="0" err="1" smtClean="0"/>
              <a:t>Nasdanika</a:t>
            </a:r>
            <a:r>
              <a:rPr lang="en-US" dirty="0" smtClean="0"/>
              <a:t> HTML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62520"/>
            <a:ext cx="7854696" cy="1170936"/>
          </a:xfrm>
        </p:spPr>
        <p:txBody>
          <a:bodyPr/>
          <a:lstStyle/>
          <a:p>
            <a:r>
              <a:rPr lang="en-US" dirty="0" smtClean="0"/>
              <a:t>Fluent Java API for </a:t>
            </a:r>
            <a:r>
              <a:rPr lang="en-US" smtClean="0"/>
              <a:t>building Web </a:t>
            </a:r>
            <a:r>
              <a:rPr lang="en-US" dirty="0" smtClean="0"/>
              <a:t>UI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30532" y="4200406"/>
            <a:ext cx="7854696" cy="1170936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40000"/>
                  <a:lumOff val="6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630C-DAAC-4FBD-99BE-E6CAFD6CBD08}" type="datetime1">
              <a:rPr lang="en-US" smtClean="0"/>
              <a:t>2/18/2019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https://www.nasdanka.org/products/html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1561"/>
            <a:ext cx="5590032" cy="103122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EMF adapters to the application abstractions</a:t>
            </a:r>
          </a:p>
          <a:p>
            <a:r>
              <a:rPr lang="en-US" sz="1800" dirty="0" smtClean="0"/>
              <a:t>Use default implementations or customize</a:t>
            </a:r>
          </a:p>
          <a:p>
            <a:r>
              <a:rPr lang="en-US" sz="1800" dirty="0" smtClean="0"/>
              <a:t>Register with a resource set: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D6D6-FCC4-466B-BA58-C309E4139051}" type="datetime1">
              <a:rPr lang="en-US" smtClean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https://www.nasdanka.org/products/html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8228" y="869061"/>
            <a:ext cx="2643826" cy="558050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4736" y="2456312"/>
            <a:ext cx="4145280" cy="245364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451104" y="4949953"/>
            <a:ext cx="5590032" cy="39014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Adapt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EObject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generate HTML UI:</a:t>
            </a: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1876" y="5356291"/>
            <a:ext cx="5547360" cy="38862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5785104"/>
            <a:ext cx="5590032" cy="652271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en-US" dirty="0" smtClean="0"/>
              <a:t>Can be used to generate static content and in dynamic Web applications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Fluent Java API </a:t>
            </a:r>
            <a:r>
              <a:rPr lang="en-US" dirty="0" smtClean="0"/>
              <a:t>for building:</a:t>
            </a:r>
            <a:endParaRPr lang="en-US" dirty="0" smtClean="0"/>
          </a:p>
          <a:p>
            <a:pPr lvl="1"/>
            <a:r>
              <a:rPr lang="en-US" dirty="0" smtClean="0"/>
              <a:t>Low level – HTML elements</a:t>
            </a:r>
          </a:p>
          <a:p>
            <a:pPr lvl="1"/>
            <a:r>
              <a:rPr lang="en-US" dirty="0" smtClean="0"/>
              <a:t>Mid </a:t>
            </a:r>
            <a:r>
              <a:rPr lang="en-US" dirty="0" smtClean="0"/>
              <a:t>level: </a:t>
            </a:r>
          </a:p>
          <a:p>
            <a:pPr lvl="2"/>
            <a:r>
              <a:rPr lang="en-US" dirty="0" smtClean="0"/>
              <a:t>Bootstrap </a:t>
            </a:r>
            <a:r>
              <a:rPr lang="en-US" dirty="0" smtClean="0"/>
              <a:t>4.x UI elements </a:t>
            </a:r>
            <a:r>
              <a:rPr lang="en-US" dirty="0" smtClean="0"/>
              <a:t>and 21 </a:t>
            </a:r>
            <a:r>
              <a:rPr lang="en-US" dirty="0" err="1" smtClean="0"/>
              <a:t>Bootswatch</a:t>
            </a:r>
            <a:r>
              <a:rPr lang="en-US" dirty="0" smtClean="0"/>
              <a:t> themes</a:t>
            </a:r>
            <a:r>
              <a:rPr lang="en-US" dirty="0" smtClean="0"/>
              <a:t> </a:t>
            </a:r>
            <a:endParaRPr lang="en-US" dirty="0" smtClean="0"/>
          </a:p>
          <a:p>
            <a:pPr lvl="2"/>
            <a:r>
              <a:rPr lang="en-US" dirty="0" smtClean="0"/>
              <a:t>Font Awesome </a:t>
            </a:r>
            <a:r>
              <a:rPr lang="en-US" dirty="0" smtClean="0"/>
              <a:t>5.x icons</a:t>
            </a:r>
            <a:endParaRPr lang="en-US" dirty="0" smtClean="0"/>
          </a:p>
          <a:p>
            <a:pPr lvl="2"/>
            <a:r>
              <a:rPr lang="en-US" dirty="0" err="1" smtClean="0"/>
              <a:t>jsTree</a:t>
            </a:r>
            <a:r>
              <a:rPr lang="en-US" dirty="0" smtClean="0"/>
              <a:t> 3.3.7 nodes and context menus</a:t>
            </a:r>
          </a:p>
          <a:p>
            <a:pPr lvl="2"/>
            <a:r>
              <a:rPr lang="en-US" dirty="0" err="1" smtClean="0"/>
              <a:t>KnockoutJS</a:t>
            </a:r>
            <a:r>
              <a:rPr lang="en-US" dirty="0" smtClean="0"/>
              <a:t> 3.4.x </a:t>
            </a:r>
            <a:endParaRPr lang="en-US" dirty="0" smtClean="0"/>
          </a:p>
          <a:p>
            <a:pPr lvl="1"/>
            <a:r>
              <a:rPr lang="en-US" dirty="0" smtClean="0"/>
              <a:t>High level – HTML Applications</a:t>
            </a:r>
          </a:p>
          <a:p>
            <a:pPr lvl="2"/>
            <a:r>
              <a:rPr lang="en-US" dirty="0" smtClean="0"/>
              <a:t>Using abstractions of actions and property sources</a:t>
            </a:r>
          </a:p>
          <a:p>
            <a:pPr lvl="2"/>
            <a:r>
              <a:rPr lang="en-US" dirty="0" smtClean="0"/>
              <a:t>From EMF models data and meta-data</a:t>
            </a:r>
          </a:p>
          <a:p>
            <a:r>
              <a:rPr lang="en-US" dirty="0" smtClean="0"/>
              <a:t>Dual delivery:</a:t>
            </a:r>
          </a:p>
          <a:p>
            <a:pPr lvl="1"/>
            <a:r>
              <a:rPr lang="en-US" dirty="0" err="1" smtClean="0"/>
              <a:t>OSGi</a:t>
            </a:r>
            <a:r>
              <a:rPr lang="en-US" dirty="0" smtClean="0"/>
              <a:t> bundles – p2 repository</a:t>
            </a:r>
          </a:p>
          <a:p>
            <a:pPr lvl="1"/>
            <a:r>
              <a:rPr lang="en-US" dirty="0" smtClean="0"/>
              <a:t>Jars - Maven repository (excluding EMF)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AA45-6785-434E-BECC-E72C93E78C05}" type="datetime1">
              <a:rPr lang="en-US" smtClean="0"/>
              <a:t>2/18/2019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https://www.nasdanka.org/home/products/html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1561"/>
            <a:ext cx="5370576" cy="3652503"/>
          </a:xfrm>
        </p:spPr>
        <p:txBody>
          <a:bodyPr/>
          <a:lstStyle/>
          <a:p>
            <a:r>
              <a:rPr lang="en-US" dirty="0" smtClean="0"/>
              <a:t>API for building HTML elements</a:t>
            </a:r>
          </a:p>
          <a:p>
            <a:r>
              <a:rPr lang="en-US" dirty="0" smtClean="0"/>
              <a:t>Foundation for the other modules</a:t>
            </a:r>
          </a:p>
          <a:p>
            <a:r>
              <a:rPr lang="en-US" dirty="0" smtClean="0"/>
              <a:t>How to use:</a:t>
            </a:r>
          </a:p>
          <a:p>
            <a:pPr lvl="1"/>
            <a:r>
              <a:rPr lang="en-US" dirty="0" smtClean="0"/>
              <a:t>Obtain </a:t>
            </a:r>
            <a:r>
              <a:rPr lang="en-US" dirty="0" err="1" smtClean="0"/>
              <a:t>HTMLFactory</a:t>
            </a:r>
            <a:endParaRPr lang="en-US" dirty="0" smtClean="0"/>
          </a:p>
          <a:p>
            <a:pPr lvl="1"/>
            <a:r>
              <a:rPr lang="en-US" dirty="0" smtClean="0"/>
              <a:t>Create HTML elements</a:t>
            </a:r>
          </a:p>
          <a:p>
            <a:pPr lvl="1"/>
            <a:r>
              <a:rPr lang="en-US" dirty="0" smtClean="0"/>
              <a:t>Configure  the elements: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CSS Classes</a:t>
            </a:r>
          </a:p>
          <a:p>
            <a:pPr lvl="2"/>
            <a:r>
              <a:rPr lang="en-US" dirty="0" smtClean="0"/>
              <a:t>Styles</a:t>
            </a:r>
          </a:p>
          <a:p>
            <a:r>
              <a:rPr lang="en-US" dirty="0" smtClean="0"/>
              <a:t>Output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or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produce()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D6D6-FCC4-466B-BA58-C309E4139051}" type="datetime1">
              <a:rPr lang="en-US" smtClean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https://www.nasdanka.org/products/html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2399" y="896112"/>
            <a:ext cx="1771650" cy="5334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9148" y="5081397"/>
            <a:ext cx="4619625" cy="7429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6310" y="6272022"/>
            <a:ext cx="4305300" cy="1905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2" name="Down Arrow 11"/>
          <p:cNvSpPr/>
          <p:nvPr/>
        </p:nvSpPr>
        <p:spPr>
          <a:xfrm>
            <a:off x="2926080" y="5888736"/>
            <a:ext cx="365760" cy="3413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1561"/>
            <a:ext cx="8229600" cy="2860023"/>
          </a:xfrm>
        </p:spPr>
        <p:txBody>
          <a:bodyPr/>
          <a:lstStyle/>
          <a:p>
            <a:r>
              <a:rPr lang="en-US" dirty="0" smtClean="0"/>
              <a:t>API for building </a:t>
            </a:r>
            <a:r>
              <a:rPr lang="en-US" dirty="0" smtClean="0"/>
              <a:t>Bootstrap 4 elements</a:t>
            </a:r>
            <a:endParaRPr lang="en-US" dirty="0" smtClean="0"/>
          </a:p>
          <a:p>
            <a:r>
              <a:rPr lang="en-US" dirty="0" smtClean="0"/>
              <a:t>Built on HTML</a:t>
            </a:r>
            <a:endParaRPr lang="en-US" dirty="0" smtClean="0"/>
          </a:p>
          <a:p>
            <a:r>
              <a:rPr lang="en-US" dirty="0" smtClean="0"/>
              <a:t>How to use:</a:t>
            </a:r>
          </a:p>
          <a:p>
            <a:pPr lvl="1"/>
            <a:r>
              <a:rPr lang="en-US" dirty="0" smtClean="0"/>
              <a:t>Obtain </a:t>
            </a:r>
            <a:r>
              <a:rPr lang="en-US" dirty="0" err="1" smtClean="0"/>
              <a:t>BootstrapFactory</a:t>
            </a:r>
            <a:endParaRPr lang="en-US" dirty="0" smtClean="0"/>
          </a:p>
          <a:p>
            <a:pPr lvl="1"/>
            <a:r>
              <a:rPr lang="en-US" dirty="0" smtClean="0"/>
              <a:t>Create </a:t>
            </a:r>
            <a:r>
              <a:rPr lang="en-US" dirty="0" smtClean="0"/>
              <a:t>elements</a:t>
            </a:r>
            <a:endParaRPr lang="en-US" dirty="0" smtClean="0"/>
          </a:p>
          <a:p>
            <a:pPr lvl="1"/>
            <a:r>
              <a:rPr lang="en-US" dirty="0" smtClean="0"/>
              <a:t>Configure  the </a:t>
            </a:r>
            <a:r>
              <a:rPr lang="en-US" dirty="0" smtClean="0"/>
              <a:t>elements</a:t>
            </a:r>
            <a:endParaRPr lang="en-US" dirty="0" smtClean="0"/>
          </a:p>
          <a:p>
            <a:r>
              <a:rPr lang="en-US" dirty="0" smtClean="0"/>
              <a:t>Output </a:t>
            </a:r>
            <a:r>
              <a:rPr lang="en-US" dirty="0" smtClean="0"/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or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produce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Fallback to HTML API’s when needed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D6D6-FCC4-466B-BA58-C309E4139051}" type="datetime1">
              <a:rPr lang="en-US" smtClean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https://www.nasdanka.org/products/html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25788" y="4815840"/>
            <a:ext cx="2471749" cy="148742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1928" y="4395597"/>
            <a:ext cx="4391025" cy="8953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6036" y="982980"/>
            <a:ext cx="1752600" cy="4648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1" name="Bent Arrow 10"/>
          <p:cNvSpPr/>
          <p:nvPr/>
        </p:nvSpPr>
        <p:spPr>
          <a:xfrm flipV="1">
            <a:off x="3633216" y="5388864"/>
            <a:ext cx="890016" cy="62179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 Awesome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D6D6-FCC4-466B-BA58-C309E4139051}" type="datetime1">
              <a:rPr lang="en-US" smtClean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https://www.nasdanka.org/products/html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431561"/>
            <a:ext cx="5358384" cy="3359895"/>
          </a:xfrm>
        </p:spPr>
        <p:txBody>
          <a:bodyPr>
            <a:normAutofit/>
          </a:bodyPr>
          <a:lstStyle/>
          <a:p>
            <a:r>
              <a:rPr lang="en-US" dirty="0" smtClean="0"/>
              <a:t>API for building </a:t>
            </a:r>
            <a:r>
              <a:rPr lang="en-US" dirty="0" smtClean="0"/>
              <a:t>Font Awesome 5 icons</a:t>
            </a:r>
            <a:endParaRPr lang="en-US" dirty="0" smtClean="0"/>
          </a:p>
          <a:p>
            <a:r>
              <a:rPr lang="en-US" dirty="0" smtClean="0"/>
              <a:t>Built on HTML</a:t>
            </a:r>
            <a:endParaRPr lang="en-US" dirty="0" smtClean="0"/>
          </a:p>
          <a:p>
            <a:r>
              <a:rPr lang="en-US" dirty="0" smtClean="0"/>
              <a:t>How to use:</a:t>
            </a:r>
          </a:p>
          <a:p>
            <a:pPr lvl="1"/>
            <a:r>
              <a:rPr lang="en-US" dirty="0" smtClean="0"/>
              <a:t>Obtain </a:t>
            </a:r>
            <a:r>
              <a:rPr lang="en-US" dirty="0" err="1" smtClean="0"/>
              <a:t>FontAwesomeFactory</a:t>
            </a:r>
            <a:endParaRPr lang="en-US" dirty="0" smtClean="0"/>
          </a:p>
          <a:p>
            <a:pPr lvl="1"/>
            <a:r>
              <a:rPr lang="en-US" dirty="0" smtClean="0"/>
              <a:t>Create </a:t>
            </a:r>
            <a:r>
              <a:rPr lang="en-US" dirty="0" smtClean="0"/>
              <a:t>icons</a:t>
            </a:r>
            <a:endParaRPr lang="en-US" dirty="0" smtClean="0"/>
          </a:p>
          <a:p>
            <a:pPr lvl="1"/>
            <a:r>
              <a:rPr lang="en-US" dirty="0" smtClean="0"/>
              <a:t>Configure  the </a:t>
            </a:r>
            <a:r>
              <a:rPr lang="en-US" dirty="0" smtClean="0"/>
              <a:t>icons</a:t>
            </a:r>
            <a:endParaRPr lang="en-US" dirty="0" smtClean="0"/>
          </a:p>
          <a:p>
            <a:r>
              <a:rPr lang="en-US" dirty="0" smtClean="0"/>
              <a:t>Output </a:t>
            </a:r>
            <a:r>
              <a:rPr lang="en-US" dirty="0" smtClean="0"/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produce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Fallback to HTML API’s when needed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51882" y="1090422"/>
            <a:ext cx="3943350" cy="44577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93967" y="5755767"/>
            <a:ext cx="8572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7579" y="5946267"/>
            <a:ext cx="5172075" cy="4762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6" name="Right Arrow 15"/>
          <p:cNvSpPr/>
          <p:nvPr/>
        </p:nvSpPr>
        <p:spPr>
          <a:xfrm>
            <a:off x="5779008" y="6001512"/>
            <a:ext cx="646176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jsTree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1561"/>
            <a:ext cx="5846064" cy="4893039"/>
          </a:xfrm>
        </p:spPr>
        <p:txBody>
          <a:bodyPr/>
          <a:lstStyle/>
          <a:p>
            <a:r>
              <a:rPr lang="en-US" dirty="0" smtClean="0"/>
              <a:t>API for building </a:t>
            </a:r>
            <a:r>
              <a:rPr lang="en-US" dirty="0" err="1" smtClean="0"/>
              <a:t>jsTree</a:t>
            </a:r>
            <a:r>
              <a:rPr lang="en-US" dirty="0" smtClean="0"/>
              <a:t> nodes and context menus</a:t>
            </a:r>
            <a:endParaRPr lang="en-US" dirty="0" smtClean="0"/>
          </a:p>
          <a:p>
            <a:r>
              <a:rPr lang="en-US" dirty="0" smtClean="0"/>
              <a:t>Built on </a:t>
            </a:r>
            <a:r>
              <a:rPr lang="en-US" dirty="0" smtClean="0"/>
              <a:t>HTML</a:t>
            </a:r>
            <a:endParaRPr lang="en-US" dirty="0" smtClean="0"/>
          </a:p>
          <a:p>
            <a:r>
              <a:rPr lang="en-US" dirty="0" smtClean="0"/>
              <a:t>How to use:</a:t>
            </a:r>
          </a:p>
          <a:p>
            <a:pPr lvl="1"/>
            <a:r>
              <a:rPr lang="en-US" dirty="0" smtClean="0"/>
              <a:t>Obtain </a:t>
            </a:r>
            <a:r>
              <a:rPr lang="en-US" dirty="0" err="1" smtClean="0"/>
              <a:t>JsTreeFactory</a:t>
            </a:r>
            <a:endParaRPr lang="en-US" dirty="0" smtClean="0"/>
          </a:p>
          <a:p>
            <a:pPr lvl="1"/>
            <a:r>
              <a:rPr lang="en-US" dirty="0" smtClean="0"/>
              <a:t>Create </a:t>
            </a:r>
            <a:r>
              <a:rPr lang="en-US" dirty="0" smtClean="0"/>
              <a:t>nodes and menus</a:t>
            </a:r>
            <a:endParaRPr lang="en-US" dirty="0" smtClean="0"/>
          </a:p>
          <a:p>
            <a:pPr lvl="1"/>
            <a:r>
              <a:rPr lang="en-US" dirty="0" smtClean="0"/>
              <a:t>Configure  </a:t>
            </a:r>
            <a:r>
              <a:rPr lang="en-US" dirty="0" smtClean="0"/>
              <a:t>the nodes and menus</a:t>
            </a:r>
            <a:endParaRPr lang="en-US" dirty="0" smtClean="0"/>
          </a:p>
          <a:p>
            <a:r>
              <a:rPr lang="en-US" dirty="0" smtClean="0"/>
              <a:t>Output </a:t>
            </a:r>
            <a:r>
              <a:rPr lang="en-US" dirty="0" smtClean="0"/>
              <a:t>to JSON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D6D6-FCC4-466B-BA58-C309E4139051}" type="datetime1">
              <a:rPr lang="en-US" smtClean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https://www.nasdanka.org/products/html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79687" y="878065"/>
            <a:ext cx="2668067" cy="556214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8655" y="4410738"/>
            <a:ext cx="3609975" cy="12096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KnockoutJS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1561"/>
            <a:ext cx="8229600" cy="872727"/>
          </a:xfrm>
        </p:spPr>
        <p:txBody>
          <a:bodyPr/>
          <a:lstStyle/>
          <a:p>
            <a:r>
              <a:rPr lang="en-US" dirty="0" smtClean="0"/>
              <a:t>API for building </a:t>
            </a:r>
            <a:r>
              <a:rPr lang="en-US" dirty="0" err="1" smtClean="0"/>
              <a:t>KnockoutJS</a:t>
            </a:r>
            <a:r>
              <a:rPr lang="en-US" dirty="0" smtClean="0"/>
              <a:t> bindings</a:t>
            </a:r>
            <a:endParaRPr lang="en-US" dirty="0" smtClean="0"/>
          </a:p>
          <a:p>
            <a:r>
              <a:rPr lang="en-US" dirty="0" smtClean="0"/>
              <a:t>Built on </a:t>
            </a:r>
            <a:r>
              <a:rPr lang="en-US" dirty="0" smtClean="0"/>
              <a:t>HTML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D6D6-FCC4-466B-BA58-C309E4139051}" type="datetime1">
              <a:rPr lang="en-US" smtClean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https://www.nasdanka.org/products/html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73551" y="1396178"/>
            <a:ext cx="2708910" cy="499776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9538" y="2021971"/>
            <a:ext cx="3043238" cy="43719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- philosophy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Abstractions to thinks of user-system interaction as:</a:t>
            </a:r>
          </a:p>
          <a:p>
            <a:pPr lvl="1"/>
            <a:r>
              <a:rPr lang="en-US" dirty="0" smtClean="0"/>
              <a:t>System invokes a user by passing them a callback (user) interface with actions to activate</a:t>
            </a:r>
          </a:p>
          <a:p>
            <a:pPr lvl="1"/>
            <a:r>
              <a:rPr lang="en-US" dirty="0" smtClean="0"/>
              <a:t>Actions form a vocabulary of system-user interactions</a:t>
            </a:r>
          </a:p>
          <a:p>
            <a:pPr lvl="1"/>
            <a:r>
              <a:rPr lang="en-US" dirty="0" smtClean="0"/>
              <a:t>The framework takes care of generating an HTML UI from actions and property sources</a:t>
            </a:r>
          </a:p>
          <a:p>
            <a:r>
              <a:rPr lang="en-US" dirty="0" smtClean="0"/>
              <a:t>Subject </a:t>
            </a:r>
            <a:r>
              <a:rPr lang="en-US" dirty="0" smtClean="0"/>
              <a:t>- Verb </a:t>
            </a:r>
            <a:r>
              <a:rPr lang="en-US" dirty="0" smtClean="0"/>
              <a:t>– Object =&gt; User </a:t>
            </a:r>
            <a:r>
              <a:rPr lang="en-US" dirty="0" smtClean="0"/>
              <a:t>- Action - Property </a:t>
            </a:r>
            <a:r>
              <a:rPr lang="en-US" dirty="0" smtClean="0"/>
              <a:t>source:</a:t>
            </a:r>
          </a:p>
          <a:p>
            <a:pPr lvl="1"/>
            <a:r>
              <a:rPr lang="en-US" dirty="0" smtClean="0"/>
              <a:t>"</a:t>
            </a:r>
            <a:r>
              <a:rPr lang="en-US" dirty="0" smtClean="0">
                <a:solidFill>
                  <a:srgbClr val="0070C0"/>
                </a:solidFill>
              </a:rPr>
              <a:t>Customer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views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account details</a:t>
            </a:r>
            <a:r>
              <a:rPr lang="en-US" dirty="0" smtClean="0"/>
              <a:t>”:</a:t>
            </a:r>
          </a:p>
          <a:p>
            <a:pPr lvl="2"/>
            <a:r>
              <a:rPr lang="en-US" dirty="0" smtClean="0"/>
              <a:t>Customer  - user</a:t>
            </a:r>
          </a:p>
          <a:p>
            <a:pPr lvl="2"/>
            <a:r>
              <a:rPr lang="en-US" dirty="0" smtClean="0"/>
              <a:t>Views account details – view action for “account” property source</a:t>
            </a:r>
          </a:p>
          <a:p>
            <a:r>
              <a:rPr lang="en-US" dirty="0" smtClean="0"/>
              <a:t>If it can be articulated, it can be automated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D6D6-FCC4-466B-BA58-C309E4139051}" type="datetime1">
              <a:rPr lang="en-US" smtClean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https://www.nasdanka.org/products/html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– key abstractions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1561"/>
            <a:ext cx="6199632" cy="4893039"/>
          </a:xfrm>
        </p:spPr>
        <p:txBody>
          <a:bodyPr>
            <a:normAutofit/>
          </a:bodyPr>
          <a:lstStyle/>
          <a:p>
            <a:r>
              <a:rPr lang="en-US" dirty="0" smtClean="0"/>
              <a:t>Label – something with text and icon</a:t>
            </a:r>
          </a:p>
          <a:p>
            <a:r>
              <a:rPr lang="en-US" dirty="0" smtClean="0"/>
              <a:t>Action – a label which can be activated by a user</a:t>
            </a:r>
          </a:p>
          <a:p>
            <a:r>
              <a:rPr lang="en-US" dirty="0" smtClean="0"/>
              <a:t>Data sources and properties – low-level data access</a:t>
            </a:r>
          </a:p>
          <a:p>
            <a:r>
              <a:rPr lang="en-US" dirty="0" smtClean="0"/>
              <a:t>Property sources and property descriptors – higher-level data access abstractions with UI attributes and actions</a:t>
            </a:r>
          </a:p>
          <a:p>
            <a:r>
              <a:rPr lang="en-US" dirty="0" smtClean="0"/>
              <a:t>Application – header, navigation bar, navigation panel, content panel, footer</a:t>
            </a:r>
          </a:p>
          <a:p>
            <a:r>
              <a:rPr lang="en-US" dirty="0" smtClean="0"/>
              <a:t>Application Builder – builds application</a:t>
            </a:r>
          </a:p>
          <a:p>
            <a:r>
              <a:rPr lang="en-US" dirty="0" smtClean="0"/>
              <a:t>Action Application Builder – builds application from an action tree</a:t>
            </a:r>
          </a:p>
          <a:p>
            <a:r>
              <a:rPr lang="en-US" dirty="0" err="1" smtClean="0"/>
              <a:t>ViewPart</a:t>
            </a:r>
            <a:r>
              <a:rPr lang="en-US" dirty="0" smtClean="0"/>
              <a:t> – contributor to UI construction</a:t>
            </a:r>
          </a:p>
          <a:p>
            <a:r>
              <a:rPr lang="en-US" dirty="0" err="1" smtClean="0"/>
              <a:t>ViewGenerator</a:t>
            </a:r>
            <a:r>
              <a:rPr lang="en-US" dirty="0" smtClean="0"/>
              <a:t> – provides common generation methods and access to factories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D6D6-FCC4-466B-BA58-C309E4139051}" type="datetime1">
              <a:rPr lang="en-US" smtClean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https://www.nasdanka.org/products/html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64084" y="849249"/>
            <a:ext cx="2028825" cy="56959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13085</TotalTime>
  <Words>483</Words>
  <Application>Microsoft Office PowerPoint</Application>
  <PresentationFormat>On-screen Show (4:3)</PresentationFormat>
  <Paragraphs>112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Nasdanika HTML</vt:lpstr>
      <vt:lpstr>Overview</vt:lpstr>
      <vt:lpstr>HTML</vt:lpstr>
      <vt:lpstr>Bootstrap</vt:lpstr>
      <vt:lpstr>Font Awesome</vt:lpstr>
      <vt:lpstr>jsTree</vt:lpstr>
      <vt:lpstr>KnockoutJS</vt:lpstr>
      <vt:lpstr>Application - philosophy</vt:lpstr>
      <vt:lpstr>Application – key abstractions</vt:lpstr>
      <vt:lpstr>EMF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Pavel</dc:creator>
  <cp:lastModifiedBy>Pavel</cp:lastModifiedBy>
  <cp:revision>291</cp:revision>
  <dcterms:created xsi:type="dcterms:W3CDTF">2014-04-30T03:31:57Z</dcterms:created>
  <dcterms:modified xsi:type="dcterms:W3CDTF">2019-02-19T00:28:38Z</dcterms:modified>
</cp:coreProperties>
</file>