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3" r:id="rId12"/>
    <p:sldId id="293" r:id="rId13"/>
    <p:sldId id="294" r:id="rId14"/>
    <p:sldId id="300" r:id="rId15"/>
    <p:sldId id="301" r:id="rId16"/>
    <p:sldId id="306" r:id="rId17"/>
    <p:sldId id="308" r:id="rId18"/>
    <p:sldId id="307" r:id="rId19"/>
    <p:sldId id="309" r:id="rId20"/>
    <p:sldId id="310" r:id="rId21"/>
    <p:sldId id="311" r:id="rId22"/>
    <p:sldId id="329" r:id="rId23"/>
    <p:sldId id="303" r:id="rId24"/>
    <p:sldId id="312" r:id="rId25"/>
    <p:sldId id="316" r:id="rId26"/>
    <p:sldId id="315" r:id="rId27"/>
    <p:sldId id="313" r:id="rId28"/>
    <p:sldId id="314" r:id="rId29"/>
    <p:sldId id="317" r:id="rId30"/>
    <p:sldId id="318" r:id="rId31"/>
    <p:sldId id="319" r:id="rId32"/>
    <p:sldId id="320" r:id="rId33"/>
    <p:sldId id="325" r:id="rId34"/>
    <p:sldId id="327" r:id="rId35"/>
    <p:sldId id="292" r:id="rId36"/>
    <p:sldId id="326" r:id="rId37"/>
    <p:sldId id="328" r:id="rId38"/>
    <p:sldId id="302" r:id="rId39"/>
    <p:sldId id="304" r:id="rId40"/>
    <p:sldId id="305" r:id="rId41"/>
    <p:sldId id="321" r:id="rId42"/>
    <p:sldId id="322" r:id="rId43"/>
    <p:sldId id="323" r:id="rId44"/>
    <p:sldId id="324" r:id="rId45"/>
    <p:sldId id="27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PavelVlasov2/nasdanika-html-fluent-java-api-for-building-htmlbootstrap-web-u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aked_object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sdanika.org/products/org.nasdanika.examples-linux.gtk.x86_64.zip" TargetMode="External"/><Relationship Id="rId3" Type="http://schemas.openxmlformats.org/officeDocument/2006/relationships/hyperlink" Target="https://github.com/Nasdanika/server/releases/tag/server-0.1.0" TargetMode="External"/><Relationship Id="rId7" Type="http://schemas.openxmlformats.org/officeDocument/2006/relationships/hyperlink" Target="http://www.nasdanika.org/products/org.nasdanika.examples-win32.win32.x86_64.zip" TargetMode="External"/><Relationship Id="rId2" Type="http://schemas.openxmlformats.org/officeDocument/2006/relationships/hyperlink" Target="https://github.com/Nasdanika/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sdanika.org/products/org.nasdanika.server-linux.gtk.x86_64.zip" TargetMode="External"/><Relationship Id="rId5" Type="http://schemas.openxmlformats.org/officeDocument/2006/relationships/hyperlink" Target="http://www.nasdanika.org/products/org.nasdanika.server-win32.win32.x86_64.zip" TargetMode="External"/><Relationship Id="rId4" Type="http://schemas.openxmlformats.org/officeDocument/2006/relationships/hyperlink" Target="http://www.nasdanika.org/repository" TargetMode="External"/><Relationship Id="rId9" Type="http://schemas.openxmlformats.org/officeDocument/2006/relationships/hyperlink" Target="http://www.slideshare.net/PavelVlasov2/nasdanika-html-fluent-java-api-for-building-htmlbootstrap-web-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466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Nasdanika</a:t>
            </a:r>
            <a:r>
              <a:rPr lang="en-US" sz="4800" dirty="0" smtClean="0"/>
              <a:t> Foundation Server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45428"/>
            <a:ext cx="2209800" cy="73637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v. 0.1.0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2200" y="6045428"/>
            <a:ext cx="6781800" cy="7363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" pitchFamily="18" charset="0"/>
                <a:ea typeface="+mj-ea"/>
                <a:cs typeface="+mj-cs"/>
              </a:rPr>
              <a:t>Domain-Centric Web development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848" y="1629852"/>
            <a:ext cx="5976633" cy="32009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1" y="6106064"/>
            <a:ext cx="738421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12648" y="5638800"/>
            <a:ext cx="7381162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OSGi</a:t>
            </a:r>
            <a:r>
              <a:rPr lang="en-US" sz="1200" dirty="0" smtClean="0"/>
              <a:t>/Equinox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00601" y="4038599"/>
            <a:ext cx="1066799" cy="151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EMF CDO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211349" y="3598652"/>
            <a:ext cx="1219200" cy="42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Apache Felix Web Console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12648" y="4495800"/>
            <a:ext cx="911352" cy="105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Jetty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00200" y="4495800"/>
            <a:ext cx="1539986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org.nasdanika.html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67400" y="228600"/>
            <a:ext cx="3111261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Nasdanika</a:t>
            </a:r>
            <a:r>
              <a:rPr lang="en-US" sz="1600" dirty="0" smtClean="0"/>
              <a:t> components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695864"/>
            <a:ext cx="3111261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Third-party components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179639" y="4495800"/>
            <a:ext cx="1544761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org.nasdanika.core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84139" y="4038600"/>
            <a:ext cx="3640261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org.nasdanika.web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084139" y="3614468"/>
            <a:ext cx="4783261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org.nasdanika.cdo</a:t>
            </a:r>
            <a:r>
              <a:rPr lang="en-US" sz="1200" dirty="0" smtClean="0"/>
              <a:t>, org.nasdanika.cdo.h2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883991" y="3200400"/>
            <a:ext cx="3109819" cy="37093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org.nasdanika.cdo.xa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084139" y="2537604"/>
            <a:ext cx="6909672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org.nasdanika.examples.bank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84138" y="2057400"/>
            <a:ext cx="6909671" cy="3709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org.nasdanika.examples.bank.app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00200" y="4909868"/>
            <a:ext cx="3124200" cy="642668"/>
            <a:chOff x="3242095" y="3853132"/>
            <a:chExt cx="2853906" cy="871268"/>
          </a:xfrm>
        </p:grpSpPr>
        <p:sp>
          <p:nvSpPr>
            <p:cNvPr id="20" name="Rectangle 19"/>
            <p:cNvSpPr/>
            <p:nvPr/>
          </p:nvSpPr>
          <p:spPr>
            <a:xfrm>
              <a:off x="3242095" y="3853132"/>
              <a:ext cx="2853906" cy="8712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 smtClean="0"/>
                <a:t>org.nasdanika.thirdparty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65739" y="4267200"/>
              <a:ext cx="2654061" cy="370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Apache Commons Lang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43600" y="3614468"/>
            <a:ext cx="2050210" cy="1938067"/>
            <a:chOff x="762000" y="1981200"/>
            <a:chExt cx="2895600" cy="1262332"/>
          </a:xfrm>
        </p:grpSpPr>
        <p:sp>
          <p:nvSpPr>
            <p:cNvPr id="19" name="Rectangle 18"/>
            <p:cNvSpPr/>
            <p:nvPr/>
          </p:nvSpPr>
          <p:spPr>
            <a:xfrm>
              <a:off x="762000" y="1981200"/>
              <a:ext cx="2895600" cy="1262332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 smtClean="0"/>
                <a:t>org.nasdanika.transaction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078" y="2385204"/>
              <a:ext cx="2654061" cy="705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Atomikos</a:t>
              </a:r>
              <a:r>
                <a:rPr lang="en-US" sz="1200" dirty="0" smtClean="0"/>
                <a:t> Transaction</a:t>
              </a:r>
            </a:p>
            <a:p>
              <a:pPr algn="ctr"/>
              <a:r>
                <a:rPr lang="en-US" sz="1200" dirty="0" smtClean="0"/>
                <a:t>Essentials</a:t>
              </a:r>
              <a:endParaRPr lang="en-US" sz="12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00401" y="3200400"/>
            <a:ext cx="1600200" cy="37093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org.nasdanika.flow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084138" y="3200400"/>
            <a:ext cx="2056048" cy="37093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org.nasdanika.cdo.security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Contexts – Http, View, Transaction</a:t>
            </a:r>
          </a:p>
          <a:p>
            <a:r>
              <a:rPr lang="en-US" dirty="0" smtClean="0"/>
              <a:t>Context merging</a:t>
            </a:r>
          </a:p>
          <a:p>
            <a:r>
              <a:rPr lang="en-US" dirty="0" smtClean="0"/>
              <a:t>Commands execute in Contexts</a:t>
            </a:r>
          </a:p>
          <a:p>
            <a:r>
              <a:rPr lang="en-US" dirty="0" smtClean="0"/>
              <a:t>Routes – root, object, extension, feature</a:t>
            </a:r>
          </a:p>
          <a:p>
            <a:r>
              <a:rPr lang="en-US" dirty="0" smtClean="0"/>
              <a:t>Action methods</a:t>
            </a:r>
          </a:p>
          <a:p>
            <a:r>
              <a:rPr lang="en-US" dirty="0" smtClean="0"/>
              <a:t>Converters</a:t>
            </a:r>
          </a:p>
          <a:p>
            <a:r>
              <a:rPr lang="en-US" dirty="0" smtClean="0"/>
              <a:t>Object path resolvers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org.nasdanika.html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 fluent Java API for building Web UI</a:t>
            </a:r>
          </a:p>
          <a:p>
            <a:pPr lvl="1"/>
            <a:r>
              <a:rPr lang="en-US" dirty="0" smtClean="0"/>
              <a:t>Low level – tag, div, attributes, styles.</a:t>
            </a:r>
          </a:p>
          <a:p>
            <a:pPr lvl="1"/>
            <a:r>
              <a:rPr lang="en-US" dirty="0" smtClean="0"/>
              <a:t>High level – builders for 18 Bootstrap UI elements.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7529" y="3429923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533400" y="3565654"/>
            <a:ext cx="4764881" cy="1578769"/>
            <a:chOff x="152400" y="3581400"/>
            <a:chExt cx="4764881" cy="157876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3581400"/>
              <a:ext cx="4764881" cy="157876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1828800" y="4114800"/>
              <a:ext cx="1219200" cy="15240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6426" y="4757470"/>
              <a:ext cx="1666336" cy="16246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33399" y="5334000"/>
            <a:ext cx="8501729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details: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http://www.slideshare.net/PavelVlasov2/nasdanika-html-fluent-java-api-for-building-htmlbootstrap-web-ui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org.nasdanika.core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AuthorizationProvider</a:t>
            </a:r>
            <a:endParaRPr lang="en-US" dirty="0" smtClean="0"/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err="1" smtClean="0"/>
              <a:t>TransactionContext</a:t>
            </a:r>
            <a:endParaRPr lang="en-US" dirty="0" smtClean="0"/>
          </a:p>
          <a:p>
            <a:r>
              <a:rPr lang="en-US" dirty="0" err="1" smtClean="0"/>
              <a:t>ContextProvider</a:t>
            </a:r>
            <a:endParaRPr lang="en-US" dirty="0" smtClean="0"/>
          </a:p>
          <a:p>
            <a:r>
              <a:rPr lang="en-US" dirty="0" smtClean="0"/>
              <a:t>Command</a:t>
            </a:r>
          </a:p>
          <a:p>
            <a:r>
              <a:rPr lang="en-US" dirty="0" err="1" smtClean="0"/>
              <a:t>CommandExecutor</a:t>
            </a:r>
            <a:endParaRPr lang="en-US" dirty="0" smtClean="0"/>
          </a:p>
          <a:p>
            <a:pPr lvl="1"/>
            <a:r>
              <a:rPr lang="en-US" dirty="0" err="1" smtClean="0"/>
              <a:t>CommandExecutorComponent</a:t>
            </a:r>
            <a:endParaRPr lang="en-US" dirty="0" smtClean="0"/>
          </a:p>
          <a:p>
            <a:r>
              <a:rPr lang="en-US" dirty="0" smtClean="0"/>
              <a:t>Converter &amp; </a:t>
            </a:r>
            <a:r>
              <a:rPr lang="en-US" dirty="0" err="1" smtClean="0"/>
              <a:t>ConverterContext</a:t>
            </a:r>
            <a:endParaRPr lang="en-US" dirty="0" smtClean="0"/>
          </a:p>
          <a:p>
            <a:r>
              <a:rPr lang="en-US" dirty="0" smtClean="0"/>
              <a:t>Annotations and classes for wrapping method into commands</a:t>
            </a:r>
          </a:p>
          <a:p>
            <a:r>
              <a:rPr lang="en-US" dirty="0" smtClean="0"/>
              <a:t>Extension points for </a:t>
            </a:r>
            <a:r>
              <a:rPr lang="en-US" dirty="0" err="1" smtClean="0"/>
              <a:t>coverters</a:t>
            </a:r>
            <a:r>
              <a:rPr lang="en-US" dirty="0" smtClean="0"/>
              <a:t> and authorization providers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5" y="3124200"/>
            <a:ext cx="2076450" cy="628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066925"/>
            <a:ext cx="326707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619375"/>
            <a:ext cx="1895475" cy="419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1275" y="4419600"/>
            <a:ext cx="2590800" cy="371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7925" y="1609725"/>
            <a:ext cx="2724150" cy="371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servlet</a:t>
            </a:r>
            <a:r>
              <a:rPr lang="en-US" dirty="0" smtClean="0"/>
              <a:t>, routes, converters,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org.nasdanika.web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791200"/>
            <a:ext cx="363855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00200"/>
            <a:ext cx="3638550" cy="38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828800"/>
            <a:ext cx="2076450" cy="942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971675"/>
            <a:ext cx="3638550" cy="3819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Root route </a:t>
            </a:r>
          </a:p>
          <a:p>
            <a:pPr lvl="1"/>
            <a:r>
              <a:rPr lang="en-US" dirty="0" smtClean="0"/>
              <a:t>Entry point - matches request path</a:t>
            </a:r>
          </a:p>
          <a:p>
            <a:pPr lvl="1"/>
            <a:r>
              <a:rPr lang="en-US" dirty="0" smtClean="0"/>
              <a:t>May resolve context object and pass processing to object routes</a:t>
            </a:r>
          </a:p>
          <a:p>
            <a:r>
              <a:rPr lang="en-US" dirty="0" smtClean="0"/>
              <a:t>Object route – matches “tail” of request path in the context of a specific object type</a:t>
            </a:r>
          </a:p>
          <a:p>
            <a:r>
              <a:rPr lang="en-US" dirty="0" smtClean="0"/>
              <a:t>Extension route – matches extension, e.g. html extension route for GET method renders context object to HTML.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590" y="1600200"/>
            <a:ext cx="3737610" cy="651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600200"/>
            <a:ext cx="2100263" cy="13030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Collects routes, converters, and object path resolvers from extensions and services</a:t>
            </a:r>
          </a:p>
          <a:p>
            <a:r>
              <a:rPr lang="en-US" dirty="0" smtClean="0"/>
              <a:t>Creates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r>
              <a:rPr lang="en-US" dirty="0" smtClean="0"/>
              <a:t>Matches and invokes a root route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ObjectPathResolver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Resolves object path.</a:t>
            </a:r>
          </a:p>
          <a:p>
            <a:r>
              <a:rPr lang="en-US" dirty="0" smtClean="0"/>
              <a:t>Invoked by </a:t>
            </a:r>
            <a:r>
              <a:rPr lang="en-US" dirty="0" err="1" smtClean="0"/>
              <a:t>WebContext.getObjectPath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Which is used for constructing references.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 resolves path relative to container.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498" y="1600200"/>
            <a:ext cx="363855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881554"/>
            <a:ext cx="7699248" cy="9096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264408"/>
            <a:ext cx="6486144" cy="9265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A collection of </a:t>
            </a:r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/Equinox bundles/components for development of extensible multiuser Web applications with complex domain model and application logic.</a:t>
            </a:r>
          </a:p>
          <a:p>
            <a:r>
              <a:rPr lang="en-US" dirty="0" smtClean="0">
                <a:latin typeface="+mj-lt"/>
              </a:rPr>
              <a:t>A layer over EMF CDO</a:t>
            </a:r>
          </a:p>
          <a:p>
            <a:r>
              <a:rPr lang="en-US" dirty="0" err="1" smtClean="0">
                <a:latin typeface="+mj-lt"/>
              </a:rPr>
              <a:t>RESTful</a:t>
            </a:r>
            <a:r>
              <a:rPr lang="en-US" dirty="0" smtClean="0">
                <a:latin typeface="+mj-lt"/>
              </a:rPr>
              <a:t> Object-Oriented polymorphic Web UI</a:t>
            </a:r>
          </a:p>
          <a:p>
            <a:r>
              <a:rPr lang="en-US" dirty="0" smtClean="0">
                <a:latin typeface="+mj-lt"/>
              </a:rPr>
              <a:t>Repository objects and their structural features are URL-addressable. </a:t>
            </a:r>
          </a:p>
          <a:p>
            <a:r>
              <a:rPr lang="en-US" dirty="0" smtClean="0">
                <a:latin typeface="+mj-lt"/>
              </a:rPr>
              <a:t>Fluent Java API for building HTML/Bootstrap UI and single-page applications.</a:t>
            </a:r>
          </a:p>
          <a:p>
            <a:r>
              <a:rPr lang="en-US" dirty="0" smtClean="0">
                <a:latin typeface="+mj-lt"/>
              </a:rPr>
              <a:t>Low TCO &amp; short time-to-market.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</a:p>
          <a:p>
            <a:r>
              <a:rPr lang="en-US" dirty="0" smtClean="0"/>
              <a:t>HTML Factory</a:t>
            </a:r>
          </a:p>
          <a:p>
            <a:r>
              <a:rPr lang="en-US" dirty="0" smtClean="0"/>
              <a:t>Object Path Converter</a:t>
            </a:r>
          </a:p>
          <a:p>
            <a:r>
              <a:rPr lang="en-US" dirty="0" smtClean="0"/>
              <a:t>UI Part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86000"/>
            <a:ext cx="2100263" cy="3257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200400"/>
            <a:ext cx="1405890" cy="15173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600200"/>
            <a:ext cx="2023110" cy="27774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0"/>
            <a:ext cx="1495425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ActionMethod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648200"/>
          </a:xfrm>
        </p:spPr>
        <p:txBody>
          <a:bodyPr/>
          <a:lstStyle/>
          <a:p>
            <a:r>
              <a:rPr lang="en-US" dirty="0" smtClean="0"/>
              <a:t>Wraps methods into object routes.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5791200"/>
            <a:ext cx="64008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1897856"/>
            <a:ext cx="5393531" cy="38933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Whiteboard pattern for UI construction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768" y="2133600"/>
            <a:ext cx="6324600" cy="967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68" y="3276600"/>
            <a:ext cx="4899660" cy="31165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8460" y="0"/>
            <a:ext cx="6225540" cy="17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842260"/>
            <a:ext cx="4716780" cy="1043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858000" y="1371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0" y="38100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5489448" y="4572000"/>
            <a:ext cx="3502152" cy="18211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parts implementations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100" dirty="0" err="1" smtClean="0"/>
              <a:t>OSGi</a:t>
            </a:r>
            <a:r>
              <a:rPr lang="en-US" sz="1100" dirty="0" smtClean="0"/>
              <a:t> service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100" dirty="0" smtClean="0"/>
              <a:t>Eclipse extension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for a target class and category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/>
              <a:t>Invoked through </a:t>
            </a:r>
            <a:r>
              <a:rPr lang="en-US" sz="1200" dirty="0" err="1" smtClean="0"/>
              <a:t>WebContext.buildUICategory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Classes, interfaces and components for working with CDO views and transactions and </a:t>
            </a:r>
            <a:r>
              <a:rPr lang="en-US" dirty="0" err="1" smtClean="0"/>
              <a:t>ECore</a:t>
            </a:r>
            <a:r>
              <a:rPr lang="en-US" dirty="0" smtClean="0"/>
              <a:t> classes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org.nasdanika.cdo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675698"/>
            <a:ext cx="2666048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603" y="5486400"/>
            <a:ext cx="2666048" cy="10972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719263"/>
            <a:ext cx="2760345" cy="18602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8603" y="4219575"/>
            <a:ext cx="2417445" cy="1114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8603" y="1719263"/>
            <a:ext cx="2417445" cy="23402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719263"/>
            <a:ext cx="2865120" cy="44424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H2RepositoryProvider</a:t>
            </a:r>
          </a:p>
          <a:p>
            <a:r>
              <a:rPr lang="en-US" dirty="0" err="1" smtClean="0"/>
              <a:t>CDOSessionProviderComponent</a:t>
            </a:r>
            <a:endParaRPr lang="en-US" dirty="0" smtClean="0"/>
          </a:p>
          <a:p>
            <a:r>
              <a:rPr lang="en-US" dirty="0" err="1" smtClean="0"/>
              <a:t>ServerComponent</a:t>
            </a:r>
            <a:endParaRPr lang="en-US" dirty="0" smtClean="0"/>
          </a:p>
          <a:p>
            <a:r>
              <a:rPr lang="en-US" dirty="0" err="1" smtClean="0"/>
              <a:t>CDOSessionProviderServerComponent</a:t>
            </a:r>
            <a:endParaRPr lang="en-US" dirty="0" smtClean="0"/>
          </a:p>
          <a:p>
            <a:r>
              <a:rPr lang="en-US" dirty="0" err="1" smtClean="0"/>
              <a:t>CDOTransactionContextProviderComponent</a:t>
            </a:r>
            <a:endParaRPr lang="en-US" dirty="0" smtClean="0"/>
          </a:p>
          <a:p>
            <a:r>
              <a:rPr lang="en-US" dirty="0" err="1" smtClean="0"/>
              <a:t>CDOViewContextProviderComponent</a:t>
            </a:r>
            <a:endParaRPr lang="en-US" dirty="0" smtClean="0"/>
          </a:p>
          <a:p>
            <a:r>
              <a:rPr lang="en-US" dirty="0" err="1" smtClean="0"/>
              <a:t>CDOTransactionContextRouteComponent</a:t>
            </a:r>
            <a:endParaRPr lang="en-US" dirty="0" smtClean="0"/>
          </a:p>
          <a:p>
            <a:r>
              <a:rPr lang="en-US" dirty="0" err="1" smtClean="0"/>
              <a:t>CDOViewContextAutocloseRouteComponent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29400" y="152399"/>
            <a:ext cx="2337856" cy="6461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6477000" cy="5013882"/>
          </a:xfrm>
        </p:spPr>
        <p:txBody>
          <a:bodyPr>
            <a:normAutofit/>
          </a:bodyPr>
          <a:lstStyle/>
          <a:p>
            <a:r>
              <a:rPr lang="en-US" dirty="0" smtClean="0"/>
              <a:t>Route component exposes Route service used by Routing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Route component depends on Context provider service exposed by the view context provider component.</a:t>
            </a:r>
          </a:p>
          <a:p>
            <a:r>
              <a:rPr lang="en-US" dirty="0" smtClean="0"/>
              <a:t>View context provider uses session provider service.</a:t>
            </a:r>
          </a:p>
          <a:p>
            <a:r>
              <a:rPr lang="en-US" dirty="0" smtClean="0"/>
              <a:t>Session provider component depends on repository provider service/component.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52399"/>
            <a:ext cx="2337856" cy="646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CDOViewContextAutocloseRouteComponent</a:t>
            </a:r>
            <a:endParaRPr lang="en-US" dirty="0" smtClean="0"/>
          </a:p>
          <a:p>
            <a:pPr lvl="1"/>
            <a:r>
              <a:rPr lang="en-US" dirty="0" smtClean="0"/>
              <a:t>Opens </a:t>
            </a:r>
            <a:r>
              <a:rPr lang="en-US" dirty="0" err="1" smtClean="0"/>
              <a:t>CDOView</a:t>
            </a:r>
            <a:endParaRPr lang="en-US" dirty="0" smtClean="0"/>
          </a:p>
          <a:p>
            <a:pPr lvl="1"/>
            <a:r>
              <a:rPr lang="en-US" dirty="0" smtClean="0"/>
              <a:t>Creates </a:t>
            </a:r>
            <a:r>
              <a:rPr lang="en-US" dirty="0" err="1" smtClean="0"/>
              <a:t>CDOViewContext</a:t>
            </a:r>
            <a:endParaRPr lang="en-US" dirty="0" smtClean="0"/>
          </a:p>
          <a:p>
            <a:pPr lvl="1"/>
            <a:r>
              <a:rPr lang="en-US" dirty="0" smtClean="0"/>
              <a:t>Merges </a:t>
            </a:r>
            <a:r>
              <a:rPr lang="en-US" dirty="0" err="1" smtClean="0"/>
              <a:t>CDOViewContext</a:t>
            </a:r>
            <a:r>
              <a:rPr lang="en-US" dirty="0" smtClean="0"/>
              <a:t> with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pPr lvl="1"/>
            <a:r>
              <a:rPr lang="en-US" dirty="0" smtClean="0"/>
              <a:t>Delegates processing to object routes</a:t>
            </a:r>
          </a:p>
          <a:p>
            <a:r>
              <a:rPr lang="en-US" dirty="0" smtClean="0"/>
              <a:t>Object routes use converters to generate HTML</a:t>
            </a:r>
          </a:p>
          <a:p>
            <a:r>
              <a:rPr lang="en-US" dirty="0" smtClean="0"/>
              <a:t>Converters use object path resolvers to construct object URL’s and </a:t>
            </a:r>
            <a:r>
              <a:rPr lang="en-US" dirty="0" err="1" smtClean="0"/>
              <a:t>Nasdanika</a:t>
            </a:r>
            <a:r>
              <a:rPr lang="en-US" dirty="0" smtClean="0"/>
              <a:t> HTML for building Web UI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org.nasdanika.cdo.h2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Repository provider component for H2 database.</a:t>
            </a:r>
          </a:p>
          <a:p>
            <a:r>
              <a:rPr lang="en-US" dirty="0" smtClean="0"/>
              <a:t>Sample component configuration: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2781300"/>
            <a:ext cx="7600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“Dressing” an object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Reflective UI for navigating CDO repositories including package registry.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Naked </a:t>
            </a:r>
            <a:r>
              <a:rPr lang="en-US" dirty="0" err="1" smtClean="0"/>
              <a:t>EObject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metaphor*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structure is a skeleton</a:t>
            </a:r>
          </a:p>
          <a:p>
            <a:pPr lvl="1"/>
            <a:r>
              <a:rPr lang="en-US" dirty="0" smtClean="0"/>
              <a:t>Classes, inheritance</a:t>
            </a:r>
          </a:p>
          <a:p>
            <a:pPr lvl="1"/>
            <a:r>
              <a:rPr lang="en-US" dirty="0" smtClean="0"/>
              <a:t>Structural features – attributes and references</a:t>
            </a:r>
          </a:p>
          <a:p>
            <a:pPr lvl="1"/>
            <a:r>
              <a:rPr lang="en-US" dirty="0" smtClean="0"/>
              <a:t>Operation signatures</a:t>
            </a:r>
          </a:p>
          <a:p>
            <a:r>
              <a:rPr lang="en-US" dirty="0" smtClean="0"/>
              <a:t>Operations implementation (business logic) is muscles</a:t>
            </a:r>
          </a:p>
          <a:p>
            <a:r>
              <a:rPr lang="en-US" dirty="0" smtClean="0"/>
              <a:t>EMF reflection is skin – it doesn’t expose all object internals as Java reflection does, but  only those defined in the model.</a:t>
            </a:r>
          </a:p>
          <a:p>
            <a:r>
              <a:rPr lang="en-US" dirty="0" smtClean="0"/>
              <a:t>User interface is a 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010" y="6216134"/>
            <a:ext cx="713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Inspired by Naked Objects (</a:t>
            </a:r>
            <a:r>
              <a:rPr lang="en-US" dirty="0" smtClean="0">
                <a:hlinkClick r:id="rId2"/>
              </a:rPr>
              <a:t>http://en.wikipedia.org/wiki/Naked_objects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model, document.</a:t>
            </a:r>
          </a:p>
          <a:p>
            <a:r>
              <a:rPr lang="en-US" dirty="0" smtClean="0"/>
              <a:t>Deploy the model to the server</a:t>
            </a:r>
          </a:p>
          <a:p>
            <a:pPr lvl="1"/>
            <a:r>
              <a:rPr lang="en-US" dirty="0" smtClean="0"/>
              <a:t>Model structure with documentation is exposed through reflective Web UI</a:t>
            </a:r>
          </a:p>
          <a:p>
            <a:pPr lvl="1"/>
            <a:r>
              <a:rPr lang="en-US" dirty="0" smtClean="0"/>
              <a:t>Repository objects are exposed “naked” – they can be manipulated through reflective Web UI</a:t>
            </a:r>
          </a:p>
          <a:p>
            <a:r>
              <a:rPr lang="en-US" dirty="0" smtClean="0"/>
              <a:t>Dress the model in a custom Web UI</a:t>
            </a:r>
          </a:p>
          <a:p>
            <a:r>
              <a:rPr lang="en-US" dirty="0" smtClean="0"/>
              <a:t>Use this approach for well-defined domain models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model is exposed through the reflective Web UI upon deployment to the server.</a:t>
            </a:r>
          </a:p>
          <a:p>
            <a:r>
              <a:rPr lang="en-US" dirty="0" smtClean="0"/>
              <a:t>Custom UI development can proceed in parallel with using the system through the reflective UI.</a:t>
            </a:r>
          </a:p>
          <a:p>
            <a:r>
              <a:rPr lang="en-US" dirty="0" smtClean="0"/>
              <a:t>Reflective and custom Web UI can be used at the same time and intertwine.</a:t>
            </a:r>
          </a:p>
          <a:p>
            <a:r>
              <a:rPr lang="en-US" dirty="0" smtClean="0"/>
              <a:t>Some systems may customize only part of UI, and some, e.g. short-lived situational applications, may do with just reflective UI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process (BDD)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49720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initial model and deploy to server</a:t>
            </a:r>
          </a:p>
          <a:p>
            <a:r>
              <a:rPr lang="en-US" dirty="0" smtClean="0"/>
              <a:t>Use reflective UI as a conversation starter to elicit user stories from SME’s</a:t>
            </a:r>
          </a:p>
          <a:p>
            <a:r>
              <a:rPr lang="en-US" dirty="0" smtClean="0"/>
              <a:t>Refine the model and the UI based on stories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&amp;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deployment</a:t>
            </a:r>
          </a:p>
          <a:p>
            <a:pPr lvl="1"/>
            <a:r>
              <a:rPr lang="en-US" dirty="0" smtClean="0"/>
              <a:t>Download and start server</a:t>
            </a:r>
          </a:p>
          <a:p>
            <a:pPr lvl="1"/>
            <a:r>
              <a:rPr lang="en-US" dirty="0" smtClean="0"/>
              <a:t>Deploy bundles to the server through Web console</a:t>
            </a:r>
          </a:p>
          <a:p>
            <a:r>
              <a:rPr lang="en-US" dirty="0" smtClean="0"/>
              <a:t>Packaged product</a:t>
            </a:r>
          </a:p>
          <a:p>
            <a:pPr lvl="1"/>
            <a:r>
              <a:rPr lang="en-US" dirty="0" smtClean="0"/>
              <a:t>Use product definition with foundation and custom bundles</a:t>
            </a:r>
          </a:p>
          <a:p>
            <a:pPr lvl="1"/>
            <a:r>
              <a:rPr lang="en-US" dirty="0" smtClean="0"/>
              <a:t>Build product from the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elements can façade external systems</a:t>
            </a:r>
          </a:p>
          <a:p>
            <a:r>
              <a:rPr lang="en-US" dirty="0" smtClean="0"/>
              <a:t>In this case object data is used as configuration for connecting to external service</a:t>
            </a:r>
          </a:p>
          <a:p>
            <a:r>
              <a:rPr lang="en-US" dirty="0" smtClean="0"/>
              <a:t>For example, an object may façade a web service and store connectivity data in its attributes, e.g. endpoint URL.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federation of mini-apps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UI is bound to model elements, a system UI may be constructed as a federation of mini-applications</a:t>
            </a:r>
          </a:p>
          <a:p>
            <a:pPr lvl="1"/>
            <a:r>
              <a:rPr lang="en-US" dirty="0" smtClean="0"/>
              <a:t>Role-specific application</a:t>
            </a:r>
          </a:p>
          <a:p>
            <a:pPr lvl="1"/>
            <a:r>
              <a:rPr lang="en-US" dirty="0" smtClean="0"/>
              <a:t>Activity-specific application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v. 0.2.0 – Security</a:t>
            </a:r>
          </a:p>
          <a:p>
            <a:r>
              <a:rPr lang="en-US" dirty="0" smtClean="0"/>
              <a:t>v. 0.3.0 – Enhancements  in reflective UI</a:t>
            </a:r>
          </a:p>
          <a:p>
            <a:pPr lvl="1"/>
            <a:r>
              <a:rPr lang="en-US" dirty="0" smtClean="0"/>
              <a:t>Support of PUT, POST, DELETE, PATCH methods</a:t>
            </a:r>
          </a:p>
          <a:p>
            <a:pPr lvl="1"/>
            <a:r>
              <a:rPr lang="en-US" dirty="0" smtClean="0"/>
              <a:t>Operation invocation</a:t>
            </a:r>
          </a:p>
          <a:p>
            <a:pPr lvl="1"/>
            <a:r>
              <a:rPr lang="en-US" dirty="0" smtClean="0"/>
              <a:t>Support of Feature/Operation level customizations</a:t>
            </a:r>
          </a:p>
          <a:p>
            <a:r>
              <a:rPr lang="en-US" dirty="0" smtClean="0"/>
              <a:t>v. 0.4.0 – JSON extension routes</a:t>
            </a:r>
          </a:p>
          <a:p>
            <a:pPr lvl="1"/>
            <a:r>
              <a:rPr lang="en-US" dirty="0" smtClean="0"/>
              <a:t>Example of </a:t>
            </a:r>
            <a:r>
              <a:rPr lang="en-US" dirty="0" err="1" smtClean="0"/>
              <a:t>AmurJS</a:t>
            </a:r>
            <a:r>
              <a:rPr lang="en-US" dirty="0" smtClean="0"/>
              <a:t> client-side flow</a:t>
            </a:r>
          </a:p>
          <a:p>
            <a:r>
              <a:rPr lang="en-US" dirty="0" smtClean="0"/>
              <a:t>v. 0.5.0 – Server-side flow execution</a:t>
            </a:r>
          </a:p>
          <a:p>
            <a:r>
              <a:rPr lang="en-US" dirty="0" smtClean="0"/>
              <a:t>v. 0.6.0 – XA – multi-repository and JTA transactions</a:t>
            </a:r>
          </a:p>
          <a:p>
            <a:r>
              <a:rPr lang="en-US" dirty="0" smtClean="0"/>
              <a:t>v. 0.7.0 – JavaScript routes – dynamically generated JavaScript facades for repository objects.</a:t>
            </a:r>
          </a:p>
          <a:p>
            <a:r>
              <a:rPr lang="en-US" dirty="0" smtClean="0"/>
              <a:t>v. </a:t>
            </a:r>
            <a:r>
              <a:rPr lang="en-US" dirty="0" err="1" smtClean="0"/>
              <a:t>x.x.x</a:t>
            </a:r>
            <a:r>
              <a:rPr lang="en-US" dirty="0" smtClean="0"/>
              <a:t> - XML routes, </a:t>
            </a:r>
            <a:r>
              <a:rPr lang="en-US" dirty="0" err="1" smtClean="0"/>
              <a:t>WebSocket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Bank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61" y="2362200"/>
            <a:ext cx="8296275" cy="4095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EClass</a:t>
            </a:r>
            <a:r>
              <a:rPr lang="en-US" dirty="0" smtClean="0"/>
              <a:t> </a:t>
            </a:r>
            <a:r>
              <a:rPr lang="en-US" dirty="0" err="1" smtClean="0"/>
              <a:t>SystemOfRecords</a:t>
            </a:r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1656272" y="6351917"/>
            <a:ext cx="6719977" cy="353683"/>
          </a:xfrm>
          <a:prstGeom prst="accentCallout2">
            <a:avLst>
              <a:gd name="adj1" fmla="val 21189"/>
              <a:gd name="adj2" fmla="val -830"/>
              <a:gd name="adj3" fmla="val 21189"/>
              <a:gd name="adj4" fmla="val -3161"/>
              <a:gd name="adj5" fmla="val -111890"/>
              <a:gd name="adj6" fmla="val -1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This tab is Ajax-loaded from structural feature URL http://localhost:8080/router/ccview/packages/bxk8tq/SystemOfRecords/eAllAttributes.html</a:t>
            </a:r>
            <a:endParaRPr lang="en-US" sz="800" dirty="0"/>
          </a:p>
        </p:txBody>
      </p:sp>
      <p:sp>
        <p:nvSpPr>
          <p:cNvPr id="8" name="Line Callout 2 (Accent Bar) 7"/>
          <p:cNvSpPr/>
          <p:nvPr/>
        </p:nvSpPr>
        <p:spPr>
          <a:xfrm flipH="1">
            <a:off x="411189" y="1748289"/>
            <a:ext cx="925901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267780"/>
              <a:gd name="adj6" fmla="val -83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Routing </a:t>
            </a:r>
            <a:r>
              <a:rPr lang="en-US" sz="800" dirty="0" err="1" smtClean="0"/>
              <a:t>Servlet</a:t>
            </a:r>
            <a:endParaRPr lang="en-US" sz="8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3030745" y="1578634"/>
            <a:ext cx="894274" cy="422694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197262"/>
              <a:gd name="adj6" fmla="val -5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Single page application route</a:t>
            </a:r>
            <a:endParaRPr lang="en-US" sz="800" dirty="0"/>
          </a:p>
        </p:txBody>
      </p:sp>
      <p:sp>
        <p:nvSpPr>
          <p:cNvPr id="10" name="Line Callout 2 (Accent Bar) 9"/>
          <p:cNvSpPr/>
          <p:nvPr/>
        </p:nvSpPr>
        <p:spPr>
          <a:xfrm flipH="1">
            <a:off x="1857552" y="2851031"/>
            <a:ext cx="925901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-117449"/>
              <a:gd name="adj6" fmla="val -38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Backbone route</a:t>
            </a:r>
            <a:endParaRPr lang="en-US" sz="800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3761115" y="3140017"/>
            <a:ext cx="1371602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1779"/>
              <a:gd name="adj5" fmla="val -226541"/>
              <a:gd name="adj6" fmla="val -26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Target HTML Element ID</a:t>
            </a:r>
            <a:endParaRPr lang="en-US" sz="800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3920705" y="1936630"/>
            <a:ext cx="198410" cy="776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(Accent Bar) 12"/>
          <p:cNvSpPr/>
          <p:nvPr/>
        </p:nvSpPr>
        <p:spPr>
          <a:xfrm>
            <a:off x="4295952" y="1630394"/>
            <a:ext cx="925901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213236"/>
              <a:gd name="adj6" fmla="val -2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CDO View path</a:t>
            </a:r>
            <a:endParaRPr lang="en-US" sz="800" dirty="0"/>
          </a:p>
        </p:txBody>
      </p:sp>
      <p:sp>
        <p:nvSpPr>
          <p:cNvPr id="14" name="Right Brace 13"/>
          <p:cNvSpPr/>
          <p:nvPr/>
        </p:nvSpPr>
        <p:spPr>
          <a:xfrm rot="5400000" flipV="1">
            <a:off x="4728712" y="2183920"/>
            <a:ext cx="218537" cy="934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(Accent Bar) 14"/>
          <p:cNvSpPr/>
          <p:nvPr/>
        </p:nvSpPr>
        <p:spPr>
          <a:xfrm>
            <a:off x="5216104" y="2851031"/>
            <a:ext cx="1098432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1779"/>
              <a:gd name="adj5" fmla="val -18586"/>
              <a:gd name="adj6" fmla="val -3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bank package path</a:t>
            </a:r>
            <a:endParaRPr lang="en-US" sz="8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6018360" y="1627518"/>
            <a:ext cx="1184697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298464"/>
              <a:gd name="adj6" fmla="val -37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/>
              <a:t>EClass</a:t>
            </a:r>
            <a:r>
              <a:rPr lang="en-US" sz="800" dirty="0" smtClean="0"/>
              <a:t> in </a:t>
            </a:r>
            <a:r>
              <a:rPr lang="en-US" sz="800" dirty="0" err="1" smtClean="0"/>
              <a:t>EPackage</a:t>
            </a:r>
            <a:endParaRPr lang="en-US" sz="800" dirty="0"/>
          </a:p>
        </p:txBody>
      </p:sp>
      <p:sp>
        <p:nvSpPr>
          <p:cNvPr id="17" name="Line Callout 2 (Accent Bar) 16"/>
          <p:cNvSpPr/>
          <p:nvPr/>
        </p:nvSpPr>
        <p:spPr>
          <a:xfrm>
            <a:off x="7019022" y="2851031"/>
            <a:ext cx="1236457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1779"/>
              <a:gd name="adj5" fmla="val -120858"/>
              <a:gd name="adj6" fmla="val -4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HTML extension route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org.nasdanika.examples.bank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48" y="1600199"/>
            <a:ext cx="7464552" cy="50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1600198"/>
            <a:ext cx="4800600" cy="20574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sample bank model</a:t>
            </a:r>
          </a:p>
          <a:p>
            <a:r>
              <a:rPr lang="en-US" sz="2800" dirty="0" smtClean="0"/>
              <a:t>Custom UI with action methods – see Example 3.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org.nasdanika.examples.bank.app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133725" cy="5000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5029200"/>
            <a:ext cx="264795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600200"/>
            <a:ext cx="4616107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AppRoute.java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 of </a:t>
            </a:r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48" y="2286000"/>
            <a:ext cx="7858125" cy="438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CreditCardsSessionInitializerComponent.java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Registers bank package</a:t>
            </a:r>
          </a:p>
          <a:p>
            <a:r>
              <a:rPr lang="en-US" dirty="0" smtClean="0"/>
              <a:t>Populates bank repository with sample data, if the repository is empty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0"/>
            <a:ext cx="62293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6096000"/>
            <a:ext cx="5410200" cy="638175"/>
          </a:xfrm>
          <a:prstGeom prst="rect">
            <a:avLst/>
          </a:prstGeom>
          <a:gradFill>
            <a:gsLst>
              <a:gs pos="50000">
                <a:schemeClr val="bg1">
                  <a:alpha val="47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HomeRoute.java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40386" y="1600200"/>
            <a:ext cx="5351214" cy="4495800"/>
          </a:xfrm>
        </p:spPr>
        <p:txBody>
          <a:bodyPr/>
          <a:lstStyle/>
          <a:p>
            <a:r>
              <a:rPr lang="en-US" dirty="0" smtClean="0"/>
              <a:t>Creates router application</a:t>
            </a:r>
          </a:p>
          <a:p>
            <a:r>
              <a:rPr lang="en-US" dirty="0" smtClean="0"/>
              <a:t>Loads CDO View as initial route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3186234" cy="4010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05400"/>
            <a:ext cx="6623965" cy="1571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Sources: </a:t>
            </a:r>
          </a:p>
          <a:p>
            <a:pPr lvl="1"/>
            <a:r>
              <a:rPr lang="en-US" dirty="0" smtClean="0"/>
              <a:t>Master - </a:t>
            </a:r>
            <a:r>
              <a:rPr lang="en-US" dirty="0" smtClean="0">
                <a:hlinkClick r:id="rId2"/>
              </a:rPr>
              <a:t>https://github.com/Nasdanika/server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Release  0.1.0 - </a:t>
            </a:r>
            <a:r>
              <a:rPr lang="en-US" dirty="0" smtClean="0">
                <a:hlinkClick r:id="rId3"/>
              </a:rPr>
              <a:t>https://github.com/Nasdanika/server/releases/tag/server-0.1.0</a:t>
            </a:r>
            <a:r>
              <a:rPr lang="en-US" dirty="0" smtClean="0"/>
              <a:t> </a:t>
            </a:r>
          </a:p>
          <a:p>
            <a:r>
              <a:rPr lang="en-US" dirty="0" smtClean="0"/>
              <a:t>P2 repository - </a:t>
            </a:r>
            <a:r>
              <a:rPr lang="en-US" dirty="0" smtClean="0">
                <a:hlinkClick r:id="rId4"/>
              </a:rPr>
              <a:t>http://www.nasdanika.org/repository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Binary distributions</a:t>
            </a:r>
          </a:p>
          <a:p>
            <a:pPr lvl="1"/>
            <a:r>
              <a:rPr lang="en-US" dirty="0" smtClean="0"/>
              <a:t>Foundation server</a:t>
            </a:r>
          </a:p>
          <a:p>
            <a:pPr lvl="2"/>
            <a:r>
              <a:rPr lang="en-US" dirty="0" smtClean="0"/>
              <a:t> Windows 64 - </a:t>
            </a:r>
            <a:r>
              <a:rPr lang="en-US" dirty="0" smtClean="0">
                <a:hlinkClick r:id="rId5"/>
              </a:rPr>
              <a:t>http://www.nasdanika.org/products/org.nasdanika.server-win32.win32.x86_64.zip</a:t>
            </a:r>
            <a:r>
              <a:rPr lang="en-US" dirty="0" smtClean="0"/>
              <a:t> </a:t>
            </a:r>
          </a:p>
          <a:p>
            <a:pPr lvl="2"/>
            <a:r>
              <a:rPr lang="sv-SE" dirty="0" smtClean="0"/>
              <a:t> Linux GTK x86 64 - </a:t>
            </a:r>
            <a:r>
              <a:rPr lang="sv-SE" dirty="0" smtClean="0">
                <a:hlinkClick r:id="rId6"/>
              </a:rPr>
              <a:t>http://www.nasdanika.org/products/org.nasdanika.server-linux.gtk.x86_64.zip</a:t>
            </a:r>
            <a:r>
              <a:rPr lang="sv-SE" dirty="0" smtClean="0"/>
              <a:t> </a:t>
            </a:r>
          </a:p>
          <a:p>
            <a:pPr lvl="1"/>
            <a:r>
              <a:rPr lang="en-US" dirty="0" smtClean="0"/>
              <a:t>Foundation server with examples</a:t>
            </a:r>
          </a:p>
          <a:p>
            <a:pPr lvl="2"/>
            <a:r>
              <a:rPr lang="en-US" dirty="0" smtClean="0"/>
              <a:t>Windows 64 - </a:t>
            </a:r>
            <a:r>
              <a:rPr lang="en-US" dirty="0" smtClean="0">
                <a:hlinkClick r:id="rId7"/>
              </a:rPr>
              <a:t>http://www.nasdanika.org/products/org.nasdanika.examples-win32.win32.x86_64.zip</a:t>
            </a:r>
            <a:r>
              <a:rPr lang="en-US" dirty="0" smtClean="0"/>
              <a:t> </a:t>
            </a:r>
          </a:p>
          <a:p>
            <a:pPr lvl="2"/>
            <a:r>
              <a:rPr lang="sv-SE" dirty="0" smtClean="0"/>
              <a:t>Linux GTK x86 64 - </a:t>
            </a:r>
            <a:r>
              <a:rPr lang="sv-SE" dirty="0" smtClean="0">
                <a:hlinkClick r:id="rId8"/>
              </a:rPr>
              <a:t>http://www.nasdanika.org/products/org.nasdanika.examples-linux.gtk.x86_64.zip</a:t>
            </a:r>
            <a:r>
              <a:rPr lang="sv-SE" dirty="0" smtClean="0"/>
              <a:t> </a:t>
            </a:r>
          </a:p>
          <a:p>
            <a:r>
              <a:rPr lang="sv-SE" dirty="0" smtClean="0"/>
              <a:t>Nasdanika HTML presentation - </a:t>
            </a:r>
            <a:r>
              <a:rPr lang="sv-SE" dirty="0" smtClean="0">
                <a:hlinkClick r:id="rId9"/>
              </a:rPr>
              <a:t>http://www.slideshare.net/PavelVlasov2/nasdanika-html-fluent-java-api-for-building-htmlbootstrap-web-ui</a:t>
            </a:r>
            <a:r>
              <a:rPr lang="sv-SE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Subclasses can override parts of UI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Polymorphic 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8152"/>
            <a:ext cx="6400800" cy="36777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route override</a:t>
            </a:r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5638800" y="1524000"/>
            <a:ext cx="1245081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298464"/>
              <a:gd name="adj6" fmla="val -37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Resource in </a:t>
            </a:r>
            <a:r>
              <a:rPr lang="en-US" sz="800" dirty="0" err="1" smtClean="0"/>
              <a:t>CDOView</a:t>
            </a:r>
            <a:endParaRPr lang="en-US" sz="800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715000" y="2633932"/>
            <a:ext cx="531966" cy="253040"/>
          </a:xfrm>
          <a:prstGeom prst="accentCallout2">
            <a:avLst>
              <a:gd name="adj1" fmla="val 51563"/>
              <a:gd name="adj2" fmla="val -2693"/>
              <a:gd name="adj3" fmla="val 52723"/>
              <a:gd name="adj4" fmla="val -18068"/>
              <a:gd name="adj5" fmla="val -76538"/>
              <a:gd name="adj6" fmla="val -65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CDOID</a:t>
            </a:r>
            <a:endParaRPr lang="en-US" sz="800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1391725" y="6075872"/>
            <a:ext cx="1498124" cy="253040"/>
          </a:xfrm>
          <a:prstGeom prst="accentCallout2">
            <a:avLst>
              <a:gd name="adj1" fmla="val 51563"/>
              <a:gd name="adj2" fmla="val -2693"/>
              <a:gd name="adj3" fmla="val 49314"/>
              <a:gd name="adj4" fmla="val -18068"/>
              <a:gd name="adj5" fmla="val -76539"/>
              <a:gd name="adj6" fmla="val -39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Overridden list of customers</a:t>
            </a:r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221" y="5751969"/>
            <a:ext cx="5940725" cy="848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15200" cy="1673225"/>
          </a:xfrm>
        </p:spPr>
        <p:txBody>
          <a:bodyPr/>
          <a:lstStyle/>
          <a:p>
            <a:r>
              <a:rPr lang="en-US" dirty="0" smtClean="0"/>
              <a:t>Each customer has its own web application URL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Custom 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0" y="1561381"/>
            <a:ext cx="4610595" cy="413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SPA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533" y="1588788"/>
            <a:ext cx="4267200" cy="40738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3079" y="5719312"/>
            <a:ext cx="8557404" cy="77637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Default UI rendering is overridden by action methods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Accounts panel is Ajax-loaded as initial route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3075" idx="1"/>
          </p:cNvCxnSpPr>
          <p:nvPr/>
        </p:nvCxnSpPr>
        <p:spPr>
          <a:xfrm flipH="1" flipV="1">
            <a:off x="2924355" y="2993366"/>
            <a:ext cx="1843178" cy="632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34" y="6133201"/>
            <a:ext cx="6361459" cy="5695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21" y="1587261"/>
            <a:ext cx="4658674" cy="42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1153" y="5870839"/>
            <a:ext cx="4641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Transactions table is dynamically reloaded on transaction period selection.</a:t>
            </a:r>
            <a:endParaRPr lang="en-US" sz="1000" dirty="0">
              <a:latin typeface="+mj-lt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4580626" y="3019246"/>
            <a:ext cx="871268" cy="47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99140" y="3114136"/>
            <a:ext cx="17252" cy="297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28829</TotalTime>
  <Words>1129</Words>
  <Application>Microsoft Office PowerPoint</Application>
  <PresentationFormat>On-screen Show (4:3)</PresentationFormat>
  <Paragraphs>228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Median</vt:lpstr>
      <vt:lpstr>Nasdanika Foundation Server</vt:lpstr>
      <vt:lpstr>Overview</vt:lpstr>
      <vt:lpstr>Example 1 – Naked EObject</vt:lpstr>
      <vt:lpstr>EClass SystemOfRecords</vt:lpstr>
      <vt:lpstr>Example 2 – Polymorphic UI</vt:lpstr>
      <vt:lpstr>Feature route override</vt:lpstr>
      <vt:lpstr>Example 3 – Custom UI</vt:lpstr>
      <vt:lpstr>Customer SPA</vt:lpstr>
      <vt:lpstr>Account summary page</vt:lpstr>
      <vt:lpstr>Transactions table</vt:lpstr>
      <vt:lpstr>Architecture</vt:lpstr>
      <vt:lpstr>Concepts</vt:lpstr>
      <vt:lpstr>org.nasdanika.html</vt:lpstr>
      <vt:lpstr>org.nasdanika.core</vt:lpstr>
      <vt:lpstr>org.nasdanika.web</vt:lpstr>
      <vt:lpstr>Contexts</vt:lpstr>
      <vt:lpstr>Routes</vt:lpstr>
      <vt:lpstr>Router servlet</vt:lpstr>
      <vt:lpstr>ObjectPathResolver</vt:lpstr>
      <vt:lpstr>Extension Points</vt:lpstr>
      <vt:lpstr>ActionMethod Annotation</vt:lpstr>
      <vt:lpstr>UI Part </vt:lpstr>
      <vt:lpstr>org.nasdanika.cdo</vt:lpstr>
      <vt:lpstr>Overview</vt:lpstr>
      <vt:lpstr>OSGi components</vt:lpstr>
      <vt:lpstr>Components wiring</vt:lpstr>
      <vt:lpstr>Summary</vt:lpstr>
      <vt:lpstr>org.nasdanika.cdo.h2</vt:lpstr>
      <vt:lpstr>Development process</vt:lpstr>
      <vt:lpstr>A metaphor*</vt:lpstr>
      <vt:lpstr>Bottom-up process</vt:lpstr>
      <vt:lpstr>Advantages</vt:lpstr>
      <vt:lpstr>Top-down process (BDD)</vt:lpstr>
      <vt:lpstr>Combined process</vt:lpstr>
      <vt:lpstr>Build &amp; Deployment options</vt:lpstr>
      <vt:lpstr>Façade objects</vt:lpstr>
      <vt:lpstr>A federation of mini-apps</vt:lpstr>
      <vt:lpstr>Roadmap</vt:lpstr>
      <vt:lpstr>Nasdanika Bank</vt:lpstr>
      <vt:lpstr>org.nasdanika.examples.bank</vt:lpstr>
      <vt:lpstr>org.nasdanika.examples.bank.app</vt:lpstr>
      <vt:lpstr>AppRoute.java</vt:lpstr>
      <vt:lpstr>CreditCardsSessionInitializerComponent.java</vt:lpstr>
      <vt:lpstr>HomeRoute.java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333</cp:revision>
  <dcterms:created xsi:type="dcterms:W3CDTF">2014-04-30T03:31:57Z</dcterms:created>
  <dcterms:modified xsi:type="dcterms:W3CDTF">2014-07-15T00:53:33Z</dcterms:modified>
</cp:coreProperties>
</file>