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78" r:id="rId17"/>
    <p:sldId id="269" r:id="rId18"/>
    <p:sldId id="270" r:id="rId19"/>
    <p:sldId id="271" r:id="rId20"/>
    <p:sldId id="272" r:id="rId21"/>
    <p:sldId id="274" r:id="rId22"/>
    <p:sldId id="283" r:id="rId23"/>
    <p:sldId id="275" r:id="rId24"/>
    <p:sldId id="276" r:id="rId25"/>
    <p:sldId id="280" r:id="rId26"/>
    <p:sldId id="281" r:id="rId27"/>
    <p:sldId id="282" r:id="rId28"/>
    <p:sldId id="284" r:id="rId29"/>
    <p:sldId id="27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396D94-1E99-4A60-98C5-CD1513B04F60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vlasov/nasdanika/releases/tag/html-1.2.0" TargetMode="External"/><Relationship Id="rId2" Type="http://schemas.openxmlformats.org/officeDocument/2006/relationships/hyperlink" Target="https://github.com/pvlasov/nasdanika/tree/master/org.nasdanik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sdanika.org/examples/test-report/" TargetMode="External"/><Relationship Id="rId7" Type="http://schemas.openxmlformats.org/officeDocument/2006/relationships/hyperlink" Target="http://www.slideshare.net/PavelVlasov2/nasdanika-foundation-server" TargetMode="External"/><Relationship Id="rId2" Type="http://schemas.openxmlformats.org/officeDocument/2006/relationships/hyperlink" Target="https://github.com/Nasdanika/server/wiki/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ootswatch.com/" TargetMode="External"/><Relationship Id="rId5" Type="http://schemas.openxmlformats.org/officeDocument/2006/relationships/hyperlink" Target="http://www.nasdanika.org/server/apidocs/org/nasdanika/html/package-summary.html" TargetMode="External"/><Relationship Id="rId4" Type="http://schemas.openxmlformats.org/officeDocument/2006/relationships/hyperlink" Target="https://github.com/Nasdanika/server/tree/master/org.nasdanika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Nasdanika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170936"/>
          </a:xfrm>
        </p:spPr>
        <p:txBody>
          <a:bodyPr/>
          <a:lstStyle/>
          <a:p>
            <a:r>
              <a:rPr lang="en-US" dirty="0" smtClean="0"/>
              <a:t>Fluent Java API for building HTML/Bootstrap Web UI</a:t>
            </a:r>
          </a:p>
          <a:p>
            <a:r>
              <a:rPr lang="en-US" dirty="0" smtClean="0"/>
              <a:t>v. 1.3.0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0532" y="4200406"/>
            <a:ext cx="7854696" cy="1170936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component of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Nasdanika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Foundation Server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914400"/>
            <a:ext cx="1828800" cy="11049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2057400"/>
            <a:ext cx="2219325" cy="762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914400"/>
            <a:ext cx="3895725" cy="1581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2895600"/>
            <a:ext cx="3671888" cy="170735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2895600"/>
            <a:ext cx="4743450" cy="15430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81600" y="4724400"/>
            <a:ext cx="3671888" cy="10572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5029200"/>
            <a:ext cx="3243263" cy="15001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229752" y="4648200"/>
            <a:ext cx="380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same form in horizontal layout</a:t>
            </a:r>
            <a:endParaRPr lang="en-US" dirty="0"/>
          </a:p>
        </p:txBody>
      </p: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81600" y="5919787"/>
            <a:ext cx="3078956" cy="3286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4800" y="6019800"/>
            <a:ext cx="2057400" cy="13573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228600" y="5638800"/>
            <a:ext cx="190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inline layout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828800" y="5029200"/>
            <a:ext cx="1752600" cy="1524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28800" y="6019800"/>
            <a:ext cx="533400" cy="1524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FormGroup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143000"/>
            <a:ext cx="2486025" cy="14382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819400"/>
            <a:ext cx="3657600" cy="17145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819400"/>
            <a:ext cx="4764881" cy="157876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828800" y="3352800"/>
            <a:ext cx="1219200" cy="1524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56426" y="3995470"/>
            <a:ext cx="1666336" cy="16246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69653" y="2328653"/>
          <a:ext cx="8870830" cy="4022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3117"/>
                <a:gridCol w="4347713"/>
              </a:tblGrid>
              <a:tr h="587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33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24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7041"/>
            <a:ext cx="8229600" cy="50896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combination of an input and add-ons</a:t>
            </a:r>
            <a:endParaRPr lang="en-US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1882" y="826339"/>
            <a:ext cx="3562350" cy="14097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6171" y="2497796"/>
            <a:ext cx="3664744" cy="33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9024" y="2400480"/>
            <a:ext cx="44291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04" y="3181169"/>
            <a:ext cx="3993356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33490" y="4606236"/>
            <a:ext cx="4071938" cy="96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813" y="2964972"/>
            <a:ext cx="3414713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9821" y="4398216"/>
            <a:ext cx="3643313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Callout 1 (No Border) 12"/>
          <p:cNvSpPr/>
          <p:nvPr/>
        </p:nvSpPr>
        <p:spPr>
          <a:xfrm>
            <a:off x="2984740" y="6262777"/>
            <a:ext cx="1362974" cy="250166"/>
          </a:xfrm>
          <a:prstGeom prst="callout1">
            <a:avLst>
              <a:gd name="adj1" fmla="val 49784"/>
              <a:gd name="adj2" fmla="val -2004"/>
              <a:gd name="adj3" fmla="val -235775"/>
              <a:gd name="adj4" fmla="val -36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Glyphicon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FormInputGroup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fusion of </a:t>
            </a:r>
            <a:r>
              <a:rPr lang="en-US" dirty="0" err="1" smtClean="0"/>
              <a:t>FormGroup</a:t>
            </a:r>
            <a:r>
              <a:rPr lang="en-US" dirty="0" smtClean="0"/>
              <a:t> and </a:t>
            </a:r>
            <a:r>
              <a:rPr lang="en-US" dirty="0" err="1" smtClean="0"/>
              <a:t>InputGroup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480" y="2423124"/>
            <a:ext cx="6391275" cy="4762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324" y="5455040"/>
            <a:ext cx="48863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9742" y="3028501"/>
            <a:ext cx="4962525" cy="21812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6073" y="3479706"/>
            <a:ext cx="8858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3673" y="3546381"/>
            <a:ext cx="32956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5175792" y="3523826"/>
            <a:ext cx="491706" cy="207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18526" y="3510951"/>
          <a:ext cx="7361207" cy="2725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3826"/>
                <a:gridCol w="3847381"/>
              </a:tblGrid>
              <a:tr h="10869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90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LinkGroup</a:t>
            </a:r>
            <a:r>
              <a:rPr lang="en-US" dirty="0" smtClean="0"/>
              <a:t> &amp; </a:t>
            </a:r>
            <a:r>
              <a:rPr lang="en-US" dirty="0" err="1" smtClean="0"/>
              <a:t>ListGroup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662" y="1809666"/>
            <a:ext cx="3921919" cy="57864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5200" y="3594789"/>
            <a:ext cx="32194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1569" y="3559744"/>
            <a:ext cx="1321594" cy="100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08104" y="4663387"/>
            <a:ext cx="3664744" cy="156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75316" y="4653232"/>
            <a:ext cx="3429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0204" y="1811639"/>
            <a:ext cx="3907631" cy="1507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6961" y="900653"/>
            <a:ext cx="2305050" cy="2486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901" y="3608470"/>
            <a:ext cx="7200900" cy="2505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886" y="2367312"/>
            <a:ext cx="5381625" cy="10191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6566" y="921140"/>
            <a:ext cx="2771775" cy="7715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2252" y="1780816"/>
            <a:ext cx="2314575" cy="7429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7098" y="1983448"/>
            <a:ext cx="4752975" cy="14763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90" y="3779807"/>
            <a:ext cx="74199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309" y="1983611"/>
            <a:ext cx="51911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157" y="2585228"/>
            <a:ext cx="60293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030" y="3350643"/>
            <a:ext cx="49053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Popover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915" y="1928542"/>
            <a:ext cx="63246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788" y="3570708"/>
            <a:ext cx="36957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059" y="2600056"/>
            <a:ext cx="60007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Fluent Java API to build</a:t>
            </a:r>
          </a:p>
          <a:p>
            <a:pPr lvl="1"/>
            <a:r>
              <a:rPr lang="en-US" dirty="0" smtClean="0"/>
              <a:t>Low level – HTML elements</a:t>
            </a:r>
          </a:p>
          <a:p>
            <a:pPr lvl="1"/>
            <a:r>
              <a:rPr lang="en-US" dirty="0" smtClean="0"/>
              <a:t>High level - Bootstrap UI elements</a:t>
            </a:r>
          </a:p>
          <a:p>
            <a:pPr lvl="1"/>
            <a:r>
              <a:rPr lang="en-US" dirty="0" smtClean="0"/>
              <a:t>Single-page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18 Style themes</a:t>
            </a:r>
            <a:endParaRPr lang="en-US" dirty="0" smtClean="0"/>
          </a:p>
          <a:p>
            <a:r>
              <a:rPr lang="en-US" dirty="0" smtClean="0"/>
              <a:t>Sources: </a:t>
            </a:r>
          </a:p>
          <a:p>
            <a:pPr lvl="1"/>
            <a:r>
              <a:rPr lang="en-US" sz="1400" dirty="0" smtClean="0"/>
              <a:t>Master - </a:t>
            </a:r>
            <a:r>
              <a:rPr lang="en-US" sz="1400" dirty="0" smtClean="0">
                <a:hlinkClick r:id="rId2"/>
              </a:rPr>
              <a:t>https://github.com/pvlasov/nasdanika/tree/master/org.nasdanika.html</a:t>
            </a:r>
            <a:endParaRPr lang="en-US" sz="1400" dirty="0" smtClean="0"/>
          </a:p>
          <a:p>
            <a:pPr lvl="1"/>
            <a:r>
              <a:rPr lang="en-US" sz="1400" dirty="0" smtClean="0"/>
              <a:t>Release  1.2.0 - </a:t>
            </a:r>
            <a:r>
              <a:rPr lang="en-US" sz="1400" dirty="0" smtClean="0">
                <a:hlinkClick r:id="rId3"/>
              </a:rPr>
              <a:t>https://github.com/pvlasov/nasdanika/releases/tag/html-1.2.0</a:t>
            </a:r>
            <a:r>
              <a:rPr lang="en-US" sz="1400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18495" y="1027982"/>
            <a:ext cx="3962400" cy="10287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667" y="1850187"/>
            <a:ext cx="2038350" cy="32956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3674" y="4751806"/>
            <a:ext cx="48577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9440" y="856821"/>
            <a:ext cx="6477000" cy="3781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3145" y="2364295"/>
            <a:ext cx="4933950" cy="10477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3145" y="3583287"/>
            <a:ext cx="4895850" cy="30384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1346" y="2364295"/>
            <a:ext cx="3524250" cy="6286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9" name="Line Callout 2 (No Border) 8"/>
          <p:cNvSpPr/>
          <p:nvPr/>
        </p:nvSpPr>
        <p:spPr>
          <a:xfrm flipH="1">
            <a:off x="1224950" y="3821503"/>
            <a:ext cx="1811545" cy="115594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296"/>
              <a:gd name="adj6" fmla="val -55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of error reporting by </a:t>
            </a:r>
            <a:r>
              <a:rPr lang="en-US" dirty="0" err="1" smtClean="0"/>
              <a:t>nsdLoad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1424" y="869200"/>
            <a:ext cx="4057650" cy="13239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Tooltip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2775" y="3952336"/>
            <a:ext cx="1647825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213" y="1840661"/>
            <a:ext cx="8324850" cy="148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772" y="3807663"/>
            <a:ext cx="5734050" cy="933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>
          <a:xfrm>
            <a:off x="6314536" y="4123426"/>
            <a:ext cx="690113" cy="31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50370" cy="43891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Content’s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 smtClean="0"/>
              <a:t> is invoked every time component’s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 smtClean="0"/>
              <a:t> is invoked.</a:t>
            </a:r>
          </a:p>
          <a:p>
            <a:r>
              <a:rPr lang="en-US" sz="2000" dirty="0" smtClean="0"/>
              <a:t>Therefore assembled components may be reused and will fetch fresh data every time their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 smtClean="0"/>
              <a:t> is invoked.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AutoCloseable</a:t>
            </a:r>
            <a:r>
              <a:rPr lang="en-US" sz="2000" dirty="0" smtClean="0"/>
              <a:t> content is closed when component is closed.</a:t>
            </a:r>
          </a:p>
          <a:p>
            <a:r>
              <a:rPr lang="en-US" sz="2000" dirty="0" smtClean="0"/>
              <a:t>Example: </a:t>
            </a:r>
          </a:p>
          <a:p>
            <a:pPr lvl="1"/>
            <a:r>
              <a:rPr lang="en-US" sz="1800" dirty="0" smtClean="0"/>
              <a:t>Assemble user UI from preferences and metadata.</a:t>
            </a:r>
          </a:p>
          <a:p>
            <a:pPr lvl="1"/>
            <a:r>
              <a:rPr lang="en-US" sz="1800" dirty="0" smtClean="0"/>
              <a:t>Wire dynamic content sources.</a:t>
            </a:r>
          </a:p>
          <a:p>
            <a:pPr lvl="1"/>
            <a:r>
              <a:rPr lang="en-US" sz="1800" dirty="0" smtClean="0"/>
              <a:t>Store in user session.</a:t>
            </a:r>
          </a:p>
          <a:p>
            <a:pPr lvl="1"/>
            <a:r>
              <a:rPr lang="en-US" sz="1800" dirty="0" smtClean="0"/>
              <a:t>Close UI top component when session closes.</a:t>
            </a:r>
          </a:p>
          <a:p>
            <a:pPr lvl="2"/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close()</a:t>
            </a:r>
            <a:r>
              <a:rPr lang="en-US" sz="1500" dirty="0" smtClean="0">
                <a:cs typeface="Courier New" pitchFamily="49" charset="0"/>
              </a:rPr>
              <a:t> </a:t>
            </a:r>
            <a:r>
              <a:rPr lang="en-US" sz="1500" dirty="0" smtClean="0"/>
              <a:t>will traverse down to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AutoCloseable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smtClean="0"/>
              <a:t>dynamic content and close it.</a:t>
            </a:r>
            <a:endParaRPr lang="en-US" sz="1500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319" y="4471000"/>
            <a:ext cx="2900363" cy="20859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173856"/>
            <a:ext cx="4321834" cy="415074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Creates a single-page applications with a Backbone route.</a:t>
            </a:r>
          </a:p>
          <a:p>
            <a:r>
              <a:rPr lang="en-US" sz="1600" dirty="0" err="1" smtClean="0"/>
              <a:t>nsdLoad</a:t>
            </a:r>
            <a:r>
              <a:rPr lang="en-US" sz="1600" dirty="0" smtClean="0"/>
              <a:t>() function – Ajax load with “Loading” indicator and error reporting. </a:t>
            </a:r>
          </a:p>
          <a:p>
            <a:r>
              <a:rPr lang="en-US" sz="1600" dirty="0" smtClean="0"/>
              <a:t>Lists of scripts and </a:t>
            </a:r>
            <a:r>
              <a:rPr lang="en-US" sz="1600" dirty="0" err="1" smtClean="0"/>
              <a:t>stylesheets</a:t>
            </a:r>
            <a:r>
              <a:rPr lang="en-US" sz="1600" dirty="0" smtClean="0"/>
              <a:t> are provided by the factory.</a:t>
            </a:r>
            <a:endParaRPr lang="en-US" sz="1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097" y="1880648"/>
            <a:ext cx="6286500" cy="1809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140" y="4605620"/>
            <a:ext cx="3771900" cy="17287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6672" y="2097767"/>
            <a:ext cx="4106174" cy="458339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4356340" y="2406770"/>
            <a:ext cx="750498" cy="586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656272" y="2087593"/>
            <a:ext cx="3191773" cy="364034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47645" y="5736566"/>
            <a:ext cx="3209027" cy="87989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80081" y="3936519"/>
            <a:ext cx="1864519" cy="5715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>
            <a:off x="1250830" y="3786996"/>
            <a:ext cx="241540" cy="1276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957532" y="3778370"/>
            <a:ext cx="284673" cy="1518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86000" y="2613804"/>
            <a:ext cx="3209026" cy="2303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450566" y="4235570"/>
            <a:ext cx="2242868" cy="1984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337094" y="4459857"/>
            <a:ext cx="2242869" cy="1570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ine Callout 1 (No Border) 26"/>
          <p:cNvSpPr/>
          <p:nvPr/>
        </p:nvSpPr>
        <p:spPr>
          <a:xfrm>
            <a:off x="2234242" y="6409426"/>
            <a:ext cx="2467155" cy="336430"/>
          </a:xfrm>
          <a:prstGeom prst="callout1">
            <a:avLst>
              <a:gd name="adj1" fmla="val 52083"/>
              <a:gd name="adj2" fmla="val -291"/>
              <a:gd name="adj3" fmla="val -90064"/>
              <a:gd name="adj4" fmla="val -2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Ajax loaded from test.html (initial route)</a:t>
            </a:r>
            <a:endParaRPr 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708030" y="4114800"/>
            <a:ext cx="923027" cy="828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2536166" y="6072996"/>
            <a:ext cx="3148642" cy="189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application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683" y="1828800"/>
            <a:ext cx="4224703" cy="361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0614" y="1863304"/>
            <a:ext cx="4529563" cy="433046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summary page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30128" y="802256"/>
            <a:ext cx="4627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Transactions table is dynamically reloaded on transaction period select </a:t>
            </a:r>
            <a:endParaRPr lang="en-US" sz="1200" dirty="0">
              <a:latin typeface="+mj-lt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054" y="1871929"/>
            <a:ext cx="4444843" cy="437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440" y="1889184"/>
            <a:ext cx="4074658" cy="45196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table generation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108" y="1822781"/>
            <a:ext cx="5077632" cy="30763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8822" y="3416060"/>
            <a:ext cx="4346499" cy="3318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257" y="1893318"/>
            <a:ext cx="1181100" cy="3295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127" y="5306593"/>
            <a:ext cx="2809875" cy="885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3208" y="4580088"/>
            <a:ext cx="3862388" cy="1971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91832" y="284134"/>
            <a:ext cx="3862388" cy="1971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83206" y="2414859"/>
            <a:ext cx="3862388" cy="1971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1" name="Straight Connector 10"/>
          <p:cNvCxnSpPr>
            <a:endCxn id="1029" idx="1"/>
          </p:cNvCxnSpPr>
          <p:nvPr/>
        </p:nvCxnSpPr>
        <p:spPr>
          <a:xfrm flipV="1">
            <a:off x="1423358" y="1269972"/>
            <a:ext cx="3668474" cy="1430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30" idx="1"/>
          </p:cNvCxnSpPr>
          <p:nvPr/>
        </p:nvCxnSpPr>
        <p:spPr>
          <a:xfrm flipV="1">
            <a:off x="1544128" y="3400697"/>
            <a:ext cx="3539078" cy="489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028" idx="1"/>
          </p:cNvCxnSpPr>
          <p:nvPr/>
        </p:nvCxnSpPr>
        <p:spPr>
          <a:xfrm>
            <a:off x="1621766" y="4063042"/>
            <a:ext cx="3461442" cy="1502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Wiki - </a:t>
            </a:r>
            <a:r>
              <a:rPr lang="en-US" sz="1200" dirty="0" smtClean="0">
                <a:hlinkClick r:id="rId2"/>
              </a:rPr>
              <a:t>https://github.com/Nasdanika/server/wiki/html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WebTest</a:t>
            </a:r>
            <a:r>
              <a:rPr lang="en-US" dirty="0" smtClean="0"/>
              <a:t> report – </a:t>
            </a:r>
            <a:r>
              <a:rPr lang="en-US" sz="2400" i="1" dirty="0" smtClean="0">
                <a:latin typeface="+mj-lt"/>
              </a:rPr>
              <a:t>generated with </a:t>
            </a:r>
            <a:r>
              <a:rPr lang="en-US" sz="2400" i="1" dirty="0" err="1" smtClean="0">
                <a:latin typeface="+mj-lt"/>
              </a:rPr>
              <a:t>Nasdanika</a:t>
            </a:r>
            <a:r>
              <a:rPr lang="en-US" sz="2400" i="1" dirty="0" smtClean="0">
                <a:latin typeface="+mj-lt"/>
              </a:rPr>
              <a:t> HTML and shows screenshots of the application also generated with </a:t>
            </a:r>
            <a:r>
              <a:rPr lang="en-US" sz="2400" i="1" dirty="0" err="1" smtClean="0">
                <a:latin typeface="+mj-lt"/>
              </a:rPr>
              <a:t>Nasdanika</a:t>
            </a:r>
            <a:r>
              <a:rPr lang="en-US" sz="2400" i="1" dirty="0" smtClean="0">
                <a:latin typeface="+mj-lt"/>
              </a:rPr>
              <a:t> HTML </a:t>
            </a:r>
            <a:r>
              <a:rPr lang="en-US" dirty="0" smtClean="0"/>
              <a:t>– </a:t>
            </a:r>
            <a:r>
              <a:rPr lang="en-US" sz="1200" dirty="0" smtClean="0">
                <a:hlinkClick r:id="rId3"/>
              </a:rPr>
              <a:t>http://www.nasdanika.org/examples/test-report/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Sources - </a:t>
            </a:r>
            <a:r>
              <a:rPr lang="en-US" sz="1200" dirty="0" smtClean="0">
                <a:hlinkClick r:id="rId4"/>
              </a:rPr>
              <a:t>https://github.com/Nasdanika/server/tree/master/org.nasdanika.html</a:t>
            </a:r>
            <a:r>
              <a:rPr lang="en-US" sz="1400" dirty="0" smtClean="0"/>
              <a:t> </a:t>
            </a:r>
          </a:p>
          <a:p>
            <a:r>
              <a:rPr lang="en-US" dirty="0" err="1" smtClean="0"/>
              <a:t>JavaDoc</a:t>
            </a:r>
            <a:r>
              <a:rPr lang="en-US" dirty="0" smtClean="0"/>
              <a:t> – </a:t>
            </a:r>
            <a:r>
              <a:rPr lang="en-US" sz="1200" dirty="0" smtClean="0">
                <a:hlinkClick r:id="rId5"/>
              </a:rPr>
              <a:t>http://www.nasdanika.org/server/apidocs/org/nasdanika/html/package-summary.html</a:t>
            </a:r>
            <a:r>
              <a:rPr lang="en-US" dirty="0" smtClean="0"/>
              <a:t>  </a:t>
            </a:r>
          </a:p>
          <a:p>
            <a:r>
              <a:rPr lang="en-US" dirty="0" smtClean="0"/>
              <a:t>Bootstrap themes - </a:t>
            </a:r>
            <a:r>
              <a:rPr lang="en-US" sz="1200" dirty="0" smtClean="0">
                <a:hlinkClick r:id="rId6"/>
              </a:rPr>
              <a:t>http://bootswatch.com/</a:t>
            </a:r>
            <a:endParaRPr lang="en-US" sz="1200" dirty="0" smtClean="0"/>
          </a:p>
          <a:p>
            <a:r>
              <a:rPr lang="en-US" dirty="0" err="1" smtClean="0"/>
              <a:t>Nasdanika</a:t>
            </a:r>
            <a:r>
              <a:rPr lang="en-US" dirty="0" smtClean="0"/>
              <a:t> Foundation Server presentation - </a:t>
            </a:r>
            <a:r>
              <a:rPr lang="en-US" sz="1200" dirty="0" smtClean="0">
                <a:hlinkClick r:id="rId7"/>
              </a:rPr>
              <a:t>http://www.slideshare.net/PavelVlasov2/nasdanika-foundation-server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Instantiate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org.nasdanika.html.impl.DefaultHTMLFactory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Use the factory to create generation components. </a:t>
            </a:r>
          </a:p>
          <a:p>
            <a:r>
              <a:rPr lang="en-US" dirty="0" smtClean="0"/>
              <a:t>Component’s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produces HTML.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505200"/>
            <a:ext cx="3476625" cy="14859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505200"/>
            <a:ext cx="20097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5105400"/>
            <a:ext cx="5200650" cy="1581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>
          <a:xfrm>
            <a:off x="4191000" y="3962400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HTML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UIElement</a:t>
            </a:r>
            <a:r>
              <a:rPr lang="en-US" sz="2000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Tag</a:t>
            </a:r>
            <a:r>
              <a:rPr lang="en-US" sz="2400" dirty="0" smtClean="0"/>
              <a:t> interfaces</a:t>
            </a:r>
          </a:p>
          <a:p>
            <a:pPr lvl="1"/>
            <a:r>
              <a:rPr lang="en-US" sz="1800" dirty="0" smtClean="0"/>
              <a:t>Set attributes</a:t>
            </a:r>
          </a:p>
          <a:p>
            <a:pPr lvl="1"/>
            <a:r>
              <a:rPr lang="en-US" sz="1800" dirty="0" smtClean="0"/>
              <a:t>Recognizes importance of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800" dirty="0" smtClean="0"/>
              <a:t>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sz="1800" dirty="0" smtClean="0"/>
              <a:t>, and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attributes</a:t>
            </a:r>
          </a:p>
          <a:p>
            <a:pPr lvl="2"/>
            <a:r>
              <a:rPr lang="en-US" sz="1600" dirty="0" smtClean="0"/>
              <a:t>Shortcut method to set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 smtClean="0"/>
              <a:t> attribute can be manipulated as a list with </a:t>
            </a:r>
            <a:br>
              <a:rPr lang="en-US" sz="1600" dirty="0" smtClean="0"/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addClass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 smtClean="0"/>
              <a:t> method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sz="1600" dirty="0" smtClean="0"/>
              <a:t> attribute can be manipulated as a map 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style(String, Object) </a:t>
            </a:r>
            <a:r>
              <a:rPr lang="en-US" sz="1600" dirty="0" smtClean="0"/>
              <a:t>method</a:t>
            </a:r>
          </a:p>
          <a:p>
            <a:pPr lvl="1"/>
            <a:r>
              <a:rPr lang="en-US" sz="1800" dirty="0" smtClean="0"/>
              <a:t>Fluent API – methods return element and can be chained.</a:t>
            </a:r>
          </a:p>
          <a:p>
            <a:pPr lvl="1"/>
            <a:r>
              <a:rPr lang="en-US" sz="1800" dirty="0" smtClean="0"/>
              <a:t>Enumerations for color, device size, element size, and element style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tag()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link()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fragment()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input()</a:t>
            </a:r>
            <a:r>
              <a:rPr lang="en-US" sz="2000" dirty="0" smtClean="0"/>
              <a:t> factory methods.</a:t>
            </a:r>
            <a:endParaRPr lang="en-US" sz="20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798389"/>
            <a:ext cx="29337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5748067"/>
            <a:ext cx="2171700" cy="438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6026989"/>
            <a:ext cx="56388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09451" y="822744"/>
            <a:ext cx="2343150" cy="3314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Bootstrap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800" dirty="0" smtClean="0"/>
              <a:t>Accordion</a:t>
            </a:r>
          </a:p>
          <a:p>
            <a:pPr lvl="1"/>
            <a:r>
              <a:rPr lang="en-US" sz="2800" dirty="0" smtClean="0"/>
              <a:t>Application panel</a:t>
            </a:r>
          </a:p>
          <a:p>
            <a:pPr lvl="1"/>
            <a:r>
              <a:rPr lang="en-US" sz="2800" dirty="0" smtClean="0"/>
              <a:t>Alert</a:t>
            </a:r>
          </a:p>
          <a:p>
            <a:pPr lvl="1"/>
            <a:r>
              <a:rPr lang="en-US" sz="2800" dirty="0" smtClean="0"/>
              <a:t>Breadcrumbs</a:t>
            </a:r>
          </a:p>
          <a:p>
            <a:pPr lvl="1"/>
            <a:r>
              <a:rPr lang="en-US" sz="2800" dirty="0" smtClean="0"/>
              <a:t>Button</a:t>
            </a:r>
          </a:p>
          <a:p>
            <a:pPr lvl="1"/>
            <a:r>
              <a:rPr lang="en-US" sz="2800" dirty="0" smtClean="0"/>
              <a:t>Form</a:t>
            </a:r>
          </a:p>
          <a:p>
            <a:pPr lvl="1"/>
            <a:r>
              <a:rPr lang="en-US" sz="2800" dirty="0" err="1" smtClean="0"/>
              <a:t>Glyphicons</a:t>
            </a:r>
            <a:endParaRPr lang="en-US" sz="2800" dirty="0" smtClean="0"/>
          </a:p>
          <a:p>
            <a:pPr lvl="1"/>
            <a:r>
              <a:rPr lang="en-US" sz="2800" dirty="0" smtClean="0"/>
              <a:t>Input group</a:t>
            </a:r>
          </a:p>
          <a:p>
            <a:pPr lvl="1"/>
            <a:r>
              <a:rPr lang="en-US" sz="2800" dirty="0" smtClean="0"/>
              <a:t>Label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4"/>
            <a:ext cx="4038600" cy="4765387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/>
              <a:t>Link group</a:t>
            </a:r>
          </a:p>
          <a:p>
            <a:pPr lvl="1"/>
            <a:r>
              <a:rPr lang="en-US" sz="2800" dirty="0" smtClean="0"/>
              <a:t>List group</a:t>
            </a:r>
          </a:p>
          <a:p>
            <a:pPr lvl="1"/>
            <a:r>
              <a:rPr lang="en-US" sz="2800" dirty="0" smtClean="0"/>
              <a:t>Modal</a:t>
            </a:r>
          </a:p>
          <a:p>
            <a:pPr lvl="1"/>
            <a:r>
              <a:rPr lang="en-US" sz="2800" dirty="0" err="1" smtClean="0"/>
              <a:t>Navbar</a:t>
            </a:r>
            <a:endParaRPr lang="en-US" sz="2800" dirty="0" smtClean="0"/>
          </a:p>
          <a:p>
            <a:pPr lvl="1"/>
            <a:r>
              <a:rPr lang="en-US" sz="2800" dirty="0" smtClean="0"/>
              <a:t>Panel</a:t>
            </a:r>
          </a:p>
          <a:p>
            <a:pPr lvl="1"/>
            <a:r>
              <a:rPr lang="en-US" sz="2800" dirty="0" smtClean="0"/>
              <a:t>Popover</a:t>
            </a:r>
          </a:p>
          <a:p>
            <a:pPr lvl="1"/>
            <a:r>
              <a:rPr lang="en-US" sz="2800" dirty="0" smtClean="0"/>
              <a:t>Table</a:t>
            </a:r>
          </a:p>
          <a:p>
            <a:pPr lvl="1"/>
            <a:r>
              <a:rPr lang="en-US" sz="2800" dirty="0" smtClean="0"/>
              <a:t>Tabs</a:t>
            </a:r>
          </a:p>
          <a:p>
            <a:pPr lvl="1"/>
            <a:r>
              <a:rPr lang="en-US" sz="2800" dirty="0" smtClean="0"/>
              <a:t>Tooltip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Accordion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4057650" cy="733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743200"/>
            <a:ext cx="2000250" cy="18192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828800"/>
            <a:ext cx="3676650" cy="914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2819400"/>
            <a:ext cx="5867400" cy="383610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0"/>
            <a:ext cx="5852102" cy="28575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Panel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2638425" cy="190707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838200"/>
            <a:ext cx="3276600" cy="398805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77000" y="5105400"/>
            <a:ext cx="1371600" cy="762000"/>
          </a:xfrm>
          <a:prstGeom prst="rect">
            <a:avLst/>
          </a:prstGeom>
        </p:spPr>
        <p:txBody>
          <a:bodyPr vert="horz" lIns="0" rIns="0" bIns="0" anchor="b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Alert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5715000" y="52578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858000" y="4648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2895600" y="2209800"/>
            <a:ext cx="2743200" cy="1447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LinkGroup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562600" y="3276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219200" y="3505200"/>
            <a:ext cx="1981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Breadcrumbs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157" y="1820084"/>
            <a:ext cx="5143500" cy="1647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157" y="4932512"/>
            <a:ext cx="7458075" cy="495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157" y="3876361"/>
            <a:ext cx="3438525" cy="647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1857375" cy="31718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05000"/>
            <a:ext cx="2238375" cy="2381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90800" y="1905000"/>
          <a:ext cx="6400800" cy="373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/>
                <a:gridCol w="2362200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2133600"/>
            <a:ext cx="39243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1981200"/>
            <a:ext cx="11525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2590800"/>
            <a:ext cx="15906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7000" y="2828925"/>
            <a:ext cx="39243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0400" y="4191000"/>
            <a:ext cx="15525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67000" y="4114800"/>
            <a:ext cx="36480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87167" y="1440701"/>
            <a:ext cx="53435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4864" y="5740340"/>
            <a:ext cx="2314575" cy="7429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981065" y="5735399"/>
            <a:ext cx="2181225" cy="3905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11151</TotalTime>
  <Words>364</Words>
  <Application>Microsoft Office PowerPoint</Application>
  <PresentationFormat>On-screen Show (4:3)</PresentationFormat>
  <Paragraphs>98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Nasdanika HTML</vt:lpstr>
      <vt:lpstr>Overview</vt:lpstr>
      <vt:lpstr>Getting Started</vt:lpstr>
      <vt:lpstr>Low-level HTML API</vt:lpstr>
      <vt:lpstr>High-level Bootstrap API</vt:lpstr>
      <vt:lpstr>Accordion</vt:lpstr>
      <vt:lpstr>Application Panel</vt:lpstr>
      <vt:lpstr>Breadcrumbs</vt:lpstr>
      <vt:lpstr>Button</vt:lpstr>
      <vt:lpstr>Form</vt:lpstr>
      <vt:lpstr>FormGroup</vt:lpstr>
      <vt:lpstr>InputGroup</vt:lpstr>
      <vt:lpstr>FormInputGroup</vt:lpstr>
      <vt:lpstr>Label</vt:lpstr>
      <vt:lpstr>LinkGroup &amp; ListGroup</vt:lpstr>
      <vt:lpstr>Modal</vt:lpstr>
      <vt:lpstr>Navbar</vt:lpstr>
      <vt:lpstr>Panel</vt:lpstr>
      <vt:lpstr>Popover</vt:lpstr>
      <vt:lpstr>Table</vt:lpstr>
      <vt:lpstr>Tabs</vt:lpstr>
      <vt:lpstr>Tooltip</vt:lpstr>
      <vt:lpstr>Dynamic content</vt:lpstr>
      <vt:lpstr>Router Application</vt:lpstr>
      <vt:lpstr>Sample application</vt:lpstr>
      <vt:lpstr>Account summary page</vt:lpstr>
      <vt:lpstr>Transactions table generation</vt:lpstr>
      <vt:lpstr>Themes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Pavel</dc:creator>
  <cp:lastModifiedBy>Pavel</cp:lastModifiedBy>
  <cp:revision>240</cp:revision>
  <dcterms:created xsi:type="dcterms:W3CDTF">2014-04-30T03:31:57Z</dcterms:created>
  <dcterms:modified xsi:type="dcterms:W3CDTF">2014-10-23T01:22:10Z</dcterms:modified>
</cp:coreProperties>
</file>