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29" r:id="rId18"/>
    <p:sldId id="344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F505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10" d="100"/>
          <a:sy n="110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3396D94-1E99-4A60-98C5-CD1513B04F60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3396D94-1E99-4A60-98C5-CD1513B04F60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3396D94-1E99-4A60-98C5-CD1513B04F60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3396D94-1E99-4A60-98C5-CD1513B04F60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3396D94-1E99-4A60-98C5-CD1513B04F60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3396D94-1E99-4A60-98C5-CD1513B04F60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sdanika/server/wiki" TargetMode="External"/><Relationship Id="rId2" Type="http://schemas.openxmlformats.org/officeDocument/2006/relationships/hyperlink" Target="https://github.com/Nasdanika/serv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lideshare.net/PavelVlasov2/nasdanika-html-fluent-java-api-for-building-htmlbootstrap-web-ui" TargetMode="External"/><Relationship Id="rId4" Type="http://schemas.openxmlformats.org/officeDocument/2006/relationships/hyperlink" Target="http://www.nasdanika.org/repositor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004660"/>
            <a:ext cx="868680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err="1" smtClean="0"/>
              <a:t>Nasdanika</a:t>
            </a:r>
            <a:r>
              <a:rPr lang="en-US" sz="4800" dirty="0" smtClean="0"/>
              <a:t> Foundation </a:t>
            </a:r>
            <a:r>
              <a:rPr lang="en-US" sz="4800" dirty="0" smtClean="0"/>
              <a:t>Server</a:t>
            </a:r>
            <a:br>
              <a:rPr lang="en-US" sz="4800" dirty="0" smtClean="0"/>
            </a:br>
            <a:r>
              <a:rPr lang="en-US" sz="4800" dirty="0" smtClean="0"/>
              <a:t>(NFS)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045428"/>
            <a:ext cx="2209800" cy="73637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v. 0.1.0</a:t>
            </a: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62200" y="6045428"/>
            <a:ext cx="6781800" cy="73637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entury" pitchFamily="18" charset="0"/>
                <a:ea typeface="+mj-ea"/>
                <a:cs typeface="+mj-cs"/>
              </a:rPr>
              <a:t>Domain-Centric Web development</a:t>
            </a:r>
            <a:endParaRPr kumimoji="0" lang="en-US" sz="24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entury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NFS and the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6245352" cy="28956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>
                <a:latin typeface="+mj-lt"/>
              </a:rPr>
              <a:t>NFS/Equinox product</a:t>
            </a:r>
          </a:p>
          <a:p>
            <a:pPr lvl="1"/>
            <a:r>
              <a:rPr lang="en-US" dirty="0" smtClean="0">
                <a:latin typeface="+mj-lt"/>
              </a:rPr>
              <a:t>Contains native launchers</a:t>
            </a:r>
          </a:p>
          <a:p>
            <a:pPr lvl="1"/>
            <a:r>
              <a:rPr lang="en-US" dirty="0" smtClean="0">
                <a:latin typeface="+mj-lt"/>
              </a:rPr>
              <a:t>Can be bundled with JRE</a:t>
            </a:r>
          </a:p>
          <a:p>
            <a:pPr lvl="1"/>
            <a:r>
              <a:rPr lang="en-US" dirty="0" smtClean="0">
                <a:latin typeface="+mj-lt"/>
              </a:rPr>
              <a:t>Can be deployed to an </a:t>
            </a:r>
            <a:r>
              <a:rPr lang="en-US" dirty="0" err="1" smtClean="0">
                <a:latin typeface="+mj-lt"/>
              </a:rPr>
              <a:t>IaaS</a:t>
            </a:r>
            <a:r>
              <a:rPr lang="en-US" dirty="0" smtClean="0">
                <a:latin typeface="+mj-lt"/>
              </a:rPr>
              <a:t> cloud</a:t>
            </a:r>
          </a:p>
          <a:p>
            <a:r>
              <a:rPr lang="en-US" dirty="0" smtClean="0">
                <a:latin typeface="+mj-lt"/>
              </a:rPr>
              <a:t>NFS/Equinox product with provisioning bundles</a:t>
            </a:r>
          </a:p>
          <a:p>
            <a:pPr lvl="1"/>
            <a:r>
              <a:rPr lang="en-US" dirty="0" smtClean="0">
                <a:latin typeface="+mj-lt"/>
              </a:rPr>
              <a:t>Can be considered a </a:t>
            </a:r>
            <a:r>
              <a:rPr lang="en-US" dirty="0" err="1" smtClean="0">
                <a:latin typeface="+mj-lt"/>
              </a:rPr>
              <a:t>PaaS</a:t>
            </a:r>
            <a:r>
              <a:rPr lang="en-US" dirty="0" smtClean="0">
                <a:latin typeface="+mj-lt"/>
              </a:rPr>
              <a:t> cloud of bundles</a:t>
            </a:r>
          </a:p>
          <a:p>
            <a:pPr lvl="1"/>
            <a:r>
              <a:rPr lang="en-US" dirty="0" smtClean="0">
                <a:latin typeface="+mj-lt"/>
              </a:rPr>
              <a:t>Hot deployment</a:t>
            </a:r>
          </a:p>
          <a:p>
            <a:pPr lvl="1"/>
            <a:r>
              <a:rPr lang="en-US" dirty="0" smtClean="0">
                <a:latin typeface="+mj-lt"/>
              </a:rPr>
              <a:t>Push – installation of new bundles/features</a:t>
            </a:r>
          </a:p>
          <a:p>
            <a:pPr lvl="1"/>
            <a:r>
              <a:rPr lang="en-US" dirty="0" smtClean="0">
                <a:latin typeface="+mj-lt"/>
              </a:rPr>
              <a:t>Pull – check for updates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NFS/Equinox product/application deployed to an </a:t>
            </a:r>
            <a:r>
              <a:rPr lang="en-US" dirty="0" err="1" smtClean="0">
                <a:latin typeface="+mj-lt"/>
              </a:rPr>
              <a:t>IaaS</a:t>
            </a:r>
            <a:r>
              <a:rPr lang="en-US" dirty="0" smtClean="0">
                <a:latin typeface="+mj-lt"/>
              </a:rPr>
              <a:t> cloud can be considered a </a:t>
            </a:r>
            <a:r>
              <a:rPr lang="en-US" dirty="0" err="1" smtClean="0">
                <a:latin typeface="+mj-lt"/>
              </a:rPr>
              <a:t>SaaS</a:t>
            </a:r>
            <a:r>
              <a:rPr lang="en-US" dirty="0" smtClean="0">
                <a:latin typeface="+mj-lt"/>
              </a:rPr>
              <a:t> cloud.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0" y="5791200"/>
            <a:ext cx="182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IaaS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0" y="3810000"/>
            <a:ext cx="1828800" cy="1981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 smtClean="0"/>
              <a:t>Nasdanika</a:t>
            </a:r>
            <a:r>
              <a:rPr lang="en-US" sz="1050" dirty="0" smtClean="0"/>
              <a:t> Foundation Server Product</a:t>
            </a:r>
            <a:endParaRPr lang="en-US" sz="1050" dirty="0"/>
          </a:p>
        </p:txBody>
      </p:sp>
      <p:sp>
        <p:nvSpPr>
          <p:cNvPr id="6" name="Rounded Rectangle 5"/>
          <p:cNvSpPr/>
          <p:nvPr/>
        </p:nvSpPr>
        <p:spPr>
          <a:xfrm>
            <a:off x="6934200" y="4267200"/>
            <a:ext cx="304800" cy="13716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/>
              <a:t>Provisioning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7391400" y="4267200"/>
            <a:ext cx="1219200" cy="2286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Bundle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7391400" y="5410200"/>
            <a:ext cx="1219200" cy="2286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Bundle</a:t>
            </a:r>
            <a:endParaRPr lang="en-US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7391400" y="4800600"/>
            <a:ext cx="1219200" cy="2286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Bundle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7391400" y="5105400"/>
            <a:ext cx="1219200" cy="2286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Bundle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391400" y="4419600"/>
            <a:ext cx="1219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3" name="Straight Connector 12"/>
          <p:cNvCxnSpPr>
            <a:stCxn id="5" idx="0"/>
          </p:cNvCxnSpPr>
          <p:nvPr/>
        </p:nvCxnSpPr>
        <p:spPr>
          <a:xfrm flipV="1">
            <a:off x="7772400" y="35052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620000" y="3200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439616" y="278713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SaaS</a:t>
            </a:r>
            <a:endParaRPr lang="en-US" dirty="0"/>
          </a:p>
        </p:txBody>
      </p:sp>
      <p:sp>
        <p:nvSpPr>
          <p:cNvPr id="16" name="Can 15"/>
          <p:cNvSpPr/>
          <p:nvPr/>
        </p:nvSpPr>
        <p:spPr>
          <a:xfrm>
            <a:off x="4724400" y="4403209"/>
            <a:ext cx="990600" cy="12355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Binary</a:t>
            </a:r>
          </a:p>
          <a:p>
            <a:pPr algn="ctr"/>
            <a:r>
              <a:rPr lang="en-US" sz="1200" dirty="0" smtClean="0"/>
              <a:t>Repositories</a:t>
            </a:r>
            <a:endParaRPr lang="en-US" sz="1200" dirty="0"/>
          </a:p>
        </p:txBody>
      </p:sp>
      <p:sp>
        <p:nvSpPr>
          <p:cNvPr id="17" name="Right Arrow 16"/>
          <p:cNvSpPr/>
          <p:nvPr/>
        </p:nvSpPr>
        <p:spPr>
          <a:xfrm>
            <a:off x="5791200" y="4784449"/>
            <a:ext cx="1143000" cy="473351"/>
          </a:xfrm>
          <a:prstGeom prst="rightArrow">
            <a:avLst/>
          </a:prstGeom>
          <a:solidFill>
            <a:srgbClr val="FF5050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Bundles/Features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226552" cy="495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Types</a:t>
            </a:r>
          </a:p>
          <a:p>
            <a:pPr lvl="1"/>
            <a:r>
              <a:rPr lang="en-US" dirty="0" smtClean="0">
                <a:latin typeface="+mj-lt"/>
              </a:rPr>
              <a:t>Root route – matches a path pattern, can delegate to object routes.</a:t>
            </a:r>
          </a:p>
          <a:p>
            <a:pPr lvl="1"/>
            <a:r>
              <a:rPr lang="en-US" dirty="0" smtClean="0">
                <a:latin typeface="+mj-lt"/>
              </a:rPr>
              <a:t>Object route – matches a path pattern in the context of an object, can delegate to other object routes.</a:t>
            </a:r>
          </a:p>
          <a:p>
            <a:pPr lvl="1"/>
            <a:r>
              <a:rPr lang="en-US" dirty="0" smtClean="0">
                <a:latin typeface="+mj-lt"/>
              </a:rPr>
              <a:t>Extension route – matches extension.</a:t>
            </a:r>
          </a:p>
          <a:p>
            <a:r>
              <a:rPr lang="en-US" dirty="0" smtClean="0">
                <a:latin typeface="+mj-lt"/>
              </a:rPr>
              <a:t>Registration</a:t>
            </a:r>
          </a:p>
          <a:p>
            <a:pPr lvl="1"/>
            <a:r>
              <a:rPr lang="en-US" dirty="0" smtClean="0">
                <a:latin typeface="+mj-lt"/>
              </a:rPr>
              <a:t>Eclipse extension</a:t>
            </a:r>
          </a:p>
          <a:p>
            <a:pPr lvl="1"/>
            <a:r>
              <a:rPr lang="en-US" dirty="0" err="1" smtClean="0">
                <a:latin typeface="+mj-lt"/>
              </a:rPr>
              <a:t>OSGi</a:t>
            </a:r>
            <a:r>
              <a:rPr lang="en-US" dirty="0" smtClean="0">
                <a:latin typeface="+mj-lt"/>
              </a:rPr>
              <a:t> service</a:t>
            </a:r>
          </a:p>
          <a:p>
            <a:pPr lvl="1"/>
            <a:r>
              <a:rPr lang="en-US" dirty="0" smtClean="0">
                <a:latin typeface="+mj-lt"/>
              </a:rPr>
              <a:t>Method annotations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680" y="1561381"/>
            <a:ext cx="5674520" cy="5085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example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6680" y="3048000"/>
            <a:ext cx="8923803" cy="3505199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400" baseline="0" dirty="0" smtClean="0">
                <a:latin typeface="Courier New" pitchFamily="49" charset="0"/>
                <a:cs typeface="Courier New" pitchFamily="49" charset="0"/>
              </a:rPr>
              <a:t>router</a:t>
            </a:r>
            <a:r>
              <a:rPr lang="en-US" sz="2400" baseline="0" dirty="0" smtClean="0">
                <a:latin typeface="+mj-lt"/>
              </a:rPr>
              <a:t> – Alias of the routing </a:t>
            </a:r>
            <a:r>
              <a:rPr lang="en-US" sz="2400" baseline="0" dirty="0" err="1" smtClean="0">
                <a:latin typeface="+mj-lt"/>
              </a:rPr>
              <a:t>servlet</a:t>
            </a:r>
            <a:endParaRPr lang="en-US" sz="2400" baseline="0" dirty="0" smtClean="0">
              <a:latin typeface="+mj-lt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400" baseline="0" dirty="0" err="1" smtClean="0">
                <a:latin typeface="Courier New" pitchFamily="49" charset="0"/>
                <a:cs typeface="Courier New" pitchFamily="49" charset="0"/>
              </a:rPr>
              <a:t>ccview</a:t>
            </a:r>
            <a:r>
              <a:rPr lang="en-US" sz="2400" baseline="0" dirty="0" smtClean="0">
                <a:latin typeface="+mj-lt"/>
              </a:rPr>
              <a:t> – Matches CDO View root route</a:t>
            </a:r>
            <a:endParaRPr lang="en-US" sz="2400" baseline="0" dirty="0" smtClean="0">
              <a:latin typeface="+mj-lt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elements/bank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– Matches CDO repository resource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with the name “bank”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L7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– Matches Customer object by its CDO ID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accounts.html</a:t>
            </a:r>
            <a:r>
              <a:rPr lang="en-US" sz="2400" dirty="0" smtClean="0">
                <a:latin typeface="+mj-lt"/>
              </a:rPr>
              <a:t> – matches Customer’s routing method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 routes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1" y="1600200"/>
            <a:ext cx="8610600" cy="4952999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400" baseline="0" dirty="0" smtClean="0">
                <a:latin typeface="+mj-lt"/>
              </a:rPr>
              <a:t>CDO View/Transaction route – a root route that</a:t>
            </a:r>
            <a:r>
              <a:rPr lang="en-US" sz="2400" dirty="0" smtClean="0">
                <a:latin typeface="+mj-lt"/>
              </a:rPr>
              <a:t> creates a View/Transaction context and delegates to object routes matching repository elements.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400" baseline="0" dirty="0" smtClean="0">
                <a:latin typeface="+mj-lt"/>
              </a:rPr>
              <a:t>CDO Resource</a:t>
            </a:r>
            <a:r>
              <a:rPr lang="en-US" sz="2400" dirty="0" smtClean="0">
                <a:latin typeface="+mj-lt"/>
              </a:rPr>
              <a:t> route – resolves resource objects and delegates to objects’ routes.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400" baseline="0" dirty="0" smtClean="0">
                <a:latin typeface="+mj-lt"/>
              </a:rPr>
              <a:t>Object route – allows</a:t>
            </a:r>
            <a:r>
              <a:rPr lang="en-US" sz="2400" dirty="0" smtClean="0">
                <a:latin typeface="+mj-lt"/>
              </a:rPr>
              <a:t> to access fields, invoke methods, load </a:t>
            </a:r>
            <a:r>
              <a:rPr lang="en-US" sz="2400" dirty="0" err="1" smtClean="0">
                <a:latin typeface="+mj-lt"/>
              </a:rPr>
              <a:t>classloader</a:t>
            </a:r>
            <a:r>
              <a:rPr lang="en-US" sz="2400" dirty="0" smtClean="0">
                <a:latin typeface="+mj-lt"/>
              </a:rPr>
              <a:t> resources relative to object’s class and absolute. Relative resource resolution traverses inheritance hierarchy.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400" baseline="0" dirty="0" err="1" smtClean="0">
                <a:latin typeface="+mj-lt"/>
              </a:rPr>
              <a:t>EObject</a:t>
            </a:r>
            <a:r>
              <a:rPr lang="en-US" sz="2400" baseline="0" dirty="0" smtClean="0">
                <a:latin typeface="+mj-lt"/>
              </a:rPr>
              <a:t> route – extends object route, provides access to attributes, references,</a:t>
            </a:r>
            <a:r>
              <a:rPr lang="en-US" sz="2400" dirty="0" smtClean="0">
                <a:latin typeface="+mj-lt"/>
              </a:rPr>
              <a:t> and operations. Elements in “many” references are addressed by index, in </a:t>
            </a:r>
            <a:r>
              <a:rPr lang="en-US" sz="2400" dirty="0" err="1" smtClean="0">
                <a:latin typeface="+mj-lt"/>
              </a:rPr>
              <a:t>EMap</a:t>
            </a:r>
            <a:r>
              <a:rPr lang="en-US" sz="2400" dirty="0" smtClean="0">
                <a:latin typeface="+mj-lt"/>
              </a:rPr>
              <a:t> references by the key or by index.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400" dirty="0" smtClean="0">
                <a:latin typeface="+mj-lt"/>
              </a:rPr>
              <a:t>Array, List, and Map routes – resolve collection elements by index or key.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400" baseline="0" dirty="0" smtClean="0">
                <a:latin typeface="+mj-lt"/>
              </a:rPr>
              <a:t>Service route – root or</a:t>
            </a:r>
            <a:r>
              <a:rPr lang="en-US" sz="2400" dirty="0" smtClean="0">
                <a:latin typeface="+mj-lt"/>
              </a:rPr>
              <a:t> object route which allows to invoke </a:t>
            </a:r>
            <a:r>
              <a:rPr lang="en-US" sz="2400" dirty="0" err="1" smtClean="0">
                <a:latin typeface="+mj-lt"/>
              </a:rPr>
              <a:t>OSGi</a:t>
            </a:r>
            <a:r>
              <a:rPr lang="en-US" sz="2400" dirty="0" smtClean="0">
                <a:latin typeface="+mj-lt"/>
              </a:rPr>
              <a:t> service methods</a:t>
            </a:r>
            <a:endParaRPr lang="en-US" sz="2400" baseline="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1" y="1600200"/>
            <a:ext cx="8610600" cy="4952999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400" baseline="0" dirty="0" smtClean="0">
                <a:latin typeface="+mj-lt"/>
              </a:rPr>
              <a:t>Application code checks for permissions to execute actions on objects.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400" dirty="0" smtClean="0">
                <a:latin typeface="+mj-lt"/>
              </a:rPr>
              <a:t>Security Policy groups fine-grained permissions into coarse grained permissions (roles) – implies/implied-by relationship.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400" baseline="0" dirty="0" smtClean="0">
                <a:latin typeface="+mj-lt"/>
              </a:rPr>
              <a:t>Permissions</a:t>
            </a:r>
            <a:r>
              <a:rPr lang="en-US" sz="2400" dirty="0" smtClean="0">
                <a:latin typeface="+mj-lt"/>
              </a:rPr>
              <a:t> can be granted to users and groups.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400" baseline="0" dirty="0" smtClean="0">
                <a:latin typeface="+mj-lt"/>
              </a:rPr>
              <a:t>Security</a:t>
            </a:r>
            <a:r>
              <a:rPr lang="en-US" sz="2400" dirty="0" smtClean="0">
                <a:latin typeface="+mj-lt"/>
              </a:rPr>
              <a:t> policy is declarative – it can be installed as an extension or a service or be stored in a CDO repository.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400" baseline="0" dirty="0" smtClean="0">
                <a:latin typeface="+mj-lt"/>
              </a:rPr>
              <a:t>An</a:t>
            </a:r>
            <a:r>
              <a:rPr lang="en-US" sz="2400" dirty="0" smtClean="0">
                <a:latin typeface="+mj-lt"/>
              </a:rPr>
              <a:t> application may be packaged with different security policies.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400" baseline="0" dirty="0" smtClean="0">
                <a:latin typeface="+mj-lt"/>
              </a:rPr>
              <a:t>Permissions can have</a:t>
            </a:r>
            <a:r>
              <a:rPr lang="en-US" sz="2400" dirty="0" smtClean="0">
                <a:latin typeface="+mj-lt"/>
              </a:rPr>
              <a:t> conditions, e.g. funds transfer permission may use transfer amount in its condition.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lang="en-US" sz="2400" baseline="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Polymorphic Web UI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1" y="1600200"/>
            <a:ext cx="8610600" cy="4952999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400" baseline="0" dirty="0" smtClean="0">
                <a:latin typeface="+mj-lt"/>
              </a:rPr>
              <a:t>HTML Factory - easily construct responsive Bootstrap-based Single</a:t>
            </a:r>
            <a:r>
              <a:rPr lang="en-US" sz="2400" dirty="0" smtClean="0">
                <a:latin typeface="+mj-lt"/>
              </a:rPr>
              <a:t> Page Applications (SPA).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400" dirty="0" smtClean="0">
                <a:latin typeface="+mj-lt"/>
              </a:rPr>
              <a:t>(E)Object can “host” one or more SPA’s.</a:t>
            </a:r>
            <a:endParaRPr lang="en-US" sz="2400" dirty="0" smtClean="0">
              <a:latin typeface="+mj-lt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400" baseline="0" dirty="0" smtClean="0">
                <a:latin typeface="+mj-lt"/>
              </a:rPr>
              <a:t>Resource inheritance</a:t>
            </a:r>
            <a:r>
              <a:rPr lang="en-US" sz="2400" dirty="0" smtClean="0">
                <a:latin typeface="+mj-lt"/>
              </a:rPr>
              <a:t> and method overriding – UI can be built in OO-way, e.g.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sz="2400" baseline="0" dirty="0" smtClean="0">
                <a:latin typeface="+mj-lt"/>
              </a:rPr>
              <a:t>Base</a:t>
            </a:r>
            <a:r>
              <a:rPr lang="en-US" sz="2400" dirty="0" smtClean="0">
                <a:latin typeface="+mj-lt"/>
              </a:rPr>
              <a:t> Account object provides a route for account summary panel.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sz="2400" baseline="0" dirty="0" smtClean="0">
                <a:latin typeface="+mj-lt"/>
              </a:rPr>
              <a:t>Credit</a:t>
            </a:r>
            <a:r>
              <a:rPr lang="en-US" sz="2400" dirty="0" smtClean="0">
                <a:latin typeface="+mj-lt"/>
              </a:rPr>
              <a:t> Card Account “overrides” icon resource of the </a:t>
            </a:r>
            <a:r>
              <a:rPr lang="en-US" sz="2400" dirty="0" smtClean="0">
                <a:latin typeface="+mj-lt"/>
              </a:rPr>
              <a:t>B</a:t>
            </a:r>
            <a:r>
              <a:rPr lang="en-US" sz="2400" dirty="0" smtClean="0">
                <a:latin typeface="+mj-lt"/>
              </a:rPr>
              <a:t>ase </a:t>
            </a:r>
            <a:r>
              <a:rPr lang="en-US" sz="2400" dirty="0" smtClean="0">
                <a:latin typeface="+mj-lt"/>
              </a:rPr>
              <a:t>A</a:t>
            </a:r>
            <a:r>
              <a:rPr lang="en-US" sz="2400" dirty="0" smtClean="0">
                <a:latin typeface="+mj-lt"/>
              </a:rPr>
              <a:t>ccount and/or methods used in constructing the summary panel.</a:t>
            </a:r>
            <a:endParaRPr lang="en-US" sz="2400" baseline="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Testing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1" y="1600200"/>
            <a:ext cx="8610600" cy="4952999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400" baseline="0" dirty="0" smtClean="0">
                <a:latin typeface="+mj-lt"/>
              </a:rPr>
              <a:t>Tests can be implemented</a:t>
            </a:r>
            <a:r>
              <a:rPr lang="en-US" sz="2400" dirty="0" smtClean="0">
                <a:latin typeface="+mj-lt"/>
              </a:rPr>
              <a:t> as a fragment of the application </a:t>
            </a:r>
            <a:r>
              <a:rPr lang="en-US" sz="2400" dirty="0" err="1" smtClean="0">
                <a:latin typeface="+mj-lt"/>
              </a:rPr>
              <a:t>plugin</a:t>
            </a:r>
            <a:r>
              <a:rPr lang="en-US" sz="2400" dirty="0" smtClean="0">
                <a:latin typeface="+mj-lt"/>
              </a:rPr>
              <a:t> or as a standalone product.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400" baseline="0" dirty="0" err="1" smtClean="0">
                <a:latin typeface="+mj-lt"/>
              </a:rPr>
              <a:t>Nasdanika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WebTest</a:t>
            </a:r>
            <a:r>
              <a:rPr lang="en-US" sz="2400" dirty="0" smtClean="0">
                <a:latin typeface="+mj-lt"/>
              </a:rPr>
              <a:t> framework provides means for building modular functional tests and generates HTML report with screenshots organized into slideshows.</a:t>
            </a:r>
            <a:endParaRPr lang="en-US" sz="2400" baseline="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Part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Whiteboard pattern for UI construction</a:t>
            </a:r>
          </a:p>
          <a:p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9768" y="2133600"/>
            <a:ext cx="6324600" cy="9677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9768" y="3276600"/>
            <a:ext cx="4899660" cy="311658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8460" y="0"/>
            <a:ext cx="6225540" cy="1729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86200" y="2842260"/>
            <a:ext cx="4716780" cy="10439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13" name="Straight Arrow Connector 12"/>
          <p:cNvCxnSpPr/>
          <p:nvPr/>
        </p:nvCxnSpPr>
        <p:spPr>
          <a:xfrm flipV="1">
            <a:off x="6858000" y="1371600"/>
            <a:ext cx="12954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743200" y="3810000"/>
            <a:ext cx="41148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5489448" y="4572000"/>
            <a:ext cx="3502152" cy="18211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UI parts implementations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1100" dirty="0" err="1" smtClean="0"/>
              <a:t>OSGi</a:t>
            </a:r>
            <a:r>
              <a:rPr lang="en-US" sz="1100" dirty="0" smtClean="0"/>
              <a:t> service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1100" dirty="0" smtClean="0"/>
              <a:t>Eclipse extension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Defined for a target class and category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1200" dirty="0" smtClean="0"/>
              <a:t>Invoked through </a:t>
            </a:r>
            <a:r>
              <a:rPr lang="en-US" sz="1200" dirty="0" err="1" smtClean="0"/>
              <a:t>WebContext.buildUICategory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up workspace(s)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12648" y="1600200"/>
            <a:ext cx="8153400" cy="2222468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Install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Nasdanika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Workspace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Wizard from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http://www.nasdanika.org/server/repository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400" baseline="0" dirty="0" smtClean="0">
                <a:latin typeface="+mj-lt"/>
              </a:rPr>
              <a:t>Install</a:t>
            </a:r>
            <a:r>
              <a:rPr lang="en-US" sz="2400" dirty="0" smtClean="0">
                <a:latin typeface="+mj-lt"/>
              </a:rPr>
              <a:t> Maven Integration For Eclipse from the Eclipse Marketplace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Generate workspace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projects – all in one workspace, or several workspaces.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400" noProof="0" dirty="0" smtClean="0">
                <a:latin typeface="+mj-lt"/>
              </a:rPr>
              <a:t>A workspace is buildable and executable after generation – a “Walking Skeleton” of the future system.</a:t>
            </a: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5122" name="Picture 2" descr="Workspace Wizar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822668"/>
            <a:ext cx="3006090" cy="2857500"/>
          </a:xfrm>
          <a:prstGeom prst="rect">
            <a:avLst/>
          </a:prstGeom>
          <a:noFill/>
        </p:spPr>
      </p:pic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3822668"/>
            <a:ext cx="2809875" cy="21145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3822668"/>
            <a:ext cx="2819698" cy="2873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Sources </a:t>
            </a:r>
            <a:r>
              <a:rPr lang="en-US" sz="2000" dirty="0" smtClean="0"/>
              <a:t>–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 smtClean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github.com/Nasdanika/server</a:t>
            </a:r>
            <a:endParaRPr lang="en-US" sz="2000" dirty="0" smtClean="0"/>
          </a:p>
          <a:p>
            <a:r>
              <a:rPr lang="en-US" sz="2400" dirty="0" smtClean="0"/>
              <a:t>Wiki –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github.com/Nasdanika/server/wiki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dirty="0" smtClean="0"/>
              <a:t>P2 </a:t>
            </a:r>
            <a:r>
              <a:rPr lang="en-US" sz="2400" dirty="0" smtClean="0"/>
              <a:t>repository - </a:t>
            </a:r>
            <a:r>
              <a:rPr lang="en-US" sz="2400" dirty="0" smtClean="0">
                <a:hlinkClick r:id="rId4"/>
              </a:rPr>
              <a:t>http://www.nasdanika.org/repository</a:t>
            </a:r>
            <a:r>
              <a:rPr lang="en-US" sz="2400" dirty="0" smtClean="0"/>
              <a:t> </a:t>
            </a:r>
          </a:p>
          <a:p>
            <a:r>
              <a:rPr lang="sv-SE" sz="2400" dirty="0" smtClean="0"/>
              <a:t>Nasdanika </a:t>
            </a:r>
            <a:r>
              <a:rPr lang="sv-SE" sz="2400" dirty="0" smtClean="0"/>
              <a:t>HTML presentation - </a:t>
            </a:r>
            <a:r>
              <a:rPr lang="sv-SE" sz="2400" dirty="0" smtClean="0">
                <a:hlinkClick r:id="rId5"/>
              </a:rPr>
              <a:t>http://www.slideshare.net/PavelVlasov2/nasdanika-html-fluent-java-api-for-building-htmlbootstrap-web-ui</a:t>
            </a:r>
            <a:r>
              <a:rPr lang="sv-SE" sz="2400" dirty="0" smtClean="0"/>
              <a:t> 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+mj-lt"/>
              </a:rPr>
              <a:t>A full stack </a:t>
            </a:r>
            <a:r>
              <a:rPr lang="en-US" dirty="0" smtClean="0">
                <a:latin typeface="+mj-lt"/>
              </a:rPr>
              <a:t>framework for building Java Web Applications running in an Equinox </a:t>
            </a:r>
            <a:r>
              <a:rPr lang="en-US" dirty="0" err="1" smtClean="0">
                <a:latin typeface="+mj-lt"/>
              </a:rPr>
              <a:t>OSGi</a:t>
            </a:r>
            <a:r>
              <a:rPr lang="en-US" dirty="0" smtClean="0">
                <a:latin typeface="+mj-lt"/>
              </a:rPr>
              <a:t> container.</a:t>
            </a:r>
          </a:p>
          <a:p>
            <a:r>
              <a:rPr lang="en-US" dirty="0" smtClean="0">
                <a:latin typeface="+mj-lt"/>
              </a:rPr>
              <a:t>EMF CDO repositories for object persistence.</a:t>
            </a:r>
          </a:p>
          <a:p>
            <a:r>
              <a:rPr lang="en-US" dirty="0" smtClean="0">
                <a:latin typeface="+mj-lt"/>
              </a:rPr>
              <a:t>Application/repository objects and services are accessible over HTTP through routes.</a:t>
            </a:r>
          </a:p>
          <a:p>
            <a:r>
              <a:rPr lang="en-US" dirty="0" smtClean="0"/>
              <a:t>Fluent Java API for building HTML/Bootstrap UI and single-page applications.</a:t>
            </a:r>
          </a:p>
          <a:p>
            <a:r>
              <a:rPr lang="en-US" dirty="0" smtClean="0">
                <a:latin typeface="+mj-lt"/>
              </a:rPr>
              <a:t>Functional testing framework.</a:t>
            </a:r>
          </a:p>
          <a:p>
            <a:r>
              <a:rPr lang="en-US" dirty="0" smtClean="0">
                <a:latin typeface="+mj-lt"/>
              </a:rPr>
              <a:t>Application security model.</a:t>
            </a:r>
          </a:p>
          <a:p>
            <a:r>
              <a:rPr lang="en-US" dirty="0" smtClean="0">
                <a:latin typeface="+mj-lt"/>
              </a:rPr>
              <a:t>Workspace wizard generates application projects.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architecture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200400" y="1600200"/>
            <a:ext cx="5565648" cy="1817132"/>
          </a:xfrm>
        </p:spPr>
        <p:txBody>
          <a:bodyPr/>
          <a:lstStyle/>
          <a:p>
            <a:r>
              <a:rPr lang="en-US" dirty="0" smtClean="0"/>
              <a:t>Routing </a:t>
            </a:r>
            <a:r>
              <a:rPr lang="en-US" dirty="0" err="1" smtClean="0"/>
              <a:t>servlet</a:t>
            </a:r>
            <a:r>
              <a:rPr lang="en-US" dirty="0" smtClean="0"/>
              <a:t> dispatches requests to application objects using routes.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62050" y="2286000"/>
            <a:ext cx="1905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 </a:t>
            </a:r>
            <a:r>
              <a:rPr lang="en-US" dirty="0" err="1" smtClean="0"/>
              <a:t>Servlet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114550" y="21336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057400" y="1981200"/>
            <a:ext cx="1143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751310" y="1611868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16" name="Can 15"/>
          <p:cNvSpPr/>
          <p:nvPr/>
        </p:nvSpPr>
        <p:spPr>
          <a:xfrm>
            <a:off x="2838450" y="3733800"/>
            <a:ext cx="2133600" cy="1828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CDO Repository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524250" y="4572000"/>
            <a:ext cx="838200" cy="304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CDO Object</a:t>
            </a:r>
            <a:endParaRPr lang="en-US" sz="900" dirty="0"/>
          </a:p>
        </p:txBody>
      </p:sp>
      <p:cxnSp>
        <p:nvCxnSpPr>
          <p:cNvPr id="19" name="Elbow Connector 18"/>
          <p:cNvCxnSpPr>
            <a:stCxn id="5" idx="2"/>
            <a:endCxn id="17" idx="0"/>
          </p:cNvCxnSpPr>
          <p:nvPr/>
        </p:nvCxnSpPr>
        <p:spPr>
          <a:xfrm rot="16200000" flipH="1">
            <a:off x="2114550" y="2743200"/>
            <a:ext cx="1828800" cy="1828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47650" y="4572000"/>
            <a:ext cx="838200" cy="304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OSGi</a:t>
            </a:r>
            <a:r>
              <a:rPr lang="en-US" sz="900" dirty="0" smtClean="0"/>
              <a:t> Service</a:t>
            </a:r>
            <a:endParaRPr lang="en-US" sz="900" dirty="0"/>
          </a:p>
        </p:txBody>
      </p:sp>
      <p:sp>
        <p:nvSpPr>
          <p:cNvPr id="21" name="Rounded Rectangle 20"/>
          <p:cNvSpPr/>
          <p:nvPr/>
        </p:nvSpPr>
        <p:spPr>
          <a:xfrm>
            <a:off x="1695450" y="4572000"/>
            <a:ext cx="838200" cy="304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POJO</a:t>
            </a:r>
            <a:endParaRPr lang="en-US" sz="900" dirty="0"/>
          </a:p>
        </p:txBody>
      </p:sp>
      <p:cxnSp>
        <p:nvCxnSpPr>
          <p:cNvPr id="22" name="Elbow Connector 21"/>
          <p:cNvCxnSpPr/>
          <p:nvPr/>
        </p:nvCxnSpPr>
        <p:spPr>
          <a:xfrm rot="5400000">
            <a:off x="1200150" y="3657600"/>
            <a:ext cx="182880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2"/>
            <a:endCxn id="20" idx="0"/>
          </p:cNvCxnSpPr>
          <p:nvPr/>
        </p:nvCxnSpPr>
        <p:spPr>
          <a:xfrm rot="5400000">
            <a:off x="476250" y="2933700"/>
            <a:ext cx="1828800" cy="1447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30919" y="3048000"/>
            <a:ext cx="84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2895600" y="2133600"/>
            <a:ext cx="3505200" cy="4191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OSGi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Container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architecture: 1-tier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57600" y="2286000"/>
            <a:ext cx="1905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 </a:t>
            </a:r>
            <a:r>
              <a:rPr lang="en-US" dirty="0" err="1" smtClean="0"/>
              <a:t>Servlet</a:t>
            </a:r>
            <a:endParaRPr lang="en-US" dirty="0"/>
          </a:p>
        </p:txBody>
      </p:sp>
      <p:cxnSp>
        <p:nvCxnSpPr>
          <p:cNvPr id="7" name="Straight Connector 6"/>
          <p:cNvCxnSpPr>
            <a:endCxn id="10" idx="4"/>
          </p:cNvCxnSpPr>
          <p:nvPr/>
        </p:nvCxnSpPr>
        <p:spPr>
          <a:xfrm flipV="1">
            <a:off x="4610100" y="19812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552950" y="1828800"/>
            <a:ext cx="1143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265910" y="1535668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16" name="Can 15"/>
          <p:cNvSpPr/>
          <p:nvPr/>
        </p:nvSpPr>
        <p:spPr>
          <a:xfrm>
            <a:off x="3105150" y="4572000"/>
            <a:ext cx="3084810" cy="1143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Embedded</a:t>
            </a:r>
          </a:p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122910" y="4114800"/>
            <a:ext cx="306705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CDO Server &amp; Repository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105150" y="3657600"/>
            <a:ext cx="306705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CDO Client (Session Provider)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122910" y="2895600"/>
            <a:ext cx="304929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122910" y="3276600"/>
            <a:ext cx="306705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2895600" y="2133600"/>
            <a:ext cx="3505200" cy="2895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OSGi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Container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architecture: 2-tier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57600" y="2286000"/>
            <a:ext cx="1905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 </a:t>
            </a:r>
            <a:r>
              <a:rPr lang="en-US" dirty="0" err="1" smtClean="0"/>
              <a:t>Servlet</a:t>
            </a:r>
            <a:endParaRPr lang="en-US" dirty="0"/>
          </a:p>
        </p:txBody>
      </p:sp>
      <p:cxnSp>
        <p:nvCxnSpPr>
          <p:cNvPr id="7" name="Straight Connector 6"/>
          <p:cNvCxnSpPr>
            <a:endCxn id="10" idx="4"/>
          </p:cNvCxnSpPr>
          <p:nvPr/>
        </p:nvCxnSpPr>
        <p:spPr>
          <a:xfrm flipV="1">
            <a:off x="4610100" y="19812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552950" y="1828800"/>
            <a:ext cx="1143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265910" y="1535668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16" name="Can 15"/>
          <p:cNvSpPr/>
          <p:nvPr/>
        </p:nvSpPr>
        <p:spPr>
          <a:xfrm>
            <a:off x="3124200" y="5334000"/>
            <a:ext cx="3084810" cy="1143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122910" y="4114800"/>
            <a:ext cx="306705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CDO Server &amp; Repository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105150" y="3657600"/>
            <a:ext cx="306705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CDO Client (Session Provider)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122910" y="2895600"/>
            <a:ext cx="304929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122910" y="3276600"/>
            <a:ext cx="306705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26" idx="2"/>
            <a:endCxn id="16" idx="1"/>
          </p:cNvCxnSpPr>
          <p:nvPr/>
        </p:nvCxnSpPr>
        <p:spPr>
          <a:xfrm>
            <a:off x="4656435" y="4419600"/>
            <a:ext cx="1017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355005" y="1905000"/>
            <a:ext cx="3505200" cy="2362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OSGi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 Container</a:t>
            </a: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743200" y="5061466"/>
            <a:ext cx="3505200" cy="762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OSGi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 Container</a:t>
            </a: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architecture: 3-tier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3265" y="2057400"/>
            <a:ext cx="304929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Routing </a:t>
            </a:r>
            <a:r>
              <a:rPr lang="en-US" sz="1600" dirty="0" err="1" smtClean="0"/>
              <a:t>Servlet</a:t>
            </a:r>
            <a:endParaRPr lang="en-US" sz="1600" dirty="0"/>
          </a:p>
        </p:txBody>
      </p:sp>
      <p:cxnSp>
        <p:nvCxnSpPr>
          <p:cNvPr id="7" name="Straight Connector 6"/>
          <p:cNvCxnSpPr>
            <a:endCxn id="10" idx="4"/>
          </p:cNvCxnSpPr>
          <p:nvPr/>
        </p:nvCxnSpPr>
        <p:spPr>
          <a:xfrm flipV="1">
            <a:off x="2050455" y="17526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993305" y="1600200"/>
            <a:ext cx="1143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" name="TextBox 14"/>
          <p:cNvSpPr txBox="1"/>
          <p:nvPr/>
        </p:nvSpPr>
        <p:spPr>
          <a:xfrm>
            <a:off x="2092919" y="15240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16" name="Can 15"/>
          <p:cNvSpPr/>
          <p:nvPr/>
        </p:nvSpPr>
        <p:spPr>
          <a:xfrm>
            <a:off x="2971800" y="5975866"/>
            <a:ext cx="3084810" cy="609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Database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2970510" y="5137666"/>
            <a:ext cx="306705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CDO Server &amp; Repository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545505" y="3429000"/>
            <a:ext cx="306705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CDO Client (Session Provider)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563265" y="2667000"/>
            <a:ext cx="304929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Routes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563265" y="3048000"/>
            <a:ext cx="306705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Services</a:t>
            </a:r>
            <a:endParaRPr lang="en-US" sz="1600" dirty="0"/>
          </a:p>
        </p:txBody>
      </p:sp>
      <p:cxnSp>
        <p:nvCxnSpPr>
          <p:cNvPr id="14" name="Straight Arrow Connector 13"/>
          <p:cNvCxnSpPr>
            <a:stCxn id="26" idx="2"/>
            <a:endCxn id="16" idx="1"/>
          </p:cNvCxnSpPr>
          <p:nvPr/>
        </p:nvCxnSpPr>
        <p:spPr>
          <a:xfrm>
            <a:off x="4504035" y="5442466"/>
            <a:ext cx="1017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23" idx="4"/>
          </p:cNvCxnSpPr>
          <p:nvPr/>
        </p:nvCxnSpPr>
        <p:spPr>
          <a:xfrm flipV="1">
            <a:off x="4504035" y="4832866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446885" y="4680466"/>
            <a:ext cx="1143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5" name="TextBox 24"/>
          <p:cNvSpPr txBox="1"/>
          <p:nvPr/>
        </p:nvSpPr>
        <p:spPr>
          <a:xfrm>
            <a:off x="4629150" y="4572000"/>
            <a:ext cx="82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TCP/IP</a:t>
            </a:r>
            <a:endParaRPr lang="en-US" dirty="0"/>
          </a:p>
        </p:txBody>
      </p:sp>
      <p:cxnSp>
        <p:nvCxnSpPr>
          <p:cNvPr id="32" name="Elbow Connector 31"/>
          <p:cNvCxnSpPr>
            <a:stCxn id="27" idx="2"/>
            <a:endCxn id="23" idx="0"/>
          </p:cNvCxnSpPr>
          <p:nvPr/>
        </p:nvCxnSpPr>
        <p:spPr>
          <a:xfrm rot="16200000" flipH="1">
            <a:off x="2856299" y="3032730"/>
            <a:ext cx="870466" cy="2425005"/>
          </a:xfrm>
          <a:prstGeom prst="bentConnector3">
            <a:avLst>
              <a:gd name="adj1" fmla="val 7279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5257800" y="1866900"/>
            <a:ext cx="3505200" cy="2362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OSGi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 Container</a:t>
            </a: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448300" y="2019300"/>
            <a:ext cx="306705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Routing </a:t>
            </a:r>
            <a:r>
              <a:rPr lang="en-US" sz="1600" dirty="0" err="1" smtClean="0"/>
              <a:t>Servlet</a:t>
            </a:r>
            <a:endParaRPr lang="en-US" sz="1600" dirty="0"/>
          </a:p>
        </p:txBody>
      </p:sp>
      <p:cxnSp>
        <p:nvCxnSpPr>
          <p:cNvPr id="37" name="Straight Connector 36"/>
          <p:cNvCxnSpPr>
            <a:endCxn id="38" idx="4"/>
          </p:cNvCxnSpPr>
          <p:nvPr/>
        </p:nvCxnSpPr>
        <p:spPr>
          <a:xfrm flipV="1">
            <a:off x="6953250" y="17145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896100" y="1562100"/>
            <a:ext cx="1143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9" name="TextBox 38"/>
          <p:cNvSpPr txBox="1"/>
          <p:nvPr/>
        </p:nvSpPr>
        <p:spPr>
          <a:xfrm>
            <a:off x="6969719" y="14478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448300" y="3390900"/>
            <a:ext cx="306705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CDO Client (Session Provider)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5466060" y="2628900"/>
            <a:ext cx="304929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Routes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5466060" y="3009900"/>
            <a:ext cx="306705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Services</a:t>
            </a:r>
            <a:endParaRPr lang="en-US" sz="1600" dirty="0"/>
          </a:p>
        </p:txBody>
      </p:sp>
      <p:cxnSp>
        <p:nvCxnSpPr>
          <p:cNvPr id="44" name="Elbow Connector 43"/>
          <p:cNvCxnSpPr>
            <a:stCxn id="40" idx="2"/>
            <a:endCxn id="23" idx="0"/>
          </p:cNvCxnSpPr>
          <p:nvPr/>
        </p:nvCxnSpPr>
        <p:spPr>
          <a:xfrm rot="5400000">
            <a:off x="5288647" y="2987288"/>
            <a:ext cx="908566" cy="2477790"/>
          </a:xfrm>
          <a:prstGeom prst="bentConnector3">
            <a:avLst>
              <a:gd name="adj1" fmla="val 746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2714625" y="2057400"/>
            <a:ext cx="3505200" cy="1295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743200" y="5334000"/>
            <a:ext cx="3505200" cy="45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architecture: n-tier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33700" y="2209800"/>
            <a:ext cx="3038475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Routing </a:t>
            </a:r>
            <a:r>
              <a:rPr lang="en-US" sz="1400" dirty="0" err="1" smtClean="0"/>
              <a:t>Servlet</a:t>
            </a:r>
            <a:endParaRPr lang="en-US" sz="1400" dirty="0"/>
          </a:p>
        </p:txBody>
      </p:sp>
      <p:cxnSp>
        <p:nvCxnSpPr>
          <p:cNvPr id="7" name="Straight Connector 6"/>
          <p:cNvCxnSpPr>
            <a:endCxn id="10" idx="4"/>
          </p:cNvCxnSpPr>
          <p:nvPr/>
        </p:nvCxnSpPr>
        <p:spPr>
          <a:xfrm flipV="1">
            <a:off x="4410075" y="19050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352925" y="1752600"/>
            <a:ext cx="1143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TextBox 14"/>
          <p:cNvSpPr txBox="1"/>
          <p:nvPr/>
        </p:nvSpPr>
        <p:spPr>
          <a:xfrm>
            <a:off x="4452539" y="1676400"/>
            <a:ext cx="665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HTTP</a:t>
            </a:r>
            <a:endParaRPr lang="en-US" sz="1600" dirty="0"/>
          </a:p>
        </p:txBody>
      </p:sp>
      <p:sp>
        <p:nvSpPr>
          <p:cNvPr id="16" name="Can 15"/>
          <p:cNvSpPr/>
          <p:nvPr/>
        </p:nvSpPr>
        <p:spPr>
          <a:xfrm>
            <a:off x="2971800" y="6019800"/>
            <a:ext cx="3084810" cy="609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Database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2970510" y="5410200"/>
            <a:ext cx="306705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CDO Server &amp; Repository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2922885" y="2590800"/>
            <a:ext cx="304929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Routes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2922885" y="2895600"/>
            <a:ext cx="3067050" cy="2667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Services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26" idx="2"/>
            <a:endCxn id="16" idx="1"/>
          </p:cNvCxnSpPr>
          <p:nvPr/>
        </p:nvCxnSpPr>
        <p:spPr>
          <a:xfrm>
            <a:off x="4504035" y="5715000"/>
            <a:ext cx="1017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6" idx="0"/>
            <a:endCxn id="23" idx="4"/>
          </p:cNvCxnSpPr>
          <p:nvPr/>
        </p:nvCxnSpPr>
        <p:spPr>
          <a:xfrm flipV="1">
            <a:off x="4504035" y="5246132"/>
            <a:ext cx="0" cy="16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446885" y="5093732"/>
            <a:ext cx="1143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TextBox 24"/>
          <p:cNvSpPr txBox="1"/>
          <p:nvPr/>
        </p:nvSpPr>
        <p:spPr>
          <a:xfrm>
            <a:off x="4629150" y="4995446"/>
            <a:ext cx="753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TCP/IP</a:t>
            </a:r>
            <a:endParaRPr lang="en-US" sz="1600" dirty="0"/>
          </a:p>
        </p:txBody>
      </p:sp>
      <p:sp>
        <p:nvSpPr>
          <p:cNvPr id="35" name="Rounded Rectangle 34"/>
          <p:cNvSpPr/>
          <p:nvPr/>
        </p:nvSpPr>
        <p:spPr>
          <a:xfrm>
            <a:off x="2743200" y="4000500"/>
            <a:ext cx="3505200" cy="8763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933700" y="4457700"/>
            <a:ext cx="3067050" cy="2667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CDO Client (Session Provider)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2933700" y="4133850"/>
            <a:ext cx="3067050" cy="2667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Services</a:t>
            </a:r>
            <a:endParaRPr lang="en-US" sz="1400" dirty="0"/>
          </a:p>
        </p:txBody>
      </p:sp>
      <p:cxnSp>
        <p:nvCxnSpPr>
          <p:cNvPr id="44" name="Elbow Connector 43"/>
          <p:cNvCxnSpPr>
            <a:stCxn id="40" idx="2"/>
            <a:endCxn id="23" idx="0"/>
          </p:cNvCxnSpPr>
          <p:nvPr/>
        </p:nvCxnSpPr>
        <p:spPr>
          <a:xfrm rot="16200000" flipH="1">
            <a:off x="4300964" y="4890661"/>
            <a:ext cx="369332" cy="368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743200" y="3505200"/>
            <a:ext cx="3505200" cy="3370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Eclipse Communication Framework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Management</a:t>
            </a:r>
            <a:endParaRPr lang="en-US" dirty="0"/>
          </a:p>
        </p:txBody>
      </p:sp>
      <p:sp>
        <p:nvSpPr>
          <p:cNvPr id="16" name="Can 15"/>
          <p:cNvSpPr/>
          <p:nvPr/>
        </p:nvSpPr>
        <p:spPr>
          <a:xfrm>
            <a:off x="4648200" y="3124718"/>
            <a:ext cx="1371600" cy="161607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Binary</a:t>
            </a:r>
          </a:p>
          <a:p>
            <a:pPr algn="ctr"/>
            <a:r>
              <a:rPr lang="en-US" dirty="0" smtClean="0"/>
              <a:t>Repositories</a:t>
            </a:r>
            <a:endParaRPr lang="en-US" dirty="0"/>
          </a:p>
        </p:txBody>
      </p:sp>
      <p:sp>
        <p:nvSpPr>
          <p:cNvPr id="27" name="Can 26"/>
          <p:cNvSpPr/>
          <p:nvPr/>
        </p:nvSpPr>
        <p:spPr>
          <a:xfrm>
            <a:off x="228600" y="3108325"/>
            <a:ext cx="1371600" cy="1632466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Source</a:t>
            </a:r>
          </a:p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Repositories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1967" y="2819400"/>
            <a:ext cx="963515" cy="914400"/>
          </a:xfrm>
          <a:prstGeom prst="rect">
            <a:avLst/>
          </a:prstGeom>
          <a:noFill/>
        </p:spPr>
      </p:pic>
      <p:pic>
        <p:nvPicPr>
          <p:cNvPr id="1027" name="Picture 3" descr="C:\Users\Pavel\AppData\Local\Microsoft\Windows\Temporary Internet Files\Content.IE5\YQBN4R4Z\MC90043484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6601" y="2865118"/>
            <a:ext cx="914400" cy="914400"/>
          </a:xfrm>
          <a:prstGeom prst="rect">
            <a:avLst/>
          </a:prstGeom>
          <a:noFill/>
        </p:spPr>
      </p:pic>
      <p:sp>
        <p:nvSpPr>
          <p:cNvPr id="1029" name="Cloud"/>
          <p:cNvSpPr>
            <a:spLocks noChangeAspect="1" noEditPoints="1" noChangeArrowheads="1"/>
          </p:cNvSpPr>
          <p:nvPr/>
        </p:nvSpPr>
        <p:spPr bwMode="auto">
          <a:xfrm>
            <a:off x="7401554" y="4190998"/>
            <a:ext cx="1364494" cy="9144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pic>
        <p:nvPicPr>
          <p:cNvPr id="1030" name="Picture 6" descr="C:\Users\Pavel\AppData\Local\Microsoft\Windows\Temporary Internet Files\Content.IE5\FP6FJI16\MP900402149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75174" y="1524000"/>
            <a:ext cx="1017255" cy="914400"/>
          </a:xfrm>
          <a:prstGeom prst="rect">
            <a:avLst/>
          </a:prstGeom>
          <a:noFill/>
        </p:spPr>
      </p:pic>
      <p:pic>
        <p:nvPicPr>
          <p:cNvPr id="1032" name="Picture 8" descr="http://images.bit-tech.net/content_images/2013/03/raspberry-pi-case-competition-update/pi1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12301" y="5486400"/>
            <a:ext cx="1143000" cy="914400"/>
          </a:xfrm>
          <a:prstGeom prst="rect">
            <a:avLst/>
          </a:prstGeom>
          <a:noFill/>
        </p:spPr>
      </p:pic>
      <p:sp>
        <p:nvSpPr>
          <p:cNvPr id="41" name="TextBox 40"/>
          <p:cNvSpPr txBox="1"/>
          <p:nvPr/>
        </p:nvSpPr>
        <p:spPr>
          <a:xfrm>
            <a:off x="7590718" y="2482334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Desktop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713347" y="5117068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837580" y="640080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682089" y="3779518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034" name="AutoShape 10" descr="data:image/jpeg;base64,/9j/4AAQSkZJRgABAQAAAQABAAD/2wCEAAkGBxQTEhQSExQUFhUUGBgYGBgYGBgVFxocGBgYGhgXFhoYHCggGBwlHhUXITEiJSorLi4uGCIzODMsNygtLisBCgoKDg0OGxAQGywmHyQsLC4vLCwsLCwsNC8sLCwsLCwsLDQsLCwtLCwsLCwsLywsLCwsLCwsLCwsLCwsLCwsLP/AABEIAOAA4AMBIgACEQEDEQH/xAAcAAEAAgMBAQEAAAAAAAAAAAAABgcDBAUIAgH/xABLEAACAQMBBQUEBwUGAggHAAABAgMABBEFBhIhMUEHE1FhcSKBkaEUIzJCUrHBYnKCkqIIFUPC0fAz4SQlRFNjo8PxFjRkg5Oys//EABoBAQACAwEAAAAAAAAAAAAAAAACBAEDBQb/xAArEQACAgEDAwQBAwUAAAAAAAAAAQIRAwQSIQUxQRMiMlFhgcHRIzNxkfD/2gAMAwEAAhEDEQA/ALxpSlAKUpQClKUApSlAKUpQClKh+2PaPZaflHfvZh/hR4Zh++c4j95z4A0BMKxzzqgy7Ko8WIA+JrzvtH2u6hMPqgLWJ87pRSzsOuJXGDz+6Bio9o2zt/qjb4Eko6zTuxT+d8lj5KDWG6M0ekLjbLT0OHvbUHw76PPwDV8Qbb6c5wt9aknp3yD8zVV2XYuMfW3Zz4RxgAe9m4/AVluOxdMexdvn9uJWH9LCo+pElsZdNvdJIMo6uPFWDD4is1ecbvst1G2JktnRyORhkaGX4HHyasujdp+pWEgivFeVRzSdSkuPFJMZPqwbPjUlJPsRcWj0TSuDsjtdbahF3kDcVxvxtgSIT0YeHgRkGu9WTApSlAKUpQClKUApSlAKUpQClKUApSlAKUpQCtDW9YhtIWnncJGnMnr4KoHFmPQCt+vP22esJqmqPFNOsVhYkqSWChmU4Yrnm7sCoxnCrkc+IHTvtsNR1hnjss2dmpIeZjhyOuXHI4+6nLq1cKQWGn7qwQm9unOFeQFgzZ+4nqefPzNfGr7d27qsEOY7ePgiKjDexyzw9+Pzqb9mezQVRqEy/XTLmIH/AAoj9kD9tgck+Bx45jKW1WSirZ8aJsRLcst1qzd644x2o4QRA44MBwY8Bw5eJap6N1QFAAAGAAMADwAHKviaToKxqhPIVUlNtlhRSPtp/CvnvTXwRStdskZO+Naeq2ENzGYriJJEPRhxHmp5qfMYrYpWbZiil9pdnLjRp1vrKRu6DYBPEpk/8Kb8aNyz6ZwcE3PsDtlFqUG+uElTAlizkqTyI8UODg+o5g1qazd20ULfTHiWKQFCJCMMCOKgc24eFUXa6oNM1AT2Myzwg8ME+3Gx9qGQEZDDHPxCt5VbxSbXJoyRS7HqalaumX6TwxzxneSVVdT5MMj31tVtNYpSlAKUpQClKUApSlAKUpQClKUApSlAU922bdyQuLC2coxUNM6khwG+zEhHFSRxJHHBUDmaiOg9ncSILrU2KBuKwqTvnIz7ZHHP7K8up6U0/dutoLiaXBSKWeU54jEB3E+GEPurf1rU2uJTI3Lkq/hXoPXx86A/NdurIWs8cFlEmY2AkIXfGBkNnBJPDP2qnPZldM2k2pPMK6D0SR0X5KKqvWpN2CQ/skfHh+tXBshZ9zYWkJ5pEpb95hvN82NaM79ptxdzrqQMsxAVQSSeQA5k1U2paxfa1M8Vkxhs4zguSUDebke0xI4iMchjNWRtDYtPa3FujBWmjZAx5DeGOOOnT300HSktbeO3jHsxqBnqzc2c+ZOTWiMlFX5NrVsh+yHZ9NY3CTLebyce8jEbKHBU4zlyCQcHOM8KsClYbe5V97dOdxijeTLzB+IPvFRlJy5ZlJIzUpSomSPbQ7H297Os1yZGCRhEjVyiDiSz8OJJyBz+6OdQnarsrCI0tkzkrxMLneyB0jbnnybOfEVa9YPpa973Ofb3N/Hiu9u5HocZ9RWyOSSIuKZHewHWDLYyW7HjbSHdzzCSe0P6u8Huqz6qHs9X6Pr+oW4GEmj70DpnKP8AnM9W9V1O1ZWapilKVkwKUpQClKUApSlAKUpQClKUAqtO1HtMWyza2xDXRHtN9pYc8sj70mOIXpzPQHd7V9uhYQ91CR9KmB3OvdryMrDx6KDzPkDVKaPp26rXk+WbDOA3E/iLsTzYnx8fGteTIoK2WdLppZ57V28v6Rj2QuGW4uS5O80EgYtzy0sW9nPU5NdZL+IndEkZPgGUn865Oyey02qTSMCI48700h+yuTkKo4bzHHLOBjJ6Zl1t2a6XMGitNQ35wDwLxSLkeKKoO7nqDWd6Xc1Shy9vY4Gtx7yIh5PLGp9C4FXxjHDwrzc4ljW4tJiRJBvMMnJUxMMgHqORB8DXobSb0TwRTDlLGj/zKD+tac/hksXk26UpVY3GSDGeNQ3UdQWw1JjKcW2oBWD/AHUuEAQhjyAdQhz4j1Nfm3em6jIYpLCfc3AwaPeC72SCG9oFW5Ywaht3s1rV/uw3bhYgwJLGHAOCN7EXFjgnAOB6VuglXLISbsuGodPqht9YEUhIivYUEZJ9kSxlhugchkH4lalttDuIqAkhVC5PM4GMnz4VGu0TZs3tt9XwnhPeQkcDkc0B6ZwMeYU9KhGrpmX2JSKh3aJqK28lpfow+ocxypvDLRTYDYXmxUqCBWpsrraatZS2dwWScJuSgeyxxwEqg8jkcR0PkRWhpnY7bo+9NM8qj7iqIgfJiCT8MVOKUX7jDtrgx6htFFZ6/Fdud6GS3QFl4+zJvASeYG6p4dOWeVXjbzq6q6MGVgGVgcggjIII5g15x7T9OVtSjgTCKLVAoUYC7pk3QAOg4cK6XZHt09lKNPu2+pZsIzH/AITHlxP+GxPuJzyJqxCSpIhPFLbv8WegKUpWw0ilKUApSlAKUpQClKUArn7QaxHaW8tzKcJEuT4k8lUeZJAHma6FUj2/bQF5IdPjOd3EsgHVm4RIfTi2P2loZSt0QSF5NRvJLu445beI6Z+5GP2VGP8AZrp7Syf9HlA/Dx+VbFjbCCJYxzA4nxJ+0axXEQdWU/eBHxFcqeXfk3eEeuwaX0NM8a+TXJNey3S45dFEbZ3Znl73dOC2JN0qSOOCiqp8j0qJWGxBlguL+3Zop455mt40ACgQuQE8d47pA444Dnk10OxjXxGZdPlOGZt+LPVhwkQefshh/FVk6Xp6wKyJ9lpJJPQyOXI9Msatzk4tnmFG+5Ab3YJNTaK/abuvpEMLvGsYJ3jGuSGLenTpU/0nT1t4Y4EyUiUIu8cnA8fOtoCv2tUpt8E1FIUpSoGRSlKAAUIrky6+sd/FaMAO9heRSTjLKygIv8O+fdW/f6hHEpeaRI1HMuwUfM1KjFlfdoWzckEv97WR3ZY/amUcmA5yY68ODDqOPMcZVsZtMl/b98qlGU7kinjusAD7J6qQQRUY1zbv6WJLLTYZLiSRWQy43YkDAqWyRy48zgeZqWbI7PpZWyW68SOLty33P2m9OGB5AVOXx93ciu/BWm2sm/rMn/hQovvwG/8AUrhbRad3id4o9tB/MvUfqK2/pXf319cDk0pVT5KcA/BVrdrVkm45FXg7ujwRyaXbLzZY/Yrtebu2NtK2ZrYAAnm8R4Ix8SPsn3HrVkV5Z0bUzpmox3K57sNlgOsb8JF93MDxC16kikDAMpBDAEEciDxBFdCMlJWjzuXG8c3B+D6pSlSNYpSlAKUpQClKUB+MwAJPADia8txXZvtSnu24gu0g9D7MQ9yAfy16C7Rr8waZeSA4Pcsqnzk9hfmwrz5sjFuwO/42wPRRgfrWjUS242dDpmL1NRG+y5/0dmR8nNfNKVyz1TdnE1nS2LCaEkOCCcHdbI5MhHJh+ldJO1K/RO6bui4GA7xkOPMgEKT7vdWzXF2qhJhDjmjA+48D+Yq3hy3UZI5Gu0MWpZYcPyi2OzTRporZrq4meWW8CSnLFgq4JQceGSHJOMAcB0qV1Huy7URPpkH4ogYW/wDt8F/p3D76kNSydzjR7ClcOPWty9azlwO8USW7cgwAxJH5spUt6N5V3Kg1RI/SuBk4x61D9pNs3sJMXFs7QN/w54iCOP3ZFbG6w9ePMeAlGq2cdxE0Eq70brusOXwI5Hkc1BY9qBp7f3fqAZowuIZ93fWSLkolUDO8v2SQDy4jqZxSZFs5W0u02j6iI+/e5jaIndZUIYZxkZAYEZAPurDoOlaHPKEElzcSBWfEplAwg3m5KueA5V15tH0C59pZLZCfwTdz/RvAD4Vl0nZzSLWUTJdJkK6+1cxlcOpVs+4+NbLSVKyNO/Bx7jtQtrePutPtMDpvKsSZPXdTLOfhnxrox3N1bWNxqV87fSJE3YYj7Kxb/BAEHBWJIJ64UZPOpLoGxtjbFZYIVLYBWRmMh4jgULEheHUYqv8AtX1j6VdR2ER9iE5kI5b+OP8AIpI9WI6VhNN8fqZUZNpefBw9mbfct18Wy3x5fICurXyigAAchwHur6qlOW6TZ63Fj9OCj9I5G00GYt8c4zn3Hgf0Puq7exrWfpGmRBjl7cmBvRMFP6GT4VUtxFvKynkwI+IxUk/s66gRJd256qkgHmpZH/NKu6SVxaOD1jFWRTXn9i76UpVs44pSlAKUpQClKUBX/bpNu6TIPxSQj4SBv8tVHoSbttCPEFv5mJq0f7QB/wCrFHjcRj+iQ/pVY6UfqIf3F/Kqmr+KOz0b+5J/j9zapSlUD0Ir5kQMCpGQRgjyNa99fpEMuePQDix9BXAn1SaclIwQvULz/ibkvp+dbsWGc3wUtVrcOBVJ2/omnY5rQt7yayZspMT3Z/8AETp6suR6oKuCVcGvM0+nSwBZQwyhDZTOUIIKsD1wR7quHZTtOtriNUu3WCcDBLcInP4lbkufwtjyJq7mxSR5iGWMm6Oztds+LyEBW7ueJu8glHNHHL+E8j7j0rV2Q2oNwWtrhe6vYeEsZ4b2P8SPxU8Dw5Z8CDUit7lJBmN0ceKsGHyNQTtJFiWUyXItr2LBjkQO0i9QJBGCd3wzxGeHMg6I8+1mx8clgVztb0SC7j7q4jDrnI5gqfFWHFT6VXegdqZT6q9USY4d/Dx3vNkIHyAP7IqbWm2lhIAVu4Bno7CNver4Io4SiwpJkcn7IbMnKy3Kjw3o2A9CY8/HNbul9l1hCwYrJMVOR3rZXh4qoUH0INdC/wBvdPiGTdRsfCPMp/oBx76g20Hay7gpZx92OXeyYZ/4UGVX1JPpU16kiL2ImPaFtatlCUjI+kSDEa/gB4GRh0A6eJ99U3s7dKsjb59qTGGJzk5JIJPUkg564rQ+mK8pkuC8mTljneJPi+TkgeH/ALV1NW0sMvewgHIyVHJh4r5/nViOnvG0Rhq3iyqddiR0qMaHr2MJLnHIMenk3+tSeuXkxuDpnrNPqYZ47oitrsWbc1l0/FFOP60YflWrWz2Sr/156JMfko/WrGk+TOd1lf04v8noalKVfPPClKUApSlAKUpQFedu0O9pTH8E0TfFtz/PVR6A+bePyBX+UkfpV9dpOnmfTLyMDJ7ouB5x4kX5oK897LTZjZfwtn3MP9QarapXCzqdJnWavtHXlkCgsxAA5k8BXA1HaL7sPXhvEfJF6n1rNtX/AMND90Mc/A4/WvnZ2zj3Fm+0x6n7vQhR09ajpNNGfuZY6p1HJhk8cePyaun6IznvJyRn7ufaP7x6egqQQxKg3VAUDoOArXuLvBwvx/0rUeUnmTXVSjHhHl5ylN3JnQkuV5Zz8641ni3nEywRzxjIaCUZBVgQQD0PHIPMY61mpWJe7uZg9vYl2k//AA1c8XhktZOqtLKoB8mLFf8AfKonoemRTGaRgSneFUDMc7vMbxBBLbpUe6sE1urcxx8evxre2YP1Mi/hlI/pH+lUdWnCFo7XSNmTPUlfD4P282XQ8YnKnwPtL/r864otFt5MXcDSRtw3o3KEeaNgrnyYfDrLqxX3eMm6jhOGOKhvzqljzzTpvg7Wp6dgnFygqf4/g1ob/RI4zItrdSuOSzNhM9AxRsY9x9K1LTSDcETyiOONhlYoVEaheYHs8h8SeprRtdVjW1MDDL+2AoB9rJODnl1+Vb+zM0YhT2x3ntZBc5HE49nOMYx0rdklNRdWuSjpNPg9Vbmnxddqf7m9qGnQmF41jUeyd0gAEEDgc864ezt0REAeIBIx/p8akhYYz0qKaGPqs+LE/p+lbNBKXJr67GHsaS/Q29dsEKGdMAji3gw65/are2ccmEZ4gEgenD/nXJ1iYiIrn7ZC/PP6VINLtu7iROoHH1PE/M1LXtUjV0OMnNvwkbVb/YmhbWJn6LDMc+skQFcy4l3FZjyUE/AVKP7O1gS15cHwjiB8/ad/zSq+jXdlzrM+Ix/yy66UpV44IpSlAKUpQClKUB8uoIIIyCMEeRryxJZGy1Ce0bkjtGP3ftRH3qV/mr1TVJdv+zpDxahGMZxFKR0YHMTn5rnyWozjui0bcGR48imvBEdWtu8ideuMj1HEf6e+uFsncAF4uhG+PyYflUg066Esav1PMeBHMVF54/o94D90tkfuvwPwP5VX0U3GTizq9ZxLJjjlj/30du9XDnz41r1u6gvI+6tKupLueZXYUpWuzkzwpng29n3KawZSNimkzblw6HlMoI/eX/lmvp0wSD0rVvLXfxx3WXkRWrNj3wcSzpNQ8GVZCQXN0kYy7BR58/cOZrmSxXF3HI0KMsKgnJ4NLjmqeP8Avj0rDsboK3ErPJ7cURGSf8RvDn9kdfHh41ZqqAAAMAcgOAHpWnT6GK90i7rutZJrZBUjH2dT2jWJuILVO/t42EixoGmdkXeG6x9pt8cR7xxxXO2/2Zgk07+9PozQTOI8qfZILyKn1ics4JOcAnIzWpol3/durRuOEF2d1vAMT+jMPdIfCpVt3rkt5pcwltZbY/TIYUEn+IolUh1yBwOOmRw4E1scadFOM7Vohsmw1uU3VLo2Ptb2ePmp4EfCojZIyF4mwe6YoGU5BwenpU82t1YwQ7qH62XKR+X4n/hHzxUJgiCKFHID/wByasSik+CrGcpL3M1ZY+9uYo+i+23u4/p86llRzZdN95Zz1O6vp1+QWpHXF1k92Svo9h0jD6eDc/Jx9p7rdiCZ4yED3Dif0Hvq8ex7RzbaZDvDDz5nbofrMbmf4AlUZoelnVNTitxkxBvaI6Rpxkb38gfFlr1OiAAADAAwAOgHIVawQ2wOR1DP6uZtdlwfVKUrcURSlKAUpSgFKUoBWhrmlR3VvLbyjKSqVPiPBh4EEAjzArfpQHlOa2k067ktbjhhsE8lOfsSr+yw/wB8KwbZweyknUEr8eI/L51fPansKNRg34wBcwg92TwDjmYmPgeYPQ+RNeebq8YRSWswKyRnA3hhgVbBRh0I4itE8dTU0dLBqVLBLDP9P4JCH7yFW8VDfLjWjWTQZM2q+QYfAnHyxWOui+UmcGqbQr4hT/pER8A/5Cvi9cqhZSARx48uHMVpWerqZY3bKqoYMeYBYcOXp86jasmotrg7N39s/wC+lYSK1rjV4ixKkt6Kf1xWs+soPut8VH60clZhQl9H7btc2rb0DnHh4jwZeTevP0qU6N2gRthbhTE3LeGSmfMfaX5+tRqK7kcexA7egY//AKqaw3drK/2rSTPjuSg/HcqKnt7Mm8e75In+1Nql3aM0TK5T6xCpB4jmAR4rkfCtzUtr1vNO00O+GWffmPgLWNiSfAEsjfxCqot5XhPBmjfyJVvIHln31hfhxzw6jOARkE/HA+FYlNSdkoY3FNEnur43ErXDZAPsxqfuoOXvbma5+s3G7GQObcB+vy/OtaG/kbAUKc8gqlj6DB41gktp5JkRkfvGICIFKsSTwwpGeOOflRzVGI43fJJ7Fo7aBFdgpxkjqSeJ4DifCtHVNoFZCke8N7hvHCjHXHHOanGg9iszjvr24WEEbzKuJJMc/adjuKf5hVgbF7PaTCWWzEc8gyry/wDzBB6qXAKR9PZGKpLTxvdLlnYydSns9OCpVX5Ib2AXdlGZIy+LyY4AYYBjXiFib7x5sw4HhyIXNXZVIdsmyqWTQ6lZqIiJRvhBhQ/2o5FA4LkqQQOByPPNvbO6qt1bQ3Kcpo1fHgSOK+45Huqwc06NKUoBSlKAUpSgFKUoBSlKAVWHbD2fpcxSX0OEuIY2Z/wyoiknPg4A4HryPQiz60ddh37adPxRSL8UI/WgPLeyT5gYeDH5gVlrT2Pf2JR4EH4g/wClblWV8UVZfJnzPaQyEF0bgMcGOPhmsmn6Tam5tIypMctxHHIu8wyrnHPOR6g1+VguZ+77uX/upI3/AJWBrEuxmDdrk9FWHZ1pkIASygOOrr3p+MhJrvWumQx8I4ok/dRV/IVso2QCOR4/Gvqq5ZPwCv2lKA5mvxq0YDKrAsOBAI5HxrzlNapFe3yEKAs7bvAcASSAvgONej9b+wP3v0NecdqBjU74ftofigNTxupEMiuJqaLdiLWLSReXew56facRsfgTVpdutp3ZsNQXg0E6ox/ZJDjPoUI/jNUrqrFZFccwuR6qwIq9O2S8SfRpGXifqJAenF0H+asT7mYfFHb2q0EXcMTOlxcIgGLSORIY3YH7crMQWAxy3vdW1od3doqxf3YlvEowoS4iIUeSqoHzrHptx31lEvfTQl0Rt+EJvYKg4zIjAc/DPnWO20tkII1S/Pk4t3Hvzb1EkZe1Kw7/AEu5jx7W5vqP2ozvj5rioz/Z91XvLGS3J428pK/uS+2P6u8qZa7eIIDvOGCqzO2McApyT0HDNV9/ZysyILuYjgzxxj1jQsf/AOooC4aUpQClKUApSlAKUpQClKUArFdR7yMv4lI+IxWWlAeNdJvjbPJG6HJO6w5MpXeBGD5k8PKuxBcK49k+7kR6ivRe02wVjfEtNCBIf8WP6uT1JHB/4gRVQbWdj13b5ktWNxGOIC+zOv8ADyf+Hifw1sUyEsafJGKwXyZjYeX5ca0PpksbFJF9peBDAxuP3gRw+FZjqKsCCGGQRyzz9DUtyaNWySZ6j2Kvu/0+0lPN4IyfXdAb5g12qr7sM1DvdLRCeMEkkZ957xflIB7qsGtJYFKUoDQ1ofV/xD9a86bbR7mq3efvCJv/AC1FejdXH1Z8iPz/AOdUltTswt9rDQs5jH0ZJCQoYnDlcDPAc+flWU6dmGrVFb6qwLLgg4DA4OeeP9KsexsNW1SwjgiggjtSiJ3sj4MndFcMMZK+0n4ffXH07Y6Ea3Hp8pdoW48Tuuw7lnAyuMe0p5Y4CvRen2UcMaQxKEjjUKqjkAOQo3bCVKiiNoND1zT7dG+k78KbseIAHaMAYUkGIHd4YznwzzrQ07bKBMNNqGpO45qFiRc9Rglvzr0dWN4FPEqp9QDWDJ5/1jam61VRaWFtL3cmFdzxLDqHZRuRrw4nPHl5G6Ni9nlsLOK2UglAS7DhvOxy7emTw8gK7YGK/aAUpSgFKUoBSlKAUpSgFKUoBSlKAUpSgOZrOz1rdDFxbxS45F0BYejcx7jUWueyLS2yVhdSQcYmlwD0OC/yqeUoCluwG7aKe+sZODrh8ftRsYpfn3dXTVJakP7v2ojk5R3hXPh9eO7P/morH1q7aAUpSgNe/XMb+n5caqtuGvj9qwx8JqtqRcgjxBFUft3rX0HU7a6MZkBtpE3Q279/xIPjQH5t5N9G1fTbzzVWP7KSAN/RM3wq8681X97d67LDHDbFURiA67zKgcqGeSQgKMBc4HH1r0oowAKA/aUpQClKUApSlAKUpQClKUApSlAKUpQClKUApSlAKUpQFU9v+kFraG9Tg1tJus3gshGG90ip/Ma19H7coSALm2lVuGWiKSKfPDFSPTjVtzRK6lWUMp4EEAgjwIPOopf9mmlyklrSNSf+7Lw/KNgKA1bTta0p/wDtBT9+ORfnu4+dbMnabpY/7ZEfTP6iuZL2NaWeUcy+kz/5iaxDsU03/wCo/wDy/wDKgMmodrunr9ibP7qO5+S4+dVRt3tPHqM1t9HilLxsVG8FBkLlN1VUEnmvXxq3bXsf0tOcMj/vTSf5WFSLR9kbK1YPBawxuOAcKC/n7Zy3zoDsRLgAYA4ch08uFfdKUApSlAKUpQClKUApSl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AutoShape 12" descr="data:image/jpeg;base64,/9j/4AAQSkZJRgABAQAAAQABAAD/2wCEAAkGBxQTEhQSExQUFhUUGBgYGBgYGBgVFxocGBgYGhgXFhoYHCggGBwlHhUXITEiJSorLi4uGCIzODMsNygtLisBCgoKDg0OGxAQGywmHyQsLC4vLCwsLCwsNC8sLCwsLCwsLDQsLCwtLCwsLCwsLywsLCwsLCwsLCwsLCwsLCwsLP/AABEIAOAA4AMBIgACEQEDEQH/xAAcAAEAAgMBAQEAAAAAAAAAAAAABgcDBAUIAgH/xABLEAACAQMBBQUEBwUGAggHAAABAgMABBEFBhIhMUEHE1FhcSKBkaEUIzJCUrHBYnKCkqIIFUPC0fAz4SQlRFNjo8PxFjRkg5Oys//EABoBAQACAwEAAAAAAAAAAAAAAAACBAEDBQb/xAArEQACAgEDAwQBAwUAAAAAAAAAAQIRAwQSIQUxQRMiMlFhgcHRIzNxkfD/2gAMAwEAAhEDEQA/ALxpSlAKUpQClKUApSlAKUpQClKh+2PaPZaflHfvZh/hR4Zh++c4j95z4A0BMKxzzqgy7Ko8WIA+JrzvtH2u6hMPqgLWJ87pRSzsOuJXGDz+6Bio9o2zt/qjb4Eko6zTuxT+d8lj5KDWG6M0ekLjbLT0OHvbUHw76PPwDV8Qbb6c5wt9aknp3yD8zVV2XYuMfW3Zz4RxgAe9m4/AVluOxdMexdvn9uJWH9LCo+pElsZdNvdJIMo6uPFWDD4is1ecbvst1G2JktnRyORhkaGX4HHyasujdp+pWEgivFeVRzSdSkuPFJMZPqwbPjUlJPsRcWj0TSuDsjtdbahF3kDcVxvxtgSIT0YeHgRkGu9WTApSlAKUpQClKUApSlAKUpQClKUApSlAKUpQCtDW9YhtIWnncJGnMnr4KoHFmPQCt+vP22esJqmqPFNOsVhYkqSWChmU4Yrnm7sCoxnCrkc+IHTvtsNR1hnjss2dmpIeZjhyOuXHI4+6nLq1cKQWGn7qwQm9unOFeQFgzZ+4nqefPzNfGr7d27qsEOY7ePgiKjDexyzw9+Pzqb9mezQVRqEy/XTLmIH/AAoj9kD9tgck+Bx45jKW1WSirZ8aJsRLcst1qzd644x2o4QRA44MBwY8Bw5eJap6N1QFAAAGAAMADwAHKviaToKxqhPIVUlNtlhRSPtp/CvnvTXwRStdskZO+Naeq2ENzGYriJJEPRhxHmp5qfMYrYpWbZiil9pdnLjRp1vrKRu6DYBPEpk/8Kb8aNyz6ZwcE3PsDtlFqUG+uElTAlizkqTyI8UODg+o5g1qazd20ULfTHiWKQFCJCMMCOKgc24eFUXa6oNM1AT2Myzwg8ME+3Gx9qGQEZDDHPxCt5VbxSbXJoyRS7HqalaumX6TwxzxneSVVdT5MMj31tVtNYpSlAKUpQClKUApSlAKUpQClKUApSlAU922bdyQuLC2coxUNM6khwG+zEhHFSRxJHHBUDmaiOg9ncSILrU2KBuKwqTvnIz7ZHHP7K8up6U0/dutoLiaXBSKWeU54jEB3E+GEPurf1rU2uJTI3Lkq/hXoPXx86A/NdurIWs8cFlEmY2AkIXfGBkNnBJPDP2qnPZldM2k2pPMK6D0SR0X5KKqvWpN2CQ/skfHh+tXBshZ9zYWkJ5pEpb95hvN82NaM79ptxdzrqQMsxAVQSSeQA5k1U2paxfa1M8Vkxhs4zguSUDebke0xI4iMchjNWRtDYtPa3FujBWmjZAx5DeGOOOnT300HSktbeO3jHsxqBnqzc2c+ZOTWiMlFX5NrVsh+yHZ9NY3CTLebyce8jEbKHBU4zlyCQcHOM8KsClYbe5V97dOdxijeTLzB+IPvFRlJy5ZlJIzUpSomSPbQ7H297Os1yZGCRhEjVyiDiSz8OJJyBz+6OdQnarsrCI0tkzkrxMLneyB0jbnnybOfEVa9YPpa973Ofb3N/Hiu9u5HocZ9RWyOSSIuKZHewHWDLYyW7HjbSHdzzCSe0P6u8Huqz6qHs9X6Pr+oW4GEmj70DpnKP8AnM9W9V1O1ZWapilKVkwKUpQClKUApSlAKUpQClKUAqtO1HtMWyza2xDXRHtN9pYc8sj70mOIXpzPQHd7V9uhYQ91CR9KmB3OvdryMrDx6KDzPkDVKaPp26rXk+WbDOA3E/iLsTzYnx8fGteTIoK2WdLppZ57V28v6Rj2QuGW4uS5O80EgYtzy0sW9nPU5NdZL+IndEkZPgGUn865Oyey02qTSMCI48700h+yuTkKo4bzHHLOBjJ6Zl1t2a6XMGitNQ35wDwLxSLkeKKoO7nqDWd6Xc1Shy9vY4Gtx7yIh5PLGp9C4FXxjHDwrzc4ljW4tJiRJBvMMnJUxMMgHqORB8DXobSb0TwRTDlLGj/zKD+tac/hksXk26UpVY3GSDGeNQ3UdQWw1JjKcW2oBWD/AHUuEAQhjyAdQhz4j1Nfm3em6jIYpLCfc3AwaPeC72SCG9oFW5Ywaht3s1rV/uw3bhYgwJLGHAOCN7EXFjgnAOB6VuglXLISbsuGodPqht9YEUhIivYUEZJ9kSxlhugchkH4lalttDuIqAkhVC5PM4GMnz4VGu0TZs3tt9XwnhPeQkcDkc0B6ZwMeYU9KhGrpmX2JSKh3aJqK28lpfow+ocxypvDLRTYDYXmxUqCBWpsrraatZS2dwWScJuSgeyxxwEqg8jkcR0PkRWhpnY7bo+9NM8qj7iqIgfJiCT8MVOKUX7jDtrgx6htFFZ6/Fdud6GS3QFl4+zJvASeYG6p4dOWeVXjbzq6q6MGVgGVgcggjIII5g15x7T9OVtSjgTCKLVAoUYC7pk3QAOg4cK6XZHt09lKNPu2+pZsIzH/AITHlxP+GxPuJzyJqxCSpIhPFLbv8WegKUpWw0ilKUApSlAKUpQClKUArn7QaxHaW8tzKcJEuT4k8lUeZJAHma6FUj2/bQF5IdPjOd3EsgHVm4RIfTi2P2loZSt0QSF5NRvJLu445beI6Z+5GP2VGP8AZrp7Syf9HlA/Dx+VbFjbCCJYxzA4nxJ+0axXEQdWU/eBHxFcqeXfk3eEeuwaX0NM8a+TXJNey3S45dFEbZ3Znl73dOC2JN0qSOOCiqp8j0qJWGxBlguL+3Zop455mt40ACgQuQE8d47pA444Dnk10OxjXxGZdPlOGZt+LPVhwkQefshh/FVk6Xp6wKyJ9lpJJPQyOXI9Msatzk4tnmFG+5Ab3YJNTaK/abuvpEMLvGsYJ3jGuSGLenTpU/0nT1t4Y4EyUiUIu8cnA8fOtoCv2tUpt8E1FIUpSoGRSlKAAUIrky6+sd/FaMAO9heRSTjLKygIv8O+fdW/f6hHEpeaRI1HMuwUfM1KjFlfdoWzckEv97WR3ZY/amUcmA5yY68ODDqOPMcZVsZtMl/b98qlGU7kinjusAD7J6qQQRUY1zbv6WJLLTYZLiSRWQy43YkDAqWyRy48zgeZqWbI7PpZWyW68SOLty33P2m9OGB5AVOXx93ciu/BWm2sm/rMn/hQovvwG/8AUrhbRad3id4o9tB/MvUfqK2/pXf319cDk0pVT5KcA/BVrdrVkm45FXg7ujwRyaXbLzZY/Yrtebu2NtK2ZrYAAnm8R4Ix8SPsn3HrVkV5Z0bUzpmox3K57sNlgOsb8JF93MDxC16kikDAMpBDAEEciDxBFdCMlJWjzuXG8c3B+D6pSlSNYpSlAKUpQClKUB+MwAJPADia8txXZvtSnu24gu0g9D7MQ9yAfy16C7Rr8waZeSA4Pcsqnzk9hfmwrz5sjFuwO/42wPRRgfrWjUS242dDpmL1NRG+y5/0dmR8nNfNKVyz1TdnE1nS2LCaEkOCCcHdbI5MhHJh+ldJO1K/RO6bui4GA7xkOPMgEKT7vdWzXF2qhJhDjmjA+48D+Yq3hy3UZI5Gu0MWpZYcPyi2OzTRporZrq4meWW8CSnLFgq4JQceGSHJOMAcB0qV1Huy7URPpkH4ogYW/wDt8F/p3D76kNSydzjR7ClcOPWty9azlwO8USW7cgwAxJH5spUt6N5V3Kg1RI/SuBk4x61D9pNs3sJMXFs7QN/w54iCOP3ZFbG6w9ePMeAlGq2cdxE0Eq70brusOXwI5Hkc1BY9qBp7f3fqAZowuIZ93fWSLkolUDO8v2SQDy4jqZxSZFs5W0u02j6iI+/e5jaIndZUIYZxkZAYEZAPurDoOlaHPKEElzcSBWfEplAwg3m5KueA5V15tH0C59pZLZCfwTdz/RvAD4Vl0nZzSLWUTJdJkK6+1cxlcOpVs+4+NbLSVKyNO/Bx7jtQtrePutPtMDpvKsSZPXdTLOfhnxrox3N1bWNxqV87fSJE3YYj7Kxb/BAEHBWJIJ64UZPOpLoGxtjbFZYIVLYBWRmMh4jgULEheHUYqv8AtX1j6VdR2ER9iE5kI5b+OP8AIpI9WI6VhNN8fqZUZNpefBw9mbfct18Wy3x5fICurXyigAAchwHur6qlOW6TZ63Fj9OCj9I5G00GYt8c4zn3Hgf0Puq7exrWfpGmRBjl7cmBvRMFP6GT4VUtxFvKynkwI+IxUk/s66gRJd256qkgHmpZH/NKu6SVxaOD1jFWRTXn9i76UpVs44pSlAKUpQClKUBX/bpNu6TIPxSQj4SBv8tVHoSbttCPEFv5mJq0f7QB/wCrFHjcRj+iQ/pVY6UfqIf3F/Kqmr+KOz0b+5J/j9zapSlUD0Ir5kQMCpGQRgjyNa99fpEMuePQDix9BXAn1SaclIwQvULz/ibkvp+dbsWGc3wUtVrcOBVJ2/omnY5rQt7yayZspMT3Z/8AETp6suR6oKuCVcGvM0+nSwBZQwyhDZTOUIIKsD1wR7quHZTtOtriNUu3WCcDBLcInP4lbkufwtjyJq7mxSR5iGWMm6Oztds+LyEBW7ueJu8glHNHHL+E8j7j0rV2Q2oNwWtrhe6vYeEsZ4b2P8SPxU8Dw5Z8CDUit7lJBmN0ceKsGHyNQTtJFiWUyXItr2LBjkQO0i9QJBGCd3wzxGeHMg6I8+1mx8clgVztb0SC7j7q4jDrnI5gqfFWHFT6VXegdqZT6q9USY4d/Dx3vNkIHyAP7IqbWm2lhIAVu4Bno7CNver4Io4SiwpJkcn7IbMnKy3Kjw3o2A9CY8/HNbul9l1hCwYrJMVOR3rZXh4qoUH0INdC/wBvdPiGTdRsfCPMp/oBx76g20Hay7gpZx92OXeyYZ/4UGVX1JPpU16kiL2ImPaFtatlCUjI+kSDEa/gB4GRh0A6eJ99U3s7dKsjb59qTGGJzk5JIJPUkg564rQ+mK8pkuC8mTljneJPi+TkgeH/ALV1NW0sMvewgHIyVHJh4r5/nViOnvG0Rhq3iyqddiR0qMaHr2MJLnHIMenk3+tSeuXkxuDpnrNPqYZ47oitrsWbc1l0/FFOP60YflWrWz2Sr/156JMfko/WrGk+TOd1lf04v8noalKVfPPClKUApSlAKUpQFedu0O9pTH8E0TfFtz/PVR6A+bePyBX+UkfpV9dpOnmfTLyMDJ7ouB5x4kX5oK897LTZjZfwtn3MP9QarapXCzqdJnWavtHXlkCgsxAA5k8BXA1HaL7sPXhvEfJF6n1rNtX/AMND90Mc/A4/WvnZ2zj3Fm+0x6n7vQhR09ajpNNGfuZY6p1HJhk8cePyaun6IznvJyRn7ufaP7x6egqQQxKg3VAUDoOArXuLvBwvx/0rUeUnmTXVSjHhHl5ylN3JnQkuV5Zz8641ni3nEywRzxjIaCUZBVgQQD0PHIPMY61mpWJe7uZg9vYl2k//AA1c8XhktZOqtLKoB8mLFf8AfKonoemRTGaRgSneFUDMc7vMbxBBLbpUe6sE1urcxx8evxre2YP1Mi/hlI/pH+lUdWnCFo7XSNmTPUlfD4P282XQ8YnKnwPtL/r864otFt5MXcDSRtw3o3KEeaNgrnyYfDrLqxX3eMm6jhOGOKhvzqljzzTpvg7Wp6dgnFygqf4/g1ob/RI4zItrdSuOSzNhM9AxRsY9x9K1LTSDcETyiOONhlYoVEaheYHs8h8SeprRtdVjW1MDDL+2AoB9rJODnl1+Vb+zM0YhT2x3ntZBc5HE49nOMYx0rdklNRdWuSjpNPg9Vbmnxddqf7m9qGnQmF41jUeyd0gAEEDgc864ezt0REAeIBIx/p8akhYYz0qKaGPqs+LE/p+lbNBKXJr67GHsaS/Q29dsEKGdMAji3gw65/are2ccmEZ4gEgenD/nXJ1iYiIrn7ZC/PP6VINLtu7iROoHH1PE/M1LXtUjV0OMnNvwkbVb/YmhbWJn6LDMc+skQFcy4l3FZjyUE/AVKP7O1gS15cHwjiB8/ad/zSq+jXdlzrM+Ix/yy66UpV44IpSlAKUpQClKUB8uoIIIyCMEeRryxJZGy1Ce0bkjtGP3ftRH3qV/mr1TVJdv+zpDxahGMZxFKR0YHMTn5rnyWozjui0bcGR48imvBEdWtu8ideuMj1HEf6e+uFsncAF4uhG+PyYflUg066Esav1PMeBHMVF54/o94D90tkfuvwPwP5VX0U3GTizq9ZxLJjjlj/30du9XDnz41r1u6gvI+6tKupLueZXYUpWuzkzwpng29n3KawZSNimkzblw6HlMoI/eX/lmvp0wSD0rVvLXfxx3WXkRWrNj3wcSzpNQ8GVZCQXN0kYy7BR58/cOZrmSxXF3HI0KMsKgnJ4NLjmqeP8Avj0rDsboK3ErPJ7cURGSf8RvDn9kdfHh41ZqqAAAMAcgOAHpWnT6GK90i7rutZJrZBUjH2dT2jWJuILVO/t42EixoGmdkXeG6x9pt8cR7xxxXO2/2Zgk07+9PozQTOI8qfZILyKn1ics4JOcAnIzWpol3/durRuOEF2d1vAMT+jMPdIfCpVt3rkt5pcwltZbY/TIYUEn+IolUh1yBwOOmRw4E1scadFOM7Vohsmw1uU3VLo2Ptb2ePmp4EfCojZIyF4mwe6YoGU5BwenpU82t1YwQ7qH62XKR+X4n/hHzxUJgiCKFHID/wByasSik+CrGcpL3M1ZY+9uYo+i+23u4/p86llRzZdN95Zz1O6vp1+QWpHXF1k92Svo9h0jD6eDc/Jx9p7rdiCZ4yED3Dif0Hvq8ex7RzbaZDvDDz5nbofrMbmf4AlUZoelnVNTitxkxBvaI6Rpxkb38gfFlr1OiAAADAAwAOgHIVawQ2wOR1DP6uZtdlwfVKUrcURSlKAUpSgFKUoBWhrmlR3VvLbyjKSqVPiPBh4EEAjzArfpQHlOa2k067ktbjhhsE8lOfsSr+yw/wB8KwbZweyknUEr8eI/L51fPansKNRg34wBcwg92TwDjmYmPgeYPQ+RNeebq8YRSWswKyRnA3hhgVbBRh0I4itE8dTU0dLBqVLBLDP9P4JCH7yFW8VDfLjWjWTQZM2q+QYfAnHyxWOui+UmcGqbQr4hT/pER8A/5Cvi9cqhZSARx48uHMVpWerqZY3bKqoYMeYBYcOXp86jasmotrg7N39s/wC+lYSK1rjV4ixKkt6Kf1xWs+soPut8VH60clZhQl9H7btc2rb0DnHh4jwZeTevP0qU6N2gRthbhTE3LeGSmfMfaX5+tRqK7kcexA7egY//AKqaw3drK/2rSTPjuSg/HcqKnt7Mm8e75In+1Nql3aM0TK5T6xCpB4jmAR4rkfCtzUtr1vNO00O+GWffmPgLWNiSfAEsjfxCqot5XhPBmjfyJVvIHln31hfhxzw6jOARkE/HA+FYlNSdkoY3FNEnur43ErXDZAPsxqfuoOXvbma5+s3G7GQObcB+vy/OtaG/kbAUKc8gqlj6DB41gktp5JkRkfvGICIFKsSTwwpGeOOflRzVGI43fJJ7Fo7aBFdgpxkjqSeJ4DifCtHVNoFZCke8N7hvHCjHXHHOanGg9iszjvr24WEEbzKuJJMc/adjuKf5hVgbF7PaTCWWzEc8gyry/wDzBB6qXAKR9PZGKpLTxvdLlnYydSns9OCpVX5Ib2AXdlGZIy+LyY4AYYBjXiFib7x5sw4HhyIXNXZVIdsmyqWTQ6lZqIiJRvhBhQ/2o5FA4LkqQQOByPPNvbO6qt1bQ3Kcpo1fHgSOK+45Huqwc06NKUoBSlKAUpSgFKUoBSlKAVWHbD2fpcxSX0OEuIY2Z/wyoiknPg4A4HryPQiz60ddh37adPxRSL8UI/WgPLeyT5gYeDH5gVlrT2Pf2JR4EH4g/wClblWV8UVZfJnzPaQyEF0bgMcGOPhmsmn6Tam5tIypMctxHHIu8wyrnHPOR6g1+VguZ+77uX/upI3/AJWBrEuxmDdrk9FWHZ1pkIASygOOrr3p+MhJrvWumQx8I4ok/dRV/IVso2QCOR4/Gvqq5ZPwCv2lKA5mvxq0YDKrAsOBAI5HxrzlNapFe3yEKAs7bvAcASSAvgONej9b+wP3v0NecdqBjU74ftofigNTxupEMiuJqaLdiLWLSReXew56facRsfgTVpdutp3ZsNQXg0E6ox/ZJDjPoUI/jNUrqrFZFccwuR6qwIq9O2S8SfRpGXifqJAenF0H+asT7mYfFHb2q0EXcMTOlxcIgGLSORIY3YH7crMQWAxy3vdW1od3doqxf3YlvEowoS4iIUeSqoHzrHptx31lEvfTQl0Rt+EJvYKg4zIjAc/DPnWO20tkII1S/Pk4t3Hvzb1EkZe1Kw7/AEu5jx7W5vqP2ozvj5rioz/Z91XvLGS3J428pK/uS+2P6u8qZa7eIIDvOGCqzO2McApyT0HDNV9/ZysyILuYjgzxxj1jQsf/AOooC4aUpQClKUApSlAKUpQClKUArFdR7yMv4lI+IxWWlAeNdJvjbPJG6HJO6w5MpXeBGD5k8PKuxBcK49k+7kR6ivRe02wVjfEtNCBIf8WP6uT1JHB/4gRVQbWdj13b5ktWNxGOIC+zOv8ADyf+Hifw1sUyEsafJGKwXyZjYeX5ca0PpksbFJF9peBDAxuP3gRw+FZjqKsCCGGQRyzz9DUtyaNWySZ6j2Kvu/0+0lPN4IyfXdAb5g12qr7sM1DvdLRCeMEkkZ957xflIB7qsGtJYFKUoDQ1ofV/xD9a86bbR7mq3efvCJv/AC1FejdXH1Z8iPz/AOdUltTswt9rDQs5jH0ZJCQoYnDlcDPAc+flWU6dmGrVFb6qwLLgg4DA4OeeP9KsexsNW1SwjgiggjtSiJ3sj4MndFcMMZK+0n4ffXH07Y6Ea3Hp8pdoW48Tuuw7lnAyuMe0p5Y4CvRen2UcMaQxKEjjUKqjkAOQo3bCVKiiNoND1zT7dG+k78KbseIAHaMAYUkGIHd4YznwzzrQ07bKBMNNqGpO45qFiRc9Rglvzr0dWN4FPEqp9QDWDJ5/1jam61VRaWFtL3cmFdzxLDqHZRuRrw4nPHl5G6Ni9nlsLOK2UglAS7DhvOxy7emTw8gK7YGK/aAUpSgFKUoBSlKAUpSgFKUoBSlKAUpSgOZrOz1rdDFxbxS45F0BYejcx7jUWueyLS2yVhdSQcYmlwD0OC/yqeUoCluwG7aKe+sZODrh8ftRsYpfn3dXTVJakP7v2ojk5R3hXPh9eO7P/morH1q7aAUpSgNe/XMb+n5caqtuGvj9qwx8JqtqRcgjxBFUft3rX0HU7a6MZkBtpE3Q279/xIPjQH5t5N9G1fTbzzVWP7KSAN/RM3wq8681X97d67LDHDbFURiA67zKgcqGeSQgKMBc4HH1r0oowAKA/aUpQClKUApSlAKUpQClKUApSlAKUpQClKUApSlAKUpQFU9v+kFraG9Tg1tJus3gshGG90ip/Ma19H7coSALm2lVuGWiKSKfPDFSPTjVtzRK6lWUMp4EEAgjwIPOopf9mmlyklrSNSf+7Lw/KNgKA1bTta0p/wDtBT9+ORfnu4+dbMnabpY/7ZEfTP6iuZL2NaWeUcy+kz/5iaxDsU03/wCo/wDy/wDKgMmodrunr9ibP7qO5+S4+dVRt3tPHqM1t9HilLxsVG8FBkLlN1VUEnmvXxq3bXsf0tOcMj/vTSf5WFSLR9kbK1YPBawxuOAcKC/n7Zy3zoDsRLgAYA4ch08uFfdKUApSlAKUpQClKUApSl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AutoShape 14" descr="data:image/jpeg;base64,/9j/4AAQSkZJRgABAQAAAQABAAD/2wCEAAkGBxQTEhQSExQUFhUUGBgYGBgYGBgVFxocGBgYGhgXFhoYHCggGBwlHhUXITEiJSorLi4uGCIzODMsNygtLisBCgoKDg0OGxAQGywmHyQsLC4vLCwsLCwsNC8sLCwsLCwsLDQsLCwtLCwsLCwsLywsLCwsLCwsLCwsLCwsLCwsLP/AABEIAOAA4AMBIgACEQEDEQH/xAAcAAEAAgMBAQEAAAAAAAAAAAAABgcDBAUIAgH/xABLEAACAQMBBQUEBwUGAggHAAABAgMABBEFBhIhMUEHE1FhcSKBkaEUIzJCUrHBYnKCkqIIFUPC0fAz4SQlRFNjo8PxFjRkg5Oys//EABoBAQACAwEAAAAAAAAAAAAAAAACBAEDBQb/xAArEQACAgEDAwQBAwUAAAAAAAAAAQIRAwQSIQUxQRMiMlFhgcHRIzNxkfD/2gAMAwEAAhEDEQA/ALxpSlAKUpQClKUApSlAKUpQClKh+2PaPZaflHfvZh/hR4Zh++c4j95z4A0BMKxzzqgy7Ko8WIA+JrzvtH2u6hMPqgLWJ87pRSzsOuJXGDz+6Bio9o2zt/qjb4Eko6zTuxT+d8lj5KDWG6M0ekLjbLT0OHvbUHw76PPwDV8Qbb6c5wt9aknp3yD8zVV2XYuMfW3Zz4RxgAe9m4/AVluOxdMexdvn9uJWH9LCo+pElsZdNvdJIMo6uPFWDD4is1ecbvst1G2JktnRyORhkaGX4HHyasujdp+pWEgivFeVRzSdSkuPFJMZPqwbPjUlJPsRcWj0TSuDsjtdbahF3kDcVxvxtgSIT0YeHgRkGu9WTApSlAKUpQClKUApSlAKUpQClKUApSlAKUpQCtDW9YhtIWnncJGnMnr4KoHFmPQCt+vP22esJqmqPFNOsVhYkqSWChmU4Yrnm7sCoxnCrkc+IHTvtsNR1hnjss2dmpIeZjhyOuXHI4+6nLq1cKQWGn7qwQm9unOFeQFgzZ+4nqefPzNfGr7d27qsEOY7ePgiKjDexyzw9+Pzqb9mezQVRqEy/XTLmIH/AAoj9kD9tgck+Bx45jKW1WSirZ8aJsRLcst1qzd644x2o4QRA44MBwY8Bw5eJap6N1QFAAAGAAMADwAHKviaToKxqhPIVUlNtlhRSPtp/CvnvTXwRStdskZO+Naeq2ENzGYriJJEPRhxHmp5qfMYrYpWbZiil9pdnLjRp1vrKRu6DYBPEpk/8Kb8aNyz6ZwcE3PsDtlFqUG+uElTAlizkqTyI8UODg+o5g1qazd20ULfTHiWKQFCJCMMCOKgc24eFUXa6oNM1AT2Myzwg8ME+3Gx9qGQEZDDHPxCt5VbxSbXJoyRS7HqalaumX6TwxzxneSVVdT5MMj31tVtNYpSlAKUpQClKUApSlAKUpQClKUApSlAU922bdyQuLC2coxUNM6khwG+zEhHFSRxJHHBUDmaiOg9ncSILrU2KBuKwqTvnIz7ZHHP7K8up6U0/dutoLiaXBSKWeU54jEB3E+GEPurf1rU2uJTI3Lkq/hXoPXx86A/NdurIWs8cFlEmY2AkIXfGBkNnBJPDP2qnPZldM2k2pPMK6D0SR0X5KKqvWpN2CQ/skfHh+tXBshZ9zYWkJ5pEpb95hvN82NaM79ptxdzrqQMsxAVQSSeQA5k1U2paxfa1M8Vkxhs4zguSUDebke0xI4iMchjNWRtDYtPa3FujBWmjZAx5DeGOOOnT300HSktbeO3jHsxqBnqzc2c+ZOTWiMlFX5NrVsh+yHZ9NY3CTLebyce8jEbKHBU4zlyCQcHOM8KsClYbe5V97dOdxijeTLzB+IPvFRlJy5ZlJIzUpSomSPbQ7H297Os1yZGCRhEjVyiDiSz8OJJyBz+6OdQnarsrCI0tkzkrxMLneyB0jbnnybOfEVa9YPpa973Ofb3N/Hiu9u5HocZ9RWyOSSIuKZHewHWDLYyW7HjbSHdzzCSe0P6u8Huqz6qHs9X6Pr+oW4GEmj70DpnKP8AnM9W9V1O1ZWapilKVkwKUpQClKUApSlAKUpQClKUAqtO1HtMWyza2xDXRHtN9pYc8sj70mOIXpzPQHd7V9uhYQ91CR9KmB3OvdryMrDx6KDzPkDVKaPp26rXk+WbDOA3E/iLsTzYnx8fGteTIoK2WdLppZ57V28v6Rj2QuGW4uS5O80EgYtzy0sW9nPU5NdZL+IndEkZPgGUn865Oyey02qTSMCI48700h+yuTkKo4bzHHLOBjJ6Zl1t2a6XMGitNQ35wDwLxSLkeKKoO7nqDWd6Xc1Shy9vY4Gtx7yIh5PLGp9C4FXxjHDwrzc4ljW4tJiRJBvMMnJUxMMgHqORB8DXobSb0TwRTDlLGj/zKD+tac/hksXk26UpVY3GSDGeNQ3UdQWw1JjKcW2oBWD/AHUuEAQhjyAdQhz4j1Nfm3em6jIYpLCfc3AwaPeC72SCG9oFW5Ywaht3s1rV/uw3bhYgwJLGHAOCN7EXFjgnAOB6VuglXLISbsuGodPqht9YEUhIivYUEZJ9kSxlhugchkH4lalttDuIqAkhVC5PM4GMnz4VGu0TZs3tt9XwnhPeQkcDkc0B6ZwMeYU9KhGrpmX2JSKh3aJqK28lpfow+ocxypvDLRTYDYXmxUqCBWpsrraatZS2dwWScJuSgeyxxwEqg8jkcR0PkRWhpnY7bo+9NM8qj7iqIgfJiCT8MVOKUX7jDtrgx6htFFZ6/Fdud6GS3QFl4+zJvASeYG6p4dOWeVXjbzq6q6MGVgGVgcggjIII5g15x7T9OVtSjgTCKLVAoUYC7pk3QAOg4cK6XZHt09lKNPu2+pZsIzH/AITHlxP+GxPuJzyJqxCSpIhPFLbv8WegKUpWw0ilKUApSlAKUpQClKUArn7QaxHaW8tzKcJEuT4k8lUeZJAHma6FUj2/bQF5IdPjOd3EsgHVm4RIfTi2P2loZSt0QSF5NRvJLu445beI6Z+5GP2VGP8AZrp7Syf9HlA/Dx+VbFjbCCJYxzA4nxJ+0axXEQdWU/eBHxFcqeXfk3eEeuwaX0NM8a+TXJNey3S45dFEbZ3Znl73dOC2JN0qSOOCiqp8j0qJWGxBlguL+3Zop455mt40ACgQuQE8d47pA444Dnk10OxjXxGZdPlOGZt+LPVhwkQefshh/FVk6Xp6wKyJ9lpJJPQyOXI9Msatzk4tnmFG+5Ab3YJNTaK/abuvpEMLvGsYJ3jGuSGLenTpU/0nT1t4Y4EyUiUIu8cnA8fOtoCv2tUpt8E1FIUpSoGRSlKAAUIrky6+sd/FaMAO9heRSTjLKygIv8O+fdW/f6hHEpeaRI1HMuwUfM1KjFlfdoWzckEv97WR3ZY/amUcmA5yY68ODDqOPMcZVsZtMl/b98qlGU7kinjusAD7J6qQQRUY1zbv6WJLLTYZLiSRWQy43YkDAqWyRy48zgeZqWbI7PpZWyW68SOLty33P2m9OGB5AVOXx93ciu/BWm2sm/rMn/hQovvwG/8AUrhbRad3id4o9tB/MvUfqK2/pXf319cDk0pVT5KcA/BVrdrVkm45FXg7ujwRyaXbLzZY/Yrtebu2NtK2ZrYAAnm8R4Ix8SPsn3HrVkV5Z0bUzpmox3K57sNlgOsb8JF93MDxC16kikDAMpBDAEEciDxBFdCMlJWjzuXG8c3B+D6pSlSNYpSlAKUpQClKUB+MwAJPADia8txXZvtSnu24gu0g9D7MQ9yAfy16C7Rr8waZeSA4Pcsqnzk9hfmwrz5sjFuwO/42wPRRgfrWjUS242dDpmL1NRG+y5/0dmR8nNfNKVyz1TdnE1nS2LCaEkOCCcHdbI5MhHJh+ldJO1K/RO6bui4GA7xkOPMgEKT7vdWzXF2qhJhDjmjA+48D+Yq3hy3UZI5Gu0MWpZYcPyi2OzTRporZrq4meWW8CSnLFgq4JQceGSHJOMAcB0qV1Huy7URPpkH4ogYW/wDt8F/p3D76kNSydzjR7ClcOPWty9azlwO8USW7cgwAxJH5spUt6N5V3Kg1RI/SuBk4x61D9pNs3sJMXFs7QN/w54iCOP3ZFbG6w9ePMeAlGq2cdxE0Eq70brusOXwI5Hkc1BY9qBp7f3fqAZowuIZ93fWSLkolUDO8v2SQDy4jqZxSZFs5W0u02j6iI+/e5jaIndZUIYZxkZAYEZAPurDoOlaHPKEElzcSBWfEplAwg3m5KueA5V15tH0C59pZLZCfwTdz/RvAD4Vl0nZzSLWUTJdJkK6+1cxlcOpVs+4+NbLSVKyNO/Bx7jtQtrePutPtMDpvKsSZPXdTLOfhnxrox3N1bWNxqV87fSJE3YYj7Kxb/BAEHBWJIJ64UZPOpLoGxtjbFZYIVLYBWRmMh4jgULEheHUYqv8AtX1j6VdR2ER9iE5kI5b+OP8AIpI9WI6VhNN8fqZUZNpefBw9mbfct18Wy3x5fICurXyigAAchwHur6qlOW6TZ63Fj9OCj9I5G00GYt8c4zn3Hgf0Puq7exrWfpGmRBjl7cmBvRMFP6GT4VUtxFvKynkwI+IxUk/s66gRJd256qkgHmpZH/NKu6SVxaOD1jFWRTXn9i76UpVs44pSlAKUpQClKUBX/bpNu6TIPxSQj4SBv8tVHoSbttCPEFv5mJq0f7QB/wCrFHjcRj+iQ/pVY6UfqIf3F/Kqmr+KOz0b+5J/j9zapSlUD0Ir5kQMCpGQRgjyNa99fpEMuePQDix9BXAn1SaclIwQvULz/ibkvp+dbsWGc3wUtVrcOBVJ2/omnY5rQt7yayZspMT3Z/8AETp6suR6oKuCVcGvM0+nSwBZQwyhDZTOUIIKsD1wR7quHZTtOtriNUu3WCcDBLcInP4lbkufwtjyJq7mxSR5iGWMm6Oztds+LyEBW7ueJu8glHNHHL+E8j7j0rV2Q2oNwWtrhe6vYeEsZ4b2P8SPxU8Dw5Z8CDUit7lJBmN0ceKsGHyNQTtJFiWUyXItr2LBjkQO0i9QJBGCd3wzxGeHMg6I8+1mx8clgVztb0SC7j7q4jDrnI5gqfFWHFT6VXegdqZT6q9USY4d/Dx3vNkIHyAP7IqbWm2lhIAVu4Bno7CNver4Io4SiwpJkcn7IbMnKy3Kjw3o2A9CY8/HNbul9l1hCwYrJMVOR3rZXh4qoUH0INdC/wBvdPiGTdRsfCPMp/oBx76g20Hay7gpZx92OXeyYZ/4UGVX1JPpU16kiL2ImPaFtatlCUjI+kSDEa/gB4GRh0A6eJ99U3s7dKsjb59qTGGJzk5JIJPUkg564rQ+mK8pkuC8mTljneJPi+TkgeH/ALV1NW0sMvewgHIyVHJh4r5/nViOnvG0Rhq3iyqddiR0qMaHr2MJLnHIMenk3+tSeuXkxuDpnrNPqYZ47oitrsWbc1l0/FFOP60YflWrWz2Sr/156JMfko/WrGk+TOd1lf04v8noalKVfPPClKUApSlAKUpQFedu0O9pTH8E0TfFtz/PVR6A+bePyBX+UkfpV9dpOnmfTLyMDJ7ouB5x4kX5oK897LTZjZfwtn3MP9QarapXCzqdJnWavtHXlkCgsxAA5k8BXA1HaL7sPXhvEfJF6n1rNtX/AMND90Mc/A4/WvnZ2zj3Fm+0x6n7vQhR09ajpNNGfuZY6p1HJhk8cePyaun6IznvJyRn7ufaP7x6egqQQxKg3VAUDoOArXuLvBwvx/0rUeUnmTXVSjHhHl5ylN3JnQkuV5Zz8641ni3nEywRzxjIaCUZBVgQQD0PHIPMY61mpWJe7uZg9vYl2k//AA1c8XhktZOqtLKoB8mLFf8AfKonoemRTGaRgSneFUDMc7vMbxBBLbpUe6sE1urcxx8evxre2YP1Mi/hlI/pH+lUdWnCFo7XSNmTPUlfD4P282XQ8YnKnwPtL/r864otFt5MXcDSRtw3o3KEeaNgrnyYfDrLqxX3eMm6jhOGOKhvzqljzzTpvg7Wp6dgnFygqf4/g1ob/RI4zItrdSuOSzNhM9AxRsY9x9K1LTSDcETyiOONhlYoVEaheYHs8h8SeprRtdVjW1MDDL+2AoB9rJODnl1+Vb+zM0YhT2x3ntZBc5HE49nOMYx0rdklNRdWuSjpNPg9Vbmnxddqf7m9qGnQmF41jUeyd0gAEEDgc864ezt0REAeIBIx/p8akhYYz0qKaGPqs+LE/p+lbNBKXJr67GHsaS/Q29dsEKGdMAji3gw65/are2ccmEZ4gEgenD/nXJ1iYiIrn7ZC/PP6VINLtu7iROoHH1PE/M1LXtUjV0OMnNvwkbVb/YmhbWJn6LDMc+skQFcy4l3FZjyUE/AVKP7O1gS15cHwjiB8/ad/zSq+jXdlzrM+Ix/yy66UpV44IpSlAKUpQClKUB8uoIIIyCMEeRryxJZGy1Ce0bkjtGP3ftRH3qV/mr1TVJdv+zpDxahGMZxFKR0YHMTn5rnyWozjui0bcGR48imvBEdWtu8ideuMj1HEf6e+uFsncAF4uhG+PyYflUg066Esav1PMeBHMVF54/o94D90tkfuvwPwP5VX0U3GTizq9ZxLJjjlj/30du9XDnz41r1u6gvI+6tKupLueZXYUpWuzkzwpng29n3KawZSNimkzblw6HlMoI/eX/lmvp0wSD0rVvLXfxx3WXkRWrNj3wcSzpNQ8GVZCQXN0kYy7BR58/cOZrmSxXF3HI0KMsKgnJ4NLjmqeP8Avj0rDsboK3ErPJ7cURGSf8RvDn9kdfHh41ZqqAAAMAcgOAHpWnT6GK90i7rutZJrZBUjH2dT2jWJuILVO/t42EixoGmdkXeG6x9pt8cR7xxxXO2/2Zgk07+9PozQTOI8qfZILyKn1ics4JOcAnIzWpol3/durRuOEF2d1vAMT+jMPdIfCpVt3rkt5pcwltZbY/TIYUEn+IolUh1yBwOOmRw4E1scadFOM7Vohsmw1uU3VLo2Ptb2ePmp4EfCojZIyF4mwe6YoGU5BwenpU82t1YwQ7qH62XKR+X4n/hHzxUJgiCKFHID/wByasSik+CrGcpL3M1ZY+9uYo+i+23u4/p86llRzZdN95Zz1O6vp1+QWpHXF1k92Svo9h0jD6eDc/Jx9p7rdiCZ4yED3Dif0Hvq8ex7RzbaZDvDDz5nbofrMbmf4AlUZoelnVNTitxkxBvaI6Rpxkb38gfFlr1OiAAADAAwAOgHIVawQ2wOR1DP6uZtdlwfVKUrcURSlKAUpSgFKUoBWhrmlR3VvLbyjKSqVPiPBh4EEAjzArfpQHlOa2k067ktbjhhsE8lOfsSr+yw/wB8KwbZweyknUEr8eI/L51fPansKNRg34wBcwg92TwDjmYmPgeYPQ+RNeebq8YRSWswKyRnA3hhgVbBRh0I4itE8dTU0dLBqVLBLDP9P4JCH7yFW8VDfLjWjWTQZM2q+QYfAnHyxWOui+UmcGqbQr4hT/pER8A/5Cvi9cqhZSARx48uHMVpWerqZY3bKqoYMeYBYcOXp86jasmotrg7N39s/wC+lYSK1rjV4ixKkt6Kf1xWs+soPut8VH60clZhQl9H7btc2rb0DnHh4jwZeTevP0qU6N2gRthbhTE3LeGSmfMfaX5+tRqK7kcexA7egY//AKqaw3drK/2rSTPjuSg/HcqKnt7Mm8e75In+1Nql3aM0TK5T6xCpB4jmAR4rkfCtzUtr1vNO00O+GWffmPgLWNiSfAEsjfxCqot5XhPBmjfyJVvIHln31hfhxzw6jOARkE/HA+FYlNSdkoY3FNEnur43ErXDZAPsxqfuoOXvbma5+s3G7GQObcB+vy/OtaG/kbAUKc8gqlj6DB41gktp5JkRkfvGICIFKsSTwwpGeOOflRzVGI43fJJ7Fo7aBFdgpxkjqSeJ4DifCtHVNoFZCke8N7hvHCjHXHHOanGg9iszjvr24WEEbzKuJJMc/adjuKf5hVgbF7PaTCWWzEc8gyry/wDzBB6qXAKR9PZGKpLTxvdLlnYydSns9OCpVX5Ib2AXdlGZIy+LyY4AYYBjXiFib7x5sw4HhyIXNXZVIdsmyqWTQ6lZqIiJRvhBhQ/2o5FA4LkqQQOByPPNvbO6qt1bQ3Kcpo1fHgSOK+45Huqwc06NKUoBSlKAUpSgFKUoBSlKAVWHbD2fpcxSX0OEuIY2Z/wyoiknPg4A4HryPQiz60ddh37adPxRSL8UI/WgPLeyT5gYeDH5gVlrT2Pf2JR4EH4g/wClblWV8UVZfJnzPaQyEF0bgMcGOPhmsmn6Tam5tIypMctxHHIu8wyrnHPOR6g1+VguZ+77uX/upI3/AJWBrEuxmDdrk9FWHZ1pkIASygOOrr3p+MhJrvWumQx8I4ok/dRV/IVso2QCOR4/Gvqq5ZPwCv2lKA5mvxq0YDKrAsOBAI5HxrzlNapFe3yEKAs7bvAcASSAvgONej9b+wP3v0NecdqBjU74ftofigNTxupEMiuJqaLdiLWLSReXew56facRsfgTVpdutp3ZsNQXg0E6ox/ZJDjPoUI/jNUrqrFZFccwuR6qwIq9O2S8SfRpGXifqJAenF0H+asT7mYfFHb2q0EXcMTOlxcIgGLSORIY3YH7crMQWAxy3vdW1od3doqxf3YlvEowoS4iIUeSqoHzrHptx31lEvfTQl0Rt+EJvYKg4zIjAc/DPnWO20tkII1S/Pk4t3Hvzb1EkZe1Kw7/AEu5jx7W5vqP2ozvj5rioz/Z91XvLGS3J428pK/uS+2P6u8qZa7eIIDvOGCqzO2McApyT0HDNV9/ZysyILuYjgzxxj1jQsf/AOooC4aUpQClKUApSlAKUpQClKUArFdR7yMv4lI+IxWWlAeNdJvjbPJG6HJO6w5MpXeBGD5k8PKuxBcK49k+7kR6ivRe02wVjfEtNCBIf8WP6uT1JHB/4gRVQbWdj13b5ktWNxGOIC+zOv8ADyf+Hifw1sUyEsafJGKwXyZjYeX5ca0PpksbFJF9peBDAxuP3gRw+FZjqKsCCGGQRyzz9DUtyaNWySZ6j2Kvu/0+0lPN4IyfXdAb5g12qr7sM1DvdLRCeMEkkZ957xflIB7qsGtJYFKUoDQ1ofV/xD9a86bbR7mq3efvCJv/AC1FejdXH1Z8iPz/AOdUltTswt9rDQs5jH0ZJCQoYnDlcDPAc+flWU6dmGrVFb6qwLLgg4DA4OeeP9KsexsNW1SwjgiggjtSiJ3sj4MndFcMMZK+0n4ffXH07Y6Ea3Hp8pdoW48Tuuw7lnAyuMe0p5Y4CvRen2UcMaQxKEjjUKqjkAOQo3bCVKiiNoND1zT7dG+k78KbseIAHaMAYUkGIHd4YznwzzrQ07bKBMNNqGpO45qFiRc9Rglvzr0dWN4FPEqp9QDWDJ5/1jam61VRaWFtL3cmFdzxLDqHZRuRrw4nPHl5G6Ni9nlsLOK2UglAS7DhvOxy7emTw8gK7YGK/aAUpSgFKUoBSlKAUpSgFKUoBSlKAUpSgOZrOz1rdDFxbxS45F0BYejcx7jUWueyLS2yVhdSQcYmlwD0OC/yqeUoCluwG7aKe+sZODrh8ftRsYpfn3dXTVJakP7v2ojk5R3hXPh9eO7P/morH1q7aAUpSgNe/XMb+n5caqtuGvj9qwx8JqtqRcgjxBFUft3rX0HU7a6MZkBtpE3Q279/xIPjQH5t5N9G1fTbzzVWP7KSAN/RM3wq8681X97d67LDHDbFURiA67zKgcqGeSQgKMBc4HH1r0oowAKA/aUpQClKUApSlAKUpQClKUApSlAKUpQClKUApSlAKUpQFU9v+kFraG9Tg1tJus3gshGG90ip/Ma19H7coSALm2lVuGWiKSKfPDFSPTjVtzRK6lWUMp4EEAgjwIPOopf9mmlyklrSNSf+7Lw/KNgKA1bTta0p/wDtBT9+ORfnu4+dbMnabpY/7ZEfTP6iuZL2NaWeUcy+kz/5iaxDsU03/wCo/wDy/wDKgMmodrunr9ibP7qO5+S4+dVRt3tPHqM1t9HilLxsVG8FBkLlN1VUEnmvXxq3bXsf0tOcMj/vTSf5WFSLR9kbK1YPBawxuOAcKC/n7Zy3zoDsRLgAYA4ch08uFfdKUApSlAKUpQClKUApSl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2438400" y="4216678"/>
            <a:ext cx="1390649" cy="914400"/>
            <a:chOff x="2895600" y="4505325"/>
            <a:chExt cx="1390649" cy="914400"/>
          </a:xfrm>
        </p:grpSpPr>
        <p:sp>
          <p:nvSpPr>
            <p:cNvPr id="1041" name="server"/>
            <p:cNvSpPr>
              <a:spLocks noEditPoints="1" noChangeArrowheads="1"/>
            </p:cNvSpPr>
            <p:nvPr/>
          </p:nvSpPr>
          <p:spPr bwMode="auto">
            <a:xfrm>
              <a:off x="2895600" y="4505325"/>
              <a:ext cx="1390649" cy="914400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0 w 21600"/>
                <a:gd name="T15" fmla="*/ 10800 h 21600"/>
                <a:gd name="T16" fmla="*/ 761 w 21600"/>
                <a:gd name="T17" fmla="*/ 22454 h 21600"/>
                <a:gd name="T18" fmla="*/ 21069 w 21600"/>
                <a:gd name="T19" fmla="*/ 282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  <a:path w="21600" h="21600" extrusionOk="0">
                  <a:moveTo>
                    <a:pt x="1662" y="1709"/>
                  </a:moveTo>
                  <a:lnTo>
                    <a:pt x="9046" y="1709"/>
                  </a:lnTo>
                  <a:lnTo>
                    <a:pt x="9046" y="2331"/>
                  </a:lnTo>
                  <a:lnTo>
                    <a:pt x="1662" y="2331"/>
                  </a:lnTo>
                  <a:lnTo>
                    <a:pt x="1662" y="1709"/>
                  </a:lnTo>
                  <a:moveTo>
                    <a:pt x="0" y="4351"/>
                  </a:moveTo>
                  <a:lnTo>
                    <a:pt x="10892" y="4351"/>
                  </a:lnTo>
                  <a:lnTo>
                    <a:pt x="10892" y="14141"/>
                  </a:lnTo>
                  <a:lnTo>
                    <a:pt x="21600" y="14141"/>
                  </a:lnTo>
                  <a:moveTo>
                    <a:pt x="11631" y="1243"/>
                  </a:moveTo>
                  <a:lnTo>
                    <a:pt x="20492" y="1243"/>
                  </a:lnTo>
                  <a:lnTo>
                    <a:pt x="20492" y="1554"/>
                  </a:lnTo>
                  <a:lnTo>
                    <a:pt x="11631" y="1554"/>
                  </a:lnTo>
                  <a:lnTo>
                    <a:pt x="11631" y="1243"/>
                  </a:lnTo>
                  <a:moveTo>
                    <a:pt x="11631" y="3263"/>
                  </a:moveTo>
                  <a:lnTo>
                    <a:pt x="20492" y="3263"/>
                  </a:lnTo>
                  <a:lnTo>
                    <a:pt x="20492" y="3574"/>
                  </a:lnTo>
                  <a:lnTo>
                    <a:pt x="11631" y="3574"/>
                  </a:lnTo>
                  <a:lnTo>
                    <a:pt x="11631" y="3263"/>
                  </a:lnTo>
                  <a:moveTo>
                    <a:pt x="11631" y="6060"/>
                  </a:moveTo>
                  <a:lnTo>
                    <a:pt x="20492" y="6060"/>
                  </a:lnTo>
                  <a:lnTo>
                    <a:pt x="20492" y="6371"/>
                  </a:lnTo>
                  <a:lnTo>
                    <a:pt x="11631" y="6371"/>
                  </a:lnTo>
                  <a:lnTo>
                    <a:pt x="11631" y="6060"/>
                  </a:lnTo>
                  <a:moveTo>
                    <a:pt x="11631" y="8081"/>
                  </a:moveTo>
                  <a:lnTo>
                    <a:pt x="20308" y="8081"/>
                  </a:lnTo>
                  <a:lnTo>
                    <a:pt x="20308" y="8391"/>
                  </a:lnTo>
                  <a:lnTo>
                    <a:pt x="11631" y="8391"/>
                  </a:lnTo>
                  <a:lnTo>
                    <a:pt x="11631" y="8081"/>
                  </a:lnTo>
                  <a:moveTo>
                    <a:pt x="11631" y="4196"/>
                  </a:moveTo>
                  <a:lnTo>
                    <a:pt x="12369" y="4196"/>
                  </a:lnTo>
                  <a:lnTo>
                    <a:pt x="12369" y="4817"/>
                  </a:lnTo>
                  <a:lnTo>
                    <a:pt x="11631" y="4817"/>
                  </a:lnTo>
                  <a:lnTo>
                    <a:pt x="11631" y="4196"/>
                  </a:lnTo>
                  <a:moveTo>
                    <a:pt x="14400" y="4196"/>
                  </a:moveTo>
                  <a:lnTo>
                    <a:pt x="15138" y="4196"/>
                  </a:lnTo>
                  <a:lnTo>
                    <a:pt x="15138" y="4817"/>
                  </a:lnTo>
                  <a:lnTo>
                    <a:pt x="14400" y="4817"/>
                  </a:lnTo>
                  <a:lnTo>
                    <a:pt x="14400" y="4196"/>
                  </a:lnTo>
                  <a:moveTo>
                    <a:pt x="16985" y="4196"/>
                  </a:moveTo>
                  <a:lnTo>
                    <a:pt x="17723" y="4196"/>
                  </a:lnTo>
                  <a:lnTo>
                    <a:pt x="17723" y="4817"/>
                  </a:lnTo>
                  <a:lnTo>
                    <a:pt x="16985" y="4817"/>
                  </a:lnTo>
                  <a:lnTo>
                    <a:pt x="16985" y="4196"/>
                  </a:lnTo>
                  <a:moveTo>
                    <a:pt x="19754" y="4196"/>
                  </a:moveTo>
                  <a:lnTo>
                    <a:pt x="20492" y="4196"/>
                  </a:lnTo>
                  <a:lnTo>
                    <a:pt x="20492" y="4817"/>
                  </a:lnTo>
                  <a:lnTo>
                    <a:pt x="19754" y="4817"/>
                  </a:lnTo>
                  <a:lnTo>
                    <a:pt x="19754" y="4196"/>
                  </a:lnTo>
                  <a:moveTo>
                    <a:pt x="11631" y="9635"/>
                  </a:moveTo>
                  <a:lnTo>
                    <a:pt x="12369" y="9635"/>
                  </a:lnTo>
                  <a:lnTo>
                    <a:pt x="12369" y="10256"/>
                  </a:lnTo>
                  <a:lnTo>
                    <a:pt x="11631" y="10256"/>
                  </a:lnTo>
                  <a:lnTo>
                    <a:pt x="11631" y="9635"/>
                  </a:lnTo>
                  <a:moveTo>
                    <a:pt x="14400" y="9635"/>
                  </a:moveTo>
                  <a:lnTo>
                    <a:pt x="15138" y="9635"/>
                  </a:lnTo>
                  <a:lnTo>
                    <a:pt x="15138" y="10256"/>
                  </a:lnTo>
                  <a:lnTo>
                    <a:pt x="14400" y="10256"/>
                  </a:lnTo>
                  <a:lnTo>
                    <a:pt x="14400" y="9635"/>
                  </a:lnTo>
                  <a:moveTo>
                    <a:pt x="16985" y="9635"/>
                  </a:moveTo>
                  <a:lnTo>
                    <a:pt x="17723" y="9635"/>
                  </a:lnTo>
                  <a:lnTo>
                    <a:pt x="17723" y="10256"/>
                  </a:lnTo>
                  <a:lnTo>
                    <a:pt x="16985" y="10256"/>
                  </a:lnTo>
                  <a:lnTo>
                    <a:pt x="16985" y="9635"/>
                  </a:lnTo>
                  <a:moveTo>
                    <a:pt x="19754" y="9635"/>
                  </a:moveTo>
                  <a:lnTo>
                    <a:pt x="20492" y="9635"/>
                  </a:lnTo>
                  <a:lnTo>
                    <a:pt x="20492" y="10256"/>
                  </a:lnTo>
                  <a:lnTo>
                    <a:pt x="19754" y="10256"/>
                  </a:lnTo>
                  <a:lnTo>
                    <a:pt x="19754" y="9635"/>
                  </a:lnTo>
                  <a:moveTo>
                    <a:pt x="10892" y="14141"/>
                  </a:moveTo>
                  <a:lnTo>
                    <a:pt x="10892" y="15384"/>
                  </a:lnTo>
                  <a:lnTo>
                    <a:pt x="10892" y="20046"/>
                  </a:lnTo>
                  <a:lnTo>
                    <a:pt x="10892" y="21600"/>
                  </a:lnTo>
                  <a:lnTo>
                    <a:pt x="10892" y="14141"/>
                  </a:lnTo>
                  <a:moveTo>
                    <a:pt x="10892" y="4351"/>
                  </a:moveTo>
                  <a:lnTo>
                    <a:pt x="10892" y="3574"/>
                  </a:lnTo>
                  <a:lnTo>
                    <a:pt x="10892" y="932"/>
                  </a:lnTo>
                  <a:lnTo>
                    <a:pt x="10892" y="0"/>
                  </a:lnTo>
                  <a:lnTo>
                    <a:pt x="10892" y="4351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40" name="Picture 16" descr="https://addteq.com/images/jenkins_no_bg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048000" y="4724398"/>
              <a:ext cx="443259" cy="695327"/>
            </a:xfrm>
            <a:prstGeom prst="rect">
              <a:avLst/>
            </a:prstGeom>
            <a:noFill/>
          </p:spPr>
        </p:pic>
      </p:grpSp>
      <p:sp>
        <p:nvSpPr>
          <p:cNvPr id="48" name="TextBox 47"/>
          <p:cNvSpPr txBox="1"/>
          <p:nvPr/>
        </p:nvSpPr>
        <p:spPr>
          <a:xfrm>
            <a:off x="2468735" y="5121553"/>
            <a:ext cx="1329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 Server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549846" y="3593068"/>
            <a:ext cx="116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Developer</a:t>
            </a:r>
            <a:endParaRPr lang="en-US" dirty="0"/>
          </a:p>
        </p:txBody>
      </p:sp>
      <p:sp>
        <p:nvSpPr>
          <p:cNvPr id="51" name="Right Arrow 50"/>
          <p:cNvSpPr/>
          <p:nvPr/>
        </p:nvSpPr>
        <p:spPr>
          <a:xfrm>
            <a:off x="1676400" y="4258090"/>
            <a:ext cx="685800" cy="355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-Right Arrow 51"/>
          <p:cNvSpPr/>
          <p:nvPr/>
        </p:nvSpPr>
        <p:spPr>
          <a:xfrm>
            <a:off x="1676400" y="3276600"/>
            <a:ext cx="6858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 flipH="1">
            <a:off x="3886200" y="3276600"/>
            <a:ext cx="685800" cy="355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-Right Arrow 53"/>
          <p:cNvSpPr/>
          <p:nvPr/>
        </p:nvSpPr>
        <p:spPr>
          <a:xfrm>
            <a:off x="3886200" y="4267200"/>
            <a:ext cx="6858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>
            <a:off x="6172200" y="3336650"/>
            <a:ext cx="1143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Products</a:t>
            </a:r>
            <a:endParaRPr lang="en-US" sz="1400" dirty="0"/>
          </a:p>
        </p:txBody>
      </p:sp>
      <p:sp>
        <p:nvSpPr>
          <p:cNvPr id="56" name="Right Arrow 55"/>
          <p:cNvSpPr/>
          <p:nvPr/>
        </p:nvSpPr>
        <p:spPr>
          <a:xfrm>
            <a:off x="6172200" y="4022449"/>
            <a:ext cx="1143000" cy="473351"/>
          </a:xfrm>
          <a:prstGeom prst="rightArrow">
            <a:avLst/>
          </a:prstGeom>
          <a:solidFill>
            <a:srgbClr val="FF5050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Bundles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837580" y="640080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IoT</a:t>
            </a:r>
            <a:endParaRPr lang="en-US" dirty="0"/>
          </a:p>
        </p:txBody>
      </p:sp>
      <p:sp>
        <p:nvSpPr>
          <p:cNvPr id="1034" name="AutoShape 10" descr="data:image/jpeg;base64,/9j/4AAQSkZJRgABAQAAAQABAAD/2wCEAAkGBxQTEhQSExQUFhUUGBgYGBgYGBgVFxocGBgYGhgXFhoYHCggGBwlHhUXITEiJSorLi4uGCIzODMsNygtLisBCgoKDg0OGxAQGywmHyQsLC4vLCwsLCwsNC8sLCwsLCwsLDQsLCwtLCwsLCwsLywsLCwsLCwsLCwsLCwsLCwsLP/AABEIAOAA4AMBIgACEQEDEQH/xAAcAAEAAgMBAQEAAAAAAAAAAAAABgcDBAUIAgH/xABLEAACAQMBBQUEBwUGAggHAAABAgMABBEFBhIhMUEHE1FhcSKBkaEUIzJCUrHBYnKCkqIIFUPC0fAz4SQlRFNjo8PxFjRkg5Oys//EABoBAQACAwEAAAAAAAAAAAAAAAACBAEDBQb/xAArEQACAgEDAwQBAwUAAAAAAAAAAQIRAwQSIQUxQRMiMlFhgcHRIzNxkfD/2gAMAwEAAhEDEQA/ALxpSlAKUpQClKUApSlAKUpQClKh+2PaPZaflHfvZh/hR4Zh++c4j95z4A0BMKxzzqgy7Ko8WIA+JrzvtH2u6hMPqgLWJ87pRSzsOuJXGDz+6Bio9o2zt/qjb4Eko6zTuxT+d8lj5KDWG6M0ekLjbLT0OHvbUHw76PPwDV8Qbb6c5wt9aknp3yD8zVV2XYuMfW3Zz4RxgAe9m4/AVluOxdMexdvn9uJWH9LCo+pElsZdNvdJIMo6uPFWDD4is1ecbvst1G2JktnRyORhkaGX4HHyasujdp+pWEgivFeVRzSdSkuPFJMZPqwbPjUlJPsRcWj0TSuDsjtdbahF3kDcVxvxtgSIT0YeHgRkGu9WTApSlAKUpQClKUApSlAKUpQClKUApSlAKUpQCtDW9YhtIWnncJGnMnr4KoHFmPQCt+vP22esJqmqPFNOsVhYkqSWChmU4Yrnm7sCoxnCrkc+IHTvtsNR1hnjss2dmpIeZjhyOuXHI4+6nLq1cKQWGn7qwQm9unOFeQFgzZ+4nqefPzNfGr7d27qsEOY7ePgiKjDexyzw9+Pzqb9mezQVRqEy/XTLmIH/AAoj9kD9tgck+Bx45jKW1WSirZ8aJsRLcst1qzd644x2o4QRA44MBwY8Bw5eJap6N1QFAAAGAAMADwAHKviaToKxqhPIVUlNtlhRSPtp/CvnvTXwRStdskZO+Naeq2ENzGYriJJEPRhxHmp5qfMYrYpWbZiil9pdnLjRp1vrKRu6DYBPEpk/8Kb8aNyz6ZwcE3PsDtlFqUG+uElTAlizkqTyI8UODg+o5g1qazd20ULfTHiWKQFCJCMMCOKgc24eFUXa6oNM1AT2Myzwg8ME+3Gx9qGQEZDDHPxCt5VbxSbXJoyRS7HqalaumX6TwxzxneSVVdT5MMj31tVtNYpSlAKUpQClKUApSlAKUpQClKUApSlAU922bdyQuLC2coxUNM6khwG+zEhHFSRxJHHBUDmaiOg9ncSILrU2KBuKwqTvnIz7ZHHP7K8up6U0/dutoLiaXBSKWeU54jEB3E+GEPurf1rU2uJTI3Lkq/hXoPXx86A/NdurIWs8cFlEmY2AkIXfGBkNnBJPDP2qnPZldM2k2pPMK6D0SR0X5KKqvWpN2CQ/skfHh+tXBshZ9zYWkJ5pEpb95hvN82NaM79ptxdzrqQMsxAVQSSeQA5k1U2paxfa1M8Vkxhs4zguSUDebke0xI4iMchjNWRtDYtPa3FujBWmjZAx5DeGOOOnT300HSktbeO3jHsxqBnqzc2c+ZOTWiMlFX5NrVsh+yHZ9NY3CTLebyce8jEbKHBU4zlyCQcHOM8KsClYbe5V97dOdxijeTLzB+IPvFRlJy5ZlJIzUpSomSPbQ7H297Os1yZGCRhEjVyiDiSz8OJJyBz+6OdQnarsrCI0tkzkrxMLneyB0jbnnybOfEVa9YPpa973Ofb3N/Hiu9u5HocZ9RWyOSSIuKZHewHWDLYyW7HjbSHdzzCSe0P6u8Huqz6qHs9X6Pr+oW4GEmj70DpnKP8AnM9W9V1O1ZWapilKVkwKUpQClKUApSlAKUpQClKUAqtO1HtMWyza2xDXRHtN9pYc8sj70mOIXpzPQHd7V9uhYQ91CR9KmB3OvdryMrDx6KDzPkDVKaPp26rXk+WbDOA3E/iLsTzYnx8fGteTIoK2WdLppZ57V28v6Rj2QuGW4uS5O80EgYtzy0sW9nPU5NdZL+IndEkZPgGUn865Oyey02qTSMCI48700h+yuTkKo4bzHHLOBjJ6Zl1t2a6XMGitNQ35wDwLxSLkeKKoO7nqDWd6Xc1Shy9vY4Gtx7yIh5PLGp9C4FXxjHDwrzc4ljW4tJiRJBvMMnJUxMMgHqORB8DXobSb0TwRTDlLGj/zKD+tac/hksXk26UpVY3GSDGeNQ3UdQWw1JjKcW2oBWD/AHUuEAQhjyAdQhz4j1Nfm3em6jIYpLCfc3AwaPeC72SCG9oFW5Ywaht3s1rV/uw3bhYgwJLGHAOCN7EXFjgnAOB6VuglXLISbsuGodPqht9YEUhIivYUEZJ9kSxlhugchkH4lalttDuIqAkhVC5PM4GMnz4VGu0TZs3tt9XwnhPeQkcDkc0B6ZwMeYU9KhGrpmX2JSKh3aJqK28lpfow+ocxypvDLRTYDYXmxUqCBWpsrraatZS2dwWScJuSgeyxxwEqg8jkcR0PkRWhpnY7bo+9NM8qj7iqIgfJiCT8MVOKUX7jDtrgx6htFFZ6/Fdud6GS3QFl4+zJvASeYG6p4dOWeVXjbzq6q6MGVgGVgcggjIII5g15x7T9OVtSjgTCKLVAoUYC7pk3QAOg4cK6XZHt09lKNPu2+pZsIzH/AITHlxP+GxPuJzyJqxCSpIhPFLbv8WegKUpWw0ilKUApSlAKUpQClKUArn7QaxHaW8tzKcJEuT4k8lUeZJAHma6FUj2/bQF5IdPjOd3EsgHVm4RIfTi2P2loZSt0QSF5NRvJLu445beI6Z+5GP2VGP8AZrp7Syf9HlA/Dx+VbFjbCCJYxzA4nxJ+0axXEQdWU/eBHxFcqeXfk3eEeuwaX0NM8a+TXJNey3S45dFEbZ3Znl73dOC2JN0qSOOCiqp8j0qJWGxBlguL+3Zop455mt40ACgQuQE8d47pA444Dnk10OxjXxGZdPlOGZt+LPVhwkQefshh/FVk6Xp6wKyJ9lpJJPQyOXI9Msatzk4tnmFG+5Ab3YJNTaK/abuvpEMLvGsYJ3jGuSGLenTpU/0nT1t4Y4EyUiUIu8cnA8fOtoCv2tUpt8E1FIUpSoGRSlKAAUIrky6+sd/FaMAO9heRSTjLKygIv8O+fdW/f6hHEpeaRI1HMuwUfM1KjFlfdoWzckEv97WR3ZY/amUcmA5yY68ODDqOPMcZVsZtMl/b98qlGU7kinjusAD7J6qQQRUY1zbv6WJLLTYZLiSRWQy43YkDAqWyRy48zgeZqWbI7PpZWyW68SOLty33P2m9OGB5AVOXx93ciu/BWm2sm/rMn/hQovvwG/8AUrhbRad3id4o9tB/MvUfqK2/pXf319cDk0pVT5KcA/BVrdrVkm45FXg7ujwRyaXbLzZY/Yrtebu2NtK2ZrYAAnm8R4Ix8SPsn3HrVkV5Z0bUzpmox3K57sNlgOsb8JF93MDxC16kikDAMpBDAEEciDxBFdCMlJWjzuXG8c3B+D6pSlSNYpSlAKUpQClKUB+MwAJPADia8txXZvtSnu24gu0g9D7MQ9yAfy16C7Rr8waZeSA4Pcsqnzk9hfmwrz5sjFuwO/42wPRRgfrWjUS242dDpmL1NRG+y5/0dmR8nNfNKVyz1TdnE1nS2LCaEkOCCcHdbI5MhHJh+ldJO1K/RO6bui4GA7xkOPMgEKT7vdWzXF2qhJhDjmjA+48D+Yq3hy3UZI5Gu0MWpZYcPyi2OzTRporZrq4meWW8CSnLFgq4JQceGSHJOMAcB0qV1Huy7URPpkH4ogYW/wDt8F/p3D76kNSydzjR7ClcOPWty9azlwO8USW7cgwAxJH5spUt6N5V3Kg1RI/SuBk4x61D9pNs3sJMXFs7QN/w54iCOP3ZFbG6w9ePMeAlGq2cdxE0Eq70brusOXwI5Hkc1BY9qBp7f3fqAZowuIZ93fWSLkolUDO8v2SQDy4jqZxSZFs5W0u02j6iI+/e5jaIndZUIYZxkZAYEZAPurDoOlaHPKEElzcSBWfEplAwg3m5KueA5V15tH0C59pZLZCfwTdz/RvAD4Vl0nZzSLWUTJdJkK6+1cxlcOpVs+4+NbLSVKyNO/Bx7jtQtrePutPtMDpvKsSZPXdTLOfhnxrox3N1bWNxqV87fSJE3YYj7Kxb/BAEHBWJIJ64UZPOpLoGxtjbFZYIVLYBWRmMh4jgULEheHUYqv8AtX1j6VdR2ER9iE5kI5b+OP8AIpI9WI6VhNN8fqZUZNpefBw9mbfct18Wy3x5fICurXyigAAchwHur6qlOW6TZ63Fj9OCj9I5G00GYt8c4zn3Hgf0Puq7exrWfpGmRBjl7cmBvRMFP6GT4VUtxFvKynkwI+IxUk/s66gRJd256qkgHmpZH/NKu6SVxaOD1jFWRTXn9i76UpVs44pSlAKUpQClKUBX/bpNu6TIPxSQj4SBv8tVHoSbttCPEFv5mJq0f7QB/wCrFHjcRj+iQ/pVY6UfqIf3F/Kqmr+KOz0b+5J/j9zapSlUD0Ir5kQMCpGQRgjyNa99fpEMuePQDix9BXAn1SaclIwQvULz/ibkvp+dbsWGc3wUtVrcOBVJ2/omnY5rQt7yayZspMT3Z/8AETp6suR6oKuCVcGvM0+nSwBZQwyhDZTOUIIKsD1wR7quHZTtOtriNUu3WCcDBLcInP4lbkufwtjyJq7mxSR5iGWMm6Oztds+LyEBW7ueJu8glHNHHL+E8j7j0rV2Q2oNwWtrhe6vYeEsZ4b2P8SPxU8Dw5Z8CDUit7lJBmN0ceKsGHyNQTtJFiWUyXItr2LBjkQO0i9QJBGCd3wzxGeHMg6I8+1mx8clgVztb0SC7j7q4jDrnI5gqfFWHFT6VXegdqZT6q9USY4d/Dx3vNkIHyAP7IqbWm2lhIAVu4Bno7CNver4Io4SiwpJkcn7IbMnKy3Kjw3o2A9CY8/HNbul9l1hCwYrJMVOR3rZXh4qoUH0INdC/wBvdPiGTdRsfCPMp/oBx76g20Hay7gpZx92OXeyYZ/4UGVX1JPpU16kiL2ImPaFtatlCUjI+kSDEa/gB4GRh0A6eJ99U3s7dKsjb59qTGGJzk5JIJPUkg564rQ+mK8pkuC8mTljneJPi+TkgeH/ALV1NW0sMvewgHIyVHJh4r5/nViOnvG0Rhq3iyqddiR0qMaHr2MJLnHIMenk3+tSeuXkxuDpnrNPqYZ47oitrsWbc1l0/FFOP60YflWrWz2Sr/156JMfko/WrGk+TOd1lf04v8noalKVfPPClKUApSlAKUpQFedu0O9pTH8E0TfFtz/PVR6A+bePyBX+UkfpV9dpOnmfTLyMDJ7ouB5x4kX5oK897LTZjZfwtn3MP9QarapXCzqdJnWavtHXlkCgsxAA5k8BXA1HaL7sPXhvEfJF6n1rNtX/AMND90Mc/A4/WvnZ2zj3Fm+0x6n7vQhR09ajpNNGfuZY6p1HJhk8cePyaun6IznvJyRn7ufaP7x6egqQQxKg3VAUDoOArXuLvBwvx/0rUeUnmTXVSjHhHl5ylN3JnQkuV5Zz8641ni3nEywRzxjIaCUZBVgQQD0PHIPMY61mpWJe7uZg9vYl2k//AA1c8XhktZOqtLKoB8mLFf8AfKonoemRTGaRgSneFUDMc7vMbxBBLbpUe6sE1urcxx8evxre2YP1Mi/hlI/pH+lUdWnCFo7XSNmTPUlfD4P282XQ8YnKnwPtL/r864otFt5MXcDSRtw3o3KEeaNgrnyYfDrLqxX3eMm6jhOGOKhvzqljzzTpvg7Wp6dgnFygqf4/g1ob/RI4zItrdSuOSzNhM9AxRsY9x9K1LTSDcETyiOONhlYoVEaheYHs8h8SeprRtdVjW1MDDL+2AoB9rJODnl1+Vb+zM0YhT2x3ntZBc5HE49nOMYx0rdklNRdWuSjpNPg9Vbmnxddqf7m9qGnQmF41jUeyd0gAEEDgc864ezt0REAeIBIx/p8akhYYz0qKaGPqs+LE/p+lbNBKXJr67GHsaS/Q29dsEKGdMAji3gw65/are2ccmEZ4gEgenD/nXJ1iYiIrn7ZC/PP6VINLtu7iROoHH1PE/M1LXtUjV0OMnNvwkbVb/YmhbWJn6LDMc+skQFcy4l3FZjyUE/AVKP7O1gS15cHwjiB8/ad/zSq+jXdlzrM+Ix/yy66UpV44IpSlAKUpQClKUB8uoIIIyCMEeRryxJZGy1Ce0bkjtGP3ftRH3qV/mr1TVJdv+zpDxahGMZxFKR0YHMTn5rnyWozjui0bcGR48imvBEdWtu8ideuMj1HEf6e+uFsncAF4uhG+PyYflUg066Esav1PMeBHMVF54/o94D90tkfuvwPwP5VX0U3GTizq9ZxLJjjlj/30du9XDnz41r1u6gvI+6tKupLueZXYUpWuzkzwpng29n3KawZSNimkzblw6HlMoI/eX/lmvp0wSD0rVvLXfxx3WXkRWrNj3wcSzpNQ8GVZCQXN0kYy7BR58/cOZrmSxXF3HI0KMsKgnJ4NLjmqeP8Avj0rDsboK3ErPJ7cURGSf8RvDn9kdfHh41ZqqAAAMAcgOAHpWnT6GK90i7rutZJrZBUjH2dT2jWJuILVO/t42EixoGmdkXeG6x9pt8cR7xxxXO2/2Zgk07+9PozQTOI8qfZILyKn1ics4JOcAnIzWpol3/durRuOEF2d1vAMT+jMPdIfCpVt3rkt5pcwltZbY/TIYUEn+IolUh1yBwOOmRw4E1scadFOM7Vohsmw1uU3VLo2Ptb2ePmp4EfCojZIyF4mwe6YoGU5BwenpU82t1YwQ7qH62XKR+X4n/hHzxUJgiCKFHID/wByasSik+CrGcpL3M1ZY+9uYo+i+23u4/p86llRzZdN95Zz1O6vp1+QWpHXF1k92Svo9h0jD6eDc/Jx9p7rdiCZ4yED3Dif0Hvq8ex7RzbaZDvDDz5nbofrMbmf4AlUZoelnVNTitxkxBvaI6Rpxkb38gfFlr1OiAAADAAwAOgHIVawQ2wOR1DP6uZtdlwfVKUrcURSlKAUpSgFKUoBWhrmlR3VvLbyjKSqVPiPBh4EEAjzArfpQHlOa2k067ktbjhhsE8lOfsSr+yw/wB8KwbZweyknUEr8eI/L51fPansKNRg34wBcwg92TwDjmYmPgeYPQ+RNeebq8YRSWswKyRnA3hhgVbBRh0I4itE8dTU0dLBqVLBLDP9P4JCH7yFW8VDfLjWjWTQZM2q+QYfAnHyxWOui+UmcGqbQr4hT/pER8A/5Cvi9cqhZSARx48uHMVpWerqZY3bKqoYMeYBYcOXp86jasmotrg7N39s/wC+lYSK1rjV4ixKkt6Kf1xWs+soPut8VH60clZhQl9H7btc2rb0DnHh4jwZeTevP0qU6N2gRthbhTE3LeGSmfMfaX5+tRqK7kcexA7egY//AKqaw3drK/2rSTPjuSg/HcqKnt7Mm8e75In+1Nql3aM0TK5T6xCpB4jmAR4rkfCtzUtr1vNO00O+GWffmPgLWNiSfAEsjfxCqot5XhPBmjfyJVvIHln31hfhxzw6jOARkE/HA+FYlNSdkoY3FNEnur43ErXDZAPsxqfuoOXvbma5+s3G7GQObcB+vy/OtaG/kbAUKc8gqlj6DB41gktp5JkRkfvGICIFKsSTwwpGeOOflRzVGI43fJJ7Fo7aBFdgpxkjqSeJ4DifCtHVNoFZCke8N7hvHCjHXHHOanGg9iszjvr24WEEbzKuJJMc/adjuKf5hVgbF7PaTCWWzEc8gyry/wDzBB6qXAKR9PZGKpLTxvdLlnYydSns9OCpVX5Ib2AXdlGZIy+LyY4AYYBjXiFib7x5sw4HhyIXNXZVIdsmyqWTQ6lZqIiJRvhBhQ/2o5FA4LkqQQOByPPNvbO6qt1bQ3Kcpo1fHgSOK+45Huqwc06NKUoBSlKAUpSgFKUoBSlKAVWHbD2fpcxSX0OEuIY2Z/wyoiknPg4A4HryPQiz60ddh37adPxRSL8UI/WgPLeyT5gYeDH5gVlrT2Pf2JR4EH4g/wClblWV8UVZfJnzPaQyEF0bgMcGOPhmsmn6Tam5tIypMctxHHIu8wyrnHPOR6g1+VguZ+77uX/upI3/AJWBrEuxmDdrk9FWHZ1pkIASygOOrr3p+MhJrvWumQx8I4ok/dRV/IVso2QCOR4/Gvqq5ZPwCv2lKA5mvxq0YDKrAsOBAI5HxrzlNapFe3yEKAs7bvAcASSAvgONej9b+wP3v0NecdqBjU74ftofigNTxupEMiuJqaLdiLWLSReXew56facRsfgTVpdutp3ZsNQXg0E6ox/ZJDjPoUI/jNUrqrFZFccwuR6qwIq9O2S8SfRpGXifqJAenF0H+asT7mYfFHb2q0EXcMTOlxcIgGLSORIY3YH7crMQWAxy3vdW1od3doqxf3YlvEowoS4iIUeSqoHzrHptx31lEvfTQl0Rt+EJvYKg4zIjAc/DPnWO20tkII1S/Pk4t3Hvzb1EkZe1Kw7/AEu5jx7W5vqP2ozvj5rioz/Z91XvLGS3J428pK/uS+2P6u8qZa7eIIDvOGCqzO2McApyT0HDNV9/ZysyILuYjgzxxj1jQsf/AOooC4aUpQClKUApSlAKUpQClKUArFdR7yMv4lI+IxWWlAeNdJvjbPJG6HJO6w5MpXeBGD5k8PKuxBcK49k+7kR6ivRe02wVjfEtNCBIf8WP6uT1JHB/4gRVQbWdj13b5ktWNxGOIC+zOv8ADyf+Hifw1sUyEsafJGKwXyZjYeX5ca0PpksbFJF9peBDAxuP3gRw+FZjqKsCCGGQRyzz9DUtyaNWySZ6j2Kvu/0+0lPN4IyfXdAb5g12qr7sM1DvdLRCeMEkkZ957xflIB7qsGtJYFKUoDQ1ofV/xD9a86bbR7mq3efvCJv/AC1FejdXH1Z8iPz/AOdUltTswt9rDQs5jH0ZJCQoYnDlcDPAc+flWU6dmGrVFb6qwLLgg4DA4OeeP9KsexsNW1SwjgiggjtSiJ3sj4MndFcMMZK+0n4ffXH07Y6Ea3Hp8pdoW48Tuuw7lnAyuMe0p5Y4CvRen2UcMaQxKEjjUKqjkAOQo3bCVKiiNoND1zT7dG+k78KbseIAHaMAYUkGIHd4YznwzzrQ07bKBMNNqGpO45qFiRc9Rglvzr0dWN4FPEqp9QDWDJ5/1jam61VRaWFtL3cmFdzxLDqHZRuRrw4nPHl5G6Ni9nlsLOK2UglAS7DhvOxy7emTw8gK7YGK/aAUpSgFKUoBSlKAUpSgFKUoBSlKAUpSgOZrOz1rdDFxbxS45F0BYejcx7jUWueyLS2yVhdSQcYmlwD0OC/yqeUoCluwG7aKe+sZODrh8ftRsYpfn3dXTVJakP7v2ojk5R3hXPh9eO7P/morH1q7aAUpSgNe/XMb+n5caqtuGvj9qwx8JqtqRcgjxBFUft3rX0HU7a6MZkBtpE3Q279/xIPjQH5t5N9G1fTbzzVWP7KSAN/RM3wq8681X97d67LDHDbFURiA67zKgcqGeSQgKMBc4HH1r0oowAKA/aUpQClKUApSlAKUpQClKUApSlAKUpQClKUApSlAKUpQFU9v+kFraG9Tg1tJus3gshGG90ip/Ma19H7coSALm2lVuGWiKSKfPDFSPTjVtzRK6lWUMp4EEAgjwIPOopf9mmlyklrSNSf+7Lw/KNgKA1bTta0p/wDtBT9+ORfnu4+dbMnabpY/7ZEfTP6iuZL2NaWeUcy+kz/5iaxDsU03/wCo/wDy/wDKgMmodrunr9ibP7qO5+S4+dVRt3tPHqM1t9HilLxsVG8FBkLlN1VUEnmvXxq3bXsf0tOcMj/vTSf5WFSLR9kbK1YPBawxuOAcKC/n7Zy3zoDsRLgAYA4ch08uFfdKUApSlAKUpQClKUApSl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AutoShape 12" descr="data:image/jpeg;base64,/9j/4AAQSkZJRgABAQAAAQABAAD/2wCEAAkGBxQTEhQSExQUFhUUGBgYGBgYGBgVFxocGBgYGhgXFhoYHCggGBwlHhUXITEiJSorLi4uGCIzODMsNygtLisBCgoKDg0OGxAQGywmHyQsLC4vLCwsLCwsNC8sLCwsLCwsLDQsLCwtLCwsLCwsLywsLCwsLCwsLCwsLCwsLCwsLP/AABEIAOAA4AMBIgACEQEDEQH/xAAcAAEAAgMBAQEAAAAAAAAAAAAABgcDBAUIAgH/xABLEAACAQMBBQUEBwUGAggHAAABAgMABBEFBhIhMUEHE1FhcSKBkaEUIzJCUrHBYnKCkqIIFUPC0fAz4SQlRFNjo8PxFjRkg5Oys//EABoBAQACAwEAAAAAAAAAAAAAAAACBAEDBQb/xAArEQACAgEDAwQBAwUAAAAAAAAAAQIRAwQSIQUxQRMiMlFhgcHRIzNxkfD/2gAMAwEAAhEDEQA/ALxpSlAKUpQClKUApSlAKUpQClKh+2PaPZaflHfvZh/hR4Zh++c4j95z4A0BMKxzzqgy7Ko8WIA+JrzvtH2u6hMPqgLWJ87pRSzsOuJXGDz+6Bio9o2zt/qjb4Eko6zTuxT+d8lj5KDWG6M0ekLjbLT0OHvbUHw76PPwDV8Qbb6c5wt9aknp3yD8zVV2XYuMfW3Zz4RxgAe9m4/AVluOxdMexdvn9uJWH9LCo+pElsZdNvdJIMo6uPFWDD4is1ecbvst1G2JktnRyORhkaGX4HHyasujdp+pWEgivFeVRzSdSkuPFJMZPqwbPjUlJPsRcWj0TSuDsjtdbahF3kDcVxvxtgSIT0YeHgRkGu9WTApSlAKUpQClKUApSlAKUpQClKUApSlAKUpQCtDW9YhtIWnncJGnMnr4KoHFmPQCt+vP22esJqmqPFNOsVhYkqSWChmU4Yrnm7sCoxnCrkc+IHTvtsNR1hnjss2dmpIeZjhyOuXHI4+6nLq1cKQWGn7qwQm9unOFeQFgzZ+4nqefPzNfGr7d27qsEOY7ePgiKjDexyzw9+Pzqb9mezQVRqEy/XTLmIH/AAoj9kD9tgck+Bx45jKW1WSirZ8aJsRLcst1qzd644x2o4QRA44MBwY8Bw5eJap6N1QFAAAGAAMADwAHKviaToKxqhPIVUlNtlhRSPtp/CvnvTXwRStdskZO+Naeq2ENzGYriJJEPRhxHmp5qfMYrYpWbZiil9pdnLjRp1vrKRu6DYBPEpk/8Kb8aNyz6ZwcE3PsDtlFqUG+uElTAlizkqTyI8UODg+o5g1qazd20ULfTHiWKQFCJCMMCOKgc24eFUXa6oNM1AT2Myzwg8ME+3Gx9qGQEZDDHPxCt5VbxSbXJoyRS7HqalaumX6TwxzxneSVVdT5MMj31tVtNYpSlAKUpQClKUApSlAKUpQClKUApSlAU922bdyQuLC2coxUNM6khwG+zEhHFSRxJHHBUDmaiOg9ncSILrU2KBuKwqTvnIz7ZHHP7K8up6U0/dutoLiaXBSKWeU54jEB3E+GEPurf1rU2uJTI3Lkq/hXoPXx86A/NdurIWs8cFlEmY2AkIXfGBkNnBJPDP2qnPZldM2k2pPMK6D0SR0X5KKqvWpN2CQ/skfHh+tXBshZ9zYWkJ5pEpb95hvN82NaM79ptxdzrqQMsxAVQSSeQA5k1U2paxfa1M8Vkxhs4zguSUDebke0xI4iMchjNWRtDYtPa3FujBWmjZAx5DeGOOOnT300HSktbeO3jHsxqBnqzc2c+ZOTWiMlFX5NrVsh+yHZ9NY3CTLebyce8jEbKHBU4zlyCQcHOM8KsClYbe5V97dOdxijeTLzB+IPvFRlJy5ZlJIzUpSomSPbQ7H297Os1yZGCRhEjVyiDiSz8OJJyBz+6OdQnarsrCI0tkzkrxMLneyB0jbnnybOfEVa9YPpa973Ofb3N/Hiu9u5HocZ9RWyOSSIuKZHewHWDLYyW7HjbSHdzzCSe0P6u8Huqz6qHs9X6Pr+oW4GEmj70DpnKP8AnM9W9V1O1ZWapilKVkwKUpQClKUApSlAKUpQClKUAqtO1HtMWyza2xDXRHtN9pYc8sj70mOIXpzPQHd7V9uhYQ91CR9KmB3OvdryMrDx6KDzPkDVKaPp26rXk+WbDOA3E/iLsTzYnx8fGteTIoK2WdLppZ57V28v6Rj2QuGW4uS5O80EgYtzy0sW9nPU5NdZL+IndEkZPgGUn865Oyey02qTSMCI48700h+yuTkKo4bzHHLOBjJ6Zl1t2a6XMGitNQ35wDwLxSLkeKKoO7nqDWd6Xc1Shy9vY4Gtx7yIh5PLGp9C4FXxjHDwrzc4ljW4tJiRJBvMMnJUxMMgHqORB8DXobSb0TwRTDlLGj/zKD+tac/hksXk26UpVY3GSDGeNQ3UdQWw1JjKcW2oBWD/AHUuEAQhjyAdQhz4j1Nfm3em6jIYpLCfc3AwaPeC72SCG9oFW5Ywaht3s1rV/uw3bhYgwJLGHAOCN7EXFjgnAOB6VuglXLISbsuGodPqht9YEUhIivYUEZJ9kSxlhugchkH4lalttDuIqAkhVC5PM4GMnz4VGu0TZs3tt9XwnhPeQkcDkc0B6ZwMeYU9KhGrpmX2JSKh3aJqK28lpfow+ocxypvDLRTYDYXmxUqCBWpsrraatZS2dwWScJuSgeyxxwEqg8jkcR0PkRWhpnY7bo+9NM8qj7iqIgfJiCT8MVOKUX7jDtrgx6htFFZ6/Fdud6GS3QFl4+zJvASeYG6p4dOWeVXjbzq6q6MGVgGVgcggjIII5g15x7T9OVtSjgTCKLVAoUYC7pk3QAOg4cK6XZHt09lKNPu2+pZsIzH/AITHlxP+GxPuJzyJqxCSpIhPFLbv8WegKUpWw0ilKUApSlAKUpQClKUArn7QaxHaW8tzKcJEuT4k8lUeZJAHma6FUj2/bQF5IdPjOd3EsgHVm4RIfTi2P2loZSt0QSF5NRvJLu445beI6Z+5GP2VGP8AZrp7Syf9HlA/Dx+VbFjbCCJYxzA4nxJ+0axXEQdWU/eBHxFcqeXfk3eEeuwaX0NM8a+TXJNey3S45dFEbZ3Znl73dOC2JN0qSOOCiqp8j0qJWGxBlguL+3Zop455mt40ACgQuQE8d47pA444Dnk10OxjXxGZdPlOGZt+LPVhwkQefshh/FVk6Xp6wKyJ9lpJJPQyOXI9Msatzk4tnmFG+5Ab3YJNTaK/abuvpEMLvGsYJ3jGuSGLenTpU/0nT1t4Y4EyUiUIu8cnA8fOtoCv2tUpt8E1FIUpSoGRSlKAAUIrky6+sd/FaMAO9heRSTjLKygIv8O+fdW/f6hHEpeaRI1HMuwUfM1KjFlfdoWzckEv97WR3ZY/amUcmA5yY68ODDqOPMcZVsZtMl/b98qlGU7kinjusAD7J6qQQRUY1zbv6WJLLTYZLiSRWQy43YkDAqWyRy48zgeZqWbI7PpZWyW68SOLty33P2m9OGB5AVOXx93ciu/BWm2sm/rMn/hQovvwG/8AUrhbRad3id4o9tB/MvUfqK2/pXf319cDk0pVT5KcA/BVrdrVkm45FXg7ujwRyaXbLzZY/Yrtebu2NtK2ZrYAAnm8R4Ix8SPsn3HrVkV5Z0bUzpmox3K57sNlgOsb8JF93MDxC16kikDAMpBDAEEciDxBFdCMlJWjzuXG8c3B+D6pSlSNYpSlAKUpQClKUB+MwAJPADia8txXZvtSnu24gu0g9D7MQ9yAfy16C7Rr8waZeSA4Pcsqnzk9hfmwrz5sjFuwO/42wPRRgfrWjUS242dDpmL1NRG+y5/0dmR8nNfNKVyz1TdnE1nS2LCaEkOCCcHdbI5MhHJh+ldJO1K/RO6bui4GA7xkOPMgEKT7vdWzXF2qhJhDjmjA+48D+Yq3hy3UZI5Gu0MWpZYcPyi2OzTRporZrq4meWW8CSnLFgq4JQceGSHJOMAcB0qV1Huy7URPpkH4ogYW/wDt8F/p3D76kNSydzjR7ClcOPWty9azlwO8USW7cgwAxJH5spUt6N5V3Kg1RI/SuBk4x61D9pNs3sJMXFs7QN/w54iCOP3ZFbG6w9ePMeAlGq2cdxE0Eq70brusOXwI5Hkc1BY9qBp7f3fqAZowuIZ93fWSLkolUDO8v2SQDy4jqZxSZFs5W0u02j6iI+/e5jaIndZUIYZxkZAYEZAPurDoOlaHPKEElzcSBWfEplAwg3m5KueA5V15tH0C59pZLZCfwTdz/RvAD4Vl0nZzSLWUTJdJkK6+1cxlcOpVs+4+NbLSVKyNO/Bx7jtQtrePutPtMDpvKsSZPXdTLOfhnxrox3N1bWNxqV87fSJE3YYj7Kxb/BAEHBWJIJ64UZPOpLoGxtjbFZYIVLYBWRmMh4jgULEheHUYqv8AtX1j6VdR2ER9iE5kI5b+OP8AIpI9WI6VhNN8fqZUZNpefBw9mbfct18Wy3x5fICurXyigAAchwHur6qlOW6TZ63Fj9OCj9I5G00GYt8c4zn3Hgf0Puq7exrWfpGmRBjl7cmBvRMFP6GT4VUtxFvKynkwI+IxUk/s66gRJd256qkgHmpZH/NKu6SVxaOD1jFWRTXn9i76UpVs44pSlAKUpQClKUBX/bpNu6TIPxSQj4SBv8tVHoSbttCPEFv5mJq0f7QB/wCrFHjcRj+iQ/pVY6UfqIf3F/Kqmr+KOz0b+5J/j9zapSlUD0Ir5kQMCpGQRgjyNa99fpEMuePQDix9BXAn1SaclIwQvULz/ibkvp+dbsWGc3wUtVrcOBVJ2/omnY5rQt7yayZspMT3Z/8AETp6suR6oKuCVcGvM0+nSwBZQwyhDZTOUIIKsD1wR7quHZTtOtriNUu3WCcDBLcInP4lbkufwtjyJq7mxSR5iGWMm6Oztds+LyEBW7ueJu8glHNHHL+E8j7j0rV2Q2oNwWtrhe6vYeEsZ4b2P8SPxU8Dw5Z8CDUit7lJBmN0ceKsGHyNQTtJFiWUyXItr2LBjkQO0i9QJBGCd3wzxGeHMg6I8+1mx8clgVztb0SC7j7q4jDrnI5gqfFWHFT6VXegdqZT6q9USY4d/Dx3vNkIHyAP7IqbWm2lhIAVu4Bno7CNver4Io4SiwpJkcn7IbMnKy3Kjw3o2A9CY8/HNbul9l1hCwYrJMVOR3rZXh4qoUH0INdC/wBvdPiGTdRsfCPMp/oBx76g20Hay7gpZx92OXeyYZ/4UGVX1JPpU16kiL2ImPaFtatlCUjI+kSDEa/gB4GRh0A6eJ99U3s7dKsjb59qTGGJzk5JIJPUkg564rQ+mK8pkuC8mTljneJPi+TkgeH/ALV1NW0sMvewgHIyVHJh4r5/nViOnvG0Rhq3iyqddiR0qMaHr2MJLnHIMenk3+tSeuXkxuDpnrNPqYZ47oitrsWbc1l0/FFOP60YflWrWz2Sr/156JMfko/WrGk+TOd1lf04v8noalKVfPPClKUApSlAKUpQFedu0O9pTH8E0TfFtz/PVR6A+bePyBX+UkfpV9dpOnmfTLyMDJ7ouB5x4kX5oK897LTZjZfwtn3MP9QarapXCzqdJnWavtHXlkCgsxAA5k8BXA1HaL7sPXhvEfJF6n1rNtX/AMND90Mc/A4/WvnZ2zj3Fm+0x6n7vQhR09ajpNNGfuZY6p1HJhk8cePyaun6IznvJyRn7ufaP7x6egqQQxKg3VAUDoOArXuLvBwvx/0rUeUnmTXVSjHhHl5ylN3JnQkuV5Zz8641ni3nEywRzxjIaCUZBVgQQD0PHIPMY61mpWJe7uZg9vYl2k//AA1c8XhktZOqtLKoB8mLFf8AfKonoemRTGaRgSneFUDMc7vMbxBBLbpUe6sE1urcxx8evxre2YP1Mi/hlI/pH+lUdWnCFo7XSNmTPUlfD4P282XQ8YnKnwPtL/r864otFt5MXcDSRtw3o3KEeaNgrnyYfDrLqxX3eMm6jhOGOKhvzqljzzTpvg7Wp6dgnFygqf4/g1ob/RI4zItrdSuOSzNhM9AxRsY9x9K1LTSDcETyiOONhlYoVEaheYHs8h8SeprRtdVjW1MDDL+2AoB9rJODnl1+Vb+zM0YhT2x3ntZBc5HE49nOMYx0rdklNRdWuSjpNPg9Vbmnxddqf7m9qGnQmF41jUeyd0gAEEDgc864ezt0REAeIBIx/p8akhYYz0qKaGPqs+LE/p+lbNBKXJr67GHsaS/Q29dsEKGdMAji3gw65/are2ccmEZ4gEgenD/nXJ1iYiIrn7ZC/PP6VINLtu7iROoHH1PE/M1LXtUjV0OMnNvwkbVb/YmhbWJn6LDMc+skQFcy4l3FZjyUE/AVKP7O1gS15cHwjiB8/ad/zSq+jXdlzrM+Ix/yy66UpV44IpSlAKUpQClKUB8uoIIIyCMEeRryxJZGy1Ce0bkjtGP3ftRH3qV/mr1TVJdv+zpDxahGMZxFKR0YHMTn5rnyWozjui0bcGR48imvBEdWtu8ideuMj1HEf6e+uFsncAF4uhG+PyYflUg066Esav1PMeBHMVF54/o94D90tkfuvwPwP5VX0U3GTizq9ZxLJjjlj/30du9XDnz41r1u6gvI+6tKupLueZXYUpWuzkzwpng29n3KawZSNimkzblw6HlMoI/eX/lmvp0wSD0rVvLXfxx3WXkRWrNj3wcSzpNQ8GVZCQXN0kYy7BR58/cOZrmSxXF3HI0KMsKgnJ4NLjmqeP8Avj0rDsboK3ErPJ7cURGSf8RvDn9kdfHh41ZqqAAAMAcgOAHpWnT6GK90i7rutZJrZBUjH2dT2jWJuILVO/t42EixoGmdkXeG6x9pt8cR7xxxXO2/2Zgk07+9PozQTOI8qfZILyKn1ics4JOcAnIzWpol3/durRuOEF2d1vAMT+jMPdIfCpVt3rkt5pcwltZbY/TIYUEn+IolUh1yBwOOmRw4E1scadFOM7Vohsmw1uU3VLo2Ptb2ePmp4EfCojZIyF4mwe6YoGU5BwenpU82t1YwQ7qH62XKR+X4n/hHzxUJgiCKFHID/wByasSik+CrGcpL3M1ZY+9uYo+i+23u4/p86llRzZdN95Zz1O6vp1+QWpHXF1k92Svo9h0jD6eDc/Jx9p7rdiCZ4yED3Dif0Hvq8ex7RzbaZDvDDz5nbofrMbmf4AlUZoelnVNTitxkxBvaI6Rpxkb38gfFlr1OiAAADAAwAOgHIVawQ2wOR1DP6uZtdlwfVKUrcURSlKAUpSgFKUoBWhrmlR3VvLbyjKSqVPiPBh4EEAjzArfpQHlOa2k067ktbjhhsE8lOfsSr+yw/wB8KwbZweyknUEr8eI/L51fPansKNRg34wBcwg92TwDjmYmPgeYPQ+RNeebq8YRSWswKyRnA3hhgVbBRh0I4itE8dTU0dLBqVLBLDP9P4JCH7yFW8VDfLjWjWTQZM2q+QYfAnHyxWOui+UmcGqbQr4hT/pER8A/5Cvi9cqhZSARx48uHMVpWerqZY3bKqoYMeYBYcOXp86jasmotrg7N39s/wC+lYSK1rjV4ixKkt6Kf1xWs+soPut8VH60clZhQl9H7btc2rb0DnHh4jwZeTevP0qU6N2gRthbhTE3LeGSmfMfaX5+tRqK7kcexA7egY//AKqaw3drK/2rSTPjuSg/HcqKnt7Mm8e75In+1Nql3aM0TK5T6xCpB4jmAR4rkfCtzUtr1vNO00O+GWffmPgLWNiSfAEsjfxCqot5XhPBmjfyJVvIHln31hfhxzw6jOARkE/HA+FYlNSdkoY3FNEnur43ErXDZAPsxqfuoOXvbma5+s3G7GQObcB+vy/OtaG/kbAUKc8gqlj6DB41gktp5JkRkfvGICIFKsSTwwpGeOOflRzVGI43fJJ7Fo7aBFdgpxkjqSeJ4DifCtHVNoFZCke8N7hvHCjHXHHOanGg9iszjvr24WEEbzKuJJMc/adjuKf5hVgbF7PaTCWWzEc8gyry/wDzBB6qXAKR9PZGKpLTxvdLlnYydSns9OCpVX5Ib2AXdlGZIy+LyY4AYYBjXiFib7x5sw4HhyIXNXZVIdsmyqWTQ6lZqIiJRvhBhQ/2o5FA4LkqQQOByPPNvbO6qt1bQ3Kcpo1fHgSOK+45Huqwc06NKUoBSlKAUpSgFKUoBSlKAVWHbD2fpcxSX0OEuIY2Z/wyoiknPg4A4HryPQiz60ddh37adPxRSL8UI/WgPLeyT5gYeDH5gVlrT2Pf2JR4EH4g/wClblWV8UVZfJnzPaQyEF0bgMcGOPhmsmn6Tam5tIypMctxHHIu8wyrnHPOR6g1+VguZ+77uX/upI3/AJWBrEuxmDdrk9FWHZ1pkIASygOOrr3p+MhJrvWumQx8I4ok/dRV/IVso2QCOR4/Gvqq5ZPwCv2lKA5mvxq0YDKrAsOBAI5HxrzlNapFe3yEKAs7bvAcASSAvgONej9b+wP3v0NecdqBjU74ftofigNTxupEMiuJqaLdiLWLSReXew56facRsfgTVpdutp3ZsNQXg0E6ox/ZJDjPoUI/jNUrqrFZFccwuR6qwIq9O2S8SfRpGXifqJAenF0H+asT7mYfFHb2q0EXcMTOlxcIgGLSORIY3YH7crMQWAxy3vdW1od3doqxf3YlvEowoS4iIUeSqoHzrHptx31lEvfTQl0Rt+EJvYKg4zIjAc/DPnWO20tkII1S/Pk4t3Hvzb1EkZe1Kw7/AEu5jx7W5vqP2ozvj5rioz/Z91XvLGS3J428pK/uS+2P6u8qZa7eIIDvOGCqzO2McApyT0HDNV9/ZysyILuYjgzxxj1jQsf/AOooC4aUpQClKUApSlAKUpQClKUArFdR7yMv4lI+IxWWlAeNdJvjbPJG6HJO6w5MpXeBGD5k8PKuxBcK49k+7kR6ivRe02wVjfEtNCBIf8WP6uT1JHB/4gRVQbWdj13b5ktWNxGOIC+zOv8ADyf+Hifw1sUyEsafJGKwXyZjYeX5ca0PpksbFJF9peBDAxuP3gRw+FZjqKsCCGGQRyzz9DUtyaNWySZ6j2Kvu/0+0lPN4IyfXdAb5g12qr7sM1DvdLRCeMEkkZ957xflIB7qsGtJYFKUoDQ1ofV/xD9a86bbR7mq3efvCJv/AC1FejdXH1Z8iPz/AOdUltTswt9rDQs5jH0ZJCQoYnDlcDPAc+flWU6dmGrVFb6qwLLgg4DA4OeeP9KsexsNW1SwjgiggjtSiJ3sj4MndFcMMZK+0n4ffXH07Y6Ea3Hp8pdoW48Tuuw7lnAyuMe0p5Y4CvRen2UcMaQxKEjjUKqjkAOQo3bCVKiiNoND1zT7dG+k78KbseIAHaMAYUkGIHd4YznwzzrQ07bKBMNNqGpO45qFiRc9Rglvzr0dWN4FPEqp9QDWDJ5/1jam61VRaWFtL3cmFdzxLDqHZRuRrw4nPHl5G6Ni9nlsLOK2UglAS7DhvOxy7emTw8gK7YGK/aAUpSgFKUoBSlKAUpSgFKUoBSlKAUpSgOZrOz1rdDFxbxS45F0BYejcx7jUWueyLS2yVhdSQcYmlwD0OC/yqeUoCluwG7aKe+sZODrh8ftRsYpfn3dXTVJakP7v2ojk5R3hXPh9eO7P/morH1q7aAUpSgNe/XMb+n5caqtuGvj9qwx8JqtqRcgjxBFUft3rX0HU7a6MZkBtpE3Q279/xIPjQH5t5N9G1fTbzzVWP7KSAN/RM3wq8681X97d67LDHDbFURiA67zKgcqGeSQgKMBc4HH1r0oowAKA/aUpQClKUApSlAKUpQClKUApSlAKUpQClKUApSlAKUpQFU9v+kFraG9Tg1tJus3gshGG90ip/Ma19H7coSALm2lVuGWiKSKfPDFSPTjVtzRK6lWUMp4EEAgjwIPOopf9mmlyklrSNSf+7Lw/KNgKA1bTta0p/wDtBT9+ORfnu4+dbMnabpY/7ZEfTP6iuZL2NaWeUcy+kz/5iaxDsU03/wCo/wDy/wDKgMmodrunr9ibP7qO5+S4+dVRt3tPHqM1t9HilLxsVG8FBkLlN1VUEnmvXxq3bXsf0tOcMj/vTSf5WFSLR9kbK1YPBawxuOAcKC/n7Zy3zoDsRLgAYA4ch08uFfdKUApSlAKUpQClKUApSl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AutoShape 14" descr="data:image/jpeg;base64,/9j/4AAQSkZJRgABAQAAAQABAAD/2wCEAAkGBxQTEhQSExQUFhUUGBgYGBgYGBgVFxocGBgYGhgXFhoYHCggGBwlHhUXITEiJSorLi4uGCIzODMsNygtLisBCgoKDg0OGxAQGywmHyQsLC4vLCwsLCwsNC8sLCwsLCwsLDQsLCwtLCwsLCwsLywsLCwsLCwsLCwsLCwsLCwsLP/AABEIAOAA4AMBIgACEQEDEQH/xAAcAAEAAgMBAQEAAAAAAAAAAAAABgcDBAUIAgH/xABLEAACAQMBBQUEBwUGAggHAAABAgMABBEFBhIhMUEHE1FhcSKBkaEUIzJCUrHBYnKCkqIIFUPC0fAz4SQlRFNjo8PxFjRkg5Oys//EABoBAQACAwEAAAAAAAAAAAAAAAACBAEDBQb/xAArEQACAgEDAwQBAwUAAAAAAAAAAQIRAwQSIQUxQRMiMlFhgcHRIzNxkfD/2gAMAwEAAhEDEQA/ALxpSlAKUpQClKUApSlAKUpQClKh+2PaPZaflHfvZh/hR4Zh++c4j95z4A0BMKxzzqgy7Ko8WIA+JrzvtH2u6hMPqgLWJ87pRSzsOuJXGDz+6Bio9o2zt/qjb4Eko6zTuxT+d8lj5KDWG6M0ekLjbLT0OHvbUHw76PPwDV8Qbb6c5wt9aknp3yD8zVV2XYuMfW3Zz4RxgAe9m4/AVluOxdMexdvn9uJWH9LCo+pElsZdNvdJIMo6uPFWDD4is1ecbvst1G2JktnRyORhkaGX4HHyasujdp+pWEgivFeVRzSdSkuPFJMZPqwbPjUlJPsRcWj0TSuDsjtdbahF3kDcVxvxtgSIT0YeHgRkGu9WTApSlAKUpQClKUApSlAKUpQClKUApSlAKUpQCtDW9YhtIWnncJGnMnr4KoHFmPQCt+vP22esJqmqPFNOsVhYkqSWChmU4Yrnm7sCoxnCrkc+IHTvtsNR1hnjss2dmpIeZjhyOuXHI4+6nLq1cKQWGn7qwQm9unOFeQFgzZ+4nqefPzNfGr7d27qsEOY7ePgiKjDexyzw9+Pzqb9mezQVRqEy/XTLmIH/AAoj9kD9tgck+Bx45jKW1WSirZ8aJsRLcst1qzd644x2o4QRA44MBwY8Bw5eJap6N1QFAAAGAAMADwAHKviaToKxqhPIVUlNtlhRSPtp/CvnvTXwRStdskZO+Naeq2ENzGYriJJEPRhxHmp5qfMYrYpWbZiil9pdnLjRp1vrKRu6DYBPEpk/8Kb8aNyz6ZwcE3PsDtlFqUG+uElTAlizkqTyI8UODg+o5g1qazd20ULfTHiWKQFCJCMMCOKgc24eFUXa6oNM1AT2Myzwg8ME+3Gx9qGQEZDDHPxCt5VbxSbXJoyRS7HqalaumX6TwxzxneSVVdT5MMj31tVtNYpSlAKUpQClKUApSlAKUpQClKUApSlAU922bdyQuLC2coxUNM6khwG+zEhHFSRxJHHBUDmaiOg9ncSILrU2KBuKwqTvnIz7ZHHP7K8up6U0/dutoLiaXBSKWeU54jEB3E+GEPurf1rU2uJTI3Lkq/hXoPXx86A/NdurIWs8cFlEmY2AkIXfGBkNnBJPDP2qnPZldM2k2pPMK6D0SR0X5KKqvWpN2CQ/skfHh+tXBshZ9zYWkJ5pEpb95hvN82NaM79ptxdzrqQMsxAVQSSeQA5k1U2paxfa1M8Vkxhs4zguSUDebke0xI4iMchjNWRtDYtPa3FujBWmjZAx5DeGOOOnT300HSktbeO3jHsxqBnqzc2c+ZOTWiMlFX5NrVsh+yHZ9NY3CTLebyce8jEbKHBU4zlyCQcHOM8KsClYbe5V97dOdxijeTLzB+IPvFRlJy5ZlJIzUpSomSPbQ7H297Os1yZGCRhEjVyiDiSz8OJJyBz+6OdQnarsrCI0tkzkrxMLneyB0jbnnybOfEVa9YPpa973Ofb3N/Hiu9u5HocZ9RWyOSSIuKZHewHWDLYyW7HjbSHdzzCSe0P6u8Huqz6qHs9X6Pr+oW4GEmj70DpnKP8AnM9W9V1O1ZWapilKVkwKUpQClKUApSlAKUpQClKUAqtO1HtMWyza2xDXRHtN9pYc8sj70mOIXpzPQHd7V9uhYQ91CR9KmB3OvdryMrDx6KDzPkDVKaPp26rXk+WbDOA3E/iLsTzYnx8fGteTIoK2WdLppZ57V28v6Rj2QuGW4uS5O80EgYtzy0sW9nPU5NdZL+IndEkZPgGUn865Oyey02qTSMCI48700h+yuTkKo4bzHHLOBjJ6Zl1t2a6XMGitNQ35wDwLxSLkeKKoO7nqDWd6Xc1Shy9vY4Gtx7yIh5PLGp9C4FXxjHDwrzc4ljW4tJiRJBvMMnJUxMMgHqORB8DXobSb0TwRTDlLGj/zKD+tac/hksXk26UpVY3GSDGeNQ3UdQWw1JjKcW2oBWD/AHUuEAQhjyAdQhz4j1Nfm3em6jIYpLCfc3AwaPeC72SCG9oFW5Ywaht3s1rV/uw3bhYgwJLGHAOCN7EXFjgnAOB6VuglXLISbsuGodPqht9YEUhIivYUEZJ9kSxlhugchkH4lalttDuIqAkhVC5PM4GMnz4VGu0TZs3tt9XwnhPeQkcDkc0B6ZwMeYU9KhGrpmX2JSKh3aJqK28lpfow+ocxypvDLRTYDYXmxUqCBWpsrraatZS2dwWScJuSgeyxxwEqg8jkcR0PkRWhpnY7bo+9NM8qj7iqIgfJiCT8MVOKUX7jDtrgx6htFFZ6/Fdud6GS3QFl4+zJvASeYG6p4dOWeVXjbzq6q6MGVgGVgcggjIII5g15x7T9OVtSjgTCKLVAoUYC7pk3QAOg4cK6XZHt09lKNPu2+pZsIzH/AITHlxP+GxPuJzyJqxCSpIhPFLbv8WegKUpWw0ilKUApSlAKUpQClKUArn7QaxHaW8tzKcJEuT4k8lUeZJAHma6FUj2/bQF5IdPjOd3EsgHVm4RIfTi2P2loZSt0QSF5NRvJLu445beI6Z+5GP2VGP8AZrp7Syf9HlA/Dx+VbFjbCCJYxzA4nxJ+0axXEQdWU/eBHxFcqeXfk3eEeuwaX0NM8a+TXJNey3S45dFEbZ3Znl73dOC2JN0qSOOCiqp8j0qJWGxBlguL+3Zop455mt40ACgQuQE8d47pA444Dnk10OxjXxGZdPlOGZt+LPVhwkQefshh/FVk6Xp6wKyJ9lpJJPQyOXI9Msatzk4tnmFG+5Ab3YJNTaK/abuvpEMLvGsYJ3jGuSGLenTpU/0nT1t4Y4EyUiUIu8cnA8fOtoCv2tUpt8E1FIUpSoGRSlKAAUIrky6+sd/FaMAO9heRSTjLKygIv8O+fdW/f6hHEpeaRI1HMuwUfM1KjFlfdoWzckEv97WR3ZY/amUcmA5yY68ODDqOPMcZVsZtMl/b98qlGU7kinjusAD7J6qQQRUY1zbv6WJLLTYZLiSRWQy43YkDAqWyRy48zgeZqWbI7PpZWyW68SOLty33P2m9OGB5AVOXx93ciu/BWm2sm/rMn/hQovvwG/8AUrhbRad3id4o9tB/MvUfqK2/pXf319cDk0pVT5KcA/BVrdrVkm45FXg7ujwRyaXbLzZY/Yrtebu2NtK2ZrYAAnm8R4Ix8SPsn3HrVkV5Z0bUzpmox3K57sNlgOsb8JF93MDxC16kikDAMpBDAEEciDxBFdCMlJWjzuXG8c3B+D6pSlSNYpSlAKUpQClKUB+MwAJPADia8txXZvtSnu24gu0g9D7MQ9yAfy16C7Rr8waZeSA4Pcsqnzk9hfmwrz5sjFuwO/42wPRRgfrWjUS242dDpmL1NRG+y5/0dmR8nNfNKVyz1TdnE1nS2LCaEkOCCcHdbI5MhHJh+ldJO1K/RO6bui4GA7xkOPMgEKT7vdWzXF2qhJhDjmjA+48D+Yq3hy3UZI5Gu0MWpZYcPyi2OzTRporZrq4meWW8CSnLFgq4JQceGSHJOMAcB0qV1Huy7URPpkH4ogYW/wDt8F/p3D76kNSydzjR7ClcOPWty9azlwO8USW7cgwAxJH5spUt6N5V3Kg1RI/SuBk4x61D9pNs3sJMXFs7QN/w54iCOP3ZFbG6w9ePMeAlGq2cdxE0Eq70brusOXwI5Hkc1BY9qBp7f3fqAZowuIZ93fWSLkolUDO8v2SQDy4jqZxSZFs5W0u02j6iI+/e5jaIndZUIYZxkZAYEZAPurDoOlaHPKEElzcSBWfEplAwg3m5KueA5V15tH0C59pZLZCfwTdz/RvAD4Vl0nZzSLWUTJdJkK6+1cxlcOpVs+4+NbLSVKyNO/Bx7jtQtrePutPtMDpvKsSZPXdTLOfhnxrox3N1bWNxqV87fSJE3YYj7Kxb/BAEHBWJIJ64UZPOpLoGxtjbFZYIVLYBWRmMh4jgULEheHUYqv8AtX1j6VdR2ER9iE5kI5b+OP8AIpI9WI6VhNN8fqZUZNpefBw9mbfct18Wy3x5fICurXyigAAchwHur6qlOW6TZ63Fj9OCj9I5G00GYt8c4zn3Hgf0Puq7exrWfpGmRBjl7cmBvRMFP6GT4VUtxFvKynkwI+IxUk/s66gRJd256qkgHmpZH/NKu6SVxaOD1jFWRTXn9i76UpVs44pSlAKUpQClKUBX/bpNu6TIPxSQj4SBv8tVHoSbttCPEFv5mJq0f7QB/wCrFHjcRj+iQ/pVY6UfqIf3F/Kqmr+KOz0b+5J/j9zapSlUD0Ir5kQMCpGQRgjyNa99fpEMuePQDix9BXAn1SaclIwQvULz/ibkvp+dbsWGc3wUtVrcOBVJ2/omnY5rQt7yayZspMT3Z/8AETp6suR6oKuCVcGvM0+nSwBZQwyhDZTOUIIKsD1wR7quHZTtOtriNUu3WCcDBLcInP4lbkufwtjyJq7mxSR5iGWMm6Oztds+LyEBW7ueJu8glHNHHL+E8j7j0rV2Q2oNwWtrhe6vYeEsZ4b2P8SPxU8Dw5Z8CDUit7lJBmN0ceKsGHyNQTtJFiWUyXItr2LBjkQO0i9QJBGCd3wzxGeHMg6I8+1mx8clgVztb0SC7j7q4jDrnI5gqfFWHFT6VXegdqZT6q9USY4d/Dx3vNkIHyAP7IqbWm2lhIAVu4Bno7CNver4Io4SiwpJkcn7IbMnKy3Kjw3o2A9CY8/HNbul9l1hCwYrJMVOR3rZXh4qoUH0INdC/wBvdPiGTdRsfCPMp/oBx76g20Hay7gpZx92OXeyYZ/4UGVX1JPpU16kiL2ImPaFtatlCUjI+kSDEa/gB4GRh0A6eJ99U3s7dKsjb59qTGGJzk5JIJPUkg564rQ+mK8pkuC8mTljneJPi+TkgeH/ALV1NW0sMvewgHIyVHJh4r5/nViOnvG0Rhq3iyqddiR0qMaHr2MJLnHIMenk3+tSeuXkxuDpnrNPqYZ47oitrsWbc1l0/FFOP60YflWrWz2Sr/156JMfko/WrGk+TOd1lf04v8noalKVfPPClKUApSlAKUpQFedu0O9pTH8E0TfFtz/PVR6A+bePyBX+UkfpV9dpOnmfTLyMDJ7ouB5x4kX5oK897LTZjZfwtn3MP9QarapXCzqdJnWavtHXlkCgsxAA5k8BXA1HaL7sPXhvEfJF6n1rNtX/AMND90Mc/A4/WvnZ2zj3Fm+0x6n7vQhR09ajpNNGfuZY6p1HJhk8cePyaun6IznvJyRn7ufaP7x6egqQQxKg3VAUDoOArXuLvBwvx/0rUeUnmTXVSjHhHl5ylN3JnQkuV5Zz8641ni3nEywRzxjIaCUZBVgQQD0PHIPMY61mpWJe7uZg9vYl2k//AA1c8XhktZOqtLKoB8mLFf8AfKonoemRTGaRgSneFUDMc7vMbxBBLbpUe6sE1urcxx8evxre2YP1Mi/hlI/pH+lUdWnCFo7XSNmTPUlfD4P282XQ8YnKnwPtL/r864otFt5MXcDSRtw3o3KEeaNgrnyYfDrLqxX3eMm6jhOGOKhvzqljzzTpvg7Wp6dgnFygqf4/g1ob/RI4zItrdSuOSzNhM9AxRsY9x9K1LTSDcETyiOONhlYoVEaheYHs8h8SeprRtdVjW1MDDL+2AoB9rJODnl1+Vb+zM0YhT2x3ntZBc5HE49nOMYx0rdklNRdWuSjpNPg9Vbmnxddqf7m9qGnQmF41jUeyd0gAEEDgc864ezt0REAeIBIx/p8akhYYz0qKaGPqs+LE/p+lbNBKXJr67GHsaS/Q29dsEKGdMAji3gw65/are2ccmEZ4gEgenD/nXJ1iYiIrn7ZC/PP6VINLtu7iROoHH1PE/M1LXtUjV0OMnNvwkbVb/YmhbWJn6LDMc+skQFcy4l3FZjyUE/AVKP7O1gS15cHwjiB8/ad/zSq+jXdlzrM+Ix/yy66UpV44IpSlAKUpQClKUB8uoIIIyCMEeRryxJZGy1Ce0bkjtGP3ftRH3qV/mr1TVJdv+zpDxahGMZxFKR0YHMTn5rnyWozjui0bcGR48imvBEdWtu8ideuMj1HEf6e+uFsncAF4uhG+PyYflUg066Esav1PMeBHMVF54/o94D90tkfuvwPwP5VX0U3GTizq9ZxLJjjlj/30du9XDnz41r1u6gvI+6tKupLueZXYUpWuzkzwpng29n3KawZSNimkzblw6HlMoI/eX/lmvp0wSD0rVvLXfxx3WXkRWrNj3wcSzpNQ8GVZCQXN0kYy7BR58/cOZrmSxXF3HI0KMsKgnJ4NLjmqeP8Avj0rDsboK3ErPJ7cURGSf8RvDn9kdfHh41ZqqAAAMAcgOAHpWnT6GK90i7rutZJrZBUjH2dT2jWJuILVO/t42EixoGmdkXeG6x9pt8cR7xxxXO2/2Zgk07+9PozQTOI8qfZILyKn1ics4JOcAnIzWpol3/durRuOEF2d1vAMT+jMPdIfCpVt3rkt5pcwltZbY/TIYUEn+IolUh1yBwOOmRw4E1scadFOM7Vohsmw1uU3VLo2Ptb2ePmp4EfCojZIyF4mwe6YoGU5BwenpU82t1YwQ7qH62XKR+X4n/hHzxUJgiCKFHID/wByasSik+CrGcpL3M1ZY+9uYo+i+23u4/p86llRzZdN95Zz1O6vp1+QWpHXF1k92Svo9h0jD6eDc/Jx9p7rdiCZ4yED3Dif0Hvq8ex7RzbaZDvDDz5nbofrMbmf4AlUZoelnVNTitxkxBvaI6Rpxkb38gfFlr1OiAAADAAwAOgHIVawQ2wOR1DP6uZtdlwfVKUrcURSlKAUpSgFKUoBWhrmlR3VvLbyjKSqVPiPBh4EEAjzArfpQHlOa2k067ktbjhhsE8lOfsSr+yw/wB8KwbZweyknUEr8eI/L51fPansKNRg34wBcwg92TwDjmYmPgeYPQ+RNeebq8YRSWswKyRnA3hhgVbBRh0I4itE8dTU0dLBqVLBLDP9P4JCH7yFW8VDfLjWjWTQZM2q+QYfAnHyxWOui+UmcGqbQr4hT/pER8A/5Cvi9cqhZSARx48uHMVpWerqZY3bKqoYMeYBYcOXp86jasmotrg7N39s/wC+lYSK1rjV4ixKkt6Kf1xWs+soPut8VH60clZhQl9H7btc2rb0DnHh4jwZeTevP0qU6N2gRthbhTE3LeGSmfMfaX5+tRqK7kcexA7egY//AKqaw3drK/2rSTPjuSg/HcqKnt7Mm8e75In+1Nql3aM0TK5T6xCpB4jmAR4rkfCtzUtr1vNO00O+GWffmPgLWNiSfAEsjfxCqot5XhPBmjfyJVvIHln31hfhxzw6jOARkE/HA+FYlNSdkoY3FNEnur43ErXDZAPsxqfuoOXvbma5+s3G7GQObcB+vy/OtaG/kbAUKc8gqlj6DB41gktp5JkRkfvGICIFKsSTwwpGeOOflRzVGI43fJJ7Fo7aBFdgpxkjqSeJ4DifCtHVNoFZCke8N7hvHCjHXHHOanGg9iszjvr24WEEbzKuJJMc/adjuKf5hVgbF7PaTCWWzEc8gyry/wDzBB6qXAKR9PZGKpLTxvdLlnYydSns9OCpVX5Ib2AXdlGZIy+LyY4AYYBjXiFib7x5sw4HhyIXNXZVIdsmyqWTQ6lZqIiJRvhBhQ/2o5FA4LkqQQOByPPNvbO6qt1bQ3Kcpo1fHgSOK+45Huqwc06NKUoBSlKAUpSgFKUoBSlKAVWHbD2fpcxSX0OEuIY2Z/wyoiknPg4A4HryPQiz60ddh37adPxRSL8UI/WgPLeyT5gYeDH5gVlrT2Pf2JR4EH4g/wClblWV8UVZfJnzPaQyEF0bgMcGOPhmsmn6Tam5tIypMctxHHIu8wyrnHPOR6g1+VguZ+77uX/upI3/AJWBrEuxmDdrk9FWHZ1pkIASygOOrr3p+MhJrvWumQx8I4ok/dRV/IVso2QCOR4/Gvqq5ZPwCv2lKA5mvxq0YDKrAsOBAI5HxrzlNapFe3yEKAs7bvAcASSAvgONej9b+wP3v0NecdqBjU74ftofigNTxupEMiuJqaLdiLWLSReXew56facRsfgTVpdutp3ZsNQXg0E6ox/ZJDjPoUI/jNUrqrFZFccwuR6qwIq9O2S8SfRpGXifqJAenF0H+asT7mYfFHb2q0EXcMTOlxcIgGLSORIY3YH7crMQWAxy3vdW1od3doqxf3YlvEowoS4iIUeSqoHzrHptx31lEvfTQl0Rt+EJvYKg4zIjAc/DPnWO20tkII1S/Pk4t3Hvzb1EkZe1Kw7/AEu5jx7W5vqP2ozvj5rioz/Z91XvLGS3J428pK/uS+2P6u8qZa7eIIDvOGCqzO2McApyT0HDNV9/ZysyILuYjgzxxj1jQsf/AOooC4aUpQClKUApSlAKUpQClKUArFdR7yMv4lI+IxWWlAeNdJvjbPJG6HJO6w5MpXeBGD5k8PKuxBcK49k+7kR6ivRe02wVjfEtNCBIf8WP6uT1JHB/4gRVQbWdj13b5ktWNxGOIC+zOv8ADyf+Hifw1sUyEsafJGKwXyZjYeX5ca0PpksbFJF9peBDAxuP3gRw+FZjqKsCCGGQRyzz9DUtyaNWySZ6j2Kvu/0+0lPN4IyfXdAb5g12qr7sM1DvdLRCeMEkkZ957xflIB7qsGtJYFKUoDQ1ofV/xD9a86bbR7mq3efvCJv/AC1FejdXH1Z8iPz/AOdUltTswt9rDQs5jH0ZJCQoYnDlcDPAc+flWU6dmGrVFb6qwLLgg4DA4OeeP9KsexsNW1SwjgiggjtSiJ3sj4MndFcMMZK+0n4ffXH07Y6Ea3Hp8pdoW48Tuuw7lnAyuMe0p5Y4CvRen2UcMaQxKEjjUKqjkAOQo3bCVKiiNoND1zT7dG+k78KbseIAHaMAYUkGIHd4YznwzzrQ07bKBMNNqGpO45qFiRc9Rglvzr0dWN4FPEqp9QDWDJ5/1jam61VRaWFtL3cmFdzxLDqHZRuRrw4nPHl5G6Ni9nlsLOK2UglAS7DhvOxy7emTw8gK7YGK/aAUpSgFKUoBSlKAUpSgFKUoBSlKAUpSgOZrOz1rdDFxbxS45F0BYejcx7jUWueyLS2yVhdSQcYmlwD0OC/yqeUoCluwG7aKe+sZODrh8ftRsYpfn3dXTVJakP7v2ojk5R3hXPh9eO7P/morH1q7aAUpSgNe/XMb+n5caqtuGvj9qwx8JqtqRcgjxBFUft3rX0HU7a6MZkBtpE3Q279/xIPjQH5t5N9G1fTbzzVWP7KSAN/RM3wq8681X97d67LDHDbFURiA67zKgcqGeSQgKMBc4HH1r0oowAKA/aUpQClKUApSlAKUpQClKUApSlAKUpQClKUApSlAKUpQFU9v+kFraG9Tg1tJus3gshGG90ip/Ma19H7coSALm2lVuGWiKSKfPDFSPTjVtzRK6lWUMp4EEAgjwIPOopf9mmlyklrSNSf+7Lw/KNgKA1bTta0p/wDtBT9+ORfnu4+dbMnabpY/7ZEfTP6iuZL2NaWeUcy+kz/5iaxDsU03/wCo/wDy/wDKgMmodrunr9ibP7qO5+S4+dVRt3tPHqM1t9HilLxsVG8FBkLlN1VUEnmvXxq3bXsf0tOcMj/vTSf5WFSLR9kbK1YPBawxuOAcKC/n7Zy3zoDsRLgAYA4ch08uFfdKUApSlAKUpQClKUApSl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5" y="1600199"/>
            <a:ext cx="8759825" cy="4866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31892</TotalTime>
  <Words>825</Words>
  <Application>Microsoft Office PowerPoint</Application>
  <PresentationFormat>On-screen Show (4:3)</PresentationFormat>
  <Paragraphs>160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Median</vt:lpstr>
      <vt:lpstr>Nasdanika Foundation Server (NFS)</vt:lpstr>
      <vt:lpstr>Overview</vt:lpstr>
      <vt:lpstr>Logical architecture</vt:lpstr>
      <vt:lpstr>Physical architecture: 1-tier</vt:lpstr>
      <vt:lpstr>Physical architecture: 2-tier</vt:lpstr>
      <vt:lpstr>Physical architecture: 3-tier</vt:lpstr>
      <vt:lpstr>Physical architecture: n-tier</vt:lpstr>
      <vt:lpstr>Configuration Management</vt:lpstr>
      <vt:lpstr>Example</vt:lpstr>
      <vt:lpstr>NFS and the Cloud</vt:lpstr>
      <vt:lpstr>Routes</vt:lpstr>
      <vt:lpstr>Routing example</vt:lpstr>
      <vt:lpstr>Out of the box routes</vt:lpstr>
      <vt:lpstr>Security</vt:lpstr>
      <vt:lpstr>Polymorphic Web UI</vt:lpstr>
      <vt:lpstr>Functional Testing</vt:lpstr>
      <vt:lpstr>UI Part </vt:lpstr>
      <vt:lpstr>Set up workspace(s)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Pavel</dc:creator>
  <cp:lastModifiedBy>Pavel</cp:lastModifiedBy>
  <cp:revision>374</cp:revision>
  <dcterms:created xsi:type="dcterms:W3CDTF">2014-04-30T03:31:57Z</dcterms:created>
  <dcterms:modified xsi:type="dcterms:W3CDTF">2014-11-10T22:55:15Z</dcterms:modified>
</cp:coreProperties>
</file>