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84" r:id="rId4"/>
    <p:sldId id="285" r:id="rId5"/>
    <p:sldId id="330" r:id="rId6"/>
    <p:sldId id="331" r:id="rId7"/>
    <p:sldId id="332" r:id="rId8"/>
    <p:sldId id="336" r:id="rId9"/>
    <p:sldId id="333" r:id="rId10"/>
    <p:sldId id="334" r:id="rId11"/>
    <p:sldId id="335" r:id="rId12"/>
    <p:sldId id="286" r:id="rId13"/>
    <p:sldId id="287" r:id="rId14"/>
    <p:sldId id="338" r:id="rId15"/>
    <p:sldId id="339" r:id="rId16"/>
    <p:sldId id="346" r:id="rId17"/>
    <p:sldId id="340" r:id="rId18"/>
    <p:sldId id="343" r:id="rId19"/>
    <p:sldId id="344" r:id="rId20"/>
    <p:sldId id="341" r:id="rId21"/>
    <p:sldId id="342" r:id="rId22"/>
    <p:sldId id="345" r:id="rId23"/>
    <p:sldId id="337" r:id="rId24"/>
    <p:sldId id="347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sdanika.org/repository" TargetMode="External"/><Relationship Id="rId3" Type="http://schemas.openxmlformats.org/officeDocument/2006/relationships/hyperlink" Target="https://github.com/Nasdanika/server/tree/master/org.nasdanika.webtest" TargetMode="External"/><Relationship Id="rId7" Type="http://schemas.openxmlformats.org/officeDocument/2006/relationships/hyperlink" Target="http://www.nasdanika.org/examples/test-report/" TargetMode="External"/><Relationship Id="rId2" Type="http://schemas.openxmlformats.org/officeDocument/2006/relationships/hyperlink" Target="https://github.com/Nasdanika/server/wiki/web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sdanika.org/server/apidocs/org/nasdanika/webtest/package-summary.html" TargetMode="External"/><Relationship Id="rId5" Type="http://schemas.openxmlformats.org/officeDocument/2006/relationships/hyperlink" Target="https://github.com/Nasdanika/examples/tree/master/org.nasdanika.examples.bank.app.tests/src/org/nasdanika/examples/bank/app/tests" TargetMode="External"/><Relationship Id="rId4" Type="http://schemas.openxmlformats.org/officeDocument/2006/relationships/hyperlink" Target="https://github.com/Nasdanika/examples-bank-ui-driv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danika.org/examples/test-repor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04660"/>
            <a:ext cx="7851648" cy="1043340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en-US" sz="7200" cap="none" dirty="0" err="1" smtClean="0"/>
              <a:t>Nasdanika</a:t>
            </a:r>
            <a:r>
              <a:rPr lang="en-US" sz="7200" cap="none" dirty="0" smtClean="0"/>
              <a:t> </a:t>
            </a:r>
            <a:r>
              <a:rPr lang="en-US" sz="7200" cap="none" dirty="0" err="1" smtClean="0"/>
              <a:t>WebTest</a:t>
            </a:r>
            <a:endParaRPr lang="en-US" sz="7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45428"/>
            <a:ext cx="2209800" cy="73637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 smtClean="0"/>
              <a:t>November </a:t>
            </a:r>
            <a:r>
              <a:rPr lang="en-US" sz="2800" dirty="0" smtClean="0"/>
              <a:t>2014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62200" y="6045428"/>
            <a:ext cx="6781800" cy="7363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 smtClean="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rPr>
              <a:t>Selenium Web Driver * </a:t>
            </a:r>
            <a:r>
              <a:rPr lang="en-US" sz="2400" noProof="0" dirty="0" err="1" smtClean="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rPr>
              <a:t>JUnit</a:t>
            </a:r>
            <a:r>
              <a:rPr lang="en-US" sz="2400" noProof="0" dirty="0" smtClean="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rPr>
              <a:t> * </a:t>
            </a:r>
            <a:r>
              <a:rPr lang="en-US" sz="2400" noProof="0" dirty="0" err="1" smtClean="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rPr>
              <a:t>OSGi</a:t>
            </a:r>
            <a:endParaRPr kumimoji="0" lang="en-US" sz="2400" b="0" i="0" u="none" strike="noStrike" kern="1200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995260"/>
            <a:ext cx="7851648" cy="104334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Modular functional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 Web and Mobile Applications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705600" cy="495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219200"/>
            <a:ext cx="4317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Opens by clicking on a screenshot in the carousel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Test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837944"/>
            <a:ext cx="8823960" cy="402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531352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 Case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– A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JUnit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 test case class implementing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WebTest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interface.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Test Method </a:t>
            </a:r>
            <a:r>
              <a:rPr lang="en-US" sz="1700" dirty="0" smtClean="0">
                <a:latin typeface="+mj-lt"/>
              </a:rPr>
              <a:t>– A </a:t>
            </a:r>
            <a:r>
              <a:rPr lang="en-US" sz="1700" dirty="0" err="1" smtClean="0">
                <a:latin typeface="+mj-lt"/>
              </a:rPr>
              <a:t>JUnit</a:t>
            </a:r>
            <a:r>
              <a:rPr lang="en-US" sz="1700" dirty="0" smtClean="0">
                <a:latin typeface="+mj-lt"/>
              </a:rPr>
              <a:t> test method. Uses Actor and Page specifications.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Page Specification </a:t>
            </a:r>
            <a:r>
              <a:rPr lang="en-US" sz="1700" dirty="0" smtClean="0">
                <a:latin typeface="+mj-lt"/>
              </a:rPr>
              <a:t>– An interface abstracting test/actor code from the details of UI implementation.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Actor Specification </a:t>
            </a:r>
            <a:r>
              <a:rPr lang="en-US" sz="1700" dirty="0" smtClean="0">
                <a:latin typeface="+mj-lt"/>
              </a:rPr>
              <a:t>– An interface abstracting tests from how a particular UI flow is implemented.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Page Implementation </a:t>
            </a:r>
            <a:r>
              <a:rPr lang="en-US" sz="1700" dirty="0" smtClean="0">
                <a:latin typeface="+mj-lt"/>
              </a:rPr>
              <a:t>– An implementation of the Page Specification for a particular UI.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Actor Implementation </a:t>
            </a:r>
            <a:r>
              <a:rPr lang="en-US" sz="1700" dirty="0" smtClean="0">
                <a:latin typeface="+mj-lt"/>
              </a:rPr>
              <a:t>– An implementation of the Actor Specification for a particular UI.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Page Factory </a:t>
            </a:r>
            <a:r>
              <a:rPr lang="en-US" sz="1700" dirty="0" smtClean="0">
                <a:latin typeface="+mj-lt"/>
              </a:rPr>
              <a:t>– A factory interface for creating pages.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Actor Factory </a:t>
            </a:r>
            <a:r>
              <a:rPr lang="en-US" sz="1700" dirty="0" smtClean="0">
                <a:latin typeface="+mj-lt"/>
              </a:rPr>
              <a:t>– A factory interface for creating actors.</a:t>
            </a:r>
            <a:endParaRPr lang="en-US" sz="1700" b="1" dirty="0" smtClean="0">
              <a:latin typeface="+mj-lt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1700" b="1" dirty="0" smtClean="0"/>
              <a:t>Page Factory Implementation </a:t>
            </a:r>
            <a:r>
              <a:rPr lang="en-US" sz="1700" dirty="0" smtClean="0"/>
              <a:t>– An implementation of the page factory interface.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1700" b="1" dirty="0" smtClean="0"/>
              <a:t>Actor Factory </a:t>
            </a:r>
            <a:r>
              <a:rPr lang="en-US" sz="1700" dirty="0" smtClean="0"/>
              <a:t>– An implementation of the actor factory interface.</a:t>
            </a:r>
            <a:endParaRPr lang="en-US" sz="1700" b="1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sz="1700" dirty="0" smtClean="0">
              <a:latin typeface="+mj-lt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Annotations (partial list)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Wait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– Applies to test/actor/page methods and page classes to wait for certain conditions (e.g. visibility of an element) before executing method or initializing page class.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b="1" baseline="0" dirty="0" smtClean="0">
                <a:latin typeface="+mj-lt"/>
              </a:rPr>
              <a:t>Waits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– Composite Wait – a collection of Wait annotations connected by AND.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Screenshot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–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Configures when to take a screenshot and allows to specify delay.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b="1" baseline="0" dirty="0" err="1" smtClean="0">
                <a:latin typeface="+mj-lt"/>
              </a:rPr>
              <a:t>ActorFactory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– A field annotation for injecting actor factory </a:t>
            </a:r>
            <a:r>
              <a:rPr lang="en-US" dirty="0" err="1" smtClean="0">
                <a:latin typeface="+mj-lt"/>
              </a:rPr>
              <a:t>OSGi</a:t>
            </a:r>
            <a:r>
              <a:rPr lang="en-US" dirty="0" smtClean="0">
                <a:latin typeface="+mj-lt"/>
              </a:rPr>
              <a:t> service into a test class.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PageFactory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–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 field annotation for injecting page factory </a:t>
            </a:r>
            <a:r>
              <a:rPr kumimoji="0" lang="en-US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OSGi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service into a test class.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b="1" baseline="0" dirty="0" smtClean="0">
                <a:latin typeface="+mj-lt"/>
              </a:rPr>
              <a:t>Pending </a:t>
            </a:r>
            <a:r>
              <a:rPr lang="en-US" baseline="0" dirty="0" smtClean="0">
                <a:latin typeface="+mj-lt"/>
              </a:rPr>
              <a:t>– Test methods with this annotation are not executed,</a:t>
            </a:r>
            <a:r>
              <a:rPr lang="en-US" dirty="0" smtClean="0">
                <a:latin typeface="+mj-lt"/>
              </a:rPr>
              <a:t> but included into the report. Can be used if a test is implemented before actors and pages it uses.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600200"/>
            <a:ext cx="6019800" cy="2514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Tests depend on actor/page specifications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600" dirty="0" smtClean="0">
                <a:latin typeface="+mj-lt"/>
              </a:rPr>
              <a:t>Actor implementations depend on page specifications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Implementations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are provided as </a:t>
            </a:r>
            <a:r>
              <a:rPr kumimoji="0" lang="en-U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OSGi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services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63973"/>
            <a:ext cx="6448425" cy="514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Factory injection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framework finds actor/page factory </a:t>
            </a:r>
            <a:r>
              <a:rPr kumimoji="0" 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OSGi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service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400" dirty="0" smtClean="0">
                <a:latin typeface="+mj-lt"/>
              </a:rPr>
              <a:t>The framework creates a proxy to intercept  method invocations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framework injects the proxy into the test class</a:t>
            </a: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600" dirty="0" smtClean="0">
                <a:latin typeface="+mj-lt"/>
              </a:rPr>
              <a:t>Test method execution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framework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takes a screenshot before and after method invocation (configurable)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 code uses the injected factory to create actors and/or pages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factory proxy creates proxies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for actors and pages and returns them to the test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400" baseline="0" dirty="0" smtClean="0">
                <a:latin typeface="+mj-lt"/>
              </a:rPr>
              <a:t>When test code invokes actor/page</a:t>
            </a:r>
            <a:r>
              <a:rPr lang="en-US" sz="1400" dirty="0" smtClean="0">
                <a:latin typeface="+mj-lt"/>
              </a:rPr>
              <a:t> proxies’ methods they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200" dirty="0" smtClean="0">
                <a:latin typeface="+mj-lt"/>
              </a:rPr>
              <a:t>Honor @Wait and @Waits annotations if any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200" dirty="0" smtClean="0">
                <a:latin typeface="+mj-lt"/>
              </a:rPr>
              <a:t>Invoke the corresponding actor/page method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200" dirty="0" smtClean="0">
                <a:latin typeface="+mj-lt"/>
              </a:rPr>
              <a:t>Take screenshots before and after actor/page method execution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600" dirty="0" smtClean="0">
                <a:latin typeface="+mj-lt"/>
              </a:rPr>
              <a:t>Report generation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Duplicate screenshots are eliminated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400" dirty="0" smtClean="0">
                <a:latin typeface="+mj-lt"/>
              </a:rPr>
              <a:t>Screenshots are organized into slide shows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Test/actor/page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method calls are organized into a tree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Class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81" y="1600200"/>
            <a:ext cx="3817219" cy="2333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" y="4613910"/>
            <a:ext cx="3893820" cy="1996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1980" y="4267200"/>
            <a:ext cx="38938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1600200"/>
            <a:ext cx="3048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fragment</a:t>
            </a:r>
            <a:endParaRPr 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969532"/>
            <a:ext cx="3029396" cy="4348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Factory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580377"/>
            <a:ext cx="27336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Specification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8540" y="1580377"/>
            <a:ext cx="508730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Implementation</a:t>
            </a:r>
            <a:endParaRPr lang="en-US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57376"/>
            <a:ext cx="2707005" cy="733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8541" y="1857376"/>
            <a:ext cx="5087303" cy="31470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676900"/>
            <a:ext cx="5920740" cy="7267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09600" y="5399901"/>
            <a:ext cx="592074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Component definition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Class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045733"/>
            <a:ext cx="3793807" cy="32470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676400"/>
            <a:ext cx="3793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927157" cy="52406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29199" y="1078468"/>
            <a:ext cx="392715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fragment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Functional testing framework built on</a:t>
            </a:r>
          </a:p>
          <a:p>
            <a:pPr lvl="1"/>
            <a:r>
              <a:rPr lang="en-US" dirty="0" smtClean="0">
                <a:latin typeface="+mj-lt"/>
              </a:rPr>
              <a:t>Selenium </a:t>
            </a:r>
            <a:r>
              <a:rPr lang="en-US" dirty="0" err="1" smtClean="0">
                <a:latin typeface="+mj-lt"/>
              </a:rPr>
              <a:t>WebDriver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JUnit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OSGi</a:t>
            </a:r>
            <a:r>
              <a:rPr lang="en-US" dirty="0" smtClean="0">
                <a:latin typeface="+mj-lt"/>
              </a:rPr>
              <a:t>/Equinox</a:t>
            </a:r>
          </a:p>
          <a:p>
            <a:r>
              <a:rPr lang="en-US" dirty="0" smtClean="0">
                <a:latin typeface="+mj-lt"/>
              </a:rPr>
              <a:t>Implicit screenshot capturing</a:t>
            </a:r>
          </a:p>
          <a:p>
            <a:r>
              <a:rPr lang="en-US" dirty="0" smtClean="0">
                <a:latin typeface="+mj-lt"/>
              </a:rPr>
              <a:t>Report generation with screenshots organized into slide-shows</a:t>
            </a:r>
          </a:p>
          <a:p>
            <a:r>
              <a:rPr lang="en-US" dirty="0" smtClean="0">
                <a:latin typeface="+mj-lt"/>
              </a:rPr>
              <a:t>Actor and page classes to facilitate reuse and address device/browser variability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Factory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1537900"/>
            <a:ext cx="38576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Specification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342636" y="1537900"/>
            <a:ext cx="44362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Implementation</a:t>
            </a:r>
            <a:endParaRPr lang="en-US" sz="12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814899"/>
            <a:ext cx="3857625" cy="985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2636" y="1814899"/>
            <a:ext cx="4436269" cy="31218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" y="5257800"/>
            <a:ext cx="6400800" cy="1400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4984649"/>
            <a:ext cx="64007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Component definition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537466"/>
            <a:ext cx="32614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Page Factory is injected by </a:t>
            </a:r>
            <a:r>
              <a:rPr lang="en-US" dirty="0" err="1" smtClean="0"/>
              <a:t>OSGi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3718606" y="2438400"/>
            <a:ext cx="853394" cy="1283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990600" y="3906798"/>
            <a:ext cx="1097303" cy="1579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6553200" cy="518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Class (fragment)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819400" y="3200400"/>
            <a:ext cx="2743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Factory is injected by the framework</a:t>
            </a:r>
            <a:endParaRPr lang="en-US" sz="1200" dirty="0"/>
          </a:p>
        </p:txBody>
      </p:sp>
      <p:sp>
        <p:nvSpPr>
          <p:cNvPr id="7" name="Left Arrow 6"/>
          <p:cNvSpPr/>
          <p:nvPr/>
        </p:nvSpPr>
        <p:spPr>
          <a:xfrm>
            <a:off x="4114800" y="4267200"/>
            <a:ext cx="3581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Suppressing BEFORE screenshot  (blank page)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Test (fragment)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199"/>
            <a:ext cx="4884466" cy="5004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workspace(s)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222246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Install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Nasdanika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Workspace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Wizard from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http://www.nasdanika.org/server/repository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Install</a:t>
            </a:r>
            <a:r>
              <a:rPr lang="en-US" sz="2400" dirty="0" smtClean="0">
                <a:latin typeface="+mj-lt"/>
              </a:rPr>
              <a:t> Maven Integration For Eclipse from the Eclipse Marketplace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Generate workspace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projects – all in one workspace, or several workspaces, e.g. UI driver workspace and Tests project workspace</a:t>
            </a:r>
          </a:p>
        </p:txBody>
      </p:sp>
      <p:pic>
        <p:nvPicPr>
          <p:cNvPr id="5122" name="Picture 2" descr="Workspace Wiz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22668"/>
            <a:ext cx="3006090" cy="28575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4913" y="3822668"/>
            <a:ext cx="2553462" cy="284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822668"/>
            <a:ext cx="2793442" cy="1892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800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Reuse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>
                <a:latin typeface="+mj-lt"/>
              </a:rPr>
              <a:t>Tests – use with different actor/page implementations.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Actors/pages – use in different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tests.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baseline="0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ome functionality (e.g. Log-in or Sign-up tests) can be extracted into shared libraries and reused between applications – facilitates consistent user experience across applications.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>
                <a:latin typeface="+mj-lt"/>
              </a:rPr>
              <a:t>Separation of concerns and duties</a:t>
            </a:r>
          </a:p>
          <a:p>
            <a:pPr marL="777240" marR="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Analysts/Designers – define tests and Actor/Page specifications.</a:t>
            </a:r>
          </a:p>
          <a:p>
            <a:pPr marL="777240" marR="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Test developers – implement tests and actor classes.</a:t>
            </a:r>
          </a:p>
          <a:p>
            <a:pPr marL="777240" marR="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Application developers – implement page classes.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Screenshots allow visual inspection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by a wide community of stakeholders.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reports can be used as a training and documentation resource </a:t>
            </a:r>
            <a:r>
              <a:rPr lang="en-US" sz="2900" dirty="0" smtClean="0">
                <a:latin typeface="+mj-lt"/>
              </a:rPr>
              <a:t>which is always up to date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Wiki - </a:t>
            </a:r>
            <a:r>
              <a:rPr lang="en-US" dirty="0" smtClean="0">
                <a:hlinkClick r:id="rId2"/>
              </a:rPr>
              <a:t>https://github.com/Nasdanika/server/wiki/webtest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Sources - </a:t>
            </a:r>
            <a:r>
              <a:rPr lang="en-US" dirty="0" smtClean="0">
                <a:hlinkClick r:id="rId3"/>
              </a:rPr>
              <a:t>https://github.com/Nasdanika/server/tree/master/org.nasdanika.webtest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 of UI driver - </a:t>
            </a:r>
            <a:r>
              <a:rPr lang="en-US" dirty="0" smtClean="0">
                <a:hlinkClick r:id="rId4"/>
              </a:rPr>
              <a:t>https://github.com/Nasdanika/examples-bank-ui-driver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 application - </a:t>
            </a:r>
            <a:r>
              <a:rPr lang="en-US" dirty="0" smtClean="0">
                <a:hlinkClick r:id="rId5"/>
              </a:rPr>
              <a:t>https://github.com/Nasdanika/examples/tree/master/org.nasdanika.examples.bank.app.tests/src/org/nasdanika/examples/bank/app/tests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-   </a:t>
            </a:r>
            <a:r>
              <a:rPr lang="en-US" dirty="0" smtClean="0">
                <a:hlinkClick r:id="rId6"/>
              </a:rPr>
              <a:t>http://www.nasdanika.org/server/apidocs/org/nasdanika/webtest/package-summary.html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Sample report - </a:t>
            </a:r>
            <a:r>
              <a:rPr lang="en-US" dirty="0" smtClean="0">
                <a:hlinkClick r:id="rId7"/>
              </a:rPr>
              <a:t>http://www.nasdanika.org/examples/test-report/#router/main/content/summary.html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P2 repository - </a:t>
            </a:r>
            <a:r>
              <a:rPr lang="en-US" dirty="0" smtClean="0">
                <a:hlinkClick r:id="rId8"/>
              </a:rPr>
              <a:t>http://www.nasdanika.org/repository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hlinkClick r:id="rId2"/>
              </a:rPr>
              <a:t>http://www.nasdanika.org/examples/test-report/#router/main/content/summary.html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Test Coverage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199"/>
            <a:ext cx="6553200" cy="501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Coverage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35144"/>
            <a:ext cx="8824615" cy="404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Coverage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837944"/>
            <a:ext cx="8823960" cy="404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Class Details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837944"/>
            <a:ext cx="8823960" cy="404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 Details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843" y="1600200"/>
            <a:ext cx="664295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 Details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248400" cy="506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30552</TotalTime>
  <Words>729</Words>
  <Application>Microsoft Office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Nasdanika WebTest</vt:lpstr>
      <vt:lpstr>Overview</vt:lpstr>
      <vt:lpstr>Report Structure</vt:lpstr>
      <vt:lpstr>Summary, Test Coverage</vt:lpstr>
      <vt:lpstr>Actor Coverage</vt:lpstr>
      <vt:lpstr>Page Coverage</vt:lpstr>
      <vt:lpstr>Page Class Details</vt:lpstr>
      <vt:lpstr>Test Class Details</vt:lpstr>
      <vt:lpstr>Test Method Details</vt:lpstr>
      <vt:lpstr>Slide Show</vt:lpstr>
      <vt:lpstr>Parameterized Test</vt:lpstr>
      <vt:lpstr>How It Works</vt:lpstr>
      <vt:lpstr>Concepts</vt:lpstr>
      <vt:lpstr>Annotations (partial list)</vt:lpstr>
      <vt:lpstr>Dependencies</vt:lpstr>
      <vt:lpstr>Test execution</vt:lpstr>
      <vt:lpstr>Page Class</vt:lpstr>
      <vt:lpstr>Page Factory</vt:lpstr>
      <vt:lpstr>Actor Class</vt:lpstr>
      <vt:lpstr>Actor Factory</vt:lpstr>
      <vt:lpstr>Test Class (fragment)</vt:lpstr>
      <vt:lpstr>Parameterized Test (fragment)</vt:lpstr>
      <vt:lpstr>Set up workspace(s)</vt:lpstr>
      <vt:lpstr>Value Proposition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375</cp:revision>
  <dcterms:created xsi:type="dcterms:W3CDTF">2014-04-30T03:31:57Z</dcterms:created>
  <dcterms:modified xsi:type="dcterms:W3CDTF">2014-11-08T19:51:22Z</dcterms:modified>
</cp:coreProperties>
</file>