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9" r:id="rId9"/>
    <p:sldId id="263" r:id="rId10"/>
    <p:sldId id="264" r:id="rId11"/>
    <p:sldId id="265" r:id="rId12"/>
    <p:sldId id="266" r:id="rId13"/>
    <p:sldId id="267" r:id="rId14"/>
    <p:sldId id="268" r:id="rId15"/>
    <p:sldId id="273" r:id="rId16"/>
    <p:sldId id="278" r:id="rId17"/>
    <p:sldId id="269" r:id="rId18"/>
    <p:sldId id="270" r:id="rId19"/>
    <p:sldId id="271" r:id="rId20"/>
    <p:sldId id="272" r:id="rId21"/>
    <p:sldId id="274" r:id="rId22"/>
    <p:sldId id="283" r:id="rId23"/>
    <p:sldId id="275" r:id="rId24"/>
    <p:sldId id="276" r:id="rId25"/>
    <p:sldId id="280" r:id="rId26"/>
    <p:sldId id="281" r:id="rId27"/>
    <p:sldId id="282" r:id="rId28"/>
    <p:sldId id="277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-163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6D94-1E99-4A60-98C5-CD1513B04F60}" type="datetimeFigureOut">
              <a:rPr lang="en-US" smtClean="0"/>
              <a:pPr/>
              <a:t>5/26/2014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7B40-EE48-45EB-9BDA-107AE16ACA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6D94-1E99-4A60-98C5-CD1513B04F60}" type="datetimeFigureOut">
              <a:rPr lang="en-US" smtClean="0"/>
              <a:pPr/>
              <a:t>5/26/2014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7B40-EE48-45EB-9BDA-107AE16ACA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6D94-1E99-4A60-98C5-CD1513B04F60}" type="datetimeFigureOut">
              <a:rPr lang="en-US" smtClean="0"/>
              <a:pPr/>
              <a:t>5/26/2014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7B40-EE48-45EB-9BDA-107AE16ACA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6D94-1E99-4A60-98C5-CD1513B04F60}" type="datetimeFigureOut">
              <a:rPr lang="en-US" smtClean="0"/>
              <a:pPr/>
              <a:t>5/26/2014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7B40-EE48-45EB-9BDA-107AE16ACA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6D94-1E99-4A60-98C5-CD1513B04F60}" type="datetimeFigureOut">
              <a:rPr lang="en-US" smtClean="0"/>
              <a:pPr/>
              <a:t>5/26/2014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7B40-EE48-45EB-9BDA-107AE16ACA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6D94-1E99-4A60-98C5-CD1513B04F60}" type="datetimeFigureOut">
              <a:rPr lang="en-US" smtClean="0"/>
              <a:pPr/>
              <a:t>5/26/2014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7B40-EE48-45EB-9BDA-107AE16ACA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6D94-1E99-4A60-98C5-CD1513B04F60}" type="datetimeFigureOut">
              <a:rPr lang="en-US" smtClean="0"/>
              <a:pPr/>
              <a:t>5/26/2014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7B40-EE48-45EB-9BDA-107AE16ACA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6D94-1E99-4A60-98C5-CD1513B04F60}" type="datetimeFigureOut">
              <a:rPr lang="en-US" smtClean="0"/>
              <a:pPr/>
              <a:t>5/26/2014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7B40-EE48-45EB-9BDA-107AE16ACA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6D94-1E99-4A60-98C5-CD1513B04F60}" type="datetimeFigureOut">
              <a:rPr lang="en-US" smtClean="0"/>
              <a:pPr/>
              <a:t>5/26/2014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7B40-EE48-45EB-9BDA-107AE16ACA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6D94-1E99-4A60-98C5-CD1513B04F60}" type="datetimeFigureOut">
              <a:rPr lang="en-US" smtClean="0"/>
              <a:pPr/>
              <a:t>5/26/2014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7B40-EE48-45EB-9BDA-107AE16ACA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6D94-1E99-4A60-98C5-CD1513B04F60}" type="datetimeFigureOut">
              <a:rPr lang="en-US" smtClean="0"/>
              <a:pPr/>
              <a:t>5/26/2014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AA37B40-EE48-45EB-9BDA-107AE16ACA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3396D94-1E99-4A60-98C5-CD1513B04F60}" type="datetimeFigureOut">
              <a:rPr lang="en-US" smtClean="0"/>
              <a:pPr/>
              <a:t>5/26/2014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AA37B40-EE48-45EB-9BDA-107AE16ACA1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vlasov/nasdanika/releases/tag/html-1.2.0" TargetMode="External"/><Relationship Id="rId2" Type="http://schemas.openxmlformats.org/officeDocument/2006/relationships/hyperlink" Target="https://github.com/pvlasov/nasdanika/tree/master/org.nasdanika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asdanika/server/releases/tag/html-1.3.0" TargetMode="External"/><Relationship Id="rId2" Type="http://schemas.openxmlformats.org/officeDocument/2006/relationships/hyperlink" Target="https://github.com/Nasdanika/server/tree/master/org.nasdanika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lideshare.net/PavelVlasov2/nasdanika-foundation-server" TargetMode="External"/><Relationship Id="rId5" Type="http://schemas.openxmlformats.org/officeDocument/2006/relationships/hyperlink" Target="http://www.bootstrapthemeroller.com/index.html" TargetMode="External"/><Relationship Id="rId4" Type="http://schemas.openxmlformats.org/officeDocument/2006/relationships/hyperlink" Target="http://bootswatch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Nasdanika</a:t>
            </a:r>
            <a:r>
              <a:rPr lang="en-US" dirty="0" smtClean="0"/>
              <a:t> HTML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170936"/>
          </a:xfrm>
        </p:spPr>
        <p:txBody>
          <a:bodyPr/>
          <a:lstStyle/>
          <a:p>
            <a:r>
              <a:rPr lang="en-US" dirty="0" smtClean="0"/>
              <a:t>Fluent Java API for building HTML/Bootstrap Web UI</a:t>
            </a:r>
          </a:p>
          <a:p>
            <a:r>
              <a:rPr lang="en-US" dirty="0" smtClean="0"/>
              <a:t>v. 1.2.0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30532" y="4200406"/>
            <a:ext cx="7854696" cy="1170936"/>
          </a:xfrm>
          <a:prstGeom prst="rect">
            <a:avLst/>
          </a:prstGeom>
        </p:spPr>
        <p:txBody>
          <a:bodyPr vert="horz" lIns="0" rIns="18288">
            <a:normAutofit/>
          </a:bodyPr>
          <a:lstStyle/>
          <a:p>
            <a:pPr marL="0" marR="4572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40000"/>
                    <a:lumOff val="6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component of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2">
                    <a:lumMod val="40000"/>
                    <a:lumOff val="6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Nasdanika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40000"/>
                    <a:lumOff val="6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Foundation Server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40000"/>
                  <a:lumOff val="6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800" y="914400"/>
            <a:ext cx="1828800" cy="11049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1800" y="2057400"/>
            <a:ext cx="2219325" cy="7620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19400" y="914400"/>
            <a:ext cx="3895725" cy="158115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81600" y="2895600"/>
            <a:ext cx="3671888" cy="1707356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7176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4800" y="2895600"/>
            <a:ext cx="4743450" cy="154305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7177" name="Picture 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181600" y="4724400"/>
            <a:ext cx="3671888" cy="105727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7178" name="Picture 10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04800" y="5029200"/>
            <a:ext cx="3243263" cy="150019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21" name="TextBox 20"/>
          <p:cNvSpPr txBox="1"/>
          <p:nvPr/>
        </p:nvSpPr>
        <p:spPr>
          <a:xfrm>
            <a:off x="229752" y="4648200"/>
            <a:ext cx="3800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same form in horizontal layout</a:t>
            </a:r>
            <a:endParaRPr lang="en-US" dirty="0"/>
          </a:p>
        </p:txBody>
      </p:sp>
      <p:pic>
        <p:nvPicPr>
          <p:cNvPr id="7179" name="Picture 11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181600" y="5919787"/>
            <a:ext cx="3078956" cy="328613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7180" name="Picture 1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04800" y="6019800"/>
            <a:ext cx="2057400" cy="135731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24" name="TextBox 23"/>
          <p:cNvSpPr txBox="1"/>
          <p:nvPr/>
        </p:nvSpPr>
        <p:spPr>
          <a:xfrm>
            <a:off x="228600" y="5638800"/>
            <a:ext cx="1904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And inline layout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1828800" y="5029200"/>
            <a:ext cx="1752600" cy="152400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828800" y="6019800"/>
            <a:ext cx="533400" cy="152400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FormGroup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72200" y="1143000"/>
            <a:ext cx="2486025" cy="143827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2819400"/>
            <a:ext cx="3657600" cy="17145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2819400"/>
            <a:ext cx="4764881" cy="1578769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1828800" y="3352800"/>
            <a:ext cx="1219200" cy="152400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456426" y="3995470"/>
            <a:ext cx="1666336" cy="162462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169653" y="2328653"/>
          <a:ext cx="8870830" cy="40229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23117"/>
                <a:gridCol w="4347713"/>
              </a:tblGrid>
              <a:tr h="5870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2335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124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InputGroup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7041"/>
            <a:ext cx="8229600" cy="50896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A combination of an input and add-ons</a:t>
            </a:r>
            <a:endParaRPr lang="en-US" sz="2000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21882" y="826339"/>
            <a:ext cx="3562350" cy="14097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6171" y="2497796"/>
            <a:ext cx="3664744" cy="335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9024" y="2400480"/>
            <a:ext cx="4429125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60004" y="3181169"/>
            <a:ext cx="3993356" cy="78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4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833490" y="4606236"/>
            <a:ext cx="4071938" cy="964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6" name="Picture 10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33813" y="2964972"/>
            <a:ext cx="3414713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79821" y="4398216"/>
            <a:ext cx="3643313" cy="187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Line Callout 1 (No Border) 12"/>
          <p:cNvSpPr/>
          <p:nvPr/>
        </p:nvSpPr>
        <p:spPr>
          <a:xfrm>
            <a:off x="2984740" y="6262777"/>
            <a:ext cx="1362974" cy="250166"/>
          </a:xfrm>
          <a:prstGeom prst="callout1">
            <a:avLst>
              <a:gd name="adj1" fmla="val 49784"/>
              <a:gd name="adj2" fmla="val -2004"/>
              <a:gd name="adj3" fmla="val -235775"/>
              <a:gd name="adj4" fmla="val -364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Glyphicon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FormInputGroup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fusion of </a:t>
            </a:r>
            <a:r>
              <a:rPr lang="en-US" dirty="0" err="1" smtClean="0"/>
              <a:t>FormGroup</a:t>
            </a:r>
            <a:r>
              <a:rPr lang="en-US" dirty="0" smtClean="0"/>
              <a:t> and </a:t>
            </a:r>
            <a:r>
              <a:rPr lang="en-US" dirty="0" err="1" smtClean="0"/>
              <a:t>InputGroup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480" y="2423124"/>
            <a:ext cx="6391275" cy="47625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4324" y="5455040"/>
            <a:ext cx="4886325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9742" y="3028501"/>
            <a:ext cx="4962525" cy="21812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Label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06073" y="3479706"/>
            <a:ext cx="88582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33673" y="3546381"/>
            <a:ext cx="3295650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ight Arrow 5"/>
          <p:cNvSpPr/>
          <p:nvPr/>
        </p:nvSpPr>
        <p:spPr>
          <a:xfrm>
            <a:off x="5175792" y="3523826"/>
            <a:ext cx="491706" cy="2070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118526" y="3510951"/>
          <a:ext cx="7361207" cy="27259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13826"/>
                <a:gridCol w="3847381"/>
              </a:tblGrid>
              <a:tr h="108692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3901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LinkGroup</a:t>
            </a:r>
            <a:r>
              <a:rPr lang="en-US" dirty="0" smtClean="0"/>
              <a:t> &amp; </a:t>
            </a:r>
            <a:r>
              <a:rPr lang="en-US" dirty="0" err="1" smtClean="0"/>
              <a:t>ListGroup</a:t>
            </a:r>
            <a:endParaRPr lang="en-US" dirty="0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05662" y="1809666"/>
            <a:ext cx="3921919" cy="578644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5200" y="3594789"/>
            <a:ext cx="321945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91569" y="3559744"/>
            <a:ext cx="1321594" cy="1007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08104" y="4663387"/>
            <a:ext cx="3664744" cy="1564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1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75316" y="4653232"/>
            <a:ext cx="3429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90204" y="1811639"/>
            <a:ext cx="3907631" cy="1507331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Modal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86961" y="900653"/>
            <a:ext cx="2305050" cy="24860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4901" y="3608470"/>
            <a:ext cx="7200900" cy="25050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2886" y="2367312"/>
            <a:ext cx="5381625" cy="10191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Navbar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6566" y="921140"/>
            <a:ext cx="2771775" cy="7715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2252" y="1780816"/>
            <a:ext cx="2314575" cy="74295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7098" y="1983448"/>
            <a:ext cx="4752975" cy="147637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23990" y="3779807"/>
            <a:ext cx="74199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Panel</a:t>
            </a:r>
            <a:endParaRPr 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2309" y="1983611"/>
            <a:ext cx="51911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3157" y="2585228"/>
            <a:ext cx="602932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4030" y="3350643"/>
            <a:ext cx="4905375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Popover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4915" y="1928542"/>
            <a:ext cx="632460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5788" y="3570708"/>
            <a:ext cx="36957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7059" y="2600056"/>
            <a:ext cx="600075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Fluent Java API to build</a:t>
            </a:r>
          </a:p>
          <a:p>
            <a:pPr lvl="1"/>
            <a:r>
              <a:rPr lang="en-US" dirty="0" smtClean="0"/>
              <a:t>Low level – HTML elements</a:t>
            </a:r>
          </a:p>
          <a:p>
            <a:pPr lvl="1"/>
            <a:r>
              <a:rPr lang="en-US" dirty="0" smtClean="0"/>
              <a:t>High level - Bootstrap UI elements</a:t>
            </a:r>
          </a:p>
          <a:p>
            <a:pPr lvl="1"/>
            <a:r>
              <a:rPr lang="en-US" dirty="0" smtClean="0"/>
              <a:t>Single-page applications</a:t>
            </a:r>
          </a:p>
          <a:p>
            <a:r>
              <a:rPr lang="en-US" dirty="0" smtClean="0"/>
              <a:t>Sources: </a:t>
            </a:r>
          </a:p>
          <a:p>
            <a:pPr lvl="1"/>
            <a:r>
              <a:rPr lang="en-US" sz="1400" dirty="0" smtClean="0"/>
              <a:t>Master - </a:t>
            </a:r>
            <a:r>
              <a:rPr lang="en-US" sz="1400" dirty="0" smtClean="0">
                <a:hlinkClick r:id="rId2"/>
              </a:rPr>
              <a:t>https://github.com/pvlasov/nasdanika/tree/master/org.nasdanika.html</a:t>
            </a:r>
            <a:endParaRPr lang="en-US" sz="1400" dirty="0" smtClean="0"/>
          </a:p>
          <a:p>
            <a:pPr lvl="1"/>
            <a:r>
              <a:rPr lang="en-US" sz="1400" dirty="0" smtClean="0"/>
              <a:t>Release  1.2.0 - </a:t>
            </a:r>
            <a:r>
              <a:rPr lang="en-US" sz="1400" dirty="0" smtClean="0">
                <a:hlinkClick r:id="rId3"/>
              </a:rPr>
              <a:t>https://github.com/pvlasov/nasdanika/releases/tag/html-1.2.0</a:t>
            </a:r>
            <a:r>
              <a:rPr lang="en-US" sz="1400" dirty="0" smtClean="0"/>
              <a:t> 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18495" y="1027982"/>
            <a:ext cx="3962400" cy="10287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</a:t>
            </a:r>
            <a:endParaRPr lang="en-US" dirty="0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0667" y="1850187"/>
            <a:ext cx="2038350" cy="329565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1536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53674" y="4751806"/>
            <a:ext cx="4857750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7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89440" y="856821"/>
            <a:ext cx="6477000" cy="37814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Tabs</a:t>
            </a:r>
            <a:endParaRPr lang="en-US" dirty="0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63145" y="2364295"/>
            <a:ext cx="4933950" cy="104775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3145" y="3583287"/>
            <a:ext cx="4895850" cy="303847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17414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1346" y="2364295"/>
            <a:ext cx="3524250" cy="62865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9" name="Line Callout 2 (No Border) 8"/>
          <p:cNvSpPr/>
          <p:nvPr/>
        </p:nvSpPr>
        <p:spPr>
          <a:xfrm flipH="1">
            <a:off x="1224950" y="3821503"/>
            <a:ext cx="1811545" cy="1155940"/>
          </a:xfrm>
          <a:prstGeom prst="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53296"/>
              <a:gd name="adj6" fmla="val -552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Example of error reporting by </a:t>
            </a:r>
            <a:r>
              <a:rPr lang="en-US" dirty="0" err="1" smtClean="0"/>
              <a:t>nsdLoad</a:t>
            </a:r>
            <a:r>
              <a:rPr lang="en-US" dirty="0" smtClean="0"/>
              <a:t>()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61424" y="869200"/>
            <a:ext cx="4057650" cy="132397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Tooltip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72775" y="3952336"/>
            <a:ext cx="1647825" cy="6096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213" y="1840661"/>
            <a:ext cx="8324850" cy="14859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2772" y="3807663"/>
            <a:ext cx="5734050" cy="9334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9" name="Right Arrow 8"/>
          <p:cNvSpPr/>
          <p:nvPr/>
        </p:nvSpPr>
        <p:spPr>
          <a:xfrm>
            <a:off x="6314536" y="4123426"/>
            <a:ext cx="690113" cy="3191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350370" cy="438912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Content’s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toString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2000" dirty="0" smtClean="0"/>
              <a:t> is invoked every time component’s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toString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2000" dirty="0" smtClean="0"/>
              <a:t> is invoked.</a:t>
            </a:r>
          </a:p>
          <a:p>
            <a:r>
              <a:rPr lang="en-US" sz="2000" dirty="0" smtClean="0"/>
              <a:t>Therefore assembled components may be reused and will fetch fresh data every time their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toString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2000" dirty="0" smtClean="0"/>
              <a:t> is invoked.</a:t>
            </a:r>
          </a:p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AutoCloseable</a:t>
            </a:r>
            <a:r>
              <a:rPr lang="en-US" sz="2000" dirty="0" smtClean="0"/>
              <a:t> content is closed when component is closed.</a:t>
            </a:r>
          </a:p>
          <a:p>
            <a:r>
              <a:rPr lang="en-US" sz="2000" dirty="0" smtClean="0"/>
              <a:t>Example: </a:t>
            </a:r>
          </a:p>
          <a:p>
            <a:pPr lvl="1"/>
            <a:r>
              <a:rPr lang="en-US" sz="1800" dirty="0" smtClean="0"/>
              <a:t>Assemble user UI from preferences and metadata.</a:t>
            </a:r>
          </a:p>
          <a:p>
            <a:pPr lvl="1"/>
            <a:r>
              <a:rPr lang="en-US" sz="1800" dirty="0" smtClean="0"/>
              <a:t>Wire dynamic content sources.</a:t>
            </a:r>
          </a:p>
          <a:p>
            <a:pPr lvl="1"/>
            <a:r>
              <a:rPr lang="en-US" sz="1800" dirty="0" smtClean="0"/>
              <a:t>Store in user session.</a:t>
            </a:r>
          </a:p>
          <a:p>
            <a:pPr lvl="1"/>
            <a:r>
              <a:rPr lang="en-US" sz="1800" dirty="0" smtClean="0"/>
              <a:t>Close UI top component when session closes.</a:t>
            </a:r>
          </a:p>
          <a:p>
            <a:pPr lvl="2"/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close()</a:t>
            </a:r>
            <a:r>
              <a:rPr lang="en-US" sz="1500" dirty="0" smtClean="0">
                <a:cs typeface="Courier New" pitchFamily="49" charset="0"/>
              </a:rPr>
              <a:t> </a:t>
            </a:r>
            <a:r>
              <a:rPr lang="en-US" sz="1500" dirty="0" smtClean="0"/>
              <a:t>will traverse down to 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AutoCloseable</a:t>
            </a:r>
            <a:r>
              <a:rPr lang="en-US" sz="1500" dirty="0" smtClean="0"/>
              <a:t> </a:t>
            </a:r>
            <a:br>
              <a:rPr lang="en-US" sz="1500" dirty="0" smtClean="0"/>
            </a:br>
            <a:r>
              <a:rPr lang="en-US" sz="1500" dirty="0" smtClean="0"/>
              <a:t>dynamic content and close it.</a:t>
            </a:r>
            <a:endParaRPr lang="en-US" sz="1500" dirty="0"/>
          </a:p>
        </p:txBody>
      </p:sp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04319" y="4471000"/>
            <a:ext cx="2900363" cy="208597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Router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2173856"/>
            <a:ext cx="4321834" cy="4150743"/>
          </a:xfrm>
        </p:spPr>
        <p:txBody>
          <a:bodyPr>
            <a:normAutofit/>
          </a:bodyPr>
          <a:lstStyle/>
          <a:p>
            <a:r>
              <a:rPr lang="en-US" sz="1600" dirty="0" smtClean="0"/>
              <a:t>Creates a single-page applications with a Backbone route.</a:t>
            </a:r>
          </a:p>
          <a:p>
            <a:r>
              <a:rPr lang="en-US" sz="1600" dirty="0" err="1" smtClean="0"/>
              <a:t>nsdLoad</a:t>
            </a:r>
            <a:r>
              <a:rPr lang="en-US" sz="1600" dirty="0" smtClean="0"/>
              <a:t>() function – Ajax load with “Loading” indicator and error reporting. </a:t>
            </a:r>
          </a:p>
          <a:p>
            <a:r>
              <a:rPr lang="en-US" sz="1600" dirty="0" smtClean="0"/>
              <a:t>Lists of scripts and </a:t>
            </a:r>
            <a:r>
              <a:rPr lang="en-US" sz="1600" dirty="0" err="1" smtClean="0"/>
              <a:t>stylesheets</a:t>
            </a:r>
            <a:r>
              <a:rPr lang="en-US" sz="1600" dirty="0" smtClean="0"/>
              <a:t> are provided by the factory.</a:t>
            </a:r>
            <a:endParaRPr lang="en-US" sz="1600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7097" y="1880648"/>
            <a:ext cx="6286500" cy="18097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0140" y="4605620"/>
            <a:ext cx="3771900" cy="1728788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56672" y="2097767"/>
            <a:ext cx="4106174" cy="4583391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cxnSp>
        <p:nvCxnSpPr>
          <p:cNvPr id="9" name="Straight Arrow Connector 8"/>
          <p:cNvCxnSpPr/>
          <p:nvPr/>
        </p:nvCxnSpPr>
        <p:spPr>
          <a:xfrm flipV="1">
            <a:off x="4356340" y="2406770"/>
            <a:ext cx="750498" cy="5865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1656272" y="2087593"/>
            <a:ext cx="3191773" cy="3640347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647645" y="5736566"/>
            <a:ext cx="3209027" cy="879894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80081" y="3936519"/>
            <a:ext cx="1864519" cy="5715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cxnSp>
        <p:nvCxnSpPr>
          <p:cNvPr id="16" name="Straight Arrow Connector 15"/>
          <p:cNvCxnSpPr/>
          <p:nvPr/>
        </p:nvCxnSpPr>
        <p:spPr>
          <a:xfrm>
            <a:off x="1250830" y="3786996"/>
            <a:ext cx="241540" cy="12767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957532" y="3778370"/>
            <a:ext cx="284673" cy="15182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286000" y="2613804"/>
            <a:ext cx="3209026" cy="23032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450566" y="4235570"/>
            <a:ext cx="2242868" cy="19840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1337094" y="4459857"/>
            <a:ext cx="2242869" cy="15700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Line Callout 1 (No Border) 26"/>
          <p:cNvSpPr/>
          <p:nvPr/>
        </p:nvSpPr>
        <p:spPr>
          <a:xfrm>
            <a:off x="2234242" y="6409426"/>
            <a:ext cx="2467155" cy="336430"/>
          </a:xfrm>
          <a:prstGeom prst="callout1">
            <a:avLst>
              <a:gd name="adj1" fmla="val 52083"/>
              <a:gd name="adj2" fmla="val -291"/>
              <a:gd name="adj3" fmla="val -90064"/>
              <a:gd name="adj4" fmla="val -208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Ajax loaded from test.html (initial route)</a:t>
            </a:r>
            <a:endParaRPr lang="en-US" sz="1000" dirty="0"/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1708030" y="4114800"/>
            <a:ext cx="923027" cy="828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2536166" y="6072996"/>
            <a:ext cx="3148642" cy="1897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application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8683" y="1828800"/>
            <a:ext cx="4224703" cy="3614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70614" y="1863304"/>
            <a:ext cx="4529563" cy="4330461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Account summary page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30128" y="802256"/>
            <a:ext cx="46279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+mj-lt"/>
              </a:rPr>
              <a:t>Transactions table is dynamically reloaded on transaction period select </a:t>
            </a:r>
            <a:endParaRPr lang="en-US" sz="1200" dirty="0">
              <a:latin typeface="+mj-lt"/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4054" y="1871929"/>
            <a:ext cx="4444843" cy="4373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05440" y="1889184"/>
            <a:ext cx="4074658" cy="451962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Transactions table generation</a:t>
            </a:r>
            <a:endParaRPr lang="en-US" dirty="0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3108" y="1822781"/>
            <a:ext cx="5077632" cy="307632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68822" y="3416060"/>
            <a:ext cx="4346499" cy="331838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Sources: </a:t>
            </a:r>
          </a:p>
          <a:p>
            <a:pPr lvl="1"/>
            <a:r>
              <a:rPr lang="en-US" sz="1400" dirty="0" smtClean="0"/>
              <a:t>Master - </a:t>
            </a:r>
            <a:r>
              <a:rPr lang="en-US" sz="1400" dirty="0" smtClean="0">
                <a:hlinkClick r:id="rId2"/>
              </a:rPr>
              <a:t>https://github.com/Nasdanika/server/tree/master/org.nasdanika.html</a:t>
            </a:r>
            <a:r>
              <a:rPr lang="en-US" sz="1400" dirty="0" smtClean="0"/>
              <a:t> </a:t>
            </a:r>
          </a:p>
          <a:p>
            <a:pPr lvl="1"/>
            <a:r>
              <a:rPr lang="en-US" sz="1400" dirty="0" smtClean="0"/>
              <a:t>Release  1.2.0 - </a:t>
            </a:r>
            <a:r>
              <a:rPr lang="en-US" sz="1400" dirty="0" smtClean="0">
                <a:hlinkClick r:id="rId3"/>
              </a:rPr>
              <a:t>https://</a:t>
            </a:r>
            <a:r>
              <a:rPr lang="en-US" sz="1400" smtClean="0">
                <a:hlinkClick r:id="rId3"/>
              </a:rPr>
              <a:t>github.com/Nasdanika/server/releases/tag/html-1.3.0</a:t>
            </a:r>
            <a:r>
              <a:rPr lang="en-US" sz="1400" smtClean="0"/>
              <a:t>  </a:t>
            </a:r>
            <a:endParaRPr lang="en-US" dirty="0" smtClean="0"/>
          </a:p>
          <a:p>
            <a:r>
              <a:rPr lang="en-US" dirty="0" smtClean="0"/>
              <a:t>Bootstrap themes - </a:t>
            </a:r>
            <a:r>
              <a:rPr lang="en-US" dirty="0" smtClean="0">
                <a:hlinkClick r:id="rId4"/>
              </a:rPr>
              <a:t>http://bootswatch.com/</a:t>
            </a:r>
            <a:endParaRPr lang="en-US" dirty="0" smtClean="0"/>
          </a:p>
          <a:p>
            <a:r>
              <a:rPr lang="en-US" dirty="0" smtClean="0"/>
              <a:t>Bootstrap theme roller - </a:t>
            </a:r>
            <a:r>
              <a:rPr lang="en-US" dirty="0" smtClean="0">
                <a:hlinkClick r:id="rId5"/>
              </a:rPr>
              <a:t>http://www.bootstrapthemeroller.com/index.html</a:t>
            </a:r>
            <a:endParaRPr lang="en-US" dirty="0" smtClean="0"/>
          </a:p>
          <a:p>
            <a:r>
              <a:rPr lang="en-US" dirty="0" err="1" smtClean="0"/>
              <a:t>Nasdanika</a:t>
            </a:r>
            <a:r>
              <a:rPr lang="en-US" dirty="0" smtClean="0"/>
              <a:t> Foundation Server presentation - </a:t>
            </a:r>
            <a:r>
              <a:rPr lang="en-US" dirty="0" smtClean="0">
                <a:hlinkClick r:id="rId6"/>
              </a:rPr>
              <a:t>http://www.slideshare.net/PavelVlasov2/nasdanika-foundation-server</a:t>
            </a:r>
            <a:r>
              <a:rPr lang="en-US" dirty="0" smtClean="0"/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Instantiate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org.nasdanika.html.impl.DefaultHTMLFactory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Use the factory to create generation components. </a:t>
            </a:r>
          </a:p>
          <a:p>
            <a:r>
              <a:rPr lang="en-US" dirty="0" smtClean="0"/>
              <a:t>Component’s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toString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produces HTML.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3505200"/>
            <a:ext cx="3476625" cy="14859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57800" y="3505200"/>
            <a:ext cx="2009775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33800" y="5105400"/>
            <a:ext cx="5200650" cy="158115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12" name="Right Arrow 11"/>
          <p:cNvSpPr/>
          <p:nvPr/>
        </p:nvSpPr>
        <p:spPr>
          <a:xfrm>
            <a:off x="4191000" y="3962400"/>
            <a:ext cx="7620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Low-level HTML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UIElement</a:t>
            </a:r>
            <a:r>
              <a:rPr lang="en-US" sz="2000" dirty="0" smtClean="0"/>
              <a:t>,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Container</a:t>
            </a:r>
            <a:r>
              <a:rPr lang="en-US" sz="2400" dirty="0" smtClean="0"/>
              <a:t> &amp;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Tag</a:t>
            </a:r>
            <a:r>
              <a:rPr lang="en-US" sz="2400" dirty="0" smtClean="0"/>
              <a:t> interfaces</a:t>
            </a:r>
          </a:p>
          <a:p>
            <a:pPr lvl="1"/>
            <a:r>
              <a:rPr lang="en-US" sz="1800" dirty="0" smtClean="0"/>
              <a:t>Set attributes</a:t>
            </a:r>
          </a:p>
          <a:p>
            <a:pPr lvl="1"/>
            <a:r>
              <a:rPr lang="en-US" sz="1800" dirty="0" smtClean="0"/>
              <a:t>Recognizes importance of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id</a:t>
            </a:r>
            <a:r>
              <a:rPr lang="en-US" sz="1800" dirty="0" smtClean="0"/>
              <a:t>,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style</a:t>
            </a:r>
            <a:r>
              <a:rPr lang="en-US" sz="1800" dirty="0" smtClean="0"/>
              <a:t>, and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1800" dirty="0" smtClean="0"/>
              <a:t> </a:t>
            </a:r>
            <a:br>
              <a:rPr lang="en-US" sz="1800" dirty="0" smtClean="0"/>
            </a:br>
            <a:r>
              <a:rPr lang="en-US" sz="1800" dirty="0" smtClean="0"/>
              <a:t>attributes</a:t>
            </a:r>
          </a:p>
          <a:p>
            <a:pPr lvl="2"/>
            <a:r>
              <a:rPr lang="en-US" sz="1600" dirty="0" smtClean="0"/>
              <a:t>Shortcut method to set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id</a:t>
            </a:r>
            <a:r>
              <a:rPr lang="en-US" sz="1600" dirty="0" smtClean="0"/>
              <a:t>.</a:t>
            </a:r>
          </a:p>
          <a:p>
            <a:pPr lvl="2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1600" dirty="0" smtClean="0"/>
              <a:t> attribute can be manipulated as a list with </a:t>
            </a:r>
            <a:br>
              <a:rPr lang="en-US" sz="1600" dirty="0" smtClean="0"/>
            </a:b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addClass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600" dirty="0" smtClean="0"/>
              <a:t> method</a:t>
            </a:r>
          </a:p>
          <a:p>
            <a:pPr lvl="2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style</a:t>
            </a:r>
            <a:r>
              <a:rPr lang="en-US" sz="1600" dirty="0" smtClean="0"/>
              <a:t> attribute can be manipulated as a map with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style(String, Object) </a:t>
            </a:r>
            <a:r>
              <a:rPr lang="en-US" sz="1600" dirty="0" smtClean="0"/>
              <a:t>method</a:t>
            </a:r>
          </a:p>
          <a:p>
            <a:pPr lvl="1"/>
            <a:r>
              <a:rPr lang="en-US" sz="1800" dirty="0" smtClean="0"/>
              <a:t>Fluent API – methods return element and can be chained.</a:t>
            </a:r>
          </a:p>
          <a:p>
            <a:pPr lvl="1"/>
            <a:r>
              <a:rPr lang="en-US" sz="1800" dirty="0" smtClean="0"/>
              <a:t>Enumerations for color, device size, element size, and element style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tag()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link()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fragment()</a:t>
            </a:r>
            <a:r>
              <a:rPr lang="en-US" sz="2000" dirty="0" smtClean="0"/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input()</a:t>
            </a:r>
            <a:r>
              <a:rPr lang="en-US" sz="2000" dirty="0" smtClean="0"/>
              <a:t> factory methods.</a:t>
            </a:r>
            <a:endParaRPr lang="en-US" sz="2000" dirty="0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5798389"/>
            <a:ext cx="2933700" cy="18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9400" y="5748067"/>
            <a:ext cx="2171700" cy="4381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200" y="6026989"/>
            <a:ext cx="5638800" cy="18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09451" y="822744"/>
            <a:ext cx="2343150" cy="33147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High-level Bootstrap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2800" dirty="0" smtClean="0"/>
              <a:t>Accordion</a:t>
            </a:r>
          </a:p>
          <a:p>
            <a:pPr lvl="1"/>
            <a:r>
              <a:rPr lang="en-US" sz="2800" dirty="0" smtClean="0"/>
              <a:t>Application panel</a:t>
            </a:r>
          </a:p>
          <a:p>
            <a:pPr lvl="1"/>
            <a:r>
              <a:rPr lang="en-US" sz="2800" dirty="0" smtClean="0"/>
              <a:t>Alert</a:t>
            </a:r>
          </a:p>
          <a:p>
            <a:pPr lvl="1"/>
            <a:r>
              <a:rPr lang="en-US" sz="2800" dirty="0" smtClean="0"/>
              <a:t>Breadcrumbs</a:t>
            </a:r>
          </a:p>
          <a:p>
            <a:pPr lvl="1"/>
            <a:r>
              <a:rPr lang="en-US" sz="2800" dirty="0" smtClean="0"/>
              <a:t>Button</a:t>
            </a:r>
          </a:p>
          <a:p>
            <a:pPr lvl="1"/>
            <a:r>
              <a:rPr lang="en-US" sz="2800" dirty="0" smtClean="0"/>
              <a:t>Form</a:t>
            </a:r>
          </a:p>
          <a:p>
            <a:pPr lvl="1"/>
            <a:r>
              <a:rPr lang="en-US" sz="2800" dirty="0" err="1" smtClean="0"/>
              <a:t>Glyphicons</a:t>
            </a:r>
            <a:endParaRPr lang="en-US" sz="2800" dirty="0" smtClean="0"/>
          </a:p>
          <a:p>
            <a:pPr lvl="1"/>
            <a:r>
              <a:rPr lang="en-US" sz="2800" dirty="0" smtClean="0"/>
              <a:t>Input group</a:t>
            </a:r>
          </a:p>
          <a:p>
            <a:pPr lvl="1"/>
            <a:r>
              <a:rPr lang="en-US" sz="2800" dirty="0" smtClean="0"/>
              <a:t>Label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4"/>
            <a:ext cx="4038600" cy="4765387"/>
          </a:xfrm>
        </p:spPr>
        <p:txBody>
          <a:bodyPr>
            <a:normAutofit/>
          </a:bodyPr>
          <a:lstStyle/>
          <a:p>
            <a:pPr lvl="1"/>
            <a:r>
              <a:rPr lang="en-US" sz="2800" dirty="0" smtClean="0"/>
              <a:t>Link group</a:t>
            </a:r>
          </a:p>
          <a:p>
            <a:pPr lvl="1"/>
            <a:r>
              <a:rPr lang="en-US" sz="2800" dirty="0" smtClean="0"/>
              <a:t>List group</a:t>
            </a:r>
          </a:p>
          <a:p>
            <a:pPr lvl="1"/>
            <a:r>
              <a:rPr lang="en-US" sz="2800" dirty="0" smtClean="0"/>
              <a:t>Modal</a:t>
            </a:r>
          </a:p>
          <a:p>
            <a:pPr lvl="1"/>
            <a:r>
              <a:rPr lang="en-US" sz="2800" dirty="0" err="1" smtClean="0"/>
              <a:t>Navbar</a:t>
            </a:r>
            <a:endParaRPr lang="en-US" sz="2800" dirty="0" smtClean="0"/>
          </a:p>
          <a:p>
            <a:pPr lvl="1"/>
            <a:r>
              <a:rPr lang="en-US" sz="2800" dirty="0" smtClean="0"/>
              <a:t>Panel</a:t>
            </a:r>
          </a:p>
          <a:p>
            <a:pPr lvl="1"/>
            <a:r>
              <a:rPr lang="en-US" sz="2800" dirty="0" smtClean="0"/>
              <a:t>Popover</a:t>
            </a:r>
          </a:p>
          <a:p>
            <a:pPr lvl="1"/>
            <a:r>
              <a:rPr lang="en-US" sz="2800" dirty="0" smtClean="0"/>
              <a:t>Table</a:t>
            </a:r>
          </a:p>
          <a:p>
            <a:pPr lvl="1"/>
            <a:r>
              <a:rPr lang="en-US" sz="2800" dirty="0" smtClean="0"/>
              <a:t>Tabs</a:t>
            </a:r>
          </a:p>
          <a:p>
            <a:pPr lvl="1"/>
            <a:r>
              <a:rPr lang="en-US" sz="2800" dirty="0" smtClean="0"/>
              <a:t>Tooltip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Accordion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828800"/>
            <a:ext cx="4057650" cy="7334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2743200"/>
            <a:ext cx="2000250" cy="181927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8200" y="1828800"/>
            <a:ext cx="3676650" cy="9144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90800" y="2819400"/>
            <a:ext cx="5867400" cy="383610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3810000"/>
            <a:ext cx="5852102" cy="28575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Panel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828800"/>
            <a:ext cx="2638425" cy="1907072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15000" y="838200"/>
            <a:ext cx="3276600" cy="398805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6477000" y="5105400"/>
            <a:ext cx="1371600" cy="762000"/>
          </a:xfrm>
          <a:prstGeom prst="rect">
            <a:avLst/>
          </a:prstGeom>
        </p:spPr>
        <p:txBody>
          <a:bodyPr vert="horz" lIns="0" rIns="0" bIns="0" anchor="b">
            <a:normAutofit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Alert</a:t>
            </a:r>
            <a:endParaRPr kumimoji="0" lang="en-US" sz="5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9" name="Straight Arrow Connector 8"/>
          <p:cNvCxnSpPr>
            <a:stCxn id="7" idx="1"/>
          </p:cNvCxnSpPr>
          <p:nvPr/>
        </p:nvCxnSpPr>
        <p:spPr>
          <a:xfrm flipH="1" flipV="1">
            <a:off x="5715000" y="5257800"/>
            <a:ext cx="7620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6858000" y="46482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 txBox="1">
            <a:spLocks/>
          </p:cNvSpPr>
          <p:nvPr/>
        </p:nvSpPr>
        <p:spPr>
          <a:xfrm>
            <a:off x="2895600" y="2209800"/>
            <a:ext cx="2743200" cy="14478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0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LinkGroup</a:t>
            </a:r>
            <a:endParaRPr kumimoji="0" lang="en-US" sz="5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562600" y="32766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1219200" y="3505200"/>
            <a:ext cx="1981200" cy="129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Breadcrumbs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5157" y="1820084"/>
            <a:ext cx="5143500" cy="16478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5157" y="4932512"/>
            <a:ext cx="7458075" cy="4953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5157" y="3876361"/>
            <a:ext cx="3438525" cy="6477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Button</a:t>
            </a:r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286000"/>
            <a:ext cx="1857375" cy="31718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905000"/>
            <a:ext cx="2238375" cy="2381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590800" y="1905000"/>
          <a:ext cx="6400800" cy="3733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38600"/>
                <a:gridCol w="2362200"/>
              </a:tblGrid>
              <a:tr h="609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0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67000" y="2133600"/>
            <a:ext cx="39243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934200" y="1981200"/>
            <a:ext cx="115252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934200" y="2590800"/>
            <a:ext cx="1590675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667000" y="2828925"/>
            <a:ext cx="3924300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3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010400" y="4191000"/>
            <a:ext cx="1552575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4" name="Picture 1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667000" y="4114800"/>
            <a:ext cx="3648075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5" name="Picture 11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987167" y="1440701"/>
            <a:ext cx="5343525" cy="18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6" name="Picture 1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24864" y="5740340"/>
            <a:ext cx="2314575" cy="74295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6158" name="Picture 14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981065" y="5735399"/>
            <a:ext cx="2181225" cy="3905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11125</TotalTime>
  <Words>342</Words>
  <Application>Microsoft Office PowerPoint</Application>
  <PresentationFormat>On-screen Show (4:3)</PresentationFormat>
  <Paragraphs>96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Flow</vt:lpstr>
      <vt:lpstr>Nasdanika HTML</vt:lpstr>
      <vt:lpstr>Overview</vt:lpstr>
      <vt:lpstr>Getting Started</vt:lpstr>
      <vt:lpstr>Low-level HTML API</vt:lpstr>
      <vt:lpstr>High-level Bootstrap API</vt:lpstr>
      <vt:lpstr>Accordion</vt:lpstr>
      <vt:lpstr>Application Panel</vt:lpstr>
      <vt:lpstr>Breadcrumbs</vt:lpstr>
      <vt:lpstr>Button</vt:lpstr>
      <vt:lpstr>Form</vt:lpstr>
      <vt:lpstr>FormGroup</vt:lpstr>
      <vt:lpstr>InputGroup</vt:lpstr>
      <vt:lpstr>FormInputGroup</vt:lpstr>
      <vt:lpstr>Label</vt:lpstr>
      <vt:lpstr>LinkGroup &amp; ListGroup</vt:lpstr>
      <vt:lpstr>Modal</vt:lpstr>
      <vt:lpstr>Navbar</vt:lpstr>
      <vt:lpstr>Panel</vt:lpstr>
      <vt:lpstr>Popover</vt:lpstr>
      <vt:lpstr>Table</vt:lpstr>
      <vt:lpstr>Tabs</vt:lpstr>
      <vt:lpstr>Tooltip</vt:lpstr>
      <vt:lpstr>Dynamic content</vt:lpstr>
      <vt:lpstr>Router Application</vt:lpstr>
      <vt:lpstr>Sample application</vt:lpstr>
      <vt:lpstr>Account summary page</vt:lpstr>
      <vt:lpstr>Transactions table generation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Pavel</dc:creator>
  <cp:lastModifiedBy>Pavel</cp:lastModifiedBy>
  <cp:revision>235</cp:revision>
  <dcterms:created xsi:type="dcterms:W3CDTF">2014-04-30T03:31:57Z</dcterms:created>
  <dcterms:modified xsi:type="dcterms:W3CDTF">2014-05-27T01:26:41Z</dcterms:modified>
</cp:coreProperties>
</file>