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handoutMasterIdLst>
    <p:handoutMasterId r:id="rId53"/>
  </p:handoutMasterIdLst>
  <p:sldIdLst>
    <p:sldId id="256" r:id="rId3"/>
    <p:sldId id="257" r:id="rId4"/>
    <p:sldId id="263" r:id="rId5"/>
    <p:sldId id="265" r:id="rId6"/>
    <p:sldId id="278" r:id="rId7"/>
    <p:sldId id="282" r:id="rId8"/>
    <p:sldId id="283" r:id="rId9"/>
    <p:sldId id="290" r:id="rId10"/>
    <p:sldId id="291" r:id="rId11"/>
    <p:sldId id="292" r:id="rId12"/>
    <p:sldId id="293" r:id="rId13"/>
    <p:sldId id="294" r:id="rId14"/>
    <p:sldId id="295" r:id="rId15"/>
    <p:sldId id="296" r:id="rId16"/>
    <p:sldId id="297" r:id="rId17"/>
    <p:sldId id="298"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32" r:id="rId45"/>
    <p:sldId id="343" r:id="rId46"/>
    <p:sldId id="351" r:id="rId47"/>
    <p:sldId id="359" r:id="rId48"/>
    <p:sldId id="369" r:id="rId49"/>
    <p:sldId id="367" r:id="rId50"/>
    <p:sldId id="26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login2.html" TargetMode="Externa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Google.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10160"/>
            <a:ext cx="12252960" cy="6858000"/>
          </a:xfrm>
          <a:prstGeom prst="rect">
            <a:avLst/>
          </a:prstGeom>
          <a:solidFill>
            <a:schemeClr val="tx2"/>
          </a:solidFill>
          <a:ln>
            <a:solidFill>
              <a:schemeClr val="tx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667385" y="991235"/>
            <a:ext cx="1069848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lnSpc>
                <a:spcPct val="80000"/>
              </a:lnSpc>
            </a:pPr>
            <a:endParaRPr lang="en-US" sz="3600"/>
          </a:p>
        </p:txBody>
      </p:sp>
      <p:sp>
        <p:nvSpPr>
          <p:cNvPr id="2" name="Oval 1"/>
          <p:cNvSpPr/>
          <p:nvPr/>
        </p:nvSpPr>
        <p:spPr>
          <a:xfrm>
            <a:off x="537845" y="548005"/>
            <a:ext cx="1828800" cy="1828800"/>
          </a:xfrm>
          <a:prstGeom prst="ellipse">
            <a:avLst/>
          </a:prstGeom>
          <a:solidFill>
            <a:schemeClr val="accent6">
              <a:lumMod val="60000"/>
              <a:lumOff val="40000"/>
            </a:schemeClr>
          </a:solidFill>
          <a:ln w="57150">
            <a:solidFill>
              <a:schemeClr val="tx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6" name="Picture 5" descr="logo-removebg-preview"/>
          <p:cNvPicPr>
            <a:picLocks noChangeAspect="1"/>
          </p:cNvPicPr>
          <p:nvPr/>
        </p:nvPicPr>
        <p:blipFill>
          <a:blip r:embed="rId1"/>
          <a:stretch>
            <a:fillRect/>
          </a:stretch>
        </p:blipFill>
        <p:spPr>
          <a:xfrm>
            <a:off x="552450" y="537210"/>
            <a:ext cx="1828800" cy="1828800"/>
          </a:xfrm>
          <a:prstGeom prst="rect">
            <a:avLst/>
          </a:prstGeom>
        </p:spPr>
      </p:pic>
      <p:sp>
        <p:nvSpPr>
          <p:cNvPr id="7" name="Text Box 6"/>
          <p:cNvSpPr txBox="1"/>
          <p:nvPr/>
        </p:nvSpPr>
        <p:spPr>
          <a:xfrm>
            <a:off x="3195320" y="958215"/>
            <a:ext cx="7772400" cy="977265"/>
          </a:xfrm>
          <a:prstGeom prst="rect">
            <a:avLst/>
          </a:prstGeom>
          <a:noFill/>
        </p:spPr>
        <p:txBody>
          <a:bodyPr wrap="square" rtlCol="0">
            <a:spAutoFit/>
          </a:bodyPr>
          <a:p>
            <a:pPr algn="ctr">
              <a:lnSpc>
                <a:spcPct val="80000"/>
              </a:lnSpc>
            </a:pPr>
            <a:r>
              <a:rPr lang="en-US" sz="3600">
                <a:solidFill>
                  <a:schemeClr val="bg1"/>
                </a:solidFill>
                <a:sym typeface="+mn-ea"/>
              </a:rPr>
              <a:t>Quaid-e-Awam University of Engineering, Science &amp; Technology Nawab shah</a:t>
            </a:r>
            <a:endParaRPr lang="en-US" sz="3600">
              <a:solidFill>
                <a:schemeClr val="bg1"/>
              </a:solidFill>
            </a:endParaRPr>
          </a:p>
        </p:txBody>
      </p:sp>
      <p:sp>
        <p:nvSpPr>
          <p:cNvPr id="3" name="Text Box 2"/>
          <p:cNvSpPr txBox="1"/>
          <p:nvPr/>
        </p:nvSpPr>
        <p:spPr>
          <a:xfrm>
            <a:off x="2665095" y="2720975"/>
            <a:ext cx="8412480" cy="2748280"/>
          </a:xfrm>
          <a:prstGeom prst="rect">
            <a:avLst/>
          </a:prstGeom>
          <a:noFill/>
        </p:spPr>
        <p:txBody>
          <a:bodyPr wrap="square" rtlCol="0">
            <a:spAutoFit/>
          </a:bodyPr>
          <a:p>
            <a:pPr algn="l">
              <a:lnSpc>
                <a:spcPct val="120000"/>
              </a:lnSpc>
            </a:pPr>
            <a:r>
              <a:rPr lang="en-US" sz="3600">
                <a:solidFill>
                  <a:schemeClr val="bg1"/>
                </a:solidFill>
                <a:sym typeface="+mn-ea"/>
              </a:rPr>
              <a:t>Presenter: Naseebullah</a:t>
            </a:r>
            <a:endParaRPr lang="en-US" sz="3600">
              <a:solidFill>
                <a:schemeClr val="bg1"/>
              </a:solidFill>
              <a:sym typeface="+mn-ea"/>
            </a:endParaRPr>
          </a:p>
          <a:p>
            <a:pPr algn="l">
              <a:lnSpc>
                <a:spcPct val="120000"/>
              </a:lnSpc>
            </a:pPr>
            <a:r>
              <a:rPr lang="en-US" sz="3600">
                <a:solidFill>
                  <a:schemeClr val="bg1"/>
                </a:solidFill>
                <a:sym typeface="+mn-ea"/>
              </a:rPr>
              <a:t>Roll No: 21BCS52</a:t>
            </a:r>
            <a:endParaRPr lang="en-US" sz="3600">
              <a:solidFill>
                <a:schemeClr val="bg1"/>
              </a:solidFill>
              <a:sym typeface="+mn-ea"/>
            </a:endParaRPr>
          </a:p>
          <a:p>
            <a:pPr algn="l">
              <a:lnSpc>
                <a:spcPct val="120000"/>
              </a:lnSpc>
            </a:pPr>
            <a:r>
              <a:rPr lang="en-US" sz="3600">
                <a:solidFill>
                  <a:schemeClr val="bg1"/>
                </a:solidFill>
                <a:sym typeface="+mn-ea"/>
              </a:rPr>
              <a:t>Topic: Text Searching and Pattern Matching</a:t>
            </a:r>
            <a:endParaRPr lang="en-US" sz="3600">
              <a:solidFill>
                <a:schemeClr val="bg1"/>
              </a:solidFill>
              <a:sym typeface="+mn-ea"/>
            </a:endParaRPr>
          </a:p>
          <a:p>
            <a:pPr algn="l">
              <a:lnSpc>
                <a:spcPct val="120000"/>
              </a:lnSpc>
            </a:pPr>
            <a:r>
              <a:rPr lang="en-US" sz="3600">
                <a:solidFill>
                  <a:schemeClr val="bg1"/>
                </a:solidFill>
                <a:sym typeface="+mn-ea"/>
              </a:rPr>
              <a:t>Subject: Theory of Automata</a:t>
            </a:r>
            <a:endParaRPr lang="en-US" sz="3600">
              <a:solidFill>
                <a:schemeClr val="bg1"/>
              </a:solidFill>
              <a:sym typeface="+mn-ea"/>
            </a:endParaRPr>
          </a:p>
        </p:txBody>
      </p:sp>
      <p:sp>
        <p:nvSpPr>
          <p:cNvPr id="9" name="Rectangles 8"/>
          <p:cNvSpPr/>
          <p:nvPr/>
        </p:nvSpPr>
        <p:spPr>
          <a:xfrm>
            <a:off x="2384425" y="2687955"/>
            <a:ext cx="91440" cy="320040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2073275" y="5458460"/>
            <a:ext cx="5669280" cy="9144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p14:dur="1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536638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537654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279590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10502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279590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90830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362839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374078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450469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457327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538099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536194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367220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09042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367220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89369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367220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371157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449008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454406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10160"/>
            <a:ext cx="12252960" cy="6949440"/>
          </a:xfrm>
          <a:prstGeom prst="rect">
            <a:avLst/>
          </a:prstGeom>
          <a:solidFill>
            <a:schemeClr val="tx2"/>
          </a:solidFill>
          <a:ln>
            <a:solidFill>
              <a:schemeClr val="tx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Rectangles 1"/>
          <p:cNvSpPr/>
          <p:nvPr/>
        </p:nvSpPr>
        <p:spPr>
          <a:xfrm>
            <a:off x="2286000" y="1771015"/>
            <a:ext cx="457200" cy="45720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Text Box 2"/>
          <p:cNvSpPr txBox="1"/>
          <p:nvPr/>
        </p:nvSpPr>
        <p:spPr>
          <a:xfrm>
            <a:off x="700405" y="626110"/>
            <a:ext cx="4064000" cy="829945"/>
          </a:xfrm>
          <a:prstGeom prst="rect">
            <a:avLst/>
          </a:prstGeom>
          <a:noFill/>
        </p:spPr>
        <p:txBody>
          <a:bodyPr wrap="square" rtlCol="0">
            <a:spAutoFit/>
          </a:bodyPr>
          <a:p>
            <a:pPr marL="0" marR="0" lvl="0" indent="0" algn="ctr" defTabSz="914400" rtl="0" eaLnBrk="1" fontAlgn="base" latinLnBrk="0" hangingPunct="1">
              <a:lnSpc>
                <a:spcPct val="100000"/>
              </a:lnSpc>
              <a:spcBef>
                <a:spcPct val="0"/>
              </a:spcBef>
              <a:spcAft>
                <a:spcPct val="0"/>
              </a:spcAft>
              <a:buClrTx/>
              <a:buSzTx/>
              <a:buFontTx/>
              <a:buNone/>
            </a:pPr>
            <a:r>
              <a:rPr lang="en-US" altLang="zh-CN" sz="4800" dirty="0">
                <a:ln>
                  <a:noFill/>
                </a:ln>
                <a:solidFill>
                  <a:srgbClr val="FFFFFF"/>
                </a:solidFill>
                <a:effectLst/>
                <a:latin typeface="Microsoft YaHei" panose="020B0503020204020204" charset="-122"/>
                <a:ea typeface="Microsoft YaHei" panose="020B0503020204020204" charset="-122"/>
                <a:sym typeface="+mn-ea"/>
              </a:rPr>
              <a:t>Contents</a:t>
            </a:r>
            <a:endParaRPr lang="en-US" sz="4800">
              <a:solidFill>
                <a:schemeClr val="bg1"/>
              </a:solidFill>
            </a:endParaRPr>
          </a:p>
        </p:txBody>
      </p:sp>
      <p:sp>
        <p:nvSpPr>
          <p:cNvPr id="9" name="Rounded Rectangle 8"/>
          <p:cNvSpPr/>
          <p:nvPr/>
        </p:nvSpPr>
        <p:spPr>
          <a:xfrm>
            <a:off x="3180080" y="2220595"/>
            <a:ext cx="6858000" cy="640080"/>
          </a:xfrm>
          <a:prstGeom prst="round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r"/>
            <a:r>
              <a:rPr lang="zh-CN" altLang="en-US" sz="2400" dirty="0">
                <a:latin typeface="Microsoft YaHei" panose="020B0503020204020204" charset="-122"/>
                <a:ea typeface="Microsoft YaHei" panose="020B0503020204020204" charset="-122"/>
                <a:sym typeface="+mn-ea"/>
              </a:rPr>
              <a:t>Text </a:t>
            </a:r>
            <a:r>
              <a:rPr lang="zh-CN" altLang="en-US" sz="2400" dirty="0">
                <a:latin typeface="Microsoft JhengHei UI" panose="020B0604030504040204" charset="-120"/>
                <a:ea typeface="Microsoft JhengHei UI" panose="020B0604030504040204" charset="-120"/>
                <a:sym typeface="+mn-ea"/>
              </a:rPr>
              <a:t>Search </a:t>
            </a:r>
            <a:r>
              <a:rPr lang="zh-CN" altLang="en-US" sz="2400" dirty="0">
                <a:latin typeface="Microsoft YaHei" panose="020B0503020204020204" charset="-122"/>
                <a:ea typeface="Microsoft YaHei" panose="020B0503020204020204" charset="-122"/>
                <a:sym typeface="+mn-ea"/>
              </a:rPr>
              <a:t>and Pattern Matching </a:t>
            </a:r>
            <a:endParaRPr lang="zh-CN" altLang="en-US" sz="2400" dirty="0">
              <a:latin typeface="Microsoft YaHei" panose="020B0503020204020204" charset="-122"/>
              <a:ea typeface="Microsoft YaHei" panose="020B0503020204020204" charset="-122"/>
              <a:sym typeface="+mn-ea"/>
            </a:endParaRPr>
          </a:p>
        </p:txBody>
      </p:sp>
      <p:sp>
        <p:nvSpPr>
          <p:cNvPr id="6" name="Oval 5"/>
          <p:cNvSpPr/>
          <p:nvPr/>
        </p:nvSpPr>
        <p:spPr>
          <a:xfrm>
            <a:off x="2380615" y="2011045"/>
            <a:ext cx="1005840" cy="1005840"/>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3200" b="1"/>
              <a:t>01</a:t>
            </a:r>
            <a:endParaRPr lang="en-US" sz="3200" b="1"/>
          </a:p>
        </p:txBody>
      </p:sp>
      <p:sp>
        <p:nvSpPr>
          <p:cNvPr id="10" name="Rounded Rectangle 9"/>
          <p:cNvSpPr/>
          <p:nvPr/>
        </p:nvSpPr>
        <p:spPr>
          <a:xfrm>
            <a:off x="3204845" y="3182620"/>
            <a:ext cx="6858000" cy="640080"/>
          </a:xfrm>
          <a:prstGeom prst="round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r"/>
            <a:r>
              <a:rPr lang="en-US" sz="2400">
                <a:solidFill>
                  <a:schemeClr val="bg1"/>
                </a:solidFill>
                <a:latin typeface="Microsoft JhengHei UI" panose="020B0604030504040204" charset="-120"/>
                <a:ea typeface="Microsoft JhengHei UI" panose="020B0604030504040204" charset="-120"/>
                <a:sym typeface="+mn-ea"/>
              </a:rPr>
              <a:t>Knuth-</a:t>
            </a:r>
            <a:r>
              <a:rPr lang="en-US" sz="2400">
                <a:solidFill>
                  <a:schemeClr val="bg1"/>
                </a:solidFill>
                <a:latin typeface="Microsoft JhengHei UI" panose="020B0604030504040204" charset="-120"/>
                <a:ea typeface="Microsoft JhengHei UI" panose="020B0604030504040204" charset="-120"/>
                <a:sym typeface="+mn-ea"/>
              </a:rPr>
              <a:t>Morris-Pratt (KMP) algorithm </a:t>
            </a:r>
            <a:endParaRPr lang="zh-CN" altLang="en-US" sz="2400" dirty="0">
              <a:latin typeface="Microsoft JhengHei UI" panose="020B0604030504040204" charset="-120"/>
              <a:ea typeface="Microsoft JhengHei UI" panose="020B0604030504040204" charset="-120"/>
              <a:sym typeface="+mn-ea"/>
            </a:endParaRPr>
          </a:p>
        </p:txBody>
      </p:sp>
      <p:sp>
        <p:nvSpPr>
          <p:cNvPr id="7" name="Oval 6"/>
          <p:cNvSpPr/>
          <p:nvPr/>
        </p:nvSpPr>
        <p:spPr>
          <a:xfrm>
            <a:off x="2390775" y="3019425"/>
            <a:ext cx="1005840" cy="1005840"/>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3200" b="1"/>
              <a:t>02</a:t>
            </a:r>
            <a:endParaRPr lang="en-US" sz="3200" b="1"/>
          </a:p>
        </p:txBody>
      </p:sp>
      <p:sp>
        <p:nvSpPr>
          <p:cNvPr id="11" name="Rounded Rectangle 10"/>
          <p:cNvSpPr/>
          <p:nvPr/>
        </p:nvSpPr>
        <p:spPr>
          <a:xfrm>
            <a:off x="3204845" y="4197350"/>
            <a:ext cx="6858000" cy="640080"/>
          </a:xfrm>
          <a:prstGeom prst="round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r"/>
            <a:r>
              <a:rPr lang="en-US" sz="2400">
                <a:solidFill>
                  <a:schemeClr val="bg1"/>
                </a:solidFill>
                <a:latin typeface="Microsoft JhengHei UI" panose="020B0604030504040204" charset="-120"/>
                <a:ea typeface="Microsoft JhengHei UI" panose="020B0604030504040204" charset="-120"/>
                <a:sym typeface="+mn-ea"/>
              </a:rPr>
              <a:t>Working machinist </a:t>
            </a:r>
            <a:endParaRPr lang="en-US" sz="2400">
              <a:solidFill>
                <a:schemeClr val="bg1"/>
              </a:solidFill>
              <a:latin typeface="Microsoft JhengHei UI" panose="020B0604030504040204" charset="-120"/>
              <a:ea typeface="Microsoft JhengHei UI" panose="020B0604030504040204" charset="-120"/>
              <a:sym typeface="+mn-ea"/>
            </a:endParaRPr>
          </a:p>
        </p:txBody>
      </p:sp>
      <p:sp>
        <p:nvSpPr>
          <p:cNvPr id="8" name="Oval 7"/>
          <p:cNvSpPr/>
          <p:nvPr/>
        </p:nvSpPr>
        <p:spPr>
          <a:xfrm>
            <a:off x="2374900" y="4032885"/>
            <a:ext cx="1005840" cy="1005840"/>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3200" b="1"/>
              <a:t>03</a:t>
            </a:r>
            <a:endParaRPr lang="en-US" sz="3200" b="1"/>
          </a:p>
        </p:txBody>
      </p:sp>
      <p:sp>
        <p:nvSpPr>
          <p:cNvPr id="5" name="Rounded Rectangle 4"/>
          <p:cNvSpPr/>
          <p:nvPr/>
        </p:nvSpPr>
        <p:spPr>
          <a:xfrm>
            <a:off x="3240405" y="5208270"/>
            <a:ext cx="6858000" cy="640080"/>
          </a:xfrm>
          <a:prstGeom prst="round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r"/>
            <a:r>
              <a:rPr lang="en-US" sz="2400">
                <a:solidFill>
                  <a:schemeClr val="bg1"/>
                </a:solidFill>
                <a:latin typeface="Microsoft JhengHei UI" panose="020B0604030504040204" charset="-120"/>
                <a:ea typeface="Microsoft JhengHei UI" panose="020B0604030504040204" charset="-120"/>
                <a:sym typeface="+mn-ea"/>
              </a:rPr>
              <a:t>Example</a:t>
            </a:r>
            <a:endParaRPr lang="en-US" sz="2400">
              <a:solidFill>
                <a:schemeClr val="bg1"/>
              </a:solidFill>
              <a:latin typeface="Microsoft JhengHei UI" panose="020B0604030504040204" charset="-120"/>
              <a:ea typeface="Microsoft JhengHei UI" panose="020B0604030504040204" charset="-120"/>
              <a:sym typeface="+mn-ea"/>
            </a:endParaRPr>
          </a:p>
        </p:txBody>
      </p:sp>
      <p:sp>
        <p:nvSpPr>
          <p:cNvPr id="12" name="Oval 11"/>
          <p:cNvSpPr/>
          <p:nvPr/>
        </p:nvSpPr>
        <p:spPr>
          <a:xfrm>
            <a:off x="2379980" y="5043805"/>
            <a:ext cx="1005840" cy="1005840"/>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3200" b="1"/>
              <a:t>04</a:t>
            </a:r>
            <a:endParaRPr lang="en-US" sz="3200" b="1"/>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9"/>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0" nodeType="clickEffect">
                                  <p:stCondLst>
                                    <p:cond delay="0"/>
                                  </p:stCondLst>
                                  <p:childTnLst>
                                    <p:animScale>
                                      <p:cBhvr>
                                        <p:cTn id="10" dur="2000" fill="hold"/>
                                        <p:tgtEl>
                                          <p:spTgt spid="10"/>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11"/>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0" nodeType="clickEffect">
                                  <p:stCondLst>
                                    <p:cond delay="0"/>
                                  </p:stCondLst>
                                  <p:childTnLst>
                                    <p:animScale>
                                      <p:cBhvr>
                                        <p:cTn id="18"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animBg="1"/>
      <p:bldP spid="10" grpId="0" bldLvl="0" animBg="1"/>
      <p:bldP spid="10" grpId="1" animBg="1"/>
      <p:bldP spid="11" grpId="0" bldLvl="0" animBg="1"/>
      <p:bldP spid="11" grpId="1" animBg="1"/>
      <p:bldP spid="5" grpId="0" bldLvl="0" animBg="1"/>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533717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536194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453390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09042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453390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90830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453390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371157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453390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455866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536638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536194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536638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10502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605282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89369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692912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371157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780542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458787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1016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4400" dirty="0">
                <a:latin typeface="Microsoft YaHei" panose="020B0503020204020204" charset="-122"/>
                <a:ea typeface="Microsoft YaHei" panose="020B0503020204020204" charset="-122"/>
                <a:sym typeface="+mn-ea"/>
              </a:rPr>
              <a:t>Text Search and Pattern Matching </a:t>
            </a:r>
            <a:endParaRPr lang="en-US" altLang="zh-CN" sz="4400" dirty="0">
              <a:solidFill>
                <a:srgbClr val="FF0000"/>
              </a:solidFill>
              <a:latin typeface="Microsoft YaHei" panose="020B0503020204020204" charset="-122"/>
              <a:ea typeface="Microsoft YaHei" panose="020B0503020204020204" charset="-122"/>
              <a:sym typeface="+mn-ea"/>
            </a:endParaRPr>
          </a:p>
        </p:txBody>
      </p:sp>
      <p:sp>
        <p:nvSpPr>
          <p:cNvPr id="3" name="Rectangles 2"/>
          <p:cNvSpPr/>
          <p:nvPr/>
        </p:nvSpPr>
        <p:spPr>
          <a:xfrm>
            <a:off x="1260475" y="2148840"/>
            <a:ext cx="9601200" cy="4023360"/>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3332480" y="2397760"/>
            <a:ext cx="91440" cy="3474720"/>
          </a:xfrm>
          <a:prstGeom prst="rect">
            <a:avLst/>
          </a:prstGeom>
          <a:solidFill>
            <a:schemeClr val="tx2"/>
          </a:solidFill>
          <a:ln>
            <a:solidFill>
              <a:schemeClr val="tx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Rectangles 6"/>
          <p:cNvSpPr/>
          <p:nvPr/>
        </p:nvSpPr>
        <p:spPr>
          <a:xfrm>
            <a:off x="1557655" y="2797810"/>
            <a:ext cx="1325880" cy="27432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94" name="Group 93"/>
          <p:cNvGrpSpPr/>
          <p:nvPr/>
        </p:nvGrpSpPr>
        <p:grpSpPr>
          <a:xfrm>
            <a:off x="1607820" y="2833370"/>
            <a:ext cx="1229360" cy="2677160"/>
            <a:chOff x="2532" y="4462"/>
            <a:chExt cx="1936" cy="4216"/>
          </a:xfrm>
        </p:grpSpPr>
        <p:sp>
          <p:nvSpPr>
            <p:cNvPr id="85" name="Rectangles 84"/>
            <p:cNvSpPr/>
            <p:nvPr/>
          </p:nvSpPr>
          <p:spPr>
            <a:xfrm>
              <a:off x="2536" y="4466"/>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6" name="Rectangles 85"/>
            <p:cNvSpPr/>
            <p:nvPr/>
          </p:nvSpPr>
          <p:spPr>
            <a:xfrm>
              <a:off x="2532" y="5530"/>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7" name="Rectangles 86"/>
            <p:cNvSpPr/>
            <p:nvPr/>
          </p:nvSpPr>
          <p:spPr>
            <a:xfrm>
              <a:off x="2540" y="6594"/>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8" name="Rectangles 87"/>
            <p:cNvSpPr/>
            <p:nvPr/>
          </p:nvSpPr>
          <p:spPr>
            <a:xfrm>
              <a:off x="2536" y="767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9" name="Rectangles 88"/>
            <p:cNvSpPr/>
            <p:nvPr/>
          </p:nvSpPr>
          <p:spPr>
            <a:xfrm>
              <a:off x="3528" y="4462"/>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0" name="Rectangles 89"/>
            <p:cNvSpPr/>
            <p:nvPr/>
          </p:nvSpPr>
          <p:spPr>
            <a:xfrm>
              <a:off x="3524" y="5526"/>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1" name="Rectangles 90"/>
            <p:cNvSpPr/>
            <p:nvPr/>
          </p:nvSpPr>
          <p:spPr>
            <a:xfrm>
              <a:off x="3532" y="659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2" name="Rectangles 91"/>
            <p:cNvSpPr/>
            <p:nvPr/>
          </p:nvSpPr>
          <p:spPr>
            <a:xfrm>
              <a:off x="3528" y="7666"/>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grpSp>
        <p:nvGrpSpPr>
          <p:cNvPr id="95" name="Group 94"/>
          <p:cNvGrpSpPr/>
          <p:nvPr/>
        </p:nvGrpSpPr>
        <p:grpSpPr>
          <a:xfrm>
            <a:off x="4008120" y="2795270"/>
            <a:ext cx="1229360" cy="2677160"/>
            <a:chOff x="2532" y="4462"/>
            <a:chExt cx="1936" cy="4216"/>
          </a:xfrm>
        </p:grpSpPr>
        <p:sp>
          <p:nvSpPr>
            <p:cNvPr id="96" name="Rectangles 95"/>
            <p:cNvSpPr/>
            <p:nvPr/>
          </p:nvSpPr>
          <p:spPr>
            <a:xfrm>
              <a:off x="2536" y="4466"/>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7" name="Rectangles 96"/>
            <p:cNvSpPr/>
            <p:nvPr/>
          </p:nvSpPr>
          <p:spPr>
            <a:xfrm>
              <a:off x="2532" y="5530"/>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8" name="Rectangles 97"/>
            <p:cNvSpPr/>
            <p:nvPr/>
          </p:nvSpPr>
          <p:spPr>
            <a:xfrm>
              <a:off x="2540" y="6594"/>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9" name="Rectangles 98"/>
            <p:cNvSpPr/>
            <p:nvPr/>
          </p:nvSpPr>
          <p:spPr>
            <a:xfrm>
              <a:off x="2536" y="767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0" name="Rectangles 99"/>
            <p:cNvSpPr/>
            <p:nvPr/>
          </p:nvSpPr>
          <p:spPr>
            <a:xfrm>
              <a:off x="3528" y="4462"/>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1" name="Rectangles 100"/>
            <p:cNvSpPr/>
            <p:nvPr/>
          </p:nvSpPr>
          <p:spPr>
            <a:xfrm>
              <a:off x="3524" y="5526"/>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2" name="Rectangles 101"/>
            <p:cNvSpPr/>
            <p:nvPr/>
          </p:nvSpPr>
          <p:spPr>
            <a:xfrm>
              <a:off x="3532" y="659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3" name="Rectangles 102"/>
            <p:cNvSpPr/>
            <p:nvPr/>
          </p:nvSpPr>
          <p:spPr>
            <a:xfrm>
              <a:off x="3528" y="7666"/>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grpSp>
        <p:nvGrpSpPr>
          <p:cNvPr id="104" name="Group 103"/>
          <p:cNvGrpSpPr/>
          <p:nvPr/>
        </p:nvGrpSpPr>
        <p:grpSpPr>
          <a:xfrm>
            <a:off x="5646420" y="2795270"/>
            <a:ext cx="1229360" cy="2677160"/>
            <a:chOff x="2532" y="4462"/>
            <a:chExt cx="1936" cy="4216"/>
          </a:xfrm>
        </p:grpSpPr>
        <p:sp>
          <p:nvSpPr>
            <p:cNvPr id="105" name="Rectangles 104"/>
            <p:cNvSpPr/>
            <p:nvPr/>
          </p:nvSpPr>
          <p:spPr>
            <a:xfrm>
              <a:off x="2536" y="4466"/>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6" name="Rectangles 105"/>
            <p:cNvSpPr/>
            <p:nvPr/>
          </p:nvSpPr>
          <p:spPr>
            <a:xfrm>
              <a:off x="2532" y="553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7" name="Rectangles 106"/>
            <p:cNvSpPr/>
            <p:nvPr/>
          </p:nvSpPr>
          <p:spPr>
            <a:xfrm>
              <a:off x="2540" y="6594"/>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8" name="Rectangles 107"/>
            <p:cNvSpPr/>
            <p:nvPr/>
          </p:nvSpPr>
          <p:spPr>
            <a:xfrm>
              <a:off x="2536" y="767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9" name="Rectangles 108"/>
            <p:cNvSpPr/>
            <p:nvPr/>
          </p:nvSpPr>
          <p:spPr>
            <a:xfrm>
              <a:off x="3528" y="4462"/>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0" name="Rectangles 109"/>
            <p:cNvSpPr/>
            <p:nvPr/>
          </p:nvSpPr>
          <p:spPr>
            <a:xfrm>
              <a:off x="3524" y="5526"/>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1" name="Rectangles 110"/>
            <p:cNvSpPr/>
            <p:nvPr/>
          </p:nvSpPr>
          <p:spPr>
            <a:xfrm>
              <a:off x="3532" y="6590"/>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2" name="Rectangles 111"/>
            <p:cNvSpPr/>
            <p:nvPr/>
          </p:nvSpPr>
          <p:spPr>
            <a:xfrm>
              <a:off x="3528" y="7666"/>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grpSp>
        <p:nvGrpSpPr>
          <p:cNvPr id="113" name="Group 112"/>
          <p:cNvGrpSpPr/>
          <p:nvPr/>
        </p:nvGrpSpPr>
        <p:grpSpPr>
          <a:xfrm>
            <a:off x="7259320" y="2795270"/>
            <a:ext cx="1229360" cy="2677160"/>
            <a:chOff x="2532" y="4462"/>
            <a:chExt cx="1936" cy="4216"/>
          </a:xfrm>
        </p:grpSpPr>
        <p:sp>
          <p:nvSpPr>
            <p:cNvPr id="114" name="Rectangles 113"/>
            <p:cNvSpPr/>
            <p:nvPr/>
          </p:nvSpPr>
          <p:spPr>
            <a:xfrm>
              <a:off x="2536" y="4466"/>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5" name="Rectangles 114"/>
            <p:cNvSpPr/>
            <p:nvPr/>
          </p:nvSpPr>
          <p:spPr>
            <a:xfrm>
              <a:off x="2532" y="5530"/>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6" name="Rectangles 115"/>
            <p:cNvSpPr/>
            <p:nvPr/>
          </p:nvSpPr>
          <p:spPr>
            <a:xfrm>
              <a:off x="2540" y="6594"/>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7" name="Rectangles 116"/>
            <p:cNvSpPr/>
            <p:nvPr/>
          </p:nvSpPr>
          <p:spPr>
            <a:xfrm>
              <a:off x="2536" y="767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8" name="Rectangles 117"/>
            <p:cNvSpPr/>
            <p:nvPr/>
          </p:nvSpPr>
          <p:spPr>
            <a:xfrm>
              <a:off x="3528" y="4462"/>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9" name="Rectangles 118"/>
            <p:cNvSpPr/>
            <p:nvPr/>
          </p:nvSpPr>
          <p:spPr>
            <a:xfrm>
              <a:off x="3524" y="5526"/>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0" name="Rectangles 119"/>
            <p:cNvSpPr/>
            <p:nvPr/>
          </p:nvSpPr>
          <p:spPr>
            <a:xfrm>
              <a:off x="3532" y="659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1" name="Rectangles 120"/>
            <p:cNvSpPr/>
            <p:nvPr/>
          </p:nvSpPr>
          <p:spPr>
            <a:xfrm>
              <a:off x="3528" y="7666"/>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grpSp>
        <p:nvGrpSpPr>
          <p:cNvPr id="122" name="Group 121"/>
          <p:cNvGrpSpPr/>
          <p:nvPr/>
        </p:nvGrpSpPr>
        <p:grpSpPr>
          <a:xfrm>
            <a:off x="8948420" y="2795270"/>
            <a:ext cx="1229360" cy="2677160"/>
            <a:chOff x="2532" y="4462"/>
            <a:chExt cx="1936" cy="4216"/>
          </a:xfrm>
        </p:grpSpPr>
        <p:sp>
          <p:nvSpPr>
            <p:cNvPr id="123" name="Rectangles 122"/>
            <p:cNvSpPr/>
            <p:nvPr/>
          </p:nvSpPr>
          <p:spPr>
            <a:xfrm>
              <a:off x="2536" y="4466"/>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4" name="Rectangles 123"/>
            <p:cNvSpPr/>
            <p:nvPr/>
          </p:nvSpPr>
          <p:spPr>
            <a:xfrm>
              <a:off x="2532" y="5530"/>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5" name="Rectangles 124"/>
            <p:cNvSpPr/>
            <p:nvPr/>
          </p:nvSpPr>
          <p:spPr>
            <a:xfrm>
              <a:off x="2540" y="6594"/>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6" name="Rectangles 125"/>
            <p:cNvSpPr/>
            <p:nvPr/>
          </p:nvSpPr>
          <p:spPr>
            <a:xfrm>
              <a:off x="2536" y="767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7" name="Rectangles 126"/>
            <p:cNvSpPr/>
            <p:nvPr/>
          </p:nvSpPr>
          <p:spPr>
            <a:xfrm>
              <a:off x="3528" y="4462"/>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8" name="Rectangles 127"/>
            <p:cNvSpPr/>
            <p:nvPr/>
          </p:nvSpPr>
          <p:spPr>
            <a:xfrm>
              <a:off x="3524" y="5526"/>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9" name="Rectangles 128"/>
            <p:cNvSpPr/>
            <p:nvPr/>
          </p:nvSpPr>
          <p:spPr>
            <a:xfrm>
              <a:off x="3532" y="6590"/>
              <a:ext cx="936" cy="1008"/>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0" name="Rectangles 129"/>
            <p:cNvSpPr/>
            <p:nvPr/>
          </p:nvSpPr>
          <p:spPr>
            <a:xfrm>
              <a:off x="3528" y="7666"/>
              <a:ext cx="936" cy="1008"/>
            </a:xfrm>
            <a:prstGeom prst="rect">
              <a:avLst/>
            </a:prstGeom>
            <a:solidFill>
              <a:schemeClr val="accent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131" name="Text Box 130"/>
          <p:cNvSpPr txBox="1"/>
          <p:nvPr/>
        </p:nvSpPr>
        <p:spPr>
          <a:xfrm>
            <a:off x="4316730" y="5580380"/>
            <a:ext cx="6035040" cy="521970"/>
          </a:xfrm>
          <a:prstGeom prst="rect">
            <a:avLst/>
          </a:prstGeom>
          <a:noFill/>
        </p:spPr>
        <p:txBody>
          <a:bodyPr wrap="square" rtlCol="0">
            <a:spAutoFit/>
          </a:bodyPr>
          <a:p>
            <a:r>
              <a:rPr lang="en-US" sz="2800" b="1">
                <a:solidFill>
                  <a:schemeClr val="bg1"/>
                </a:solidFill>
              </a:rPr>
              <a:t>A                    B                 C                   D</a:t>
            </a:r>
            <a:endParaRPr lang="en-US" sz="2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612584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10502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612584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90830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692912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371157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777621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455866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697293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10502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697293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90830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697293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374078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780542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458787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780542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09042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862330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90830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4400" dirty="0">
                <a:latin typeface="Microsoft YaHei" panose="020B0503020204020204" charset="-122"/>
                <a:ea typeface="Microsoft YaHei" panose="020B0503020204020204" charset="-122"/>
                <a:sym typeface="+mn-ea"/>
              </a:rPr>
              <a:t>Text Search and Pattern Matching </a:t>
            </a:r>
            <a:endParaRPr lang="en-US" altLang="zh-CN" sz="4400" dirty="0">
              <a:solidFill>
                <a:srgbClr val="FF0000"/>
              </a:solidFill>
              <a:latin typeface="Microsoft YaHei" panose="020B0503020204020204" charset="-122"/>
              <a:ea typeface="Microsoft YaHei" panose="020B0503020204020204" charset="-122"/>
              <a:sym typeface="+mn-ea"/>
            </a:endParaRPr>
          </a:p>
        </p:txBody>
      </p:sp>
      <p:grpSp>
        <p:nvGrpSpPr>
          <p:cNvPr id="10" name="Group 9"/>
          <p:cNvGrpSpPr/>
          <p:nvPr/>
        </p:nvGrpSpPr>
        <p:grpSpPr>
          <a:xfrm>
            <a:off x="224790" y="1717040"/>
            <a:ext cx="11268710" cy="2206625"/>
            <a:chOff x="354" y="2704"/>
            <a:chExt cx="17746" cy="3475"/>
          </a:xfrm>
        </p:grpSpPr>
        <p:sp>
          <p:nvSpPr>
            <p:cNvPr id="2" name="Rectangles 1"/>
            <p:cNvSpPr/>
            <p:nvPr/>
          </p:nvSpPr>
          <p:spPr>
            <a:xfrm>
              <a:off x="820" y="3011"/>
              <a:ext cx="17280" cy="3168"/>
            </a:xfrm>
            <a:prstGeom prst="rect">
              <a:avLst/>
            </a:prstGeom>
            <a:solidFill>
              <a:schemeClr val="tx2"/>
            </a:solidFill>
            <a:ln w="28575">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ectangles 8"/>
            <p:cNvSpPr/>
            <p:nvPr/>
          </p:nvSpPr>
          <p:spPr>
            <a:xfrm>
              <a:off x="354" y="2704"/>
              <a:ext cx="3600" cy="1008"/>
            </a:xfrm>
            <a:prstGeom prst="rect">
              <a:avLst/>
            </a:prstGeom>
            <a:solidFill>
              <a:schemeClr val="tx2"/>
            </a:solidFill>
            <a:ln w="28575">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dirty="0">
                  <a:latin typeface="Microsoft YaHei" panose="020B0503020204020204" charset="-122"/>
                  <a:ea typeface="Microsoft YaHei" panose="020B0503020204020204" charset="-122"/>
                  <a:sym typeface="+mn-ea"/>
                </a:rPr>
                <a:t>Text Search</a:t>
              </a:r>
              <a:endParaRPr lang="zh-CN" altLang="en-US" sz="2000" dirty="0">
                <a:latin typeface="Microsoft YaHei" panose="020B0503020204020204" charset="-122"/>
                <a:ea typeface="Microsoft YaHei" panose="020B0503020204020204" charset="-122"/>
                <a:sym typeface="+mn-ea"/>
              </a:endParaRPr>
            </a:p>
          </p:txBody>
        </p:sp>
      </p:grpSp>
      <p:grpSp>
        <p:nvGrpSpPr>
          <p:cNvPr id="11" name="Group 10"/>
          <p:cNvGrpSpPr/>
          <p:nvPr/>
        </p:nvGrpSpPr>
        <p:grpSpPr>
          <a:xfrm>
            <a:off x="220345" y="4341495"/>
            <a:ext cx="11268710" cy="2206625"/>
            <a:chOff x="354" y="2704"/>
            <a:chExt cx="17746" cy="3475"/>
          </a:xfrm>
        </p:grpSpPr>
        <p:sp>
          <p:nvSpPr>
            <p:cNvPr id="12" name="Rectangles 11"/>
            <p:cNvSpPr/>
            <p:nvPr/>
          </p:nvSpPr>
          <p:spPr>
            <a:xfrm>
              <a:off x="820" y="3011"/>
              <a:ext cx="17280" cy="3168"/>
            </a:xfrm>
            <a:prstGeom prst="rect">
              <a:avLst/>
            </a:prstGeom>
            <a:solidFill>
              <a:schemeClr val="tx2"/>
            </a:solidFill>
            <a:ln w="28575">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Rectangles 12"/>
            <p:cNvSpPr/>
            <p:nvPr/>
          </p:nvSpPr>
          <p:spPr>
            <a:xfrm>
              <a:off x="354" y="2704"/>
              <a:ext cx="3600" cy="1008"/>
            </a:xfrm>
            <a:prstGeom prst="rect">
              <a:avLst/>
            </a:prstGeom>
            <a:solidFill>
              <a:schemeClr val="tx2"/>
            </a:solidFill>
            <a:ln w="28575">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dirty="0">
                  <a:latin typeface="Microsoft YaHei" panose="020B0503020204020204" charset="-122"/>
                  <a:ea typeface="Microsoft YaHei" panose="020B0503020204020204" charset="-122"/>
                  <a:sym typeface="+mn-ea"/>
                </a:rPr>
                <a:t>Pattern Matching </a:t>
              </a:r>
              <a:endParaRPr lang="zh-CN" altLang="en-US" sz="2000" dirty="0">
                <a:latin typeface="Microsoft YaHei" panose="020B0503020204020204" charset="-122"/>
                <a:ea typeface="Microsoft YaHei" panose="020B0503020204020204" charset="-122"/>
                <a:sym typeface="+mn-ea"/>
              </a:endParaRPr>
            </a:p>
          </p:txBody>
        </p:sp>
      </p:grpSp>
      <p:sp>
        <p:nvSpPr>
          <p:cNvPr id="14" name="Text Box 13"/>
          <p:cNvSpPr txBox="1"/>
          <p:nvPr/>
        </p:nvSpPr>
        <p:spPr>
          <a:xfrm>
            <a:off x="2586355" y="1911985"/>
            <a:ext cx="8869680" cy="2030095"/>
          </a:xfrm>
          <a:prstGeom prst="rect">
            <a:avLst/>
          </a:prstGeom>
          <a:noFill/>
        </p:spPr>
        <p:txBody>
          <a:bodyPr wrap="square" rtlCol="0">
            <a:spAutoFit/>
          </a:bodyPr>
          <a:p>
            <a:pPr marL="0" indent="0" algn="just">
              <a:buNone/>
            </a:pPr>
            <a:r>
              <a:rPr lang="en-US" b="1">
                <a:solidFill>
                  <a:schemeClr val="bg1"/>
                </a:solidFill>
                <a:sym typeface="+mn-ea"/>
              </a:rPr>
              <a:t>Definition:</a:t>
            </a:r>
            <a:endParaRPr lang="en-US" b="1">
              <a:solidFill>
                <a:schemeClr val="bg1"/>
              </a:solidFill>
              <a:sym typeface="+mn-ea"/>
            </a:endParaRPr>
          </a:p>
          <a:p>
            <a:pPr marL="0" indent="0" algn="just">
              <a:buNone/>
            </a:pPr>
            <a:r>
              <a:rPr lang="en-US">
                <a:solidFill>
                  <a:schemeClr val="bg1"/>
                </a:solidFill>
                <a:sym typeface="+mn-ea"/>
              </a:rPr>
              <a:t>Text search in DFAs refers to the application of Deterministic Finite Automata to find occurrences of a specific pattern within a given text.</a:t>
            </a:r>
            <a:endParaRPr lang="en-US">
              <a:solidFill>
                <a:schemeClr val="bg1"/>
              </a:solidFill>
            </a:endParaRPr>
          </a:p>
          <a:p>
            <a:pPr algn="just"/>
            <a:r>
              <a:rPr lang="en-US" b="1">
                <a:solidFill>
                  <a:schemeClr val="bg1"/>
                </a:solidFill>
                <a:sym typeface="+mn-ea"/>
              </a:rPr>
              <a:t>Process</a:t>
            </a:r>
            <a:r>
              <a:rPr lang="en-US">
                <a:solidFill>
                  <a:schemeClr val="bg1"/>
                </a:solidFill>
                <a:sym typeface="+mn-ea"/>
              </a:rPr>
              <a:t>:</a:t>
            </a:r>
            <a:endParaRPr lang="en-US">
              <a:solidFill>
                <a:schemeClr val="bg1"/>
              </a:solidFill>
              <a:sym typeface="+mn-ea"/>
            </a:endParaRPr>
          </a:p>
          <a:p>
            <a:pPr algn="just"/>
            <a:r>
              <a:rPr lang="en-US">
                <a:solidFill>
                  <a:schemeClr val="bg1"/>
                </a:solidFill>
                <a:sym typeface="+mn-ea"/>
              </a:rPr>
              <a:t>A DFA is constructed to represent the pattern being searched for. The DFA processes each character in the input text, transitioning between states based on the characters encountered. If the DFA reaches an accepting state, a match for the pattern is identified in the text.</a:t>
            </a:r>
            <a:endParaRPr lang="en-US">
              <a:solidFill>
                <a:schemeClr val="bg1"/>
              </a:solidFill>
              <a:sym typeface="+mn-ea"/>
            </a:endParaRPr>
          </a:p>
        </p:txBody>
      </p:sp>
      <p:sp>
        <p:nvSpPr>
          <p:cNvPr id="15" name="Text Box 14"/>
          <p:cNvSpPr txBox="1"/>
          <p:nvPr/>
        </p:nvSpPr>
        <p:spPr>
          <a:xfrm>
            <a:off x="2567305" y="4536440"/>
            <a:ext cx="8869680" cy="2030095"/>
          </a:xfrm>
          <a:prstGeom prst="rect">
            <a:avLst/>
          </a:prstGeom>
          <a:noFill/>
        </p:spPr>
        <p:txBody>
          <a:bodyPr wrap="square" rtlCol="0">
            <a:spAutoFit/>
          </a:bodyPr>
          <a:p>
            <a:pPr algn="just"/>
            <a:r>
              <a:rPr lang="en-US" b="1">
                <a:solidFill>
                  <a:schemeClr val="bg1"/>
                </a:solidFill>
                <a:sym typeface="+mn-ea"/>
              </a:rPr>
              <a:t>Definition:</a:t>
            </a:r>
            <a:endParaRPr lang="en-US" b="1">
              <a:solidFill>
                <a:schemeClr val="bg1"/>
              </a:solidFill>
              <a:sym typeface="+mn-ea"/>
            </a:endParaRPr>
          </a:p>
          <a:p>
            <a:pPr algn="just"/>
            <a:r>
              <a:rPr lang="en-US">
                <a:solidFill>
                  <a:schemeClr val="bg1"/>
                </a:solidFill>
                <a:sym typeface="+mn-ea"/>
              </a:rPr>
              <a:t>Pattern matching in DFAs involves determining whether a given text contains a specific pattern and, if so, locating the positions where the pattern occurs.</a:t>
            </a:r>
            <a:endParaRPr lang="en-US">
              <a:solidFill>
                <a:schemeClr val="bg1"/>
              </a:solidFill>
            </a:endParaRPr>
          </a:p>
          <a:p>
            <a:pPr algn="just"/>
            <a:r>
              <a:rPr lang="en-US" b="1">
                <a:solidFill>
                  <a:schemeClr val="bg1"/>
                </a:solidFill>
                <a:sym typeface="+mn-ea"/>
              </a:rPr>
              <a:t>Process:</a:t>
            </a:r>
            <a:endParaRPr lang="en-US" b="1">
              <a:solidFill>
                <a:schemeClr val="bg1"/>
              </a:solidFill>
              <a:sym typeface="+mn-ea"/>
            </a:endParaRPr>
          </a:p>
          <a:p>
            <a:pPr algn="just"/>
            <a:r>
              <a:rPr lang="en-US">
                <a:solidFill>
                  <a:schemeClr val="bg1"/>
                </a:solidFill>
                <a:sym typeface="+mn-ea"/>
              </a:rPr>
              <a:t>Similar to text search, a DFA is constructed to represent the pattern. The DFA is then applied to the input text, and as it processes each character, it transitions between states. Successful transitions lead to potential matches, and the positions of these matches can be recorded.</a:t>
            </a:r>
            <a:endParaRPr lang="en-US">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955802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372618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1031748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454406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11120755" y="1654810"/>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536194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4400" dirty="0">
                <a:solidFill>
                  <a:schemeClr val="bg1"/>
                </a:solidFill>
                <a:latin typeface="Microsoft YaHei" panose="020B0503020204020204" charset="-122"/>
                <a:ea typeface="Microsoft YaHei" panose="020B0503020204020204" charset="-122"/>
                <a:sym typeface="+mn-ea"/>
              </a:rPr>
              <a:t>DFAs machine</a:t>
            </a:r>
            <a:endParaRPr lang="en-US" altLang="zh-CN" sz="4400" dirty="0">
              <a:solidFill>
                <a:schemeClr val="bg1"/>
              </a:solidFill>
              <a:latin typeface="Microsoft YaHei" panose="020B0503020204020204" charset="-122"/>
              <a:ea typeface="Microsoft YaHei" panose="020B0503020204020204" charset="-122"/>
              <a:sym typeface="+mn-ea"/>
            </a:endParaRPr>
          </a:p>
        </p:txBody>
      </p:sp>
      <p:sp>
        <p:nvSpPr>
          <p:cNvPr id="40" name="Right Arrow 39"/>
          <p:cNvSpPr/>
          <p:nvPr/>
        </p:nvSpPr>
        <p:spPr>
          <a:xfrm rot="5400000">
            <a:off x="3039110" y="4460240"/>
            <a:ext cx="731520" cy="182880"/>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1" name="Right Arrow 40"/>
          <p:cNvSpPr/>
          <p:nvPr/>
        </p:nvSpPr>
        <p:spPr>
          <a:xfrm rot="5400000">
            <a:off x="4918710" y="4465320"/>
            <a:ext cx="731520" cy="182880"/>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Oval 2"/>
          <p:cNvSpPr/>
          <p:nvPr/>
        </p:nvSpPr>
        <p:spPr>
          <a:xfrm>
            <a:off x="1032510" y="2206625"/>
            <a:ext cx="1097280" cy="1097280"/>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q1</a:t>
            </a:r>
            <a:endParaRPr lang="en-US"/>
          </a:p>
        </p:txBody>
      </p:sp>
      <p:sp>
        <p:nvSpPr>
          <p:cNvPr id="6" name="Oval 5"/>
          <p:cNvSpPr/>
          <p:nvPr/>
        </p:nvSpPr>
        <p:spPr>
          <a:xfrm>
            <a:off x="2835910" y="2240915"/>
            <a:ext cx="1097280" cy="1097280"/>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q2</a:t>
            </a:r>
            <a:endParaRPr lang="en-US"/>
          </a:p>
        </p:txBody>
      </p:sp>
      <p:sp>
        <p:nvSpPr>
          <p:cNvPr id="10" name="Oval 9"/>
          <p:cNvSpPr/>
          <p:nvPr/>
        </p:nvSpPr>
        <p:spPr>
          <a:xfrm>
            <a:off x="4715510" y="2261235"/>
            <a:ext cx="1097280" cy="1097280"/>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q3</a:t>
            </a:r>
            <a:endParaRPr lang="en-US"/>
          </a:p>
        </p:txBody>
      </p:sp>
      <p:sp>
        <p:nvSpPr>
          <p:cNvPr id="20" name="Oval 19"/>
          <p:cNvSpPr/>
          <p:nvPr/>
        </p:nvSpPr>
        <p:spPr>
          <a:xfrm>
            <a:off x="6569710" y="2242820"/>
            <a:ext cx="1097280" cy="1097280"/>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q4</a:t>
            </a:r>
            <a:endParaRPr lang="en-US"/>
          </a:p>
        </p:txBody>
      </p:sp>
      <p:sp>
        <p:nvSpPr>
          <p:cNvPr id="21" name="Oval 20"/>
          <p:cNvSpPr/>
          <p:nvPr/>
        </p:nvSpPr>
        <p:spPr>
          <a:xfrm>
            <a:off x="8373110" y="2238375"/>
            <a:ext cx="1097280" cy="1097280"/>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q5</a:t>
            </a:r>
            <a:endParaRPr lang="en-US"/>
          </a:p>
        </p:txBody>
      </p:sp>
      <p:grpSp>
        <p:nvGrpSpPr>
          <p:cNvPr id="37" name="Group 36"/>
          <p:cNvGrpSpPr/>
          <p:nvPr/>
        </p:nvGrpSpPr>
        <p:grpSpPr>
          <a:xfrm rot="0">
            <a:off x="10206990" y="2270760"/>
            <a:ext cx="1097280" cy="1097280"/>
            <a:chOff x="15642" y="4920"/>
            <a:chExt cx="1728" cy="1728"/>
          </a:xfrm>
        </p:grpSpPr>
        <p:sp>
          <p:nvSpPr>
            <p:cNvPr id="22" name="Oval 21"/>
            <p:cNvSpPr/>
            <p:nvPr/>
          </p:nvSpPr>
          <p:spPr>
            <a:xfrm>
              <a:off x="15642" y="4920"/>
              <a:ext cx="1728" cy="1728"/>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Oval 30"/>
            <p:cNvSpPr/>
            <p:nvPr/>
          </p:nvSpPr>
          <p:spPr>
            <a:xfrm>
              <a:off x="15794" y="5072"/>
              <a:ext cx="1440" cy="1440"/>
            </a:xfrm>
            <a:prstGeom prst="ellipse">
              <a:avLst/>
            </a:prstGeom>
            <a:solidFill>
              <a:schemeClr val="accent6">
                <a:lumMod val="60000"/>
                <a:lumOff val="40000"/>
              </a:schemeClr>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q6</a:t>
              </a:r>
              <a:endParaRPr lang="en-US"/>
            </a:p>
          </p:txBody>
        </p:sp>
      </p:grpSp>
      <p:sp>
        <p:nvSpPr>
          <p:cNvPr id="32" name="Right Arrow 31"/>
          <p:cNvSpPr/>
          <p:nvPr/>
        </p:nvSpPr>
        <p:spPr>
          <a:xfrm>
            <a:off x="2084070" y="2621280"/>
            <a:ext cx="731520" cy="182880"/>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Right Arrow 32"/>
          <p:cNvSpPr/>
          <p:nvPr/>
        </p:nvSpPr>
        <p:spPr>
          <a:xfrm>
            <a:off x="3978910" y="2729865"/>
            <a:ext cx="731520" cy="182880"/>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Right Arrow 34"/>
          <p:cNvSpPr/>
          <p:nvPr/>
        </p:nvSpPr>
        <p:spPr>
          <a:xfrm>
            <a:off x="5797550" y="2707640"/>
            <a:ext cx="731520" cy="182880"/>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Right Arrow 35"/>
          <p:cNvSpPr/>
          <p:nvPr/>
        </p:nvSpPr>
        <p:spPr>
          <a:xfrm>
            <a:off x="7661910" y="2773680"/>
            <a:ext cx="731520" cy="182880"/>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8" name="Right Arrow 37"/>
          <p:cNvSpPr/>
          <p:nvPr/>
        </p:nvSpPr>
        <p:spPr>
          <a:xfrm>
            <a:off x="9480550" y="2794000"/>
            <a:ext cx="731520" cy="182880"/>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nvGrpSpPr>
          <p:cNvPr id="47" name="Group 46"/>
          <p:cNvGrpSpPr/>
          <p:nvPr/>
        </p:nvGrpSpPr>
        <p:grpSpPr>
          <a:xfrm rot="0">
            <a:off x="1022350" y="3175000"/>
            <a:ext cx="1288415" cy="2547620"/>
            <a:chOff x="1610" y="6584"/>
            <a:chExt cx="2029" cy="4012"/>
          </a:xfrm>
        </p:grpSpPr>
        <p:sp>
          <p:nvSpPr>
            <p:cNvPr id="28" name="Oval 27"/>
            <p:cNvSpPr/>
            <p:nvPr/>
          </p:nvSpPr>
          <p:spPr>
            <a:xfrm>
              <a:off x="1610" y="7568"/>
              <a:ext cx="1728" cy="1728"/>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a:t>
              </a:r>
              <a:endParaRPr lang="en-US"/>
            </a:p>
          </p:txBody>
        </p:sp>
        <p:sp>
          <p:nvSpPr>
            <p:cNvPr id="39" name="Right Arrow 38"/>
            <p:cNvSpPr/>
            <p:nvPr/>
          </p:nvSpPr>
          <p:spPr>
            <a:xfrm rot="5400000">
              <a:off x="1898" y="7016"/>
              <a:ext cx="1152" cy="288"/>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3" name="Freeform 42"/>
            <p:cNvSpPr/>
            <p:nvPr/>
          </p:nvSpPr>
          <p:spPr>
            <a:xfrm>
              <a:off x="2033" y="9192"/>
              <a:ext cx="1606" cy="1405"/>
            </a:xfrm>
            <a:custGeom>
              <a:avLst/>
              <a:gdLst>
                <a:gd name="connisteX0" fmla="*/ 229084 w 1019954"/>
                <a:gd name="connsiteY0" fmla="*/ 30480 h 892180"/>
                <a:gd name="connisteX1" fmla="*/ 46204 w 1019954"/>
                <a:gd name="connsiteY1" fmla="*/ 853440 h 892180"/>
                <a:gd name="connisteX2" fmla="*/ 1006324 w 1019954"/>
                <a:gd name="connsiteY2" fmla="*/ 624840 h 892180"/>
                <a:gd name="connisteX3" fmla="*/ 533884 w 1019954"/>
                <a:gd name="connsiteY3" fmla="*/ 0 h 892180"/>
              </a:gdLst>
              <a:ahLst/>
              <a:cxnLst>
                <a:cxn ang="0">
                  <a:pos x="connisteX0" y="connsiteY0"/>
                </a:cxn>
                <a:cxn ang="0">
                  <a:pos x="connisteX1" y="connsiteY1"/>
                </a:cxn>
                <a:cxn ang="0">
                  <a:pos x="connisteX2" y="connsiteY2"/>
                </a:cxn>
                <a:cxn ang="0">
                  <a:pos x="connisteX3" y="connsiteY3"/>
                </a:cxn>
              </a:cxnLst>
              <a:rect l="l" t="t" r="r" b="b"/>
              <a:pathLst>
                <a:path w="1019955" h="892181">
                  <a:moveTo>
                    <a:pt x="229084" y="30480"/>
                  </a:moveTo>
                  <a:cubicBezTo>
                    <a:pt x="173204" y="199390"/>
                    <a:pt x="-109371" y="734695"/>
                    <a:pt x="46204" y="853440"/>
                  </a:cubicBezTo>
                  <a:cubicBezTo>
                    <a:pt x="201779" y="972185"/>
                    <a:pt x="908534" y="795655"/>
                    <a:pt x="1006324" y="624840"/>
                  </a:cubicBezTo>
                  <a:cubicBezTo>
                    <a:pt x="1104114" y="454025"/>
                    <a:pt x="647549" y="120650"/>
                    <a:pt x="533884" y="0"/>
                  </a:cubicBezTo>
                </a:path>
              </a:pathLst>
            </a:custGeom>
            <a:no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grpSp>
        <p:nvGrpSpPr>
          <p:cNvPr id="48" name="Group 47"/>
          <p:cNvGrpSpPr/>
          <p:nvPr/>
        </p:nvGrpSpPr>
        <p:grpSpPr>
          <a:xfrm rot="0">
            <a:off x="2840990" y="3180080"/>
            <a:ext cx="1288415" cy="2547620"/>
            <a:chOff x="1610" y="6584"/>
            <a:chExt cx="2029" cy="4012"/>
          </a:xfrm>
        </p:grpSpPr>
        <p:sp>
          <p:nvSpPr>
            <p:cNvPr id="49" name="Oval 48"/>
            <p:cNvSpPr/>
            <p:nvPr/>
          </p:nvSpPr>
          <p:spPr>
            <a:xfrm>
              <a:off x="1610" y="7568"/>
              <a:ext cx="1728" cy="1728"/>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a:t>
              </a:r>
              <a:endParaRPr lang="en-US"/>
            </a:p>
          </p:txBody>
        </p:sp>
        <p:sp>
          <p:nvSpPr>
            <p:cNvPr id="50" name="Right Arrow 49"/>
            <p:cNvSpPr/>
            <p:nvPr/>
          </p:nvSpPr>
          <p:spPr>
            <a:xfrm rot="5400000">
              <a:off x="1898" y="7016"/>
              <a:ext cx="1152" cy="288"/>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1" name="Freeform 50"/>
            <p:cNvSpPr/>
            <p:nvPr/>
          </p:nvSpPr>
          <p:spPr>
            <a:xfrm>
              <a:off x="2033" y="9192"/>
              <a:ext cx="1606" cy="1405"/>
            </a:xfrm>
            <a:custGeom>
              <a:avLst/>
              <a:gdLst>
                <a:gd name="connisteX0" fmla="*/ 229084 w 1019954"/>
                <a:gd name="connsiteY0" fmla="*/ 30480 h 892180"/>
                <a:gd name="connisteX1" fmla="*/ 46204 w 1019954"/>
                <a:gd name="connsiteY1" fmla="*/ 853440 h 892180"/>
                <a:gd name="connisteX2" fmla="*/ 1006324 w 1019954"/>
                <a:gd name="connsiteY2" fmla="*/ 624840 h 892180"/>
                <a:gd name="connisteX3" fmla="*/ 533884 w 1019954"/>
                <a:gd name="connsiteY3" fmla="*/ 0 h 892180"/>
              </a:gdLst>
              <a:ahLst/>
              <a:cxnLst>
                <a:cxn ang="0">
                  <a:pos x="connisteX0" y="connsiteY0"/>
                </a:cxn>
                <a:cxn ang="0">
                  <a:pos x="connisteX1" y="connsiteY1"/>
                </a:cxn>
                <a:cxn ang="0">
                  <a:pos x="connisteX2" y="connsiteY2"/>
                </a:cxn>
                <a:cxn ang="0">
                  <a:pos x="connisteX3" y="connsiteY3"/>
                </a:cxn>
              </a:cxnLst>
              <a:rect l="l" t="t" r="r" b="b"/>
              <a:pathLst>
                <a:path w="1019955" h="892181">
                  <a:moveTo>
                    <a:pt x="229084" y="30480"/>
                  </a:moveTo>
                  <a:cubicBezTo>
                    <a:pt x="173204" y="199390"/>
                    <a:pt x="-109371" y="734695"/>
                    <a:pt x="46204" y="853440"/>
                  </a:cubicBezTo>
                  <a:cubicBezTo>
                    <a:pt x="201779" y="972185"/>
                    <a:pt x="908534" y="795655"/>
                    <a:pt x="1006324" y="624840"/>
                  </a:cubicBezTo>
                  <a:cubicBezTo>
                    <a:pt x="1104114" y="454025"/>
                    <a:pt x="647549" y="120650"/>
                    <a:pt x="533884" y="0"/>
                  </a:cubicBezTo>
                </a:path>
              </a:pathLst>
            </a:custGeom>
            <a:no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grpSp>
        <p:nvGrpSpPr>
          <p:cNvPr id="52" name="Group 51"/>
          <p:cNvGrpSpPr/>
          <p:nvPr/>
        </p:nvGrpSpPr>
        <p:grpSpPr>
          <a:xfrm rot="0">
            <a:off x="4720590" y="3169920"/>
            <a:ext cx="1288415" cy="2547620"/>
            <a:chOff x="1610" y="6584"/>
            <a:chExt cx="2029" cy="4012"/>
          </a:xfrm>
        </p:grpSpPr>
        <p:sp>
          <p:nvSpPr>
            <p:cNvPr id="53" name="Oval 52"/>
            <p:cNvSpPr/>
            <p:nvPr/>
          </p:nvSpPr>
          <p:spPr>
            <a:xfrm>
              <a:off x="1610" y="7568"/>
              <a:ext cx="1728" cy="1728"/>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a:t>
              </a:r>
              <a:endParaRPr lang="en-US"/>
            </a:p>
          </p:txBody>
        </p:sp>
        <p:sp>
          <p:nvSpPr>
            <p:cNvPr id="54" name="Right Arrow 53"/>
            <p:cNvSpPr/>
            <p:nvPr/>
          </p:nvSpPr>
          <p:spPr>
            <a:xfrm rot="5400000">
              <a:off x="1898" y="7016"/>
              <a:ext cx="1152" cy="288"/>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5" name="Freeform 54"/>
            <p:cNvSpPr/>
            <p:nvPr/>
          </p:nvSpPr>
          <p:spPr>
            <a:xfrm>
              <a:off x="2033" y="9192"/>
              <a:ext cx="1606" cy="1405"/>
            </a:xfrm>
            <a:custGeom>
              <a:avLst/>
              <a:gdLst>
                <a:gd name="connisteX0" fmla="*/ 229084 w 1019954"/>
                <a:gd name="connsiteY0" fmla="*/ 30480 h 892180"/>
                <a:gd name="connisteX1" fmla="*/ 46204 w 1019954"/>
                <a:gd name="connsiteY1" fmla="*/ 853440 h 892180"/>
                <a:gd name="connisteX2" fmla="*/ 1006324 w 1019954"/>
                <a:gd name="connsiteY2" fmla="*/ 624840 h 892180"/>
                <a:gd name="connisteX3" fmla="*/ 533884 w 1019954"/>
                <a:gd name="connsiteY3" fmla="*/ 0 h 892180"/>
              </a:gdLst>
              <a:ahLst/>
              <a:cxnLst>
                <a:cxn ang="0">
                  <a:pos x="connisteX0" y="connsiteY0"/>
                </a:cxn>
                <a:cxn ang="0">
                  <a:pos x="connisteX1" y="connsiteY1"/>
                </a:cxn>
                <a:cxn ang="0">
                  <a:pos x="connisteX2" y="connsiteY2"/>
                </a:cxn>
                <a:cxn ang="0">
                  <a:pos x="connisteX3" y="connsiteY3"/>
                </a:cxn>
              </a:cxnLst>
              <a:rect l="l" t="t" r="r" b="b"/>
              <a:pathLst>
                <a:path w="1019955" h="892181">
                  <a:moveTo>
                    <a:pt x="229084" y="30480"/>
                  </a:moveTo>
                  <a:cubicBezTo>
                    <a:pt x="173204" y="199390"/>
                    <a:pt x="-109371" y="734695"/>
                    <a:pt x="46204" y="853440"/>
                  </a:cubicBezTo>
                  <a:cubicBezTo>
                    <a:pt x="201779" y="972185"/>
                    <a:pt x="908534" y="795655"/>
                    <a:pt x="1006324" y="624840"/>
                  </a:cubicBezTo>
                  <a:cubicBezTo>
                    <a:pt x="1104114" y="454025"/>
                    <a:pt x="647549" y="120650"/>
                    <a:pt x="533884" y="0"/>
                  </a:cubicBezTo>
                </a:path>
              </a:pathLst>
            </a:custGeom>
            <a:no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grpSp>
        <p:nvGrpSpPr>
          <p:cNvPr id="56" name="Group 55"/>
          <p:cNvGrpSpPr/>
          <p:nvPr/>
        </p:nvGrpSpPr>
        <p:grpSpPr>
          <a:xfrm rot="0">
            <a:off x="6584950" y="3190240"/>
            <a:ext cx="1288415" cy="2547620"/>
            <a:chOff x="1610" y="6584"/>
            <a:chExt cx="2029" cy="4012"/>
          </a:xfrm>
        </p:grpSpPr>
        <p:sp>
          <p:nvSpPr>
            <p:cNvPr id="57" name="Oval 56"/>
            <p:cNvSpPr/>
            <p:nvPr/>
          </p:nvSpPr>
          <p:spPr>
            <a:xfrm>
              <a:off x="1610" y="7568"/>
              <a:ext cx="1728" cy="1728"/>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a:t>
              </a:r>
              <a:endParaRPr lang="en-US"/>
            </a:p>
          </p:txBody>
        </p:sp>
        <p:sp>
          <p:nvSpPr>
            <p:cNvPr id="58" name="Right Arrow 57"/>
            <p:cNvSpPr/>
            <p:nvPr/>
          </p:nvSpPr>
          <p:spPr>
            <a:xfrm rot="5400000">
              <a:off x="1898" y="7016"/>
              <a:ext cx="1152" cy="288"/>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9" name="Freeform 58"/>
            <p:cNvSpPr/>
            <p:nvPr/>
          </p:nvSpPr>
          <p:spPr>
            <a:xfrm>
              <a:off x="2033" y="9192"/>
              <a:ext cx="1606" cy="1405"/>
            </a:xfrm>
            <a:custGeom>
              <a:avLst/>
              <a:gdLst>
                <a:gd name="connisteX0" fmla="*/ 229084 w 1019954"/>
                <a:gd name="connsiteY0" fmla="*/ 30480 h 892180"/>
                <a:gd name="connisteX1" fmla="*/ 46204 w 1019954"/>
                <a:gd name="connsiteY1" fmla="*/ 853440 h 892180"/>
                <a:gd name="connisteX2" fmla="*/ 1006324 w 1019954"/>
                <a:gd name="connsiteY2" fmla="*/ 624840 h 892180"/>
                <a:gd name="connisteX3" fmla="*/ 533884 w 1019954"/>
                <a:gd name="connsiteY3" fmla="*/ 0 h 892180"/>
              </a:gdLst>
              <a:ahLst/>
              <a:cxnLst>
                <a:cxn ang="0">
                  <a:pos x="connisteX0" y="connsiteY0"/>
                </a:cxn>
                <a:cxn ang="0">
                  <a:pos x="connisteX1" y="connsiteY1"/>
                </a:cxn>
                <a:cxn ang="0">
                  <a:pos x="connisteX2" y="connsiteY2"/>
                </a:cxn>
                <a:cxn ang="0">
                  <a:pos x="connisteX3" y="connsiteY3"/>
                </a:cxn>
              </a:cxnLst>
              <a:rect l="l" t="t" r="r" b="b"/>
              <a:pathLst>
                <a:path w="1019955" h="892181">
                  <a:moveTo>
                    <a:pt x="229084" y="30480"/>
                  </a:moveTo>
                  <a:cubicBezTo>
                    <a:pt x="173204" y="199390"/>
                    <a:pt x="-109371" y="734695"/>
                    <a:pt x="46204" y="853440"/>
                  </a:cubicBezTo>
                  <a:cubicBezTo>
                    <a:pt x="201779" y="972185"/>
                    <a:pt x="908534" y="795655"/>
                    <a:pt x="1006324" y="624840"/>
                  </a:cubicBezTo>
                  <a:cubicBezTo>
                    <a:pt x="1104114" y="454025"/>
                    <a:pt x="647549" y="120650"/>
                    <a:pt x="533884" y="0"/>
                  </a:cubicBezTo>
                </a:path>
              </a:pathLst>
            </a:custGeom>
            <a:no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grpSp>
        <p:nvGrpSpPr>
          <p:cNvPr id="60" name="Group 59"/>
          <p:cNvGrpSpPr/>
          <p:nvPr/>
        </p:nvGrpSpPr>
        <p:grpSpPr>
          <a:xfrm rot="0">
            <a:off x="8388350" y="3225800"/>
            <a:ext cx="1288415" cy="2547620"/>
            <a:chOff x="1610" y="6584"/>
            <a:chExt cx="2029" cy="4012"/>
          </a:xfrm>
        </p:grpSpPr>
        <p:sp>
          <p:nvSpPr>
            <p:cNvPr id="61" name="Oval 60"/>
            <p:cNvSpPr/>
            <p:nvPr/>
          </p:nvSpPr>
          <p:spPr>
            <a:xfrm>
              <a:off x="1610" y="7568"/>
              <a:ext cx="1728" cy="1728"/>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a:t>
              </a:r>
              <a:endParaRPr lang="en-US"/>
            </a:p>
          </p:txBody>
        </p:sp>
        <p:sp>
          <p:nvSpPr>
            <p:cNvPr id="62" name="Right Arrow 61"/>
            <p:cNvSpPr/>
            <p:nvPr/>
          </p:nvSpPr>
          <p:spPr>
            <a:xfrm rot="5400000">
              <a:off x="1898" y="7016"/>
              <a:ext cx="1152" cy="288"/>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3" name="Freeform 62"/>
            <p:cNvSpPr/>
            <p:nvPr/>
          </p:nvSpPr>
          <p:spPr>
            <a:xfrm>
              <a:off x="2033" y="9192"/>
              <a:ext cx="1606" cy="1405"/>
            </a:xfrm>
            <a:custGeom>
              <a:avLst/>
              <a:gdLst>
                <a:gd name="connisteX0" fmla="*/ 229084 w 1019954"/>
                <a:gd name="connsiteY0" fmla="*/ 30480 h 892180"/>
                <a:gd name="connisteX1" fmla="*/ 46204 w 1019954"/>
                <a:gd name="connsiteY1" fmla="*/ 853440 h 892180"/>
                <a:gd name="connisteX2" fmla="*/ 1006324 w 1019954"/>
                <a:gd name="connsiteY2" fmla="*/ 624840 h 892180"/>
                <a:gd name="connisteX3" fmla="*/ 533884 w 1019954"/>
                <a:gd name="connsiteY3" fmla="*/ 0 h 892180"/>
              </a:gdLst>
              <a:ahLst/>
              <a:cxnLst>
                <a:cxn ang="0">
                  <a:pos x="connisteX0" y="connsiteY0"/>
                </a:cxn>
                <a:cxn ang="0">
                  <a:pos x="connisteX1" y="connsiteY1"/>
                </a:cxn>
                <a:cxn ang="0">
                  <a:pos x="connisteX2" y="connsiteY2"/>
                </a:cxn>
                <a:cxn ang="0">
                  <a:pos x="connisteX3" y="connsiteY3"/>
                </a:cxn>
              </a:cxnLst>
              <a:rect l="l" t="t" r="r" b="b"/>
              <a:pathLst>
                <a:path w="1019955" h="892181">
                  <a:moveTo>
                    <a:pt x="229084" y="30480"/>
                  </a:moveTo>
                  <a:cubicBezTo>
                    <a:pt x="173204" y="199390"/>
                    <a:pt x="-109371" y="734695"/>
                    <a:pt x="46204" y="853440"/>
                  </a:cubicBezTo>
                  <a:cubicBezTo>
                    <a:pt x="201779" y="972185"/>
                    <a:pt x="908534" y="795655"/>
                    <a:pt x="1006324" y="624840"/>
                  </a:cubicBezTo>
                  <a:cubicBezTo>
                    <a:pt x="1104114" y="454025"/>
                    <a:pt x="647549" y="120650"/>
                    <a:pt x="533884" y="0"/>
                  </a:cubicBezTo>
                </a:path>
              </a:pathLst>
            </a:custGeom>
            <a:no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grpSp>
        <p:nvGrpSpPr>
          <p:cNvPr id="64" name="Group 63"/>
          <p:cNvGrpSpPr/>
          <p:nvPr/>
        </p:nvGrpSpPr>
        <p:grpSpPr>
          <a:xfrm rot="0">
            <a:off x="10191750" y="3200400"/>
            <a:ext cx="1288415" cy="2547620"/>
            <a:chOff x="1610" y="6584"/>
            <a:chExt cx="2029" cy="4012"/>
          </a:xfrm>
        </p:grpSpPr>
        <p:sp>
          <p:nvSpPr>
            <p:cNvPr id="65" name="Oval 64"/>
            <p:cNvSpPr/>
            <p:nvPr/>
          </p:nvSpPr>
          <p:spPr>
            <a:xfrm>
              <a:off x="1610" y="7568"/>
              <a:ext cx="1728" cy="1728"/>
            </a:xfrm>
            <a:prstGeom prst="ellipse">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a:t>
              </a:r>
              <a:endParaRPr lang="en-US"/>
            </a:p>
          </p:txBody>
        </p:sp>
        <p:sp>
          <p:nvSpPr>
            <p:cNvPr id="66" name="Right Arrow 65"/>
            <p:cNvSpPr/>
            <p:nvPr/>
          </p:nvSpPr>
          <p:spPr>
            <a:xfrm rot="5400000">
              <a:off x="1898" y="7016"/>
              <a:ext cx="1152" cy="288"/>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7" name="Freeform 66"/>
            <p:cNvSpPr/>
            <p:nvPr/>
          </p:nvSpPr>
          <p:spPr>
            <a:xfrm>
              <a:off x="2033" y="9192"/>
              <a:ext cx="1606" cy="1405"/>
            </a:xfrm>
            <a:custGeom>
              <a:avLst/>
              <a:gdLst>
                <a:gd name="connisteX0" fmla="*/ 229084 w 1019954"/>
                <a:gd name="connsiteY0" fmla="*/ 30480 h 892180"/>
                <a:gd name="connisteX1" fmla="*/ 46204 w 1019954"/>
                <a:gd name="connsiteY1" fmla="*/ 853440 h 892180"/>
                <a:gd name="connisteX2" fmla="*/ 1006324 w 1019954"/>
                <a:gd name="connsiteY2" fmla="*/ 624840 h 892180"/>
                <a:gd name="connisteX3" fmla="*/ 533884 w 1019954"/>
                <a:gd name="connsiteY3" fmla="*/ 0 h 892180"/>
              </a:gdLst>
              <a:ahLst/>
              <a:cxnLst>
                <a:cxn ang="0">
                  <a:pos x="connisteX0" y="connsiteY0"/>
                </a:cxn>
                <a:cxn ang="0">
                  <a:pos x="connisteX1" y="connsiteY1"/>
                </a:cxn>
                <a:cxn ang="0">
                  <a:pos x="connisteX2" y="connsiteY2"/>
                </a:cxn>
                <a:cxn ang="0">
                  <a:pos x="connisteX3" y="connsiteY3"/>
                </a:cxn>
              </a:cxnLst>
              <a:rect l="l" t="t" r="r" b="b"/>
              <a:pathLst>
                <a:path w="1019955" h="892181">
                  <a:moveTo>
                    <a:pt x="229084" y="30480"/>
                  </a:moveTo>
                  <a:cubicBezTo>
                    <a:pt x="173204" y="199390"/>
                    <a:pt x="-109371" y="734695"/>
                    <a:pt x="46204" y="853440"/>
                  </a:cubicBezTo>
                  <a:cubicBezTo>
                    <a:pt x="201779" y="972185"/>
                    <a:pt x="908534" y="795655"/>
                    <a:pt x="1006324" y="624840"/>
                  </a:cubicBezTo>
                  <a:cubicBezTo>
                    <a:pt x="1104114" y="454025"/>
                    <a:pt x="647549" y="120650"/>
                    <a:pt x="533884" y="0"/>
                  </a:cubicBezTo>
                </a:path>
              </a:pathLst>
            </a:custGeom>
            <a:no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pSp>
      <p:sp>
        <p:nvSpPr>
          <p:cNvPr id="73" name="Text Box 72"/>
          <p:cNvSpPr txBox="1"/>
          <p:nvPr/>
        </p:nvSpPr>
        <p:spPr>
          <a:xfrm>
            <a:off x="2266950" y="2194560"/>
            <a:ext cx="4064000" cy="398780"/>
          </a:xfrm>
          <a:prstGeom prst="rect">
            <a:avLst/>
          </a:prstGeom>
          <a:noFill/>
        </p:spPr>
        <p:txBody>
          <a:bodyPr wrap="square" rtlCol="0">
            <a:spAutoFit/>
          </a:bodyPr>
          <a:p>
            <a:r>
              <a:rPr lang="en-US" sz="2000">
                <a:solidFill>
                  <a:schemeClr val="bg1"/>
                </a:solidFill>
              </a:rPr>
              <a:t>a</a:t>
            </a:r>
            <a:endParaRPr lang="en-US" sz="2000">
              <a:solidFill>
                <a:schemeClr val="bg1"/>
              </a:solidFill>
            </a:endParaRPr>
          </a:p>
        </p:txBody>
      </p:sp>
      <p:sp>
        <p:nvSpPr>
          <p:cNvPr id="74" name="Text Box 73"/>
          <p:cNvSpPr txBox="1"/>
          <p:nvPr/>
        </p:nvSpPr>
        <p:spPr>
          <a:xfrm>
            <a:off x="4131310" y="2199640"/>
            <a:ext cx="4064000" cy="398780"/>
          </a:xfrm>
          <a:prstGeom prst="rect">
            <a:avLst/>
          </a:prstGeom>
          <a:noFill/>
        </p:spPr>
        <p:txBody>
          <a:bodyPr wrap="square" rtlCol="0">
            <a:spAutoFit/>
          </a:bodyPr>
          <a:p>
            <a:r>
              <a:rPr lang="en-US" sz="2000">
                <a:solidFill>
                  <a:schemeClr val="bg1"/>
                </a:solidFill>
              </a:rPr>
              <a:t>b</a:t>
            </a:r>
            <a:endParaRPr lang="en-US" sz="2000">
              <a:solidFill>
                <a:schemeClr val="bg1"/>
              </a:solidFill>
            </a:endParaRPr>
          </a:p>
        </p:txBody>
      </p:sp>
      <p:sp>
        <p:nvSpPr>
          <p:cNvPr id="75" name="Text Box 74"/>
          <p:cNvSpPr txBox="1"/>
          <p:nvPr/>
        </p:nvSpPr>
        <p:spPr>
          <a:xfrm>
            <a:off x="5904230" y="2250440"/>
            <a:ext cx="4064000" cy="398780"/>
          </a:xfrm>
          <a:prstGeom prst="rect">
            <a:avLst/>
          </a:prstGeom>
          <a:noFill/>
        </p:spPr>
        <p:txBody>
          <a:bodyPr wrap="square" rtlCol="0">
            <a:spAutoFit/>
          </a:bodyPr>
          <a:p>
            <a:r>
              <a:rPr lang="en-US" sz="2000">
                <a:solidFill>
                  <a:schemeClr val="bg1"/>
                </a:solidFill>
              </a:rPr>
              <a:t>c</a:t>
            </a:r>
            <a:endParaRPr lang="en-US" sz="2000">
              <a:solidFill>
                <a:schemeClr val="bg1"/>
              </a:solidFill>
            </a:endParaRPr>
          </a:p>
        </p:txBody>
      </p:sp>
      <p:sp>
        <p:nvSpPr>
          <p:cNvPr id="76" name="Text Box 75"/>
          <p:cNvSpPr txBox="1"/>
          <p:nvPr/>
        </p:nvSpPr>
        <p:spPr>
          <a:xfrm>
            <a:off x="7763510" y="2250440"/>
            <a:ext cx="4064000" cy="398780"/>
          </a:xfrm>
          <a:prstGeom prst="rect">
            <a:avLst/>
          </a:prstGeom>
          <a:noFill/>
        </p:spPr>
        <p:txBody>
          <a:bodyPr wrap="square" rtlCol="0">
            <a:spAutoFit/>
          </a:bodyPr>
          <a:p>
            <a:r>
              <a:rPr lang="en-US" sz="2000">
                <a:solidFill>
                  <a:schemeClr val="bg1"/>
                </a:solidFill>
              </a:rPr>
              <a:t>d</a:t>
            </a:r>
            <a:endParaRPr lang="en-US" sz="2000">
              <a:solidFill>
                <a:schemeClr val="bg1"/>
              </a:solidFill>
            </a:endParaRPr>
          </a:p>
        </p:txBody>
      </p:sp>
      <p:sp>
        <p:nvSpPr>
          <p:cNvPr id="77" name="Text Box 76"/>
          <p:cNvSpPr txBox="1"/>
          <p:nvPr/>
        </p:nvSpPr>
        <p:spPr>
          <a:xfrm>
            <a:off x="9597390" y="2255520"/>
            <a:ext cx="4064000" cy="398780"/>
          </a:xfrm>
          <a:prstGeom prst="rect">
            <a:avLst/>
          </a:prstGeom>
          <a:noFill/>
        </p:spPr>
        <p:txBody>
          <a:bodyPr wrap="square" rtlCol="0">
            <a:spAutoFit/>
          </a:bodyPr>
          <a:p>
            <a:r>
              <a:rPr lang="en-US" sz="2000">
                <a:solidFill>
                  <a:schemeClr val="bg1"/>
                </a:solidFill>
              </a:rPr>
              <a:t>f</a:t>
            </a:r>
            <a:endParaRPr lang="en-US" sz="2000">
              <a:solidFill>
                <a:schemeClr val="bg1"/>
              </a:solidFill>
            </a:endParaRPr>
          </a:p>
        </p:txBody>
      </p:sp>
      <p:sp>
        <p:nvSpPr>
          <p:cNvPr id="78" name="Text Box 77"/>
          <p:cNvSpPr txBox="1"/>
          <p:nvPr/>
        </p:nvSpPr>
        <p:spPr>
          <a:xfrm>
            <a:off x="641350" y="3312160"/>
            <a:ext cx="11247120" cy="398780"/>
          </a:xfrm>
          <a:prstGeom prst="rect">
            <a:avLst/>
          </a:prstGeom>
          <a:noFill/>
        </p:spPr>
        <p:txBody>
          <a:bodyPr wrap="square" rtlCol="0">
            <a:spAutoFit/>
          </a:bodyPr>
          <a:p>
            <a:r>
              <a:rPr lang="en-US" sz="2000">
                <a:solidFill>
                  <a:schemeClr val="bg1"/>
                </a:solidFill>
              </a:rPr>
              <a:t>other                       other                        other                      other                      </a:t>
            </a:r>
            <a:r>
              <a:rPr lang="en-US" sz="2000">
                <a:solidFill>
                  <a:schemeClr val="bg1"/>
                </a:solidFill>
                <a:sym typeface="+mn-ea"/>
              </a:rPr>
              <a:t>other                      other  </a:t>
            </a:r>
            <a:endParaRPr lang="en-US" sz="2000">
              <a:solidFill>
                <a:schemeClr val="bg1"/>
              </a:solidFill>
            </a:endParaRPr>
          </a:p>
        </p:txBody>
      </p:sp>
      <p:sp>
        <p:nvSpPr>
          <p:cNvPr id="80" name="Right Arrow 79"/>
          <p:cNvSpPr/>
          <p:nvPr/>
        </p:nvSpPr>
        <p:spPr>
          <a:xfrm>
            <a:off x="412750" y="2611120"/>
            <a:ext cx="731520" cy="182880"/>
          </a:xfrm>
          <a:prstGeom prst="rightArrow">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1271270" y="5725160"/>
            <a:ext cx="11247120" cy="398780"/>
          </a:xfrm>
          <a:prstGeom prst="rect">
            <a:avLst/>
          </a:prstGeom>
          <a:noFill/>
        </p:spPr>
        <p:txBody>
          <a:bodyPr wrap="square" rtlCol="0">
            <a:spAutoFit/>
          </a:bodyPr>
          <a:p>
            <a:r>
              <a:rPr lang="en-US" sz="2000">
                <a:solidFill>
                  <a:schemeClr val="bg1"/>
                </a:solidFill>
              </a:rPr>
              <a:t>other                       other                        other                      other                      </a:t>
            </a:r>
            <a:r>
              <a:rPr lang="en-US" sz="2000">
                <a:solidFill>
                  <a:schemeClr val="bg1"/>
                </a:solidFill>
                <a:sym typeface="+mn-ea"/>
              </a:rPr>
              <a:t>other                      other  </a:t>
            </a:r>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1016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744855" y="1866900"/>
            <a:ext cx="5303520" cy="3383280"/>
          </a:xfrm>
          <a:prstGeom prst="rect">
            <a:avLst/>
          </a:prstGeom>
          <a:solidFill>
            <a:schemeClr val="tx2"/>
          </a:solidFill>
          <a:ln w="38100">
            <a:solidFill>
              <a:schemeClr val="accent6">
                <a:lumMod val="60000"/>
                <a:lumOff val="40000"/>
              </a:schemeClr>
            </a:solidFill>
          </a:ln>
        </p:spPr>
        <p:style>
          <a:lnRef idx="0">
            <a:srgbClr val="FFFFFF"/>
          </a:lnRef>
          <a:fillRef idx="1">
            <a:schemeClr val="accent1"/>
          </a:fillRef>
          <a:effectRef idx="0">
            <a:srgbClr val="FFFFFF"/>
          </a:effectRef>
          <a:fontRef idx="minor">
            <a:schemeClr val="lt1"/>
          </a:fontRef>
        </p:style>
        <p:txBody>
          <a:bodyPr rtlCol="0" anchor="ctr"/>
          <a:p>
            <a:pPr marL="0" indent="0" algn="just">
              <a:buNone/>
            </a:pPr>
            <a:endParaRPr lang="en-US" sz="4400">
              <a:sym typeface="+mn-ea"/>
            </a:endParaRPr>
          </a:p>
        </p:txBody>
      </p:sp>
      <p:sp>
        <p:nvSpPr>
          <p:cNvPr id="3" name="Rectangles 2"/>
          <p:cNvSpPr/>
          <p:nvPr/>
        </p:nvSpPr>
        <p:spPr>
          <a:xfrm>
            <a:off x="150495" y="1462405"/>
            <a:ext cx="5486400" cy="3383280"/>
          </a:xfrm>
          <a:prstGeom prst="rect">
            <a:avLst/>
          </a:prstGeom>
          <a:solidFill>
            <a:schemeClr val="tx2"/>
          </a:solidFill>
          <a:ln w="38100">
            <a:solidFill>
              <a:schemeClr val="accent6">
                <a:lumMod val="60000"/>
                <a:lumOff val="40000"/>
              </a:schemeClr>
            </a:solidFill>
          </a:ln>
        </p:spPr>
        <p:style>
          <a:lnRef idx="0">
            <a:srgbClr val="FFFFFF"/>
          </a:lnRef>
          <a:fillRef idx="1">
            <a:schemeClr val="accent1"/>
          </a:fillRef>
          <a:effectRef idx="0">
            <a:srgbClr val="FFFFFF"/>
          </a:effectRef>
          <a:fontRef idx="minor">
            <a:schemeClr val="lt1"/>
          </a:fontRef>
        </p:style>
        <p:txBody>
          <a:bodyPr rtlCol="0" anchor="ctr"/>
          <a:p>
            <a:pPr marL="0" indent="0" algn="l">
              <a:buNone/>
            </a:pPr>
            <a:r>
              <a:rPr lang="en-US" sz="3200">
                <a:sym typeface="+mn-ea"/>
              </a:rPr>
              <a:t>1. States (Q): q1,q2,q3,q4,q5,q6    </a:t>
            </a:r>
            <a:endParaRPr lang="en-US" sz="3200">
              <a:sym typeface="+mn-ea"/>
            </a:endParaRPr>
          </a:p>
          <a:p>
            <a:pPr marL="0" indent="0" algn="l">
              <a:buNone/>
            </a:pPr>
            <a:r>
              <a:rPr lang="en-US" sz="3200">
                <a:sym typeface="+mn-ea"/>
              </a:rPr>
              <a:t>2. Alphabet (Σ): a,b,c,d,e,f</a:t>
            </a:r>
            <a:endParaRPr lang="en-US" sz="3200">
              <a:sym typeface="+mn-ea"/>
            </a:endParaRPr>
          </a:p>
          <a:p>
            <a:pPr marL="0" indent="0" algn="l">
              <a:buNone/>
            </a:pPr>
            <a:r>
              <a:rPr lang="en-US" sz="3200">
                <a:sym typeface="+mn-ea"/>
              </a:rPr>
              <a:t>3. Initial State (q₀) :q1</a:t>
            </a:r>
            <a:endParaRPr lang="en-US" sz="3200">
              <a:sym typeface="+mn-ea"/>
            </a:endParaRPr>
          </a:p>
          <a:p>
            <a:pPr marL="0" indent="0" algn="l">
              <a:buNone/>
            </a:pPr>
            <a:r>
              <a:rPr lang="en-US" sz="3200">
                <a:sym typeface="+mn-ea"/>
              </a:rPr>
              <a:t>4. Accepting States (F):q6</a:t>
            </a:r>
            <a:endParaRPr lang="en-US" sz="3200">
              <a:sym typeface="+mn-ea"/>
            </a:endParaRPr>
          </a:p>
        </p:txBody>
      </p:sp>
      <p:sp>
        <p:nvSpPr>
          <p:cNvPr id="51" name="Rectangles 50"/>
          <p:cNvSpPr/>
          <p:nvPr/>
        </p:nvSpPr>
        <p:spPr>
          <a:xfrm>
            <a:off x="6892925" y="1226820"/>
            <a:ext cx="5212080" cy="466344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3600" b="1">
                <a:sym typeface="+mn-ea"/>
              </a:rPr>
              <a:t>δ      a      b     c    d     e     f</a:t>
            </a:r>
            <a:endParaRPr lang="en-US" sz="3600"/>
          </a:p>
          <a:p>
            <a:pPr algn="l"/>
            <a:r>
              <a:rPr lang="en-US" sz="3600"/>
              <a:t>q1   q2    R     R    R     R    R</a:t>
            </a:r>
            <a:endParaRPr lang="en-US" sz="3600"/>
          </a:p>
          <a:p>
            <a:pPr algn="l"/>
            <a:r>
              <a:rPr lang="en-US" sz="3600"/>
              <a:t>q2    R   q3     R    R     R    R </a:t>
            </a:r>
            <a:endParaRPr lang="en-US" sz="3600"/>
          </a:p>
          <a:p>
            <a:pPr algn="l"/>
            <a:r>
              <a:rPr lang="en-US" sz="3600"/>
              <a:t>q3    R    R    q4    R     R    R</a:t>
            </a:r>
            <a:endParaRPr lang="en-US" sz="3600"/>
          </a:p>
          <a:p>
            <a:pPr algn="l"/>
            <a:r>
              <a:rPr lang="en-US" sz="3600"/>
              <a:t>q4    R    R      R   q5    R    R</a:t>
            </a:r>
            <a:endParaRPr lang="en-US" sz="3600"/>
          </a:p>
          <a:p>
            <a:pPr algn="l"/>
            <a:r>
              <a:rPr lang="en-US" sz="3600"/>
              <a:t>q5    R    R      R    R     R    q6</a:t>
            </a:r>
            <a:endParaRPr lang="en-US" sz="3600"/>
          </a:p>
          <a:p>
            <a:pPr algn="l"/>
            <a:r>
              <a:rPr lang="en-US" sz="3600"/>
              <a:t>q6    R    R      R    R     R    R</a:t>
            </a:r>
            <a:endParaRPr lang="en-US" sz="3600"/>
          </a:p>
          <a:p>
            <a:pPr algn="l"/>
            <a:r>
              <a:rPr lang="en-US" sz="3600"/>
              <a:t> R     R    R      R    R     R    R</a:t>
            </a:r>
            <a:endParaRPr lang="en-US" sz="3600"/>
          </a:p>
        </p:txBody>
      </p:sp>
      <p:sp>
        <p:nvSpPr>
          <p:cNvPr id="21" name="Text Box 20"/>
          <p:cNvSpPr txBox="1"/>
          <p:nvPr/>
        </p:nvSpPr>
        <p:spPr>
          <a:xfrm>
            <a:off x="6811010" y="359410"/>
            <a:ext cx="4663440" cy="583565"/>
          </a:xfrm>
          <a:prstGeom prst="rect">
            <a:avLst/>
          </a:prstGeom>
          <a:noFill/>
        </p:spPr>
        <p:txBody>
          <a:bodyPr wrap="square" rtlCol="0">
            <a:spAutoFit/>
          </a:bodyPr>
          <a:p>
            <a:r>
              <a:rPr lang="en-US" sz="3200">
                <a:solidFill>
                  <a:schemeClr val="bg1"/>
                </a:solidFill>
                <a:sym typeface="+mn-ea"/>
              </a:rPr>
              <a:t>Transition Function (δ)</a:t>
            </a:r>
            <a:endParaRPr lang="en-US" sz="3200">
              <a:solidFill>
                <a:schemeClr val="bg1"/>
              </a:solidFill>
              <a:sym typeface="+mn-ea"/>
            </a:endParaRPr>
          </a:p>
        </p:txBody>
      </p:sp>
      <p:sp>
        <p:nvSpPr>
          <p:cNvPr id="23" name="Right Arrow 22"/>
          <p:cNvSpPr/>
          <p:nvPr/>
        </p:nvSpPr>
        <p:spPr>
          <a:xfrm>
            <a:off x="6403975" y="2138680"/>
            <a:ext cx="457200" cy="182880"/>
          </a:xfrm>
          <a:prstGeom prst="rightArrow">
            <a:avLst/>
          </a:prstGeom>
          <a:noFill/>
          <a:ln>
            <a:solidFill>
              <a:schemeClr val="accent6">
                <a:lumMod val="60000"/>
                <a:lumOff val="40000"/>
              </a:schemeClr>
            </a:solid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Rectangles 24"/>
          <p:cNvSpPr/>
          <p:nvPr/>
        </p:nvSpPr>
        <p:spPr>
          <a:xfrm>
            <a:off x="7095490" y="1881505"/>
            <a:ext cx="5029200" cy="9144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Rectangles 25"/>
          <p:cNvSpPr/>
          <p:nvPr/>
        </p:nvSpPr>
        <p:spPr>
          <a:xfrm>
            <a:off x="8220075" y="1135380"/>
            <a:ext cx="91440" cy="475488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ctangles 29"/>
          <p:cNvSpPr/>
          <p:nvPr/>
        </p:nvSpPr>
        <p:spPr>
          <a:xfrm>
            <a:off x="7493000" y="1141730"/>
            <a:ext cx="91440" cy="475488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Rectangles 1"/>
          <p:cNvSpPr/>
          <p:nvPr/>
        </p:nvSpPr>
        <p:spPr>
          <a:xfrm>
            <a:off x="7046595" y="5231765"/>
            <a:ext cx="5097780" cy="9144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Rectangles 6"/>
          <p:cNvSpPr/>
          <p:nvPr/>
        </p:nvSpPr>
        <p:spPr>
          <a:xfrm>
            <a:off x="7023735" y="5840730"/>
            <a:ext cx="5097780" cy="9144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Rectangles 23"/>
          <p:cNvSpPr/>
          <p:nvPr/>
        </p:nvSpPr>
        <p:spPr>
          <a:xfrm>
            <a:off x="7016750" y="3011805"/>
            <a:ext cx="5097780" cy="9144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ctangles 27"/>
          <p:cNvSpPr/>
          <p:nvPr/>
        </p:nvSpPr>
        <p:spPr>
          <a:xfrm>
            <a:off x="7030720" y="4136390"/>
            <a:ext cx="5097780" cy="9144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Rectangles 30"/>
          <p:cNvSpPr/>
          <p:nvPr/>
        </p:nvSpPr>
        <p:spPr>
          <a:xfrm>
            <a:off x="7021195" y="2461260"/>
            <a:ext cx="5097780" cy="9144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Rectangles 31"/>
          <p:cNvSpPr/>
          <p:nvPr/>
        </p:nvSpPr>
        <p:spPr>
          <a:xfrm>
            <a:off x="7013575" y="3556635"/>
            <a:ext cx="5097780" cy="9144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Rectangles 32"/>
          <p:cNvSpPr/>
          <p:nvPr/>
        </p:nvSpPr>
        <p:spPr>
          <a:xfrm>
            <a:off x="7040880" y="4686935"/>
            <a:ext cx="5097780" cy="9144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4" name="Rectangles 33"/>
          <p:cNvSpPr/>
          <p:nvPr/>
        </p:nvSpPr>
        <p:spPr>
          <a:xfrm>
            <a:off x="9013825" y="1142365"/>
            <a:ext cx="91440" cy="475488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5" name="Text Box 34"/>
          <p:cNvSpPr txBox="1"/>
          <p:nvPr/>
        </p:nvSpPr>
        <p:spPr>
          <a:xfrm>
            <a:off x="6520180" y="4809490"/>
            <a:ext cx="4064000" cy="521970"/>
          </a:xfrm>
          <a:prstGeom prst="rect">
            <a:avLst/>
          </a:prstGeom>
          <a:noFill/>
        </p:spPr>
        <p:txBody>
          <a:bodyPr wrap="square" rtlCol="0">
            <a:spAutoFit/>
          </a:bodyPr>
          <a:p>
            <a:r>
              <a:rPr lang="en-US" sz="2800">
                <a:solidFill>
                  <a:schemeClr val="accent6">
                    <a:lumMod val="60000"/>
                    <a:lumOff val="40000"/>
                  </a:schemeClr>
                </a:solidFill>
              </a:rPr>
              <a:t>*</a:t>
            </a:r>
            <a:endParaRPr lang="en-US" sz="2800">
              <a:solidFill>
                <a:schemeClr val="accent6">
                  <a:lumMod val="60000"/>
                  <a:lumOff val="40000"/>
                </a:schemeClr>
              </a:solidFill>
            </a:endParaRPr>
          </a:p>
        </p:txBody>
      </p:sp>
      <p:sp>
        <p:nvSpPr>
          <p:cNvPr id="36" name="Rectangles 35"/>
          <p:cNvSpPr/>
          <p:nvPr/>
        </p:nvSpPr>
        <p:spPr>
          <a:xfrm>
            <a:off x="10508615" y="1145540"/>
            <a:ext cx="91440" cy="475488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7" name="Rectangles 36"/>
          <p:cNvSpPr/>
          <p:nvPr/>
        </p:nvSpPr>
        <p:spPr>
          <a:xfrm>
            <a:off x="9781540" y="1151890"/>
            <a:ext cx="91440" cy="475488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8" name="Rectangles 37"/>
          <p:cNvSpPr/>
          <p:nvPr/>
        </p:nvSpPr>
        <p:spPr>
          <a:xfrm>
            <a:off x="11302365" y="1152525"/>
            <a:ext cx="91440" cy="4754880"/>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4445"/>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6775450" y="1090295"/>
            <a:ext cx="5212080" cy="4480560"/>
          </a:xfrm>
          <a:prstGeom prst="rect">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just"/>
            <a:endParaRPr lang="en-US" sz="2400">
              <a:solidFill>
                <a:schemeClr val="bg1"/>
              </a:solidFill>
              <a:sym typeface="+mn-ea"/>
            </a:endParaRPr>
          </a:p>
        </p:txBody>
      </p:sp>
      <p:sp>
        <p:nvSpPr>
          <p:cNvPr id="5" name="Rectangles 4"/>
          <p:cNvSpPr/>
          <p:nvPr/>
        </p:nvSpPr>
        <p:spPr>
          <a:xfrm>
            <a:off x="448945" y="1668145"/>
            <a:ext cx="6766560" cy="3383280"/>
          </a:xfrm>
          <a:prstGeom prst="rect">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US" sz="2400">
                <a:solidFill>
                  <a:schemeClr val="bg1"/>
                </a:solidFill>
                <a:sym typeface="+mn-ea"/>
              </a:rPr>
              <a:t>I've designed a straightforward login page using HTML, CSS, and JavaScript. The page incorporates the KMP algorithm and a DFA for password matching. It illustrates how these algorithms function: if the entered password is correct, a 'Welcome' message is shown; otherwise, access is denied. The explanation is kept brief and simple for clarity.</a:t>
            </a:r>
            <a:endParaRPr lang="en-US" sz="2400">
              <a:solidFill>
                <a:schemeClr val="bg1"/>
              </a:solidFill>
              <a:sym typeface="+mn-ea"/>
            </a:endParaRPr>
          </a:p>
        </p:txBody>
      </p:sp>
      <p:pic>
        <p:nvPicPr>
          <p:cNvPr id="2" name="Picture 1" descr="Screenshot 2024-01-12 092331"/>
          <p:cNvPicPr>
            <a:picLocks noChangeAspect="1"/>
          </p:cNvPicPr>
          <p:nvPr/>
        </p:nvPicPr>
        <p:blipFill>
          <a:blip r:embed="rId1"/>
          <a:stretch>
            <a:fillRect/>
          </a:stretch>
        </p:blipFill>
        <p:spPr>
          <a:xfrm>
            <a:off x="7170420" y="1239520"/>
            <a:ext cx="4697324" cy="4206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10160"/>
            <a:ext cx="12252960" cy="6949440"/>
          </a:xfrm>
          <a:prstGeom prst="rect">
            <a:avLst/>
          </a:prstGeom>
          <a:solidFill>
            <a:schemeClr val="tx2"/>
          </a:solidFill>
          <a:ln>
            <a:solidFill>
              <a:schemeClr val="accent6">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Rectangles 2">
            <a:hlinkClick r:id="rId1" action="ppaction://hlinkfile"/>
          </p:cNvPr>
          <p:cNvSpPr/>
          <p:nvPr/>
        </p:nvSpPr>
        <p:spPr>
          <a:xfrm>
            <a:off x="4553585" y="3049905"/>
            <a:ext cx="2926080" cy="914400"/>
          </a:xfrm>
          <a:prstGeom prst="rect">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800">
                <a:solidFill>
                  <a:schemeClr val="bg1"/>
                </a:solidFill>
                <a:sym typeface="+mn-ea"/>
              </a:rPr>
              <a:t>Open Login Page</a:t>
            </a:r>
            <a:endParaRPr lang="en-US" sz="2800">
              <a:solidFill>
                <a:schemeClr val="bg1"/>
              </a:solidFill>
              <a:sym typeface="+mn-ea"/>
            </a:endParaRPr>
          </a:p>
        </p:txBody>
      </p:sp>
      <p:sp>
        <p:nvSpPr>
          <p:cNvPr id="5" name="Text Box 4"/>
          <p:cNvSpPr txBox="1"/>
          <p:nvPr/>
        </p:nvSpPr>
        <p:spPr>
          <a:xfrm>
            <a:off x="1600200" y="1985010"/>
            <a:ext cx="8686800" cy="706755"/>
          </a:xfrm>
          <a:prstGeom prst="rect">
            <a:avLst/>
          </a:prstGeom>
          <a:noFill/>
        </p:spPr>
        <p:txBody>
          <a:bodyPr wrap="square" rtlCol="0">
            <a:spAutoFit/>
          </a:bodyPr>
          <a:p>
            <a:r>
              <a:rPr lang="en-US" sz="4000">
                <a:solidFill>
                  <a:schemeClr val="bg1"/>
                </a:solidFill>
              </a:rPr>
              <a:t>Click the button to open the login page</a:t>
            </a:r>
            <a:endParaRPr lang="en-US" sz="4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10160"/>
            <a:ext cx="12252960" cy="6949440"/>
          </a:xfrm>
          <a:prstGeom prst="rect">
            <a:avLst/>
          </a:prstGeom>
          <a:solidFill>
            <a:schemeClr val="tx2"/>
          </a:solidFill>
          <a:ln>
            <a:solidFill>
              <a:schemeClr val="accent6">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Rectangles 2">
            <a:hlinkClick r:id="rId1" tooltip="" action="ppaction://hlinkfile"/>
          </p:cNvPr>
          <p:cNvSpPr/>
          <p:nvPr/>
        </p:nvSpPr>
        <p:spPr>
          <a:xfrm>
            <a:off x="4553585" y="3049905"/>
            <a:ext cx="2926080" cy="914400"/>
          </a:xfrm>
          <a:prstGeom prst="rect">
            <a:avLst/>
          </a:prstGeom>
          <a:solidFill>
            <a:schemeClr val="tx2"/>
          </a:solidFill>
          <a:ln w="38100">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800">
                <a:solidFill>
                  <a:schemeClr val="bg1"/>
                </a:solidFill>
                <a:sym typeface="+mn-ea"/>
              </a:rPr>
              <a:t>Open </a:t>
            </a:r>
            <a:r>
              <a:rPr lang="en-US" sz="2800">
                <a:solidFill>
                  <a:schemeClr val="bg1"/>
                </a:solidFill>
                <a:sym typeface="+mn-ea"/>
                <a:hlinkClick r:id="rId1" tooltip="" action="ppaction://hlinkfile"/>
              </a:rPr>
              <a:t>Search</a:t>
            </a:r>
            <a:r>
              <a:rPr lang="en-US" sz="2800">
                <a:solidFill>
                  <a:schemeClr val="bg1"/>
                </a:solidFill>
                <a:sym typeface="+mn-ea"/>
              </a:rPr>
              <a:t> Page</a:t>
            </a:r>
            <a:endParaRPr lang="en-US" sz="2800">
              <a:solidFill>
                <a:schemeClr val="bg1"/>
              </a:solidFill>
              <a:sym typeface="+mn-ea"/>
            </a:endParaRPr>
          </a:p>
        </p:txBody>
      </p:sp>
      <p:sp>
        <p:nvSpPr>
          <p:cNvPr id="5" name="Text Box 4"/>
          <p:cNvSpPr txBox="1"/>
          <p:nvPr/>
        </p:nvSpPr>
        <p:spPr>
          <a:xfrm>
            <a:off x="1600200" y="1985010"/>
            <a:ext cx="8686800" cy="706755"/>
          </a:xfrm>
          <a:prstGeom prst="rect">
            <a:avLst/>
          </a:prstGeom>
          <a:noFill/>
        </p:spPr>
        <p:txBody>
          <a:bodyPr wrap="square" rtlCol="0">
            <a:spAutoFit/>
          </a:bodyPr>
          <a:p>
            <a:r>
              <a:rPr lang="en-US" sz="4000">
                <a:solidFill>
                  <a:schemeClr val="bg1"/>
                </a:solidFill>
              </a:rPr>
              <a:t>Click the button to open the search page</a:t>
            </a:r>
            <a:endParaRPr lang="en-US" sz="4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10160"/>
            <a:ext cx="12252960" cy="6949440"/>
          </a:xfrm>
          <a:prstGeom prst="rect">
            <a:avLst/>
          </a:prstGeom>
          <a:solidFill>
            <a:schemeClr val="tx2"/>
          </a:solidFill>
          <a:ln>
            <a:solidFill>
              <a:schemeClr val="accent6">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8800"/>
              <a:t>Any question</a:t>
            </a:r>
            <a:endParaRPr lang="en-US" sz="880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130000"/>
              </a:lnSpc>
            </a:pPr>
            <a:r>
              <a:rPr lang="en-US" sz="16600"/>
              <a:t>Thank you!</a:t>
            </a:r>
            <a:endParaRPr lang="en-US" sz="16600"/>
          </a:p>
        </p:txBody>
      </p:sp>
      <p:grpSp>
        <p:nvGrpSpPr>
          <p:cNvPr id="3" name="Group 2"/>
          <p:cNvGrpSpPr/>
          <p:nvPr/>
        </p:nvGrpSpPr>
        <p:grpSpPr>
          <a:xfrm>
            <a:off x="-177800" y="1400175"/>
            <a:ext cx="5036185" cy="4754880"/>
            <a:chOff x="-280" y="2178"/>
            <a:chExt cx="7931" cy="7488"/>
          </a:xfrm>
        </p:grpSpPr>
        <p:sp>
          <p:nvSpPr>
            <p:cNvPr id="2" name="Rectangles 1"/>
            <p:cNvSpPr/>
            <p:nvPr/>
          </p:nvSpPr>
          <p:spPr>
            <a:xfrm>
              <a:off x="414" y="2178"/>
              <a:ext cx="144" cy="7488"/>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endParaRPr lang="en-US"/>
            </a:p>
          </p:txBody>
        </p:sp>
        <p:sp>
          <p:nvSpPr>
            <p:cNvPr id="6" name="Rectangles 5"/>
            <p:cNvSpPr/>
            <p:nvPr/>
          </p:nvSpPr>
          <p:spPr>
            <a:xfrm>
              <a:off x="-280" y="8237"/>
              <a:ext cx="7920" cy="144"/>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endParaRPr lang="en-US"/>
            </a:p>
          </p:txBody>
        </p:sp>
        <p:sp>
          <p:nvSpPr>
            <p:cNvPr id="7" name="Rectangles 6"/>
            <p:cNvSpPr/>
            <p:nvPr/>
          </p:nvSpPr>
          <p:spPr>
            <a:xfrm>
              <a:off x="-269" y="3496"/>
              <a:ext cx="7920" cy="144"/>
            </a:xfrm>
            <a:prstGeom prst="rect">
              <a:avLst/>
            </a:prstGeom>
            <a:solidFill>
              <a:schemeClr val="tx2"/>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endParaRPr lang="en-US"/>
            </a:p>
          </p:txBody>
        </p:sp>
      </p:gr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Knuth-Morris-Pratt (KMP) algorithm </a:t>
            </a:r>
            <a:endParaRPr lang="en-US" altLang="zh-CN" sz="4400" dirty="0">
              <a:solidFill>
                <a:srgbClr val="FF0000"/>
              </a:solidFill>
              <a:latin typeface="Microsoft YaHei" panose="020B0503020204020204" charset="-122"/>
              <a:ea typeface="Microsoft YaHei" panose="020B0503020204020204" charset="-122"/>
              <a:sym typeface="+mn-ea"/>
            </a:endParaRPr>
          </a:p>
        </p:txBody>
      </p:sp>
      <p:sp>
        <p:nvSpPr>
          <p:cNvPr id="3" name="Text Box 2"/>
          <p:cNvSpPr txBox="1"/>
          <p:nvPr/>
        </p:nvSpPr>
        <p:spPr>
          <a:xfrm>
            <a:off x="2333625" y="2197735"/>
            <a:ext cx="8138160" cy="3538220"/>
          </a:xfrm>
          <a:prstGeom prst="rect">
            <a:avLst/>
          </a:prstGeom>
          <a:noFill/>
        </p:spPr>
        <p:txBody>
          <a:bodyPr wrap="square" rtlCol="0">
            <a:spAutoFit/>
          </a:bodyPr>
          <a:p>
            <a:r>
              <a:rPr lang="en-US" sz="2800">
                <a:solidFill>
                  <a:schemeClr val="bg1"/>
                </a:solidFill>
              </a:rPr>
              <a:t>The Knuth-Morris-Pratt (KMP) algorithm is a string-searching algorithm that efficiently finds all occurrences of a pattern within a text by avoiding unnecessary character comparisons.</a:t>
            </a:r>
            <a:endParaRPr lang="en-US" sz="2800">
              <a:solidFill>
                <a:schemeClr val="bg1"/>
              </a:solidFill>
            </a:endParaRPr>
          </a:p>
        </p:txBody>
      </p:sp>
      <p:sp>
        <p:nvSpPr>
          <p:cNvPr id="8" name="Text Box 7"/>
          <p:cNvSpPr txBox="1"/>
          <p:nvPr/>
        </p:nvSpPr>
        <p:spPr>
          <a:xfrm>
            <a:off x="2771775" y="3906520"/>
            <a:ext cx="4846320" cy="2306955"/>
          </a:xfrm>
          <a:prstGeom prst="rect">
            <a:avLst/>
          </a:prstGeom>
          <a:noFill/>
        </p:spPr>
        <p:txBody>
          <a:bodyPr wrap="square" rtlCol="0">
            <a:spAutoFit/>
          </a:bodyPr>
          <a:p>
            <a:r>
              <a:rPr lang="en-US" sz="3600" b="1">
                <a:solidFill>
                  <a:schemeClr val="bg1"/>
                </a:solidFill>
              </a:rPr>
              <a:t>             </a:t>
            </a:r>
            <a:r>
              <a:rPr lang="en-US" sz="2800" b="1">
                <a:solidFill>
                  <a:schemeClr val="bg1"/>
                </a:solidFill>
              </a:rPr>
              <a:t>0  1   2  3  4  5   6   7 </a:t>
            </a:r>
            <a:endParaRPr lang="en-US" sz="3600" b="1">
              <a:solidFill>
                <a:schemeClr val="bg1"/>
              </a:solidFill>
            </a:endParaRPr>
          </a:p>
          <a:p>
            <a:r>
              <a:rPr lang="en-US" sz="3600" b="1">
                <a:solidFill>
                  <a:schemeClr val="bg1"/>
                </a:solidFill>
              </a:rPr>
              <a:t>String: a b  c d e  f  g  h</a:t>
            </a:r>
            <a:endParaRPr lang="en-US" sz="3600" b="1">
              <a:solidFill>
                <a:schemeClr val="bg1"/>
              </a:solidFill>
            </a:endParaRPr>
          </a:p>
          <a:p>
            <a:r>
              <a:rPr lang="en-US" sz="3600" b="1">
                <a:solidFill>
                  <a:schemeClr val="bg1"/>
                </a:solidFill>
              </a:rPr>
              <a:t>Pattern: d e f</a:t>
            </a:r>
            <a:endParaRPr lang="en-US" sz="3600" b="1">
              <a:solidFill>
                <a:schemeClr val="bg1"/>
              </a:solidFill>
            </a:endParaRPr>
          </a:p>
          <a:p>
            <a:endParaRPr lang="en-US" sz="36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sz="4400">
              <a:solidFill>
                <a:schemeClr val="bg1"/>
              </a:solidFill>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196342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09042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279590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2908300"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3642995"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374078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20320" y="5080"/>
            <a:ext cx="12252960" cy="6949440"/>
          </a:xfrm>
          <a:prstGeom prst="rect">
            <a:avLst/>
          </a:prstGeom>
          <a:solidFill>
            <a:schemeClr val="tx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19050" y="509270"/>
            <a:ext cx="12252960" cy="914400"/>
          </a:xfrm>
          <a:prstGeom prst="rect">
            <a:avLst/>
          </a:prstGeom>
          <a:solidFill>
            <a:schemeClr val="accent6">
              <a:lumMod val="60000"/>
              <a:lumOff val="40000"/>
            </a:schemeClr>
          </a:solidFill>
          <a:ln>
            <a:solidFill>
              <a:schemeClr val="accent6">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solidFill>
                  <a:schemeClr val="bg1"/>
                </a:solidFill>
                <a:sym typeface="+mn-ea"/>
              </a:rPr>
              <a:t>Working machinist of KMP algorithm</a:t>
            </a:r>
            <a:endParaRPr lang="en-US" altLang="zh-CN" sz="4400" dirty="0">
              <a:solidFill>
                <a:srgbClr val="FF0000"/>
              </a:solidFill>
              <a:latin typeface="Microsoft YaHei" panose="020B0503020204020204" charset="-122"/>
              <a:ea typeface="Microsoft YaHei" panose="020B0503020204020204" charset="-122"/>
              <a:sym typeface="+mn-ea"/>
            </a:endParaRPr>
          </a:p>
        </p:txBody>
      </p:sp>
      <p:graphicFrame>
        <p:nvGraphicFramePr>
          <p:cNvPr id="2" name="Table 1"/>
          <p:cNvGraphicFramePr/>
          <p:nvPr/>
        </p:nvGraphicFramePr>
        <p:xfrm>
          <a:off x="1935480" y="195834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6</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7</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8</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9</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10</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7" name="Table 6"/>
          <p:cNvGraphicFramePr/>
          <p:nvPr/>
        </p:nvGraphicFramePr>
        <p:xfrm>
          <a:off x="1833880" y="2283460"/>
          <a:ext cx="8533765" cy="457200"/>
        </p:xfrm>
        <a:graphic>
          <a:graphicData uri="http://schemas.openxmlformats.org/drawingml/2006/table">
            <a:tbl>
              <a:tblPr firstRow="1" bandRow="1">
                <a:tableStyleId>{2D5ABB26-0587-4C30-8999-92F81FD0307C}</a:tableStyleId>
              </a:tblPr>
              <a:tblGrid>
                <a:gridCol w="852805"/>
                <a:gridCol w="852805"/>
                <a:gridCol w="852805"/>
                <a:gridCol w="852805"/>
                <a:gridCol w="731520"/>
                <a:gridCol w="852805"/>
                <a:gridCol w="852805"/>
                <a:gridCol w="852805"/>
                <a:gridCol w="852805"/>
                <a:gridCol w="852805"/>
              </a:tblGrid>
              <a:tr h="45720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sp>
        <p:nvSpPr>
          <p:cNvPr id="8" name="Text Box 7"/>
          <p:cNvSpPr txBox="1"/>
          <p:nvPr/>
        </p:nvSpPr>
        <p:spPr>
          <a:xfrm>
            <a:off x="774065" y="2252980"/>
            <a:ext cx="4064000" cy="521970"/>
          </a:xfrm>
          <a:prstGeom prst="rect">
            <a:avLst/>
          </a:prstGeom>
          <a:noFill/>
        </p:spPr>
        <p:txBody>
          <a:bodyPr wrap="square" rtlCol="0">
            <a:spAutoFit/>
          </a:bodyPr>
          <a:p>
            <a:r>
              <a:rPr lang="en-US" sz="2800">
                <a:solidFill>
                  <a:schemeClr val="bg1"/>
                </a:solidFill>
              </a:rPr>
              <a:t>String</a:t>
            </a:r>
            <a:endParaRPr lang="en-US" sz="2800">
              <a:solidFill>
                <a:schemeClr val="bg1"/>
              </a:solidFill>
            </a:endParaRPr>
          </a:p>
        </p:txBody>
      </p:sp>
      <p:sp>
        <p:nvSpPr>
          <p:cNvPr id="9" name="Text Box 8"/>
          <p:cNvSpPr txBox="1"/>
          <p:nvPr/>
        </p:nvSpPr>
        <p:spPr>
          <a:xfrm>
            <a:off x="579755" y="2978785"/>
            <a:ext cx="4064000" cy="521970"/>
          </a:xfrm>
          <a:prstGeom prst="rect">
            <a:avLst/>
          </a:prstGeom>
          <a:noFill/>
        </p:spPr>
        <p:txBody>
          <a:bodyPr wrap="square" rtlCol="0">
            <a:spAutoFit/>
          </a:bodyPr>
          <a:p>
            <a:r>
              <a:rPr lang="en-US" sz="2800">
                <a:solidFill>
                  <a:schemeClr val="bg1"/>
                </a:solidFill>
              </a:rPr>
              <a:t>Pattern</a:t>
            </a:r>
            <a:endParaRPr lang="en-US" sz="2800">
              <a:solidFill>
                <a:schemeClr val="bg1"/>
              </a:solidFill>
            </a:endParaRPr>
          </a:p>
        </p:txBody>
      </p:sp>
      <p:graphicFrame>
        <p:nvGraphicFramePr>
          <p:cNvPr id="11" name="Table 10"/>
          <p:cNvGraphicFramePr/>
          <p:nvPr/>
        </p:nvGraphicFramePr>
        <p:xfrm>
          <a:off x="1828800" y="305562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a</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b</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c</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2" name="Table 11"/>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endParaRPr lang="en-US"/>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3" name="Table 12"/>
          <p:cNvGraphicFramePr/>
          <p:nvPr/>
        </p:nvGraphicFramePr>
        <p:xfrm>
          <a:off x="10241280" y="227838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d</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c>
                  <a:txBody>
                    <a:bodyPr/>
                    <a:p>
                      <a:pPr>
                        <a:buNone/>
                      </a:pPr>
                      <a:r>
                        <a:rPr lang="en-US">
                          <a:solidFill>
                            <a:schemeClr val="bg1"/>
                          </a:solidFill>
                        </a:rPr>
                        <a:t>f</a:t>
                      </a:r>
                      <a:endParaRPr lang="en-US">
                        <a:solidFill>
                          <a:schemeClr val="bg1"/>
                        </a:solidFill>
                      </a:endParaRPr>
                    </a:p>
                  </a:txBody>
                  <a:tcP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tcPr>
                </a:tc>
              </a:tr>
            </a:tbl>
          </a:graphicData>
        </a:graphic>
      </p:graphicFrame>
      <p:graphicFrame>
        <p:nvGraphicFramePr>
          <p:cNvPr id="14" name="Table 13"/>
          <p:cNvGraphicFramePr/>
          <p:nvPr/>
        </p:nvGraphicFramePr>
        <p:xfrm>
          <a:off x="10246360" y="1917700"/>
          <a:ext cx="8533765" cy="457200"/>
        </p:xfrm>
        <a:graphic>
          <a:graphicData uri="http://schemas.openxmlformats.org/drawingml/2006/table">
            <a:tbl>
              <a:tblPr firstRow="1" bandRow="1">
                <a:tableStyleId>{2D5ABB26-0587-4C30-8999-92F81FD0307C}</a:tableStyleId>
              </a:tblPr>
              <a:tblGrid>
                <a:gridCol w="822960"/>
                <a:gridCol w="822960"/>
              </a:tblGrid>
              <a:tr h="457200">
                <a:tc>
                  <a:txBody>
                    <a:bodyPr/>
                    <a:p>
                      <a:pPr>
                        <a:buNone/>
                      </a:pPr>
                      <a:r>
                        <a:rPr lang="en-US">
                          <a:solidFill>
                            <a:schemeClr val="bg1"/>
                          </a:solidFill>
                        </a:rPr>
                        <a:t>11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12</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graphicFrame>
        <p:nvGraphicFramePr>
          <p:cNvPr id="15" name="Table 14"/>
          <p:cNvGraphicFramePr/>
          <p:nvPr/>
        </p:nvGraphicFramePr>
        <p:xfrm>
          <a:off x="2077720" y="3395980"/>
          <a:ext cx="8531225" cy="365760"/>
        </p:xfrm>
        <a:graphic>
          <a:graphicData uri="http://schemas.openxmlformats.org/drawingml/2006/table">
            <a:tbl>
              <a:tblPr firstRow="1" bandRow="1">
                <a:tableStyleId>{2D5ABB26-0587-4C30-8999-92F81FD0307C}</a:tableStyleId>
              </a:tblPr>
              <a:tblGrid>
                <a:gridCol w="822960"/>
                <a:gridCol w="822960"/>
                <a:gridCol w="822960"/>
                <a:gridCol w="822960"/>
                <a:gridCol w="822960"/>
              </a:tblGrid>
              <a:tr h="365760">
                <a:tc>
                  <a:txBody>
                    <a:bodyPr/>
                    <a:p>
                      <a:pPr>
                        <a:buNone/>
                      </a:pPr>
                      <a:r>
                        <a:rPr lang="en-US">
                          <a:solidFill>
                            <a:schemeClr val="bg1"/>
                          </a:solidFill>
                        </a:rPr>
                        <a:t>1</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2</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3</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4</a:t>
                      </a:r>
                      <a:endParaRPr lang="en-US">
                        <a:solidFill>
                          <a:schemeClr val="bg1"/>
                        </a:solidFill>
                      </a:endParaRPr>
                    </a:p>
                  </a:txBody>
                  <a:tcPr>
                    <a:lnL>
                      <a:noFill/>
                    </a:lnL>
                    <a:lnR>
                      <a:noFill/>
                    </a:lnR>
                    <a:lnT>
                      <a:noFill/>
                    </a:lnT>
                    <a:lnB>
                      <a:noFill/>
                    </a:lnB>
                    <a:lnTlToBr>
                      <a:noFill/>
                    </a:lnTlToBr>
                    <a:lnBlToTr>
                      <a:noFill/>
                    </a:lnBlToTr>
                  </a:tcPr>
                </a:tc>
                <a:tc>
                  <a:txBody>
                    <a:bodyPr/>
                    <a:p>
                      <a:pPr>
                        <a:buNone/>
                      </a:pPr>
                      <a:r>
                        <a:rPr lang="en-US">
                          <a:solidFill>
                            <a:schemeClr val="bg1"/>
                          </a:solidFill>
                        </a:rPr>
                        <a:t>5</a:t>
                      </a:r>
                      <a:endParaRPr lang="en-US">
                        <a:solidFill>
                          <a:schemeClr val="bg1"/>
                        </a:solidFill>
                      </a:endParaRPr>
                    </a:p>
                  </a:txBody>
                  <a:tcPr>
                    <a:lnL>
                      <a:noFill/>
                    </a:lnL>
                    <a:lnR>
                      <a:noFill/>
                    </a:lnR>
                    <a:lnT>
                      <a:noFill/>
                    </a:lnT>
                    <a:lnB>
                      <a:noFill/>
                    </a:lnB>
                    <a:lnTlToBr>
                      <a:noFill/>
                    </a:lnTlToBr>
                    <a:lnBlToTr>
                      <a:noFill/>
                    </a:lnBlToTr>
                  </a:tcPr>
                </a:tc>
              </a:tr>
            </a:tbl>
          </a:graphicData>
        </a:graphic>
      </p:graphicFrame>
      <p:sp>
        <p:nvSpPr>
          <p:cNvPr id="16" name="Text Box 15"/>
          <p:cNvSpPr txBox="1"/>
          <p:nvPr/>
        </p:nvSpPr>
        <p:spPr>
          <a:xfrm>
            <a:off x="4504690" y="1669415"/>
            <a:ext cx="4064000" cy="460375"/>
          </a:xfrm>
          <a:prstGeom prst="rect">
            <a:avLst/>
          </a:prstGeom>
          <a:noFill/>
        </p:spPr>
        <p:txBody>
          <a:bodyPr wrap="square" rtlCol="0">
            <a:spAutoFit/>
          </a:bodyPr>
          <a:p>
            <a:r>
              <a:rPr lang="en-US" sz="2400" b="1">
                <a:solidFill>
                  <a:schemeClr val="bg1"/>
                </a:solidFill>
              </a:rPr>
              <a:t>i</a:t>
            </a:r>
            <a:endParaRPr lang="en-US" sz="2400" b="1">
              <a:solidFill>
                <a:schemeClr val="bg1"/>
              </a:solidFill>
            </a:endParaRPr>
          </a:p>
        </p:txBody>
      </p:sp>
      <p:sp>
        <p:nvSpPr>
          <p:cNvPr id="17" name="Text Box 16"/>
          <p:cNvSpPr txBox="1"/>
          <p:nvPr/>
        </p:nvSpPr>
        <p:spPr>
          <a:xfrm>
            <a:off x="4558665" y="3592830"/>
            <a:ext cx="4064000" cy="460375"/>
          </a:xfrm>
          <a:prstGeom prst="rect">
            <a:avLst/>
          </a:prstGeom>
          <a:noFill/>
        </p:spPr>
        <p:txBody>
          <a:bodyPr wrap="square" rtlCol="0">
            <a:spAutoFit/>
          </a:bodyPr>
          <a:p>
            <a:r>
              <a:rPr lang="en-US" sz="2400" b="1">
                <a:solidFill>
                  <a:schemeClr val="bg1"/>
                </a:solidFill>
              </a:rPr>
              <a:t>j</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6031</Words>
  <Application>WPS Presentation</Application>
  <PresentationFormat>Widescreen</PresentationFormat>
  <Paragraphs>3012</Paragraphs>
  <Slides>49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Arial</vt:lpstr>
      <vt:lpstr>SimSun</vt:lpstr>
      <vt:lpstr>Wingdings</vt:lpstr>
      <vt:lpstr>Microsoft YaHei</vt:lpstr>
      <vt:lpstr>Microsoft JhengHei UI</vt:lpstr>
      <vt:lpstr>Calibri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Zubair Computers</cp:lastModifiedBy>
  <cp:revision>54</cp:revision>
  <dcterms:created xsi:type="dcterms:W3CDTF">2024-01-05T04:13:00Z</dcterms:created>
  <dcterms:modified xsi:type="dcterms:W3CDTF">2024-01-12T17:07:52Z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21084744D759456493E7881DFAF35544_11</vt:lpwstr>
  </property>
  <property fmtid="{D5CDD505-2E9C-101B-9397-08002B2CF9AE}" pid="3" name="KSOProductBuildVer">
    <vt:lpwstr>1033-12.2.0.13412</vt:lpwstr>
  </property>
</Properties>
</file>