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6" r:id="rId1"/>
    <p:sldMasterId id="2147483667" r:id="rId2"/>
  </p:sldMasterIdLst>
  <p:notesMasterIdLst>
    <p:notesMasterId r:id="rId2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78"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31956f62ed5_2_7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g31956f62ed5_2_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31956f62ed5_2_14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g31956f62ed5_2_1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31956f62ed5_2_13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g31956f62ed5_2_1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1956f62ed5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31956f62ed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31ac712c67e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31ac712c67e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31ac712c67e_3_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31ac712c67e_3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31ac712c67e_2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31ac712c67e_2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319614b6847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0" name="Google Shape;260;g319614b6847_1_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19614b6847_3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1" name="Google Shape;271;g319614b6847_3_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19614b6847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2" name="Google Shape;282;g319614b6847_3_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319614b6847_5_0: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6" name="Google Shape;296;g319614b6847_5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1956f62ed5_2_79: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g31956f62ed5_2_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319614b6847_11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0" name="Google Shape;310;g319614b6847_11_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1" name="Google Shape;311;g319614b6847_11_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19614b6847_3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1" name="Google Shape;321;g319614b6847_3_4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1956f62ed5_0_4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1956f62ed5_0_4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31956f62ed5_0_4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31956f62ed5_0_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g31956f62ed5_2_152: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9" name="Google Shape;339;g31956f62ed5_2_1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1956f62ed5_2_86: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g31956f62ed5_2_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1956f62ed5_2_9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g31956f62ed5_2_9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31956f62ed5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31956f62ed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1956f62ed5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1956f62ed5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31956f62ed5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31956f62ed5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31956f62ed5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31956f62ed5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31956f62ed5_2_1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5" name="Google Shape;195;g31956f62ed5_2_1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g31956f62ed5_2_1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6"/>
        <p:cNvGrpSpPr/>
        <p:nvPr/>
      </p:nvGrpSpPr>
      <p:grpSpPr>
        <a:xfrm>
          <a:off x="0" y="0"/>
          <a:ext cx="0" cy="0"/>
          <a:chOff x="0" y="0"/>
          <a:chExt cx="0" cy="0"/>
        </a:xfrm>
      </p:grpSpPr>
      <p:sp>
        <p:nvSpPr>
          <p:cNvPr id="57" name="Google Shape;57;p14"/>
          <p:cNvSpPr/>
          <p:nvPr/>
        </p:nvSpPr>
        <p:spPr>
          <a:xfrm rot="10800000">
            <a:off x="640070" y="4238244"/>
            <a:ext cx="5116104" cy="905255"/>
          </a:xfrm>
          <a:custGeom>
            <a:avLst/>
            <a:gdLst/>
            <a:ahLst/>
            <a:cxnLst/>
            <a:rect l="l" t="t" r="r" b="b"/>
            <a:pathLst>
              <a:path w="4758726" h="842020" extrusionOk="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rgbClr val="64DFED">
                  <a:alpha val="0"/>
                </a:srgbClr>
              </a:gs>
              <a:gs pos="99000">
                <a:srgbClr val="ABC3F0">
                  <a:alpha val="71372"/>
                </a:srgbClr>
              </a:gs>
              <a:gs pos="100000">
                <a:srgbClr val="ABC3F0">
                  <a:alpha val="71372"/>
                </a:srgbClr>
              </a:gs>
            </a:gsLst>
            <a:lin ang="132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Quattrocento Sans"/>
              <a:ea typeface="Quattrocento Sans"/>
              <a:cs typeface="Quattrocento Sans"/>
              <a:sym typeface="Quattrocento Sans"/>
            </a:endParaRPr>
          </a:p>
        </p:txBody>
      </p:sp>
      <p:sp>
        <p:nvSpPr>
          <p:cNvPr id="58" name="Google Shape;58;p14"/>
          <p:cNvSpPr/>
          <p:nvPr/>
        </p:nvSpPr>
        <p:spPr>
          <a:xfrm rot="-10089798" flipH="1">
            <a:off x="-109180" y="3131721"/>
            <a:ext cx="4530005" cy="2430652"/>
          </a:xfrm>
          <a:custGeom>
            <a:avLst/>
            <a:gdLst/>
            <a:ahLst/>
            <a:cxnLst/>
            <a:rect l="l" t="t" r="r" b="b"/>
            <a:pathLst>
              <a:path w="6747252" h="3620355" extrusionOk="0">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a:gsLst>
              <a:gs pos="0">
                <a:srgbClr val="F6A6F4">
                  <a:alpha val="53725"/>
                </a:srgbClr>
              </a:gs>
              <a:gs pos="3000">
                <a:srgbClr val="F6A6F4">
                  <a:alpha val="53725"/>
                </a:srgbClr>
              </a:gs>
              <a:gs pos="72000">
                <a:srgbClr val="3B21B4"/>
              </a:gs>
              <a:gs pos="97000">
                <a:srgbClr val="1F50AE">
                  <a:alpha val="21176"/>
                </a:srgbClr>
              </a:gs>
              <a:gs pos="100000">
                <a:srgbClr val="1F50AE">
                  <a:alpha val="21176"/>
                </a:srgbClr>
              </a:gs>
            </a:gsLst>
            <a:lin ang="81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dk1"/>
              </a:solidFill>
              <a:latin typeface="Quattrocento Sans"/>
              <a:ea typeface="Quattrocento Sans"/>
              <a:cs typeface="Quattrocento Sans"/>
              <a:sym typeface="Quattrocento Sans"/>
            </a:endParaRPr>
          </a:p>
        </p:txBody>
      </p:sp>
      <p:cxnSp>
        <p:nvCxnSpPr>
          <p:cNvPr id="59" name="Google Shape;59;p14"/>
          <p:cNvCxnSpPr/>
          <p:nvPr/>
        </p:nvCxnSpPr>
        <p:spPr>
          <a:xfrm>
            <a:off x="4571999" y="2328694"/>
            <a:ext cx="0" cy="1241385"/>
          </a:xfrm>
          <a:prstGeom prst="straightConnector1">
            <a:avLst/>
          </a:prstGeom>
          <a:noFill/>
          <a:ln w="9525" cap="flat" cmpd="sng">
            <a:solidFill>
              <a:schemeClr val="accent6"/>
            </a:solidFill>
            <a:prstDash val="solid"/>
            <a:miter lim="800000"/>
            <a:headEnd type="none" w="sm" len="sm"/>
            <a:tailEnd type="none" w="sm" len="sm"/>
          </a:ln>
        </p:spPr>
      </p:cxnSp>
      <p:sp>
        <p:nvSpPr>
          <p:cNvPr id="60" name="Google Shape;60;p14"/>
          <p:cNvSpPr/>
          <p:nvPr/>
        </p:nvSpPr>
        <p:spPr>
          <a:xfrm>
            <a:off x="-18250" y="1"/>
            <a:ext cx="9164236" cy="5145505"/>
          </a:xfrm>
          <a:custGeom>
            <a:avLst/>
            <a:gdLst/>
            <a:ahLst/>
            <a:cxnLst/>
            <a:rect l="l" t="t" r="r" b="b"/>
            <a:pathLst>
              <a:path w="12218982" h="6860673" extrusionOk="0">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rgbClr val="92CDF0">
                  <a:alpha val="31764"/>
                </a:srgbClr>
              </a:gs>
              <a:gs pos="77000">
                <a:srgbClr val="0F2857">
                  <a:alpha val="0"/>
                </a:srgbClr>
              </a:gs>
              <a:gs pos="100000">
                <a:srgbClr val="0F2857">
                  <a:alpha val="0"/>
                </a:srgbClr>
              </a:gs>
            </a:gsLst>
            <a:path path="circle">
              <a:fillToRect t="100000" r="100000"/>
            </a:path>
            <a:tileRect l="-100000" b="-10000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Quattrocento Sans"/>
              <a:ea typeface="Quattrocento Sans"/>
              <a:cs typeface="Quattrocento Sans"/>
              <a:sym typeface="Quattrocento Sans"/>
            </a:endParaRPr>
          </a:p>
        </p:txBody>
      </p:sp>
      <p:sp>
        <p:nvSpPr>
          <p:cNvPr id="61" name="Google Shape;61;p14"/>
          <p:cNvSpPr/>
          <p:nvPr/>
        </p:nvSpPr>
        <p:spPr>
          <a:xfrm rot="10800000">
            <a:off x="-20236" y="7454"/>
            <a:ext cx="9164236" cy="5145505"/>
          </a:xfrm>
          <a:custGeom>
            <a:avLst/>
            <a:gdLst/>
            <a:ahLst/>
            <a:cxnLst/>
            <a:rect l="l" t="t" r="r" b="b"/>
            <a:pathLst>
              <a:path w="12218982" h="6860673" extrusionOk="0">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rgbClr val="1F50AE"/>
              </a:gs>
              <a:gs pos="77000">
                <a:srgbClr val="0F2857">
                  <a:alpha val="0"/>
                </a:srgbClr>
              </a:gs>
              <a:gs pos="100000">
                <a:srgbClr val="0F2857">
                  <a:alpha val="0"/>
                </a:srgbClr>
              </a:gs>
            </a:gsLst>
            <a:path path="circle">
              <a:fillToRect t="100000" r="100000"/>
            </a:path>
            <a:tileRect l="-100000" b="-10000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Quattrocento Sans"/>
              <a:ea typeface="Quattrocento Sans"/>
              <a:cs typeface="Quattrocento Sans"/>
              <a:sym typeface="Quattrocento Sans"/>
            </a:endParaRPr>
          </a:p>
        </p:txBody>
      </p:sp>
      <p:sp>
        <p:nvSpPr>
          <p:cNvPr id="62" name="Google Shape;62;p14"/>
          <p:cNvSpPr/>
          <p:nvPr/>
        </p:nvSpPr>
        <p:spPr>
          <a:xfrm>
            <a:off x="3452845" y="0"/>
            <a:ext cx="5116104" cy="905255"/>
          </a:xfrm>
          <a:custGeom>
            <a:avLst/>
            <a:gdLst/>
            <a:ahLst/>
            <a:cxnLst/>
            <a:rect l="l" t="t" r="r" b="b"/>
            <a:pathLst>
              <a:path w="4758726" h="842020" extrusionOk="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rgbClr val="AAA5F9">
                  <a:alpha val="20784"/>
                </a:srgbClr>
              </a:gs>
              <a:gs pos="41000">
                <a:srgbClr val="AAA5F9">
                  <a:alpha val="20784"/>
                </a:srgbClr>
              </a:gs>
              <a:gs pos="98000">
                <a:srgbClr val="170CC2"/>
              </a:gs>
              <a:gs pos="100000">
                <a:srgbClr val="170CC2"/>
              </a:gs>
            </a:gsLst>
            <a:lin ang="132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Quattrocento Sans"/>
              <a:ea typeface="Quattrocento Sans"/>
              <a:cs typeface="Quattrocento Sans"/>
              <a:sym typeface="Quattrocento Sans"/>
            </a:endParaRPr>
          </a:p>
        </p:txBody>
      </p:sp>
      <p:sp>
        <p:nvSpPr>
          <p:cNvPr id="63" name="Google Shape;63;p14"/>
          <p:cNvSpPr/>
          <p:nvPr/>
        </p:nvSpPr>
        <p:spPr>
          <a:xfrm rot="710202" flipH="1">
            <a:off x="4883429" y="-413505"/>
            <a:ext cx="4378599" cy="2349413"/>
          </a:xfrm>
          <a:custGeom>
            <a:avLst/>
            <a:gdLst/>
            <a:ahLst/>
            <a:cxnLst/>
            <a:rect l="l" t="t" r="r" b="b"/>
            <a:pathLst>
              <a:path w="6747252" h="3620355" extrusionOk="0">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a:gsLst>
              <a:gs pos="0">
                <a:srgbClr val="F6A6F4">
                  <a:alpha val="61960"/>
                </a:srgbClr>
              </a:gs>
              <a:gs pos="100000">
                <a:srgbClr val="755EE1">
                  <a:alpha val="18823"/>
                </a:srgbClr>
              </a:gs>
            </a:gsLst>
            <a:lin ang="27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dk1"/>
              </a:solidFill>
              <a:latin typeface="Quattrocento Sans"/>
              <a:ea typeface="Quattrocento Sans"/>
              <a:cs typeface="Quattrocento Sans"/>
              <a:sym typeface="Quattrocento Sans"/>
            </a:endParaRPr>
          </a:p>
        </p:txBody>
      </p:sp>
      <p:sp>
        <p:nvSpPr>
          <p:cNvPr id="64" name="Google Shape;64;p14"/>
          <p:cNvSpPr txBox="1">
            <a:spLocks noGrp="1"/>
          </p:cNvSpPr>
          <p:nvPr>
            <p:ph type="ctrTitle"/>
          </p:nvPr>
        </p:nvSpPr>
        <p:spPr>
          <a:xfrm>
            <a:off x="932688" y="1632204"/>
            <a:ext cx="7440930" cy="1110996"/>
          </a:xfrm>
          <a:prstGeom prst="rect">
            <a:avLst/>
          </a:prstGeom>
          <a:noFill/>
          <a:ln>
            <a:noFill/>
          </a:ln>
        </p:spPr>
        <p:txBody>
          <a:bodyPr spcFirstLastPara="1" wrap="square" lIns="68575" tIns="34275" rIns="68575" bIns="34275" anchor="b" anchorCtr="0">
            <a:noAutofit/>
          </a:bodyPr>
          <a:lstStyle>
            <a:lvl1pPr lvl="0" algn="ctr">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5" name="Google Shape;65;p14"/>
          <p:cNvSpPr txBox="1">
            <a:spLocks noGrp="1"/>
          </p:cNvSpPr>
          <p:nvPr>
            <p:ph type="subTitle" idx="1"/>
          </p:nvPr>
        </p:nvSpPr>
        <p:spPr>
          <a:xfrm>
            <a:off x="1920240" y="3195828"/>
            <a:ext cx="5301234" cy="569214"/>
          </a:xfrm>
          <a:prstGeom prst="rect">
            <a:avLst/>
          </a:prstGeom>
          <a:noFill/>
          <a:ln>
            <a:noFill/>
          </a:ln>
        </p:spPr>
        <p:txBody>
          <a:bodyPr spcFirstLastPara="1" wrap="square" lIns="68575" tIns="34275" rIns="68575" bIns="34275" anchor="t" anchorCtr="0">
            <a:noAutofit/>
          </a:bodyPr>
          <a:lstStyle>
            <a:lvl1pPr lvl="0" algn="ctr">
              <a:lnSpc>
                <a:spcPct val="90000"/>
              </a:lnSpc>
              <a:spcBef>
                <a:spcPts val="800"/>
              </a:spcBef>
              <a:spcAft>
                <a:spcPts val="0"/>
              </a:spcAft>
              <a:buSzPts val="1800"/>
              <a:buNone/>
              <a:defRPr sz="1800"/>
            </a:lvl1pPr>
            <a:lvl2pPr lvl="1" algn="ctr">
              <a:lnSpc>
                <a:spcPct val="90000"/>
              </a:lnSpc>
              <a:spcBef>
                <a:spcPts val="400"/>
              </a:spcBef>
              <a:spcAft>
                <a:spcPts val="0"/>
              </a:spcAft>
              <a:buSzPts val="1500"/>
              <a:buNone/>
              <a:defRPr sz="1500"/>
            </a:lvl2pPr>
            <a:lvl3pPr lvl="2" algn="ctr">
              <a:lnSpc>
                <a:spcPct val="90000"/>
              </a:lnSpc>
              <a:spcBef>
                <a:spcPts val="400"/>
              </a:spcBef>
              <a:spcAft>
                <a:spcPts val="0"/>
              </a:spcAft>
              <a:buSzPts val="1400"/>
              <a:buNone/>
              <a:defRPr sz="1400"/>
            </a:lvl3pPr>
            <a:lvl4pPr lvl="3" algn="ctr">
              <a:lnSpc>
                <a:spcPct val="90000"/>
              </a:lnSpc>
              <a:spcBef>
                <a:spcPts val="400"/>
              </a:spcBef>
              <a:spcAft>
                <a:spcPts val="0"/>
              </a:spcAft>
              <a:buSzPts val="1200"/>
              <a:buNone/>
              <a:defRPr sz="1200"/>
            </a:lvl4pPr>
            <a:lvl5pPr lvl="4" algn="ctr">
              <a:lnSpc>
                <a:spcPct val="90000"/>
              </a:lnSpc>
              <a:spcBef>
                <a:spcPts val="400"/>
              </a:spcBef>
              <a:spcAft>
                <a:spcPts val="0"/>
              </a:spcAft>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6"/>
        <p:cNvGrpSpPr/>
        <p:nvPr/>
      </p:nvGrpSpPr>
      <p:grpSpPr>
        <a:xfrm>
          <a:off x="0" y="0"/>
          <a:ext cx="0" cy="0"/>
          <a:chOff x="0" y="0"/>
          <a:chExt cx="0" cy="0"/>
        </a:xfrm>
      </p:grpSpPr>
      <p:sp>
        <p:nvSpPr>
          <p:cNvPr id="67" name="Google Shape;67;p15"/>
          <p:cNvSpPr/>
          <p:nvPr/>
        </p:nvSpPr>
        <p:spPr>
          <a:xfrm rot="5400000" flipH="1">
            <a:off x="4880588" y="872519"/>
            <a:ext cx="5143500" cy="3398459"/>
          </a:xfrm>
          <a:custGeom>
            <a:avLst/>
            <a:gdLst/>
            <a:ahLst/>
            <a:cxnLst/>
            <a:rect l="l" t="t" r="r" b="b"/>
            <a:pathLst>
              <a:path w="6858000" h="3750964" extrusionOk="0">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117"/>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Quattrocento Sans"/>
              <a:ea typeface="Quattrocento Sans"/>
              <a:cs typeface="Quattrocento Sans"/>
              <a:sym typeface="Quattrocento Sans"/>
            </a:endParaRPr>
          </a:p>
        </p:txBody>
      </p:sp>
      <p:sp>
        <p:nvSpPr>
          <p:cNvPr id="68" name="Google Shape;68;p15"/>
          <p:cNvSpPr/>
          <p:nvPr/>
        </p:nvSpPr>
        <p:spPr>
          <a:xfrm rot="5400000">
            <a:off x="4866298" y="886808"/>
            <a:ext cx="5143500" cy="3369878"/>
          </a:xfrm>
          <a:custGeom>
            <a:avLst/>
            <a:gdLst/>
            <a:ahLst/>
            <a:cxnLst/>
            <a:rect l="l" t="t" r="r" b="b"/>
            <a:pathLst>
              <a:path w="6858000" h="4744323" extrusionOk="0">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a:gsLst>
              <a:gs pos="0">
                <a:srgbClr val="92CDF0">
                  <a:alpha val="23529"/>
                </a:srgbClr>
              </a:gs>
              <a:gs pos="4000">
                <a:srgbClr val="92CDF0">
                  <a:alpha val="23529"/>
                </a:srgbClr>
              </a:gs>
              <a:gs pos="79000">
                <a:srgbClr val="170CC2">
                  <a:alpha val="52156"/>
                </a:srgbClr>
              </a:gs>
              <a:gs pos="100000">
                <a:srgbClr val="170CC2">
                  <a:alpha val="52156"/>
                </a:srgbClr>
              </a:gs>
            </a:gsLst>
            <a:path path="circle">
              <a:fillToRect l="100000" t="100000"/>
            </a:path>
            <a:tileRect r="-100000" b="-10000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Quattrocento Sans"/>
              <a:ea typeface="Quattrocento Sans"/>
              <a:cs typeface="Quattrocento Sans"/>
              <a:sym typeface="Quattrocento Sans"/>
            </a:endParaRPr>
          </a:p>
        </p:txBody>
      </p:sp>
      <p:sp>
        <p:nvSpPr>
          <p:cNvPr id="69" name="Google Shape;69;p15"/>
          <p:cNvSpPr/>
          <p:nvPr/>
        </p:nvSpPr>
        <p:spPr>
          <a:xfrm rot="5400000">
            <a:off x="5194784" y="1186717"/>
            <a:ext cx="5143501" cy="2770066"/>
          </a:xfrm>
          <a:custGeom>
            <a:avLst/>
            <a:gdLst/>
            <a:ahLst/>
            <a:cxnLst/>
            <a:rect l="l" t="t" r="r" b="b"/>
            <a:pathLst>
              <a:path w="6858001" h="3693421" extrusionOk="0">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0">
                <a:srgbClr val="F6A6F4">
                  <a:alpha val="37647"/>
                </a:srgbClr>
              </a:gs>
              <a:gs pos="1000">
                <a:srgbClr val="F6A6F4">
                  <a:alpha val="37647"/>
                </a:srgbClr>
              </a:gs>
              <a:gs pos="84000">
                <a:srgbClr val="C3B9F2">
                  <a:alpha val="20000"/>
                </a:srgbClr>
              </a:gs>
              <a:gs pos="100000">
                <a:srgbClr val="F6A6F4">
                  <a:alpha val="3137"/>
                </a:srgbClr>
              </a:gs>
            </a:gsLst>
            <a:lin ang="150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Quattrocento Sans"/>
              <a:ea typeface="Quattrocento Sans"/>
              <a:cs typeface="Quattrocento Sans"/>
              <a:sym typeface="Quattrocento Sans"/>
            </a:endParaRPr>
          </a:p>
        </p:txBody>
      </p:sp>
      <p:sp>
        <p:nvSpPr>
          <p:cNvPr id="70" name="Google Shape;70;p15"/>
          <p:cNvSpPr txBox="1">
            <a:spLocks noGrp="1"/>
          </p:cNvSpPr>
          <p:nvPr>
            <p:ph type="sldNum" idx="12"/>
          </p:nvPr>
        </p:nvSpPr>
        <p:spPr>
          <a:xfrm>
            <a:off x="246888" y="308610"/>
            <a:ext cx="390906" cy="233172"/>
          </a:xfrm>
          <a:prstGeom prst="rect">
            <a:avLst/>
          </a:prstGeom>
          <a:noFill/>
          <a:ln>
            <a:noFill/>
          </a:ln>
        </p:spPr>
        <p:txBody>
          <a:bodyPr spcFirstLastPara="1" wrap="square" lIns="68575" tIns="34275" rIns="68575" bIns="34275"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
              <a:t>‹#›</a:t>
            </a:fld>
            <a:endParaRPr/>
          </a:p>
        </p:txBody>
      </p:sp>
      <p:sp>
        <p:nvSpPr>
          <p:cNvPr id="71" name="Google Shape;71;p15"/>
          <p:cNvSpPr txBox="1">
            <a:spLocks noGrp="1"/>
          </p:cNvSpPr>
          <p:nvPr>
            <p:ph type="ftr" idx="11"/>
          </p:nvPr>
        </p:nvSpPr>
        <p:spPr>
          <a:xfrm>
            <a:off x="349758" y="4642866"/>
            <a:ext cx="1748790" cy="20574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2" name="Google Shape;72;p15"/>
          <p:cNvSpPr txBox="1">
            <a:spLocks noGrp="1"/>
          </p:cNvSpPr>
          <p:nvPr>
            <p:ph type="title"/>
          </p:nvPr>
        </p:nvSpPr>
        <p:spPr>
          <a:xfrm>
            <a:off x="1152144" y="624078"/>
            <a:ext cx="6659118" cy="802386"/>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lt1"/>
              </a:buClr>
              <a:buSzPts val="3000"/>
              <a:buFont typeface="Twentieth Century"/>
              <a:buNone/>
              <a:defRPr sz="30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3" name="Google Shape;73;p15"/>
          <p:cNvSpPr txBox="1">
            <a:spLocks noGrp="1"/>
          </p:cNvSpPr>
          <p:nvPr>
            <p:ph type="body" idx="1"/>
          </p:nvPr>
        </p:nvSpPr>
        <p:spPr>
          <a:xfrm>
            <a:off x="1152144" y="1659636"/>
            <a:ext cx="4816602" cy="2462022"/>
          </a:xfrm>
          <a:prstGeom prst="rect">
            <a:avLst/>
          </a:prstGeom>
          <a:noFill/>
          <a:ln>
            <a:noFill/>
          </a:ln>
        </p:spPr>
        <p:txBody>
          <a:bodyPr spcFirstLastPara="1" wrap="square" lIns="68575" tIns="34275" rIns="68575" bIns="34275" anchor="t" anchorCtr="0">
            <a:noAutofit/>
          </a:bodyPr>
          <a:lstStyle>
            <a:lvl1pPr marL="457200" lvl="0" indent="-342900" algn="l">
              <a:lnSpc>
                <a:spcPct val="150000"/>
              </a:lnSpc>
              <a:spcBef>
                <a:spcPts val="800"/>
              </a:spcBef>
              <a:spcAft>
                <a:spcPts val="0"/>
              </a:spcAft>
              <a:buSzPts val="1800"/>
              <a:buChar char="o"/>
              <a:defRPr sz="1800"/>
            </a:lvl1pPr>
            <a:lvl2pPr marL="914400" lvl="1" indent="-323850" algn="l">
              <a:lnSpc>
                <a:spcPct val="90000"/>
              </a:lnSpc>
              <a:spcBef>
                <a:spcPts val="400"/>
              </a:spcBef>
              <a:spcAft>
                <a:spcPts val="0"/>
              </a:spcAft>
              <a:buSzPts val="1500"/>
              <a:buChar char="o"/>
              <a:defRPr sz="1500"/>
            </a:lvl2pPr>
            <a:lvl3pPr marL="1371600" lvl="2" indent="-317500" algn="l">
              <a:lnSpc>
                <a:spcPct val="90000"/>
              </a:lnSpc>
              <a:spcBef>
                <a:spcPts val="400"/>
              </a:spcBef>
              <a:spcAft>
                <a:spcPts val="0"/>
              </a:spcAft>
              <a:buSzPts val="1400"/>
              <a:buChar char="o"/>
              <a:defRPr sz="1400"/>
            </a:lvl3pPr>
            <a:lvl4pPr marL="1828800" lvl="3" indent="-304800" algn="l">
              <a:lnSpc>
                <a:spcPct val="90000"/>
              </a:lnSpc>
              <a:spcBef>
                <a:spcPts val="400"/>
              </a:spcBef>
              <a:spcAft>
                <a:spcPts val="0"/>
              </a:spcAft>
              <a:buSzPts val="1200"/>
              <a:buChar char="o"/>
              <a:defRPr sz="1200"/>
            </a:lvl4pPr>
            <a:lvl5pPr marL="2286000" lvl="4" indent="-304800" algn="l">
              <a:lnSpc>
                <a:spcPct val="90000"/>
              </a:lnSpc>
              <a:spcBef>
                <a:spcPts val="400"/>
              </a:spcBef>
              <a:spcAft>
                <a:spcPts val="0"/>
              </a:spcAft>
              <a:buSzPts val="1200"/>
              <a:buChar char="o"/>
              <a:defRPr sz="1200"/>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Section Header">
  <p:cSld name="Section Header">
    <p:spTree>
      <p:nvGrpSpPr>
        <p:cNvPr id="1" name="Shape 74"/>
        <p:cNvGrpSpPr/>
        <p:nvPr/>
      </p:nvGrpSpPr>
      <p:grpSpPr>
        <a:xfrm>
          <a:off x="0" y="0"/>
          <a:ext cx="0" cy="0"/>
          <a:chOff x="0" y="0"/>
          <a:chExt cx="0" cy="0"/>
        </a:xfrm>
      </p:grpSpPr>
      <p:sp>
        <p:nvSpPr>
          <p:cNvPr id="75" name="Google Shape;75;p16"/>
          <p:cNvSpPr txBox="1">
            <a:spLocks noGrp="1"/>
          </p:cNvSpPr>
          <p:nvPr>
            <p:ph type="ctrTitle"/>
          </p:nvPr>
        </p:nvSpPr>
        <p:spPr>
          <a:xfrm>
            <a:off x="1143000" y="1522476"/>
            <a:ext cx="6858000" cy="802386"/>
          </a:xfrm>
          <a:prstGeom prst="rect">
            <a:avLst/>
          </a:prstGeom>
          <a:noFill/>
          <a:ln>
            <a:noFill/>
          </a:ln>
        </p:spPr>
        <p:txBody>
          <a:bodyPr spcFirstLastPara="1" wrap="square" lIns="68575" tIns="34275" rIns="68575" bIns="34275" anchor="b" anchorCtr="0">
            <a:noAutofit/>
          </a:bodyPr>
          <a:lstStyle>
            <a:lvl1pPr lvl="0" algn="ctr">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6" name="Google Shape;76;p16"/>
          <p:cNvSpPr txBox="1">
            <a:spLocks noGrp="1"/>
          </p:cNvSpPr>
          <p:nvPr>
            <p:ph type="subTitle" idx="1"/>
          </p:nvPr>
        </p:nvSpPr>
        <p:spPr>
          <a:xfrm>
            <a:off x="1920240" y="2852928"/>
            <a:ext cx="5301234" cy="569214"/>
          </a:xfrm>
          <a:prstGeom prst="rect">
            <a:avLst/>
          </a:prstGeom>
          <a:noFill/>
          <a:ln>
            <a:noFill/>
          </a:ln>
        </p:spPr>
        <p:txBody>
          <a:bodyPr spcFirstLastPara="1" wrap="square" lIns="68575" tIns="34275" rIns="68575" bIns="34275" anchor="t" anchorCtr="0">
            <a:noAutofit/>
          </a:bodyPr>
          <a:lstStyle>
            <a:lvl1pPr lvl="0" algn="ctr">
              <a:lnSpc>
                <a:spcPct val="90000"/>
              </a:lnSpc>
              <a:spcBef>
                <a:spcPts val="800"/>
              </a:spcBef>
              <a:spcAft>
                <a:spcPts val="0"/>
              </a:spcAft>
              <a:buSzPts val="1800"/>
              <a:buNone/>
              <a:defRPr sz="1800"/>
            </a:lvl1pPr>
            <a:lvl2pPr lvl="1" algn="ctr">
              <a:lnSpc>
                <a:spcPct val="90000"/>
              </a:lnSpc>
              <a:spcBef>
                <a:spcPts val="400"/>
              </a:spcBef>
              <a:spcAft>
                <a:spcPts val="0"/>
              </a:spcAft>
              <a:buSzPts val="1500"/>
              <a:buNone/>
              <a:defRPr sz="1500"/>
            </a:lvl2pPr>
            <a:lvl3pPr lvl="2" algn="ctr">
              <a:lnSpc>
                <a:spcPct val="90000"/>
              </a:lnSpc>
              <a:spcBef>
                <a:spcPts val="400"/>
              </a:spcBef>
              <a:spcAft>
                <a:spcPts val="0"/>
              </a:spcAft>
              <a:buSzPts val="1400"/>
              <a:buNone/>
              <a:defRPr sz="1400"/>
            </a:lvl3pPr>
            <a:lvl4pPr lvl="3" algn="ctr">
              <a:lnSpc>
                <a:spcPct val="90000"/>
              </a:lnSpc>
              <a:spcBef>
                <a:spcPts val="400"/>
              </a:spcBef>
              <a:spcAft>
                <a:spcPts val="0"/>
              </a:spcAft>
              <a:buSzPts val="1200"/>
              <a:buNone/>
              <a:defRPr sz="1200"/>
            </a:lvl4pPr>
            <a:lvl5pPr lvl="4" algn="ctr">
              <a:lnSpc>
                <a:spcPct val="90000"/>
              </a:lnSpc>
              <a:spcBef>
                <a:spcPts val="400"/>
              </a:spcBef>
              <a:spcAft>
                <a:spcPts val="0"/>
              </a:spcAft>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77" name="Google Shape;77;p16"/>
          <p:cNvSpPr/>
          <p:nvPr/>
        </p:nvSpPr>
        <p:spPr>
          <a:xfrm rot="10800000">
            <a:off x="-1" y="3764627"/>
            <a:ext cx="7257577" cy="1378872"/>
          </a:xfrm>
          <a:custGeom>
            <a:avLst/>
            <a:gdLst/>
            <a:ahLst/>
            <a:cxnLst/>
            <a:rect l="l" t="t" r="r" b="b"/>
            <a:pathLst>
              <a:path w="9676770" h="1838496" extrusionOk="0">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a:gsLst>
              <a:gs pos="0">
                <a:srgbClr val="0F2857">
                  <a:alpha val="49803"/>
                </a:srgbClr>
              </a:gs>
              <a:gs pos="43000">
                <a:srgbClr val="0F2857">
                  <a:alpha val="49803"/>
                </a:srgbClr>
              </a:gs>
              <a:gs pos="73000">
                <a:srgbClr val="92CDF0">
                  <a:alpha val="29019"/>
                </a:srgbClr>
              </a:gs>
              <a:gs pos="100000">
                <a:srgbClr val="92CDF0">
                  <a:alpha val="29019"/>
                </a:srgbClr>
              </a:gs>
            </a:gsLst>
            <a:path path="circle">
              <a:fillToRect l="100000" t="100000"/>
            </a:path>
            <a:tileRect r="-100000" b="-10000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Quattrocento Sans"/>
              <a:ea typeface="Quattrocento Sans"/>
              <a:cs typeface="Quattrocento Sans"/>
              <a:sym typeface="Quattrocento Sans"/>
            </a:endParaRPr>
          </a:p>
        </p:txBody>
      </p:sp>
      <p:sp>
        <p:nvSpPr>
          <p:cNvPr id="78" name="Google Shape;78;p16"/>
          <p:cNvSpPr/>
          <p:nvPr/>
        </p:nvSpPr>
        <p:spPr>
          <a:xfrm rot="10800000" flipH="1">
            <a:off x="2072283" y="4557087"/>
            <a:ext cx="2960005" cy="586413"/>
          </a:xfrm>
          <a:custGeom>
            <a:avLst/>
            <a:gdLst/>
            <a:ahLst/>
            <a:cxnLst/>
            <a:rect l="l" t="t" r="r" b="b"/>
            <a:pathLst>
              <a:path w="3946673" h="781884" extrusionOk="0">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0">
                <a:srgbClr val="0F2857">
                  <a:alpha val="27843"/>
                </a:srgbClr>
              </a:gs>
              <a:gs pos="33000">
                <a:srgbClr val="0F2857">
                  <a:alpha val="27843"/>
                </a:srgbClr>
              </a:gs>
              <a:gs pos="66000">
                <a:srgbClr val="755EE1">
                  <a:alpha val="46274"/>
                </a:srgbClr>
              </a:gs>
              <a:gs pos="100000">
                <a:srgbClr val="755EE1">
                  <a:alpha val="46274"/>
                </a:srgbClr>
              </a:gs>
            </a:gsLst>
            <a:lin ang="132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Quattrocento Sans"/>
              <a:ea typeface="Quattrocento Sans"/>
              <a:cs typeface="Quattrocento Sans"/>
              <a:sym typeface="Quattrocento Sans"/>
            </a:endParaRPr>
          </a:p>
        </p:txBody>
      </p:sp>
      <p:sp>
        <p:nvSpPr>
          <p:cNvPr id="79" name="Google Shape;79;p16"/>
          <p:cNvSpPr/>
          <p:nvPr/>
        </p:nvSpPr>
        <p:spPr>
          <a:xfrm rot="10800000">
            <a:off x="4044791" y="4511984"/>
            <a:ext cx="3569045" cy="631515"/>
          </a:xfrm>
          <a:custGeom>
            <a:avLst/>
            <a:gdLst/>
            <a:ahLst/>
            <a:cxnLst/>
            <a:rect l="l" t="t" r="r" b="b"/>
            <a:pathLst>
              <a:path w="4758726" h="842020" extrusionOk="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rgbClr val="64DFED">
                  <a:alpha val="42745"/>
                </a:srgbClr>
              </a:gs>
              <a:gs pos="100000">
                <a:srgbClr val="F6A6F4">
                  <a:alpha val="52941"/>
                </a:srgbClr>
              </a:gs>
            </a:gsLst>
            <a:lin ang="132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Quattrocento Sans"/>
              <a:ea typeface="Quattrocento Sans"/>
              <a:cs typeface="Quattrocento Sans"/>
              <a:sym typeface="Quattrocento Sans"/>
            </a:endParaRPr>
          </a:p>
        </p:txBody>
      </p:sp>
      <p:sp>
        <p:nvSpPr>
          <p:cNvPr id="80" name="Google Shape;80;p16"/>
          <p:cNvSpPr/>
          <p:nvPr/>
        </p:nvSpPr>
        <p:spPr>
          <a:xfrm rot="10800000" flipH="1">
            <a:off x="-2016" y="3947896"/>
            <a:ext cx="9144000" cy="1199332"/>
          </a:xfrm>
          <a:custGeom>
            <a:avLst/>
            <a:gdLst/>
            <a:ahLst/>
            <a:cxnLst/>
            <a:rect l="l" t="t" r="r" b="b"/>
            <a:pathLst>
              <a:path w="12192000" h="1599109" extrusionOk="0">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a:gsLst>
              <a:gs pos="0">
                <a:srgbClr val="F6A6F4">
                  <a:alpha val="69019"/>
                </a:srgbClr>
              </a:gs>
              <a:gs pos="85000">
                <a:srgbClr val="170CC2">
                  <a:alpha val="41960"/>
                </a:srgbClr>
              </a:gs>
              <a:gs pos="100000">
                <a:srgbClr val="170CC2">
                  <a:alpha val="41960"/>
                </a:srgbClr>
              </a:gs>
            </a:gsLst>
            <a:lin ang="108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Quattrocento Sans"/>
              <a:ea typeface="Quattrocento Sans"/>
              <a:cs typeface="Quattrocento Sans"/>
              <a:sym typeface="Quattrocento Sans"/>
            </a:endParaRPr>
          </a:p>
        </p:txBody>
      </p:sp>
      <p:cxnSp>
        <p:nvCxnSpPr>
          <p:cNvPr id="81" name="Google Shape;81;p16"/>
          <p:cNvCxnSpPr/>
          <p:nvPr/>
        </p:nvCxnSpPr>
        <p:spPr>
          <a:xfrm>
            <a:off x="4571999" y="1947893"/>
            <a:ext cx="0" cy="1241385"/>
          </a:xfrm>
          <a:prstGeom prst="straightConnector1">
            <a:avLst/>
          </a:prstGeom>
          <a:noFill/>
          <a:ln w="9525" cap="flat" cmpd="sng">
            <a:solidFill>
              <a:schemeClr val="accent6"/>
            </a:solidFill>
            <a:prstDash val="solid"/>
            <a:miter lim="800000"/>
            <a:headEnd type="none" w="sm" len="sm"/>
            <a:tailEnd type="none" w="sm" len="sm"/>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Introduction">
  <p:cSld name="Introduction">
    <p:spTree>
      <p:nvGrpSpPr>
        <p:cNvPr id="1" name="Shape 82"/>
        <p:cNvGrpSpPr/>
        <p:nvPr/>
      </p:nvGrpSpPr>
      <p:grpSpPr>
        <a:xfrm>
          <a:off x="0" y="0"/>
          <a:ext cx="0" cy="0"/>
          <a:chOff x="0" y="0"/>
          <a:chExt cx="0" cy="0"/>
        </a:xfrm>
      </p:grpSpPr>
      <p:sp>
        <p:nvSpPr>
          <p:cNvPr id="83" name="Google Shape;83;p17"/>
          <p:cNvSpPr/>
          <p:nvPr/>
        </p:nvSpPr>
        <p:spPr>
          <a:xfrm>
            <a:off x="1" y="3639108"/>
            <a:ext cx="4261316" cy="1501650"/>
          </a:xfrm>
          <a:custGeom>
            <a:avLst/>
            <a:gdLst/>
            <a:ahLst/>
            <a:cxnLst/>
            <a:rect l="l" t="t" r="r" b="b"/>
            <a:pathLst>
              <a:path w="5681755" h="2002200" extrusionOk="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a:gsLst>
              <a:gs pos="0">
                <a:srgbClr val="64DFED">
                  <a:alpha val="70588"/>
                </a:srgbClr>
              </a:gs>
              <a:gs pos="77000">
                <a:srgbClr val="0F2857">
                  <a:alpha val="0"/>
                </a:srgbClr>
              </a:gs>
              <a:gs pos="100000">
                <a:srgbClr val="0F2857">
                  <a:alpha val="0"/>
                </a:srgbClr>
              </a:gs>
            </a:gsLst>
            <a:path path="circle">
              <a:fillToRect l="100000" t="100000"/>
            </a:path>
            <a:tileRect r="-100000" b="-10000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Quattrocento Sans"/>
              <a:ea typeface="Quattrocento Sans"/>
              <a:cs typeface="Quattrocento Sans"/>
              <a:sym typeface="Quattrocento Sans"/>
            </a:endParaRPr>
          </a:p>
        </p:txBody>
      </p:sp>
      <p:sp>
        <p:nvSpPr>
          <p:cNvPr id="84" name="Google Shape;84;p17"/>
          <p:cNvSpPr/>
          <p:nvPr/>
        </p:nvSpPr>
        <p:spPr>
          <a:xfrm>
            <a:off x="1" y="0"/>
            <a:ext cx="4794292" cy="2473400"/>
          </a:xfrm>
          <a:custGeom>
            <a:avLst/>
            <a:gdLst/>
            <a:ahLst/>
            <a:cxnLst/>
            <a:rect l="l" t="t" r="r" b="b"/>
            <a:pathLst>
              <a:path w="6392389" h="3297866" extrusionOk="0">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a:gsLst>
              <a:gs pos="0">
                <a:srgbClr val="0F2857"/>
              </a:gs>
              <a:gs pos="20000">
                <a:srgbClr val="0F2857"/>
              </a:gs>
              <a:gs pos="100000">
                <a:srgbClr val="64DFED">
                  <a:alpha val="53725"/>
                </a:srgbClr>
              </a:gs>
            </a:gsLst>
            <a:lin ang="102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Quattrocento Sans"/>
              <a:ea typeface="Quattrocento Sans"/>
              <a:cs typeface="Quattrocento Sans"/>
              <a:sym typeface="Quattrocento Sans"/>
            </a:endParaRPr>
          </a:p>
        </p:txBody>
      </p:sp>
      <p:sp>
        <p:nvSpPr>
          <p:cNvPr id="85" name="Google Shape;85;p17"/>
          <p:cNvSpPr/>
          <p:nvPr/>
        </p:nvSpPr>
        <p:spPr>
          <a:xfrm>
            <a:off x="7137904" y="1"/>
            <a:ext cx="2006096" cy="5143499"/>
          </a:xfrm>
          <a:custGeom>
            <a:avLst/>
            <a:gdLst/>
            <a:ahLst/>
            <a:cxnLst/>
            <a:rect l="l" t="t" r="r" b="b"/>
            <a:pathLst>
              <a:path w="2674794" h="6857999" extrusionOk="0">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dk2">
              <a:alpha val="31764"/>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Quattrocento Sans"/>
              <a:ea typeface="Quattrocento Sans"/>
              <a:cs typeface="Quattrocento Sans"/>
              <a:sym typeface="Quattrocento Sans"/>
            </a:endParaRPr>
          </a:p>
        </p:txBody>
      </p:sp>
      <p:sp>
        <p:nvSpPr>
          <p:cNvPr id="86" name="Google Shape;86;p17"/>
          <p:cNvSpPr/>
          <p:nvPr/>
        </p:nvSpPr>
        <p:spPr>
          <a:xfrm>
            <a:off x="1024279" y="753866"/>
            <a:ext cx="6932425" cy="3734063"/>
          </a:xfrm>
          <a:prstGeom prst="roundRect">
            <a:avLst>
              <a:gd name="adj" fmla="val 6806"/>
            </a:avLst>
          </a:prstGeom>
          <a:gradFill>
            <a:gsLst>
              <a:gs pos="0">
                <a:srgbClr val="FFFFFF">
                  <a:alpha val="12941"/>
                </a:srgbClr>
              </a:gs>
              <a:gs pos="6000">
                <a:srgbClr val="FFFFFF">
                  <a:alpha val="12941"/>
                </a:srgbClr>
              </a:gs>
              <a:gs pos="47000">
                <a:srgbClr val="FFFFFF">
                  <a:alpha val="16862"/>
                </a:srgbClr>
              </a:gs>
              <a:gs pos="100000">
                <a:srgbClr val="FFFFFF">
                  <a:alpha val="2745"/>
                </a:srgbClr>
              </a:gs>
            </a:gsLst>
            <a:path path="circle">
              <a:fillToRect l="100000" t="100000"/>
            </a:path>
            <a:tileRect r="-100000" b="-100000"/>
          </a:gradFill>
          <a:ln>
            <a:noFill/>
          </a:ln>
          <a:effectLst>
            <a:outerShdw blurRad="63500" dist="38100" dir="5400000" sx="1000" sy="1000" algn="t" rotWithShape="0">
              <a:srgbClr val="000000">
                <a:alpha val="0"/>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Quattrocento Sans"/>
              <a:buNone/>
            </a:pPr>
            <a:endParaRPr sz="1400" b="0" i="0" u="none" strike="noStrike" cap="none">
              <a:solidFill>
                <a:srgbClr val="FFFFFF"/>
              </a:solidFill>
              <a:latin typeface="Calibri"/>
              <a:ea typeface="Calibri"/>
              <a:cs typeface="Calibri"/>
              <a:sym typeface="Calibri"/>
            </a:endParaRPr>
          </a:p>
        </p:txBody>
      </p:sp>
      <p:sp>
        <p:nvSpPr>
          <p:cNvPr id="87" name="Google Shape;87;p17"/>
          <p:cNvSpPr txBox="1">
            <a:spLocks noGrp="1"/>
          </p:cNvSpPr>
          <p:nvPr>
            <p:ph type="ctrTitle"/>
          </p:nvPr>
        </p:nvSpPr>
        <p:spPr>
          <a:xfrm>
            <a:off x="1671066" y="1618488"/>
            <a:ext cx="5801868" cy="802386"/>
          </a:xfrm>
          <a:prstGeom prst="rect">
            <a:avLst/>
          </a:prstGeom>
          <a:noFill/>
          <a:ln>
            <a:noFill/>
          </a:ln>
        </p:spPr>
        <p:txBody>
          <a:bodyPr spcFirstLastPara="1" wrap="square" lIns="68575" tIns="34275" rIns="68575" bIns="34275" anchor="b" anchorCtr="0">
            <a:noAutofit/>
          </a:bodyPr>
          <a:lstStyle>
            <a:lvl1pPr lvl="0" algn="ctr">
              <a:lnSpc>
                <a:spcPct val="90000"/>
              </a:lnSpc>
              <a:spcBef>
                <a:spcPts val="0"/>
              </a:spcBef>
              <a:spcAft>
                <a:spcPts val="0"/>
              </a:spcAft>
              <a:buClr>
                <a:schemeClr val="lt1"/>
              </a:buClr>
              <a:buSzPts val="3000"/>
              <a:buFont typeface="Twentieth Century"/>
              <a:buNone/>
              <a:defRPr sz="30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8" name="Google Shape;88;p17"/>
          <p:cNvSpPr txBox="1">
            <a:spLocks noGrp="1"/>
          </p:cNvSpPr>
          <p:nvPr>
            <p:ph type="subTitle" idx="1"/>
          </p:nvPr>
        </p:nvSpPr>
        <p:spPr>
          <a:xfrm>
            <a:off x="1671066" y="2763774"/>
            <a:ext cx="5801868" cy="850392"/>
          </a:xfrm>
          <a:prstGeom prst="rect">
            <a:avLst/>
          </a:prstGeom>
          <a:noFill/>
          <a:ln>
            <a:noFill/>
          </a:ln>
        </p:spPr>
        <p:txBody>
          <a:bodyPr spcFirstLastPara="1" wrap="square" lIns="68575" tIns="34275" rIns="68575" bIns="34275" anchor="t" anchorCtr="0">
            <a:noAutofit/>
          </a:bodyPr>
          <a:lstStyle>
            <a:lvl1pPr lvl="0" algn="ctr">
              <a:lnSpc>
                <a:spcPct val="100000"/>
              </a:lnSpc>
              <a:spcBef>
                <a:spcPts val="800"/>
              </a:spcBef>
              <a:spcAft>
                <a:spcPts val="0"/>
              </a:spcAft>
              <a:buSzPts val="1400"/>
              <a:buNone/>
              <a:defRPr sz="1400"/>
            </a:lvl1pPr>
            <a:lvl2pPr lvl="1" algn="ctr">
              <a:lnSpc>
                <a:spcPct val="90000"/>
              </a:lnSpc>
              <a:spcBef>
                <a:spcPts val="400"/>
              </a:spcBef>
              <a:spcAft>
                <a:spcPts val="0"/>
              </a:spcAft>
              <a:buSzPts val="1500"/>
              <a:buNone/>
              <a:defRPr sz="1500"/>
            </a:lvl2pPr>
            <a:lvl3pPr lvl="2" algn="ctr">
              <a:lnSpc>
                <a:spcPct val="90000"/>
              </a:lnSpc>
              <a:spcBef>
                <a:spcPts val="400"/>
              </a:spcBef>
              <a:spcAft>
                <a:spcPts val="0"/>
              </a:spcAft>
              <a:buSzPts val="1400"/>
              <a:buNone/>
              <a:defRPr sz="1400"/>
            </a:lvl3pPr>
            <a:lvl4pPr lvl="3" algn="ctr">
              <a:lnSpc>
                <a:spcPct val="90000"/>
              </a:lnSpc>
              <a:spcBef>
                <a:spcPts val="400"/>
              </a:spcBef>
              <a:spcAft>
                <a:spcPts val="0"/>
              </a:spcAft>
              <a:buSzPts val="1200"/>
              <a:buNone/>
              <a:defRPr sz="1200"/>
            </a:lvl4pPr>
            <a:lvl5pPr lvl="4" algn="ctr">
              <a:lnSpc>
                <a:spcPct val="90000"/>
              </a:lnSpc>
              <a:spcBef>
                <a:spcPts val="400"/>
              </a:spcBef>
              <a:spcAft>
                <a:spcPts val="0"/>
              </a:spcAft>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89" name="Google Shape;89;p17"/>
          <p:cNvSpPr/>
          <p:nvPr/>
        </p:nvSpPr>
        <p:spPr>
          <a:xfrm>
            <a:off x="0" y="3941500"/>
            <a:ext cx="2076896" cy="1202000"/>
          </a:xfrm>
          <a:custGeom>
            <a:avLst/>
            <a:gdLst/>
            <a:ahLst/>
            <a:cxnLst/>
            <a:rect l="l" t="t" r="r" b="b"/>
            <a:pathLst>
              <a:path w="2769194" h="1602667" extrusionOk="0">
                <a:moveTo>
                  <a:pt x="0" y="0"/>
                </a:moveTo>
                <a:lnTo>
                  <a:pt x="93250" y="101565"/>
                </a:lnTo>
                <a:cubicBezTo>
                  <a:pt x="702540" y="735306"/>
                  <a:pt x="1672588" y="1259605"/>
                  <a:pt x="2646213" y="1567071"/>
                </a:cubicBezTo>
                <a:lnTo>
                  <a:pt x="2769194" y="1602667"/>
                </a:lnTo>
                <a:lnTo>
                  <a:pt x="0" y="1602667"/>
                </a:lnTo>
                <a:lnTo>
                  <a:pt x="0" y="807120"/>
                </a:lnTo>
                <a:close/>
              </a:path>
            </a:pathLst>
          </a:custGeom>
          <a:gradFill>
            <a:gsLst>
              <a:gs pos="0">
                <a:srgbClr val="ABC3F0">
                  <a:alpha val="44705"/>
                </a:srgbClr>
              </a:gs>
              <a:gs pos="60000">
                <a:srgbClr val="ABC3F0">
                  <a:alpha val="44705"/>
                </a:srgbClr>
              </a:gs>
              <a:gs pos="99000">
                <a:srgbClr val="AAA5F9">
                  <a:alpha val="66666"/>
                </a:srgbClr>
              </a:gs>
              <a:gs pos="100000">
                <a:srgbClr val="AAA5F9">
                  <a:alpha val="66666"/>
                </a:srgbClr>
              </a:gs>
            </a:gsLst>
            <a:path path="circle">
              <a:fillToRect l="50000" t="50000" r="50000" b="50000"/>
            </a:path>
            <a:tileRect/>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Quattrocento Sans"/>
              <a:ea typeface="Quattrocento Sans"/>
              <a:cs typeface="Quattrocento Sans"/>
              <a:sym typeface="Quattrocento Sans"/>
            </a:endParaRPr>
          </a:p>
        </p:txBody>
      </p:sp>
      <p:cxnSp>
        <p:nvCxnSpPr>
          <p:cNvPr id="90" name="Google Shape;90;p17"/>
          <p:cNvCxnSpPr/>
          <p:nvPr/>
        </p:nvCxnSpPr>
        <p:spPr>
          <a:xfrm>
            <a:off x="4586465" y="1947835"/>
            <a:ext cx="0" cy="1241385"/>
          </a:xfrm>
          <a:prstGeom prst="straightConnector1">
            <a:avLst/>
          </a:prstGeom>
          <a:noFill/>
          <a:ln w="9525" cap="flat" cmpd="sng">
            <a:solidFill>
              <a:schemeClr val="dk2"/>
            </a:solidFill>
            <a:prstDash val="solid"/>
            <a:miter lim="800000"/>
            <a:headEnd type="none" w="sm" len="sm"/>
            <a:tailEnd type="none" w="sm" len="sm"/>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Closing" type="secHead">
  <p:cSld name="SECTION_HEADER">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4944618" y="1392174"/>
            <a:ext cx="3538728" cy="802386"/>
          </a:xfrm>
          <a:prstGeom prst="rect">
            <a:avLst/>
          </a:prstGeom>
          <a:noFill/>
          <a:ln>
            <a:noFill/>
          </a:ln>
        </p:spPr>
        <p:txBody>
          <a:bodyPr spcFirstLastPara="1" wrap="square" lIns="68575" tIns="34275" rIns="68575" bIns="34275" anchor="b" anchorCtr="0">
            <a:noAutofit/>
          </a:bodyPr>
          <a:lstStyle>
            <a:lvl1pPr lvl="0" algn="l">
              <a:lnSpc>
                <a:spcPct val="90000"/>
              </a:lnSpc>
              <a:spcBef>
                <a:spcPts val="0"/>
              </a:spcBef>
              <a:spcAft>
                <a:spcPts val="0"/>
              </a:spcAft>
              <a:buClr>
                <a:schemeClr val="lt1"/>
              </a:buClr>
              <a:buSzPts val="3600"/>
              <a:buFont typeface="Twentieth Century"/>
              <a:buNone/>
              <a:defRPr sz="36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3" name="Google Shape;93;p18"/>
          <p:cNvSpPr txBox="1">
            <a:spLocks noGrp="1"/>
          </p:cNvSpPr>
          <p:nvPr>
            <p:ph type="body" idx="1"/>
          </p:nvPr>
        </p:nvSpPr>
        <p:spPr>
          <a:xfrm>
            <a:off x="4951476" y="2530602"/>
            <a:ext cx="3531870" cy="1796796"/>
          </a:xfrm>
          <a:prstGeom prst="rect">
            <a:avLst/>
          </a:prstGeom>
          <a:noFill/>
          <a:ln>
            <a:noFill/>
          </a:ln>
        </p:spPr>
        <p:txBody>
          <a:bodyPr spcFirstLastPara="1" wrap="square" lIns="68575" tIns="34275" rIns="68575" bIns="34275" anchor="t" anchorCtr="0">
            <a:noAutofit/>
          </a:bodyPr>
          <a:lstStyle>
            <a:lvl1pPr marL="457200" lvl="0" indent="-228600" algn="l">
              <a:lnSpc>
                <a:spcPct val="90000"/>
              </a:lnSpc>
              <a:spcBef>
                <a:spcPts val="800"/>
              </a:spcBef>
              <a:spcAft>
                <a:spcPts val="0"/>
              </a:spcAft>
              <a:buSzPts val="1800"/>
              <a:buNone/>
              <a:defRPr sz="1800">
                <a:solidFill>
                  <a:schemeClr val="lt1"/>
                </a:solidFill>
              </a:defRPr>
            </a:lvl1pPr>
            <a:lvl2pPr marL="914400" lvl="1" indent="-228600" algn="l">
              <a:lnSpc>
                <a:spcPct val="90000"/>
              </a:lnSpc>
              <a:spcBef>
                <a:spcPts val="400"/>
              </a:spcBef>
              <a:spcAft>
                <a:spcPts val="0"/>
              </a:spcAft>
              <a:buSzPts val="1500"/>
              <a:buNone/>
              <a:defRPr sz="1500">
                <a:solidFill>
                  <a:srgbClr val="888888"/>
                </a:solidFill>
              </a:defRPr>
            </a:lvl2pPr>
            <a:lvl3pPr marL="1371600" lvl="2" indent="-228600" algn="l">
              <a:lnSpc>
                <a:spcPct val="90000"/>
              </a:lnSpc>
              <a:spcBef>
                <a:spcPts val="400"/>
              </a:spcBef>
              <a:spcAft>
                <a:spcPts val="0"/>
              </a:spcAft>
              <a:buSzPts val="1400"/>
              <a:buNone/>
              <a:defRPr sz="1400">
                <a:solidFill>
                  <a:srgbClr val="888888"/>
                </a:solidFill>
              </a:defRPr>
            </a:lvl3pPr>
            <a:lvl4pPr marL="1828800" lvl="3" indent="-228600" algn="l">
              <a:lnSpc>
                <a:spcPct val="90000"/>
              </a:lnSpc>
              <a:spcBef>
                <a:spcPts val="400"/>
              </a:spcBef>
              <a:spcAft>
                <a:spcPts val="0"/>
              </a:spcAft>
              <a:buSzPts val="1200"/>
              <a:buNone/>
              <a:defRPr sz="1200">
                <a:solidFill>
                  <a:srgbClr val="888888"/>
                </a:solidFill>
              </a:defRPr>
            </a:lvl4pPr>
            <a:lvl5pPr marL="2286000" lvl="4" indent="-228600" algn="l">
              <a:lnSpc>
                <a:spcPct val="90000"/>
              </a:lnSpc>
              <a:spcBef>
                <a:spcPts val="400"/>
              </a:spcBef>
              <a:spcAft>
                <a:spcPts val="0"/>
              </a:spcAft>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94" name="Google Shape;94;p18"/>
          <p:cNvSpPr/>
          <p:nvPr/>
        </p:nvSpPr>
        <p:spPr>
          <a:xfrm rot="-5400000">
            <a:off x="-936725" y="936727"/>
            <a:ext cx="5143500" cy="3270049"/>
          </a:xfrm>
          <a:custGeom>
            <a:avLst/>
            <a:gdLst/>
            <a:ahLst/>
            <a:cxnLst/>
            <a:rect l="l" t="t" r="r" b="b"/>
            <a:pathLst>
              <a:path w="6858000" h="4360065" extrusionOk="0">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3725"/>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Quattrocento Sans"/>
              <a:ea typeface="Quattrocento Sans"/>
              <a:cs typeface="Quattrocento Sans"/>
              <a:sym typeface="Quattrocento Sans"/>
            </a:endParaRPr>
          </a:p>
        </p:txBody>
      </p:sp>
      <p:sp>
        <p:nvSpPr>
          <p:cNvPr id="95" name="Google Shape;95;p18"/>
          <p:cNvSpPr/>
          <p:nvPr/>
        </p:nvSpPr>
        <p:spPr>
          <a:xfrm rot="-5400000" flipH="1">
            <a:off x="-714018" y="714019"/>
            <a:ext cx="5143500" cy="3715463"/>
          </a:xfrm>
          <a:custGeom>
            <a:avLst/>
            <a:gdLst/>
            <a:ahLst/>
            <a:cxnLst/>
            <a:rect l="l" t="t" r="r" b="b"/>
            <a:pathLst>
              <a:path w="6858000" h="4953950" extrusionOk="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a:gsLst>
              <a:gs pos="0">
                <a:srgbClr val="F6A6F4">
                  <a:alpha val="52941"/>
                </a:srgbClr>
              </a:gs>
              <a:gs pos="20000">
                <a:srgbClr val="F6A6F4">
                  <a:alpha val="52941"/>
                </a:srgbClr>
              </a:gs>
              <a:gs pos="90000">
                <a:srgbClr val="170CC2">
                  <a:alpha val="72156"/>
                </a:srgbClr>
              </a:gs>
              <a:gs pos="100000">
                <a:srgbClr val="170CC2">
                  <a:alpha val="72156"/>
                </a:srgbClr>
              </a:gs>
            </a:gsLst>
            <a:path path="circle">
              <a:fillToRect l="100000" t="100000"/>
            </a:path>
            <a:tileRect r="-100000" b="-10000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Quattrocento Sans"/>
              <a:ea typeface="Quattrocento Sans"/>
              <a:cs typeface="Quattrocento Sans"/>
              <a:sym typeface="Quattrocento Sans"/>
            </a:endParaRPr>
          </a:p>
        </p:txBody>
      </p:sp>
      <p:sp>
        <p:nvSpPr>
          <p:cNvPr id="96" name="Google Shape;96;p18"/>
          <p:cNvSpPr/>
          <p:nvPr/>
        </p:nvSpPr>
        <p:spPr>
          <a:xfrm rot="-5400000" flipH="1">
            <a:off x="-1135418" y="1135418"/>
            <a:ext cx="5143500" cy="2872664"/>
          </a:xfrm>
          <a:custGeom>
            <a:avLst/>
            <a:gdLst/>
            <a:ahLst/>
            <a:cxnLst/>
            <a:rect l="l" t="t" r="r" b="b"/>
            <a:pathLst>
              <a:path w="6858000" h="3830219" extrusionOk="0">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0">
                <a:srgbClr val="F6A6F4">
                  <a:alpha val="29803"/>
                </a:srgbClr>
              </a:gs>
              <a:gs pos="45000">
                <a:srgbClr val="F6A6F4">
                  <a:alpha val="29803"/>
                </a:srgbClr>
              </a:gs>
              <a:gs pos="99000">
                <a:srgbClr val="755EE1">
                  <a:alpha val="27058"/>
                </a:srgbClr>
              </a:gs>
              <a:gs pos="100000">
                <a:srgbClr val="755EE1">
                  <a:alpha val="27058"/>
                </a:srgbClr>
              </a:gs>
            </a:gsLst>
            <a:path path="circle">
              <a:fillToRect l="100000" t="100000"/>
            </a:path>
            <a:tileRect r="-100000" b="-10000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Quattrocento Sans"/>
              <a:ea typeface="Quattrocento Sans"/>
              <a:cs typeface="Quattrocento Sans"/>
              <a:sym typeface="Quattrocento Sans"/>
            </a:endParaRPr>
          </a:p>
        </p:txBody>
      </p:sp>
      <p:cxnSp>
        <p:nvCxnSpPr>
          <p:cNvPr id="97" name="Google Shape;97;p18"/>
          <p:cNvCxnSpPr/>
          <p:nvPr/>
        </p:nvCxnSpPr>
        <p:spPr>
          <a:xfrm>
            <a:off x="5658833" y="1706690"/>
            <a:ext cx="0" cy="1241385"/>
          </a:xfrm>
          <a:prstGeom prst="straightConnector1">
            <a:avLst/>
          </a:prstGeom>
          <a:noFill/>
          <a:ln w="9525" cap="flat" cmpd="sng">
            <a:solidFill>
              <a:schemeClr val="accent6"/>
            </a:solidFill>
            <a:prstDash val="solid"/>
            <a:miter lim="800000"/>
            <a:headEnd type="none" w="sm" len="sm"/>
            <a:tailEnd type="none" w="sm" len="sm"/>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Summary">
  <p:cSld name="Summary">
    <p:spTree>
      <p:nvGrpSpPr>
        <p:cNvPr id="1" name="Shape 98"/>
        <p:cNvGrpSpPr/>
        <p:nvPr/>
      </p:nvGrpSpPr>
      <p:grpSpPr>
        <a:xfrm>
          <a:off x="0" y="0"/>
          <a:ext cx="0" cy="0"/>
          <a:chOff x="0" y="0"/>
          <a:chExt cx="0" cy="0"/>
        </a:xfrm>
      </p:grpSpPr>
      <p:sp>
        <p:nvSpPr>
          <p:cNvPr id="99" name="Google Shape;99;p19"/>
          <p:cNvSpPr/>
          <p:nvPr/>
        </p:nvSpPr>
        <p:spPr>
          <a:xfrm>
            <a:off x="0" y="2309992"/>
            <a:ext cx="3558032" cy="2833510"/>
          </a:xfrm>
          <a:custGeom>
            <a:avLst/>
            <a:gdLst/>
            <a:ahLst/>
            <a:cxnLst/>
            <a:rect l="l" t="t" r="r" b="b"/>
            <a:pathLst>
              <a:path w="4744043" h="3778013" extrusionOk="0">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a:gsLst>
              <a:gs pos="0">
                <a:srgbClr val="0F2857">
                  <a:alpha val="67843"/>
                </a:srgbClr>
              </a:gs>
              <a:gs pos="41000">
                <a:srgbClr val="0F2857">
                  <a:alpha val="67843"/>
                </a:srgbClr>
              </a:gs>
              <a:gs pos="100000">
                <a:srgbClr val="92CDF0">
                  <a:alpha val="29019"/>
                </a:srgbClr>
              </a:gs>
            </a:gsLst>
            <a:path path="circle">
              <a:fillToRect r="100000" b="100000"/>
            </a:path>
            <a:tileRect l="-100000" t="-10000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Quattrocento Sans"/>
              <a:ea typeface="Quattrocento Sans"/>
              <a:cs typeface="Quattrocento Sans"/>
              <a:sym typeface="Quattrocento Sans"/>
            </a:endParaRPr>
          </a:p>
        </p:txBody>
      </p:sp>
      <p:sp>
        <p:nvSpPr>
          <p:cNvPr id="100" name="Google Shape;100;p19"/>
          <p:cNvSpPr/>
          <p:nvPr/>
        </p:nvSpPr>
        <p:spPr>
          <a:xfrm>
            <a:off x="1" y="0"/>
            <a:ext cx="4914446" cy="2334062"/>
          </a:xfrm>
          <a:custGeom>
            <a:avLst/>
            <a:gdLst/>
            <a:ahLst/>
            <a:cxnLst/>
            <a:rect l="l" t="t" r="r" b="b"/>
            <a:pathLst>
              <a:path w="6552595" h="3112082" extrusionOk="0">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a:gsLst>
              <a:gs pos="0">
                <a:srgbClr val="92CDF0">
                  <a:alpha val="56470"/>
                </a:srgbClr>
              </a:gs>
              <a:gs pos="76000">
                <a:srgbClr val="0F2857"/>
              </a:gs>
              <a:gs pos="100000">
                <a:srgbClr val="0F2857"/>
              </a:gs>
            </a:gsLst>
            <a:path path="circle">
              <a:fillToRect l="100000" b="100000"/>
            </a:path>
            <a:tileRect t="-100000" r="-10000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Quattrocento Sans"/>
              <a:ea typeface="Quattrocento Sans"/>
              <a:cs typeface="Quattrocento Sans"/>
              <a:sym typeface="Quattrocento Sans"/>
            </a:endParaRPr>
          </a:p>
        </p:txBody>
      </p:sp>
      <p:sp>
        <p:nvSpPr>
          <p:cNvPr id="101" name="Google Shape;101;p19"/>
          <p:cNvSpPr/>
          <p:nvPr/>
        </p:nvSpPr>
        <p:spPr>
          <a:xfrm>
            <a:off x="7702173" y="0"/>
            <a:ext cx="1441827" cy="4329282"/>
          </a:xfrm>
          <a:custGeom>
            <a:avLst/>
            <a:gdLst/>
            <a:ahLst/>
            <a:cxnLst/>
            <a:rect l="l" t="t" r="r" b="b"/>
            <a:pathLst>
              <a:path w="1922436" h="5772376" extrusionOk="0">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a:gsLst>
              <a:gs pos="0">
                <a:srgbClr val="92CDF0">
                  <a:alpha val="9803"/>
                </a:srgbClr>
              </a:gs>
              <a:gs pos="10000">
                <a:srgbClr val="92CDF0">
                  <a:alpha val="9803"/>
                </a:srgbClr>
              </a:gs>
              <a:gs pos="100000">
                <a:srgbClr val="92CDF0">
                  <a:alpha val="47450"/>
                </a:srgbClr>
              </a:gs>
            </a:gsLst>
            <a:path path="circle">
              <a:fillToRect l="100000" t="100000"/>
            </a:path>
            <a:tileRect r="-100000" b="-10000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Quattrocento Sans"/>
              <a:ea typeface="Quattrocento Sans"/>
              <a:cs typeface="Quattrocento Sans"/>
              <a:sym typeface="Quattrocento Sans"/>
            </a:endParaRPr>
          </a:p>
        </p:txBody>
      </p:sp>
      <p:sp>
        <p:nvSpPr>
          <p:cNvPr id="102" name="Google Shape;102;p19"/>
          <p:cNvSpPr/>
          <p:nvPr/>
        </p:nvSpPr>
        <p:spPr>
          <a:xfrm>
            <a:off x="8145999" y="0"/>
            <a:ext cx="998002" cy="2316493"/>
          </a:xfrm>
          <a:custGeom>
            <a:avLst/>
            <a:gdLst/>
            <a:ahLst/>
            <a:cxnLst/>
            <a:rect l="l" t="t" r="r" b="b"/>
            <a:pathLst>
              <a:path w="1330669" h="3088658" extrusionOk="0">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588"/>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Quattrocento Sans"/>
              <a:ea typeface="Quattrocento Sans"/>
              <a:cs typeface="Quattrocento Sans"/>
              <a:sym typeface="Quattrocento Sans"/>
            </a:endParaRPr>
          </a:p>
        </p:txBody>
      </p:sp>
      <p:sp>
        <p:nvSpPr>
          <p:cNvPr id="103" name="Google Shape;103;p19"/>
          <p:cNvSpPr/>
          <p:nvPr/>
        </p:nvSpPr>
        <p:spPr>
          <a:xfrm>
            <a:off x="1105788" y="753866"/>
            <a:ext cx="6932425" cy="3734063"/>
          </a:xfrm>
          <a:prstGeom prst="roundRect">
            <a:avLst>
              <a:gd name="adj" fmla="val 6806"/>
            </a:avLst>
          </a:prstGeom>
          <a:gradFill>
            <a:gsLst>
              <a:gs pos="0">
                <a:srgbClr val="FFFFFF">
                  <a:alpha val="12941"/>
                </a:srgbClr>
              </a:gs>
              <a:gs pos="6000">
                <a:srgbClr val="FFFFFF">
                  <a:alpha val="12941"/>
                </a:srgbClr>
              </a:gs>
              <a:gs pos="46000">
                <a:srgbClr val="FFFFFF">
                  <a:alpha val="16862"/>
                </a:srgbClr>
              </a:gs>
              <a:gs pos="99000">
                <a:srgbClr val="FFFFFF">
                  <a:alpha val="2745"/>
                </a:srgbClr>
              </a:gs>
              <a:gs pos="100000">
                <a:srgbClr val="FFFFFF">
                  <a:alpha val="2745"/>
                </a:srgbClr>
              </a:gs>
            </a:gsLst>
            <a:path path="circle">
              <a:fillToRect l="100000" t="100000"/>
            </a:path>
            <a:tileRect r="-100000" b="-100000"/>
          </a:gradFill>
          <a:ln>
            <a:noFill/>
          </a:ln>
          <a:effectLst>
            <a:outerShdw blurRad="63500" dist="38100" dir="5400000" sx="1000" sy="1000" algn="t" rotWithShape="0">
              <a:srgbClr val="000000">
                <a:alpha val="0"/>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chemeClr val="lt1"/>
              </a:buClr>
              <a:buSzPts val="1400"/>
              <a:buFont typeface="Quattrocento Sans"/>
              <a:buNone/>
            </a:pPr>
            <a:endParaRPr sz="1400" b="0" i="0" u="none" strike="noStrike" cap="none">
              <a:solidFill>
                <a:srgbClr val="FFFFFF"/>
              </a:solidFill>
              <a:latin typeface="Calibri"/>
              <a:ea typeface="Calibri"/>
              <a:cs typeface="Calibri"/>
              <a:sym typeface="Calibri"/>
            </a:endParaRPr>
          </a:p>
        </p:txBody>
      </p:sp>
      <p:sp>
        <p:nvSpPr>
          <p:cNvPr id="104" name="Google Shape;104;p19"/>
          <p:cNvSpPr txBox="1">
            <a:spLocks noGrp="1"/>
          </p:cNvSpPr>
          <p:nvPr>
            <p:ph type="ctrTitle"/>
          </p:nvPr>
        </p:nvSpPr>
        <p:spPr>
          <a:xfrm>
            <a:off x="1671066" y="1618488"/>
            <a:ext cx="5801868" cy="802386"/>
          </a:xfrm>
          <a:prstGeom prst="rect">
            <a:avLst/>
          </a:prstGeom>
          <a:noFill/>
          <a:ln>
            <a:noFill/>
          </a:ln>
        </p:spPr>
        <p:txBody>
          <a:bodyPr spcFirstLastPara="1" wrap="square" lIns="68575" tIns="34275" rIns="68575" bIns="34275" anchor="b" anchorCtr="0">
            <a:noAutofit/>
          </a:bodyPr>
          <a:lstStyle>
            <a:lvl1pPr lvl="0" algn="ctr">
              <a:lnSpc>
                <a:spcPct val="90000"/>
              </a:lnSpc>
              <a:spcBef>
                <a:spcPts val="0"/>
              </a:spcBef>
              <a:spcAft>
                <a:spcPts val="0"/>
              </a:spcAft>
              <a:buClr>
                <a:schemeClr val="lt1"/>
              </a:buClr>
              <a:buSzPts val="3000"/>
              <a:buFont typeface="Twentieth Century"/>
              <a:buNone/>
              <a:defRPr sz="30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5" name="Google Shape;105;p19"/>
          <p:cNvSpPr txBox="1">
            <a:spLocks noGrp="1"/>
          </p:cNvSpPr>
          <p:nvPr>
            <p:ph type="subTitle" idx="1"/>
          </p:nvPr>
        </p:nvSpPr>
        <p:spPr>
          <a:xfrm>
            <a:off x="1671066" y="2763774"/>
            <a:ext cx="5801868" cy="850392"/>
          </a:xfrm>
          <a:prstGeom prst="rect">
            <a:avLst/>
          </a:prstGeom>
          <a:noFill/>
          <a:ln>
            <a:noFill/>
          </a:ln>
        </p:spPr>
        <p:txBody>
          <a:bodyPr spcFirstLastPara="1" wrap="square" lIns="68575" tIns="34275" rIns="68575" bIns="34275" anchor="t" anchorCtr="0">
            <a:noAutofit/>
          </a:bodyPr>
          <a:lstStyle>
            <a:lvl1pPr lvl="0" algn="ctr">
              <a:lnSpc>
                <a:spcPct val="100000"/>
              </a:lnSpc>
              <a:spcBef>
                <a:spcPts val="800"/>
              </a:spcBef>
              <a:spcAft>
                <a:spcPts val="0"/>
              </a:spcAft>
              <a:buSzPts val="1400"/>
              <a:buNone/>
              <a:defRPr sz="1400"/>
            </a:lvl1pPr>
            <a:lvl2pPr lvl="1" algn="ctr">
              <a:lnSpc>
                <a:spcPct val="90000"/>
              </a:lnSpc>
              <a:spcBef>
                <a:spcPts val="400"/>
              </a:spcBef>
              <a:spcAft>
                <a:spcPts val="0"/>
              </a:spcAft>
              <a:buSzPts val="1500"/>
              <a:buNone/>
              <a:defRPr sz="1500"/>
            </a:lvl2pPr>
            <a:lvl3pPr lvl="2" algn="ctr">
              <a:lnSpc>
                <a:spcPct val="90000"/>
              </a:lnSpc>
              <a:spcBef>
                <a:spcPts val="400"/>
              </a:spcBef>
              <a:spcAft>
                <a:spcPts val="0"/>
              </a:spcAft>
              <a:buSzPts val="1400"/>
              <a:buNone/>
              <a:defRPr sz="1400"/>
            </a:lvl3pPr>
            <a:lvl4pPr lvl="3" algn="ctr">
              <a:lnSpc>
                <a:spcPct val="90000"/>
              </a:lnSpc>
              <a:spcBef>
                <a:spcPts val="400"/>
              </a:spcBef>
              <a:spcAft>
                <a:spcPts val="0"/>
              </a:spcAft>
              <a:buSzPts val="1200"/>
              <a:buNone/>
              <a:defRPr sz="1200"/>
            </a:lvl4pPr>
            <a:lvl5pPr lvl="4" algn="ctr">
              <a:lnSpc>
                <a:spcPct val="90000"/>
              </a:lnSpc>
              <a:spcBef>
                <a:spcPts val="400"/>
              </a:spcBef>
              <a:spcAft>
                <a:spcPts val="0"/>
              </a:spcAft>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cxnSp>
        <p:nvCxnSpPr>
          <p:cNvPr id="106" name="Google Shape;106;p19"/>
          <p:cNvCxnSpPr/>
          <p:nvPr/>
        </p:nvCxnSpPr>
        <p:spPr>
          <a:xfrm>
            <a:off x="4586465" y="1947835"/>
            <a:ext cx="0" cy="1241385"/>
          </a:xfrm>
          <a:prstGeom prst="straightConnector1">
            <a:avLst/>
          </a:prstGeom>
          <a:noFill/>
          <a:ln w="9525" cap="flat" cmpd="sng">
            <a:solidFill>
              <a:schemeClr val="dk2"/>
            </a:solidFill>
            <a:prstDash val="solid"/>
            <a:miter lim="800000"/>
            <a:headEnd type="none" w="sm" len="sm"/>
            <a:tailEnd type="none" w="sm" len="sm"/>
          </a:ln>
        </p:spPr>
      </p:cxnSp>
      <p:sp>
        <p:nvSpPr>
          <p:cNvPr id="107" name="Google Shape;107;p19"/>
          <p:cNvSpPr/>
          <p:nvPr/>
        </p:nvSpPr>
        <p:spPr>
          <a:xfrm>
            <a:off x="0" y="0"/>
            <a:ext cx="2147141" cy="1145772"/>
          </a:xfrm>
          <a:custGeom>
            <a:avLst/>
            <a:gdLst/>
            <a:ahLst/>
            <a:cxnLst/>
            <a:rect l="l" t="t" r="r" b="b"/>
            <a:pathLst>
              <a:path w="2862855" h="1527696" extrusionOk="0">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a:gsLst>
              <a:gs pos="0">
                <a:srgbClr val="C3B9F2">
                  <a:alpha val="69411"/>
                </a:srgbClr>
              </a:gs>
              <a:gs pos="100000">
                <a:srgbClr val="0F2857">
                  <a:alpha val="40000"/>
                </a:srgbClr>
              </a:gs>
            </a:gsLst>
            <a:path path="circle">
              <a:fillToRect l="100000" b="100000"/>
            </a:path>
            <a:tileRect t="-100000" r="-10000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Quattrocento Sans"/>
              <a:ea typeface="Quattrocento Sans"/>
              <a:cs typeface="Quattrocento Sans"/>
              <a:sym typeface="Quattrocento Sans"/>
            </a:endParaRPr>
          </a:p>
        </p:txBody>
      </p:sp>
      <p:sp>
        <p:nvSpPr>
          <p:cNvPr id="108" name="Google Shape;108;p19"/>
          <p:cNvSpPr/>
          <p:nvPr/>
        </p:nvSpPr>
        <p:spPr>
          <a:xfrm>
            <a:off x="1" y="3570818"/>
            <a:ext cx="2348363" cy="1572681"/>
          </a:xfrm>
          <a:custGeom>
            <a:avLst/>
            <a:gdLst/>
            <a:ahLst/>
            <a:cxnLst/>
            <a:rect l="l" t="t" r="r" b="b"/>
            <a:pathLst>
              <a:path w="3131151" h="2096908" extrusionOk="0">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a:gsLst>
              <a:gs pos="0">
                <a:srgbClr val="F6A6F4">
                  <a:alpha val="50980"/>
                </a:srgbClr>
              </a:gs>
              <a:gs pos="47000">
                <a:srgbClr val="F6A6F4">
                  <a:alpha val="50980"/>
                </a:srgbClr>
              </a:gs>
              <a:gs pos="100000">
                <a:srgbClr val="C3B9F2">
                  <a:alpha val="24313"/>
                </a:srgbClr>
              </a:gs>
            </a:gsLst>
            <a:path path="circle">
              <a:fillToRect r="100000" b="100000"/>
            </a:path>
            <a:tileRect l="-100000" t="-10000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Quattrocento Sans"/>
              <a:ea typeface="Quattrocento Sans"/>
              <a:cs typeface="Quattrocento Sans"/>
              <a:sym typeface="Quattrocento San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Quote">
  <p:cSld name="Quote">
    <p:spTree>
      <p:nvGrpSpPr>
        <p:cNvPr id="1" name="Shape 109"/>
        <p:cNvGrpSpPr/>
        <p:nvPr/>
      </p:nvGrpSpPr>
      <p:grpSpPr>
        <a:xfrm>
          <a:off x="0" y="0"/>
          <a:ext cx="0" cy="0"/>
          <a:chOff x="0" y="0"/>
          <a:chExt cx="0" cy="0"/>
        </a:xfrm>
      </p:grpSpPr>
      <p:sp>
        <p:nvSpPr>
          <p:cNvPr id="110" name="Google Shape;110;p20"/>
          <p:cNvSpPr/>
          <p:nvPr/>
        </p:nvSpPr>
        <p:spPr>
          <a:xfrm rot="10800000">
            <a:off x="4044791" y="4238244"/>
            <a:ext cx="5116104" cy="905255"/>
          </a:xfrm>
          <a:custGeom>
            <a:avLst/>
            <a:gdLst/>
            <a:ahLst/>
            <a:cxnLst/>
            <a:rect l="l" t="t" r="r" b="b"/>
            <a:pathLst>
              <a:path w="4758726" h="842020" extrusionOk="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rgbClr val="64DFED">
                  <a:alpha val="42745"/>
                </a:srgbClr>
              </a:gs>
              <a:gs pos="100000">
                <a:srgbClr val="F6A6F4">
                  <a:alpha val="52941"/>
                </a:srgbClr>
              </a:gs>
            </a:gsLst>
            <a:lin ang="132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Quattrocento Sans"/>
              <a:ea typeface="Quattrocento Sans"/>
              <a:cs typeface="Quattrocento Sans"/>
              <a:sym typeface="Quattrocento Sans"/>
            </a:endParaRPr>
          </a:p>
        </p:txBody>
      </p:sp>
      <p:sp>
        <p:nvSpPr>
          <p:cNvPr id="111" name="Google Shape;111;p20"/>
          <p:cNvSpPr/>
          <p:nvPr/>
        </p:nvSpPr>
        <p:spPr>
          <a:xfrm flipH="1">
            <a:off x="-1" y="0"/>
            <a:ext cx="8446583" cy="1604772"/>
          </a:xfrm>
          <a:custGeom>
            <a:avLst/>
            <a:gdLst/>
            <a:ahLst/>
            <a:cxnLst/>
            <a:rect l="l" t="t" r="r" b="b"/>
            <a:pathLst>
              <a:path w="9676770" h="1838496" extrusionOk="0">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a:gsLst>
              <a:gs pos="0">
                <a:srgbClr val="0F2857">
                  <a:alpha val="49803"/>
                </a:srgbClr>
              </a:gs>
              <a:gs pos="43000">
                <a:srgbClr val="0F2857">
                  <a:alpha val="49803"/>
                </a:srgbClr>
              </a:gs>
              <a:gs pos="73000">
                <a:srgbClr val="92CDF0">
                  <a:alpha val="11372"/>
                </a:srgbClr>
              </a:gs>
              <a:gs pos="100000">
                <a:srgbClr val="92CDF0">
                  <a:alpha val="11372"/>
                </a:srgbClr>
              </a:gs>
            </a:gsLst>
            <a:path path="circle">
              <a:fillToRect l="100000" t="100000"/>
            </a:path>
            <a:tileRect r="-100000" b="-10000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Quattrocento Sans"/>
              <a:ea typeface="Quattrocento Sans"/>
              <a:cs typeface="Quattrocento Sans"/>
              <a:sym typeface="Quattrocento Sans"/>
            </a:endParaRPr>
          </a:p>
        </p:txBody>
      </p:sp>
      <p:sp>
        <p:nvSpPr>
          <p:cNvPr id="112" name="Google Shape;112;p20"/>
          <p:cNvSpPr/>
          <p:nvPr/>
        </p:nvSpPr>
        <p:spPr>
          <a:xfrm>
            <a:off x="-18250" y="0"/>
            <a:ext cx="9164236" cy="5145505"/>
          </a:xfrm>
          <a:custGeom>
            <a:avLst/>
            <a:gdLst/>
            <a:ahLst/>
            <a:cxnLst/>
            <a:rect l="l" t="t" r="r" b="b"/>
            <a:pathLst>
              <a:path w="12218982" h="6860673" extrusionOk="0">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rgbClr val="0F2857">
                  <a:alpha val="60000"/>
                </a:srgbClr>
              </a:gs>
              <a:gs pos="77000">
                <a:srgbClr val="0F2857">
                  <a:alpha val="29411"/>
                </a:srgbClr>
              </a:gs>
              <a:gs pos="100000">
                <a:srgbClr val="0F2857">
                  <a:alpha val="29411"/>
                </a:srgbClr>
              </a:gs>
            </a:gsLst>
            <a:path path="circle">
              <a:fillToRect t="100000" r="100000"/>
            </a:path>
            <a:tileRect l="-100000" b="-10000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Quattrocento Sans"/>
              <a:ea typeface="Quattrocento Sans"/>
              <a:cs typeface="Quattrocento Sans"/>
              <a:sym typeface="Quattrocento Sans"/>
            </a:endParaRPr>
          </a:p>
        </p:txBody>
      </p:sp>
      <p:sp>
        <p:nvSpPr>
          <p:cNvPr id="113" name="Google Shape;113;p20"/>
          <p:cNvSpPr/>
          <p:nvPr/>
        </p:nvSpPr>
        <p:spPr>
          <a:xfrm rot="10800000" flipH="1">
            <a:off x="153045" y="4033397"/>
            <a:ext cx="5603408" cy="1110104"/>
          </a:xfrm>
          <a:custGeom>
            <a:avLst/>
            <a:gdLst/>
            <a:ahLst/>
            <a:cxnLst/>
            <a:rect l="l" t="t" r="r" b="b"/>
            <a:pathLst>
              <a:path w="3946673" h="781884" extrusionOk="0">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0">
                <a:srgbClr val="F6A6F4">
                  <a:alpha val="13725"/>
                </a:srgbClr>
              </a:gs>
              <a:gs pos="33000">
                <a:srgbClr val="F6A6F4">
                  <a:alpha val="13725"/>
                </a:srgbClr>
              </a:gs>
              <a:gs pos="66000">
                <a:srgbClr val="64DFED">
                  <a:alpha val="7843"/>
                </a:srgbClr>
              </a:gs>
              <a:gs pos="100000">
                <a:srgbClr val="64DFED">
                  <a:alpha val="7843"/>
                </a:srgbClr>
              </a:gs>
            </a:gsLst>
            <a:lin ang="132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Quattrocento Sans"/>
              <a:ea typeface="Quattrocento Sans"/>
              <a:cs typeface="Quattrocento Sans"/>
              <a:sym typeface="Quattrocento Sans"/>
            </a:endParaRPr>
          </a:p>
        </p:txBody>
      </p:sp>
      <p:sp>
        <p:nvSpPr>
          <p:cNvPr id="114" name="Google Shape;114;p20"/>
          <p:cNvSpPr/>
          <p:nvPr/>
        </p:nvSpPr>
        <p:spPr>
          <a:xfrm rot="10800000">
            <a:off x="-22715" y="3616934"/>
            <a:ext cx="9173166" cy="1530293"/>
          </a:xfrm>
          <a:custGeom>
            <a:avLst/>
            <a:gdLst/>
            <a:ahLst/>
            <a:cxnLst/>
            <a:rect l="l" t="t" r="r" b="b"/>
            <a:pathLst>
              <a:path w="12230888" h="2040391" extrusionOk="0">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a:gsLst>
              <a:gs pos="0">
                <a:srgbClr val="F6A6F4">
                  <a:alpha val="23529"/>
                </a:srgbClr>
              </a:gs>
              <a:gs pos="85000">
                <a:srgbClr val="170CC2">
                  <a:alpha val="41960"/>
                </a:srgbClr>
              </a:gs>
              <a:gs pos="100000">
                <a:srgbClr val="170CC2">
                  <a:alpha val="41960"/>
                </a:srgbClr>
              </a:gs>
            </a:gsLst>
            <a:lin ang="108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Quattrocento Sans"/>
              <a:ea typeface="Quattrocento Sans"/>
              <a:cs typeface="Quattrocento Sans"/>
              <a:sym typeface="Quattrocento Sans"/>
            </a:endParaRPr>
          </a:p>
        </p:txBody>
      </p:sp>
      <p:sp>
        <p:nvSpPr>
          <p:cNvPr id="115" name="Google Shape;115;p20"/>
          <p:cNvSpPr/>
          <p:nvPr/>
        </p:nvSpPr>
        <p:spPr>
          <a:xfrm>
            <a:off x="0" y="0"/>
            <a:ext cx="9144000" cy="1526567"/>
          </a:xfrm>
          <a:custGeom>
            <a:avLst/>
            <a:gdLst/>
            <a:ahLst/>
            <a:cxnLst/>
            <a:rect l="l" t="t" r="r" b="b"/>
            <a:pathLst>
              <a:path w="12192000" h="2035422" extrusionOk="0">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a:gsLst>
              <a:gs pos="0">
                <a:srgbClr val="0F2857"/>
              </a:gs>
              <a:gs pos="31000">
                <a:srgbClr val="F6A6F4">
                  <a:alpha val="69019"/>
                </a:srgbClr>
              </a:gs>
              <a:gs pos="73000">
                <a:srgbClr val="170CC2">
                  <a:alpha val="41960"/>
                </a:srgbClr>
              </a:gs>
              <a:gs pos="99000">
                <a:srgbClr val="0F2857"/>
              </a:gs>
              <a:gs pos="100000">
                <a:srgbClr val="0F2857"/>
              </a:gs>
            </a:gsLst>
            <a:lin ang="108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Quattrocento Sans"/>
              <a:ea typeface="Quattrocento Sans"/>
              <a:cs typeface="Quattrocento Sans"/>
              <a:sym typeface="Quattrocento Sans"/>
            </a:endParaRPr>
          </a:p>
        </p:txBody>
      </p:sp>
      <p:sp>
        <p:nvSpPr>
          <p:cNvPr id="116" name="Google Shape;116;p20"/>
          <p:cNvSpPr/>
          <p:nvPr/>
        </p:nvSpPr>
        <p:spPr>
          <a:xfrm flipH="1">
            <a:off x="-1" y="0"/>
            <a:ext cx="8446583" cy="1604772"/>
          </a:xfrm>
          <a:custGeom>
            <a:avLst/>
            <a:gdLst/>
            <a:ahLst/>
            <a:cxnLst/>
            <a:rect l="l" t="t" r="r" b="b"/>
            <a:pathLst>
              <a:path w="9676770" h="1838496" extrusionOk="0">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a:gsLst>
              <a:gs pos="0">
                <a:srgbClr val="0F2857">
                  <a:alpha val="49803"/>
                </a:srgbClr>
              </a:gs>
              <a:gs pos="43000">
                <a:srgbClr val="0F2857">
                  <a:alpha val="49803"/>
                </a:srgbClr>
              </a:gs>
              <a:gs pos="73000">
                <a:srgbClr val="92CDF0">
                  <a:alpha val="11372"/>
                </a:srgbClr>
              </a:gs>
              <a:gs pos="100000">
                <a:srgbClr val="92CDF0">
                  <a:alpha val="11372"/>
                </a:srgbClr>
              </a:gs>
            </a:gsLst>
            <a:path path="circle">
              <a:fillToRect l="100000" t="100000"/>
            </a:path>
            <a:tileRect r="-100000" b="-10000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Quattrocento Sans"/>
              <a:ea typeface="Quattrocento Sans"/>
              <a:cs typeface="Quattrocento Sans"/>
              <a:sym typeface="Quattrocento Sans"/>
            </a:endParaRPr>
          </a:p>
        </p:txBody>
      </p:sp>
      <p:sp>
        <p:nvSpPr>
          <p:cNvPr id="117" name="Google Shape;117;p20"/>
          <p:cNvSpPr/>
          <p:nvPr/>
        </p:nvSpPr>
        <p:spPr>
          <a:xfrm>
            <a:off x="0" y="5549"/>
            <a:ext cx="3569045" cy="631515"/>
          </a:xfrm>
          <a:custGeom>
            <a:avLst/>
            <a:gdLst/>
            <a:ahLst/>
            <a:cxnLst/>
            <a:rect l="l" t="t" r="r" b="b"/>
            <a:pathLst>
              <a:path w="4758726" h="842020" extrusionOk="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rgbClr val="64DFED">
                  <a:alpha val="42745"/>
                </a:srgbClr>
              </a:gs>
              <a:gs pos="100000">
                <a:srgbClr val="F6A6F4">
                  <a:alpha val="52941"/>
                </a:srgbClr>
              </a:gs>
            </a:gsLst>
            <a:lin ang="132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Quattrocento Sans"/>
              <a:ea typeface="Quattrocento Sans"/>
              <a:cs typeface="Quattrocento Sans"/>
              <a:sym typeface="Quattrocento Sans"/>
            </a:endParaRPr>
          </a:p>
        </p:txBody>
      </p:sp>
      <p:sp>
        <p:nvSpPr>
          <p:cNvPr id="118" name="Google Shape;118;p20"/>
          <p:cNvSpPr txBox="1">
            <a:spLocks noGrp="1"/>
          </p:cNvSpPr>
          <p:nvPr>
            <p:ph type="ctrTitle"/>
          </p:nvPr>
        </p:nvSpPr>
        <p:spPr>
          <a:xfrm>
            <a:off x="1714500" y="2064258"/>
            <a:ext cx="5822442" cy="1200150"/>
          </a:xfrm>
          <a:prstGeom prst="rect">
            <a:avLst/>
          </a:prstGeom>
          <a:noFill/>
          <a:ln>
            <a:noFill/>
          </a:ln>
        </p:spPr>
        <p:txBody>
          <a:bodyPr spcFirstLastPara="1" wrap="square" lIns="68575" tIns="34275" rIns="68575" bIns="34275" anchor="t" anchorCtr="0">
            <a:noAutofit/>
          </a:bodyPr>
          <a:lstStyle>
            <a:lvl1pPr lvl="0" algn="ctr">
              <a:lnSpc>
                <a:spcPct val="100000"/>
              </a:lnSpc>
              <a:spcBef>
                <a:spcPts val="0"/>
              </a:spcBef>
              <a:spcAft>
                <a:spcPts val="0"/>
              </a:spcAft>
              <a:buClr>
                <a:schemeClr val="lt1"/>
              </a:buClr>
              <a:buSzPts val="3000"/>
              <a:buFont typeface="Twentieth Century"/>
              <a:buNone/>
              <a:defRPr sz="30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9" name="Google Shape;119;p20"/>
          <p:cNvSpPr txBox="1">
            <a:spLocks noGrp="1"/>
          </p:cNvSpPr>
          <p:nvPr>
            <p:ph type="subTitle" idx="1"/>
          </p:nvPr>
        </p:nvSpPr>
        <p:spPr>
          <a:xfrm>
            <a:off x="5349240" y="3175254"/>
            <a:ext cx="2132838" cy="336042"/>
          </a:xfrm>
          <a:prstGeom prst="rect">
            <a:avLst/>
          </a:prstGeom>
          <a:noFill/>
          <a:ln>
            <a:noFill/>
          </a:ln>
        </p:spPr>
        <p:txBody>
          <a:bodyPr spcFirstLastPara="1" wrap="square" lIns="68575" tIns="34275" rIns="68575" bIns="34275" anchor="t" anchorCtr="0">
            <a:noAutofit/>
          </a:bodyPr>
          <a:lstStyle>
            <a:lvl1pPr lvl="0" algn="r">
              <a:lnSpc>
                <a:spcPct val="90000"/>
              </a:lnSpc>
              <a:spcBef>
                <a:spcPts val="800"/>
              </a:spcBef>
              <a:spcAft>
                <a:spcPts val="0"/>
              </a:spcAft>
              <a:buSzPts val="1500"/>
              <a:buNone/>
              <a:defRPr sz="1500"/>
            </a:lvl1pPr>
            <a:lvl2pPr lvl="1" algn="ctr">
              <a:lnSpc>
                <a:spcPct val="90000"/>
              </a:lnSpc>
              <a:spcBef>
                <a:spcPts val="400"/>
              </a:spcBef>
              <a:spcAft>
                <a:spcPts val="0"/>
              </a:spcAft>
              <a:buSzPts val="1500"/>
              <a:buNone/>
              <a:defRPr sz="1500"/>
            </a:lvl2pPr>
            <a:lvl3pPr lvl="2" algn="ctr">
              <a:lnSpc>
                <a:spcPct val="90000"/>
              </a:lnSpc>
              <a:spcBef>
                <a:spcPts val="400"/>
              </a:spcBef>
              <a:spcAft>
                <a:spcPts val="0"/>
              </a:spcAft>
              <a:buSzPts val="1400"/>
              <a:buNone/>
              <a:defRPr sz="1400"/>
            </a:lvl3pPr>
            <a:lvl4pPr lvl="3" algn="ctr">
              <a:lnSpc>
                <a:spcPct val="90000"/>
              </a:lnSpc>
              <a:spcBef>
                <a:spcPts val="400"/>
              </a:spcBef>
              <a:spcAft>
                <a:spcPts val="0"/>
              </a:spcAft>
              <a:buSzPts val="1200"/>
              <a:buNone/>
              <a:defRPr sz="1200"/>
            </a:lvl4pPr>
            <a:lvl5pPr lvl="4" algn="ctr">
              <a:lnSpc>
                <a:spcPct val="90000"/>
              </a:lnSpc>
              <a:spcBef>
                <a:spcPts val="400"/>
              </a:spcBef>
              <a:spcAft>
                <a:spcPts val="0"/>
              </a:spcAft>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F2857"/>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37794" y="624078"/>
            <a:ext cx="8161020" cy="802386"/>
          </a:xfrm>
          <a:prstGeom prst="rect">
            <a:avLst/>
          </a:prstGeom>
          <a:noFill/>
          <a:ln>
            <a:noFill/>
          </a:ln>
        </p:spPr>
        <p:txBody>
          <a:bodyPr spcFirstLastPara="1" wrap="square" lIns="68575" tIns="34275" rIns="68575" bIns="34275" anchor="ctr" anchorCtr="0">
            <a:noAutofit/>
          </a:bodyPr>
          <a:lstStyle>
            <a:lvl1pPr marR="0" lvl="0" algn="l" rtl="0">
              <a:lnSpc>
                <a:spcPct val="90000"/>
              </a:lnSpc>
              <a:spcBef>
                <a:spcPts val="0"/>
              </a:spcBef>
              <a:spcAft>
                <a:spcPts val="0"/>
              </a:spcAft>
              <a:buClr>
                <a:schemeClr val="lt1"/>
              </a:buClr>
              <a:buSzPts val="3000"/>
              <a:buFont typeface="Twentieth Century"/>
              <a:buNone/>
              <a:defRPr sz="3000" b="1" i="0" u="none" strike="noStrike" cap="none">
                <a:solidFill>
                  <a:schemeClr val="lt1"/>
                </a:solidFill>
                <a:latin typeface="Twentieth Century"/>
                <a:ea typeface="Twentieth Century"/>
                <a:cs typeface="Twentieth Century"/>
                <a:sym typeface="Twentieth Century"/>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761238" y="1659636"/>
            <a:ext cx="7749540" cy="2660904"/>
          </a:xfrm>
          <a:prstGeom prst="rect">
            <a:avLst/>
          </a:prstGeom>
          <a:noFill/>
          <a:ln>
            <a:noFill/>
          </a:ln>
        </p:spPr>
        <p:txBody>
          <a:bodyPr spcFirstLastPara="1" wrap="square" lIns="68575" tIns="34275" rIns="68575" bIns="34275" anchor="t" anchorCtr="0">
            <a:noAutofit/>
          </a:bodyPr>
          <a:lstStyle>
            <a:lvl1pPr marL="457200" marR="0" lvl="0" indent="-361950" algn="l" rtl="0">
              <a:lnSpc>
                <a:spcPct val="90000"/>
              </a:lnSpc>
              <a:spcBef>
                <a:spcPts val="800"/>
              </a:spcBef>
              <a:spcAft>
                <a:spcPts val="0"/>
              </a:spcAft>
              <a:buClr>
                <a:schemeClr val="accent6"/>
              </a:buClr>
              <a:buSzPts val="2100"/>
              <a:buFont typeface="Courier New"/>
              <a:buChar char="o"/>
              <a:defRPr sz="2100" b="0" i="0" u="none" strike="noStrike" cap="none">
                <a:solidFill>
                  <a:schemeClr val="lt1"/>
                </a:solidFill>
                <a:latin typeface="Quattrocento Sans"/>
                <a:ea typeface="Quattrocento Sans"/>
                <a:cs typeface="Quattrocento Sans"/>
                <a:sym typeface="Quattrocento Sans"/>
              </a:defRPr>
            </a:lvl1pPr>
            <a:lvl2pPr marL="914400" marR="0" lvl="1" indent="-342900" algn="l" rtl="0">
              <a:lnSpc>
                <a:spcPct val="90000"/>
              </a:lnSpc>
              <a:spcBef>
                <a:spcPts val="400"/>
              </a:spcBef>
              <a:spcAft>
                <a:spcPts val="0"/>
              </a:spcAft>
              <a:buClr>
                <a:schemeClr val="accent6"/>
              </a:buClr>
              <a:buSzPts val="1800"/>
              <a:buFont typeface="Courier New"/>
              <a:buChar char="o"/>
              <a:defRPr sz="1800" b="0" i="0" u="none" strike="noStrike" cap="none">
                <a:solidFill>
                  <a:schemeClr val="lt1"/>
                </a:solidFill>
                <a:latin typeface="Quattrocento Sans"/>
                <a:ea typeface="Quattrocento Sans"/>
                <a:cs typeface="Quattrocento Sans"/>
                <a:sym typeface="Quattrocento Sans"/>
              </a:defRPr>
            </a:lvl2pPr>
            <a:lvl3pPr marL="1371600" marR="0" lvl="2" indent="-323850" algn="l" rtl="0">
              <a:lnSpc>
                <a:spcPct val="90000"/>
              </a:lnSpc>
              <a:spcBef>
                <a:spcPts val="400"/>
              </a:spcBef>
              <a:spcAft>
                <a:spcPts val="0"/>
              </a:spcAft>
              <a:buClr>
                <a:schemeClr val="accent6"/>
              </a:buClr>
              <a:buSzPts val="1500"/>
              <a:buFont typeface="Courier New"/>
              <a:buChar char="o"/>
              <a:defRPr sz="1500" b="0" i="0" u="none" strike="noStrike" cap="none">
                <a:solidFill>
                  <a:schemeClr val="lt1"/>
                </a:solidFill>
                <a:latin typeface="Quattrocento Sans"/>
                <a:ea typeface="Quattrocento Sans"/>
                <a:cs typeface="Quattrocento Sans"/>
                <a:sym typeface="Quattrocento Sans"/>
              </a:defRPr>
            </a:lvl3pPr>
            <a:lvl4pPr marL="1828800" marR="0" lvl="3" indent="-317500" algn="l" rtl="0">
              <a:lnSpc>
                <a:spcPct val="90000"/>
              </a:lnSpc>
              <a:spcBef>
                <a:spcPts val="400"/>
              </a:spcBef>
              <a:spcAft>
                <a:spcPts val="0"/>
              </a:spcAft>
              <a:buClr>
                <a:schemeClr val="accent6"/>
              </a:buClr>
              <a:buSzPts val="1400"/>
              <a:buFont typeface="Courier New"/>
              <a:buChar char="o"/>
              <a:defRPr sz="1400" b="0" i="0" u="none" strike="noStrike" cap="none">
                <a:solidFill>
                  <a:schemeClr val="lt1"/>
                </a:solidFill>
                <a:latin typeface="Quattrocento Sans"/>
                <a:ea typeface="Quattrocento Sans"/>
                <a:cs typeface="Quattrocento Sans"/>
                <a:sym typeface="Quattrocento Sans"/>
              </a:defRPr>
            </a:lvl4pPr>
            <a:lvl5pPr marL="2286000" marR="0" lvl="4" indent="-317500" algn="l" rtl="0">
              <a:lnSpc>
                <a:spcPct val="90000"/>
              </a:lnSpc>
              <a:spcBef>
                <a:spcPts val="400"/>
              </a:spcBef>
              <a:spcAft>
                <a:spcPts val="0"/>
              </a:spcAft>
              <a:buClr>
                <a:schemeClr val="accent6"/>
              </a:buClr>
              <a:buSzPts val="1400"/>
              <a:buFont typeface="Courier New"/>
              <a:buChar char="o"/>
              <a:defRPr sz="1400" b="0" i="0" u="none" strike="noStrike" cap="none">
                <a:solidFill>
                  <a:schemeClr val="lt1"/>
                </a:solidFill>
                <a:latin typeface="Quattrocento Sans"/>
                <a:ea typeface="Quattrocento Sans"/>
                <a:cs typeface="Quattrocento Sans"/>
                <a:sym typeface="Quattrocento Sans"/>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Quattrocento Sans"/>
                <a:ea typeface="Quattrocento Sans"/>
                <a:cs typeface="Quattrocento Sans"/>
                <a:sym typeface="Quattrocento Sans"/>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Quattrocento Sans"/>
                <a:ea typeface="Quattrocento Sans"/>
                <a:cs typeface="Quattrocento Sans"/>
                <a:sym typeface="Quattrocento Sans"/>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Quattrocento Sans"/>
                <a:ea typeface="Quattrocento Sans"/>
                <a:cs typeface="Quattrocento Sans"/>
                <a:sym typeface="Quattrocento Sans"/>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53" name="Google Shape;53;p13"/>
          <p:cNvSpPr txBox="1">
            <a:spLocks noGrp="1"/>
          </p:cNvSpPr>
          <p:nvPr>
            <p:ph type="sldNum" idx="12"/>
          </p:nvPr>
        </p:nvSpPr>
        <p:spPr>
          <a:xfrm>
            <a:off x="246888" y="308610"/>
            <a:ext cx="390906" cy="233172"/>
          </a:xfrm>
          <a:prstGeom prst="rect">
            <a:avLst/>
          </a:prstGeom>
          <a:noFill/>
          <a:ln>
            <a:noFill/>
          </a:ln>
        </p:spPr>
        <p:txBody>
          <a:bodyPr spcFirstLastPara="1" wrap="square" lIns="68575" tIns="34275" rIns="68575" bIns="34275" anchor="ctr" anchorCtr="0">
            <a:noAutofit/>
          </a:bodyPr>
          <a:lstStyle>
            <a:lvl1pPr marL="0" marR="0" lvl="0" indent="0" algn="ctr" rtl="0">
              <a:spcBef>
                <a:spcPts val="0"/>
              </a:spcBef>
              <a:buNone/>
              <a:defRPr sz="900" b="0" i="0" u="none" strike="noStrike" cap="none">
                <a:solidFill>
                  <a:schemeClr val="lt1"/>
                </a:solidFill>
                <a:latin typeface="Quattrocento Sans"/>
                <a:ea typeface="Quattrocento Sans"/>
                <a:cs typeface="Quattrocento Sans"/>
                <a:sym typeface="Quattrocento Sans"/>
              </a:defRPr>
            </a:lvl1pPr>
            <a:lvl2pPr marL="0" marR="0" lvl="1" indent="0" algn="ctr" rtl="0">
              <a:spcBef>
                <a:spcPts val="0"/>
              </a:spcBef>
              <a:buNone/>
              <a:defRPr sz="900" b="0" i="0" u="none" strike="noStrike" cap="none">
                <a:solidFill>
                  <a:schemeClr val="lt1"/>
                </a:solidFill>
                <a:latin typeface="Quattrocento Sans"/>
                <a:ea typeface="Quattrocento Sans"/>
                <a:cs typeface="Quattrocento Sans"/>
                <a:sym typeface="Quattrocento Sans"/>
              </a:defRPr>
            </a:lvl2pPr>
            <a:lvl3pPr marL="0" marR="0" lvl="2" indent="0" algn="ctr" rtl="0">
              <a:spcBef>
                <a:spcPts val="0"/>
              </a:spcBef>
              <a:buNone/>
              <a:defRPr sz="900" b="0" i="0" u="none" strike="noStrike" cap="none">
                <a:solidFill>
                  <a:schemeClr val="lt1"/>
                </a:solidFill>
                <a:latin typeface="Quattrocento Sans"/>
                <a:ea typeface="Quattrocento Sans"/>
                <a:cs typeface="Quattrocento Sans"/>
                <a:sym typeface="Quattrocento Sans"/>
              </a:defRPr>
            </a:lvl3pPr>
            <a:lvl4pPr marL="0" marR="0" lvl="3" indent="0" algn="ctr" rtl="0">
              <a:spcBef>
                <a:spcPts val="0"/>
              </a:spcBef>
              <a:buNone/>
              <a:defRPr sz="900" b="0" i="0" u="none" strike="noStrike" cap="none">
                <a:solidFill>
                  <a:schemeClr val="lt1"/>
                </a:solidFill>
                <a:latin typeface="Quattrocento Sans"/>
                <a:ea typeface="Quattrocento Sans"/>
                <a:cs typeface="Quattrocento Sans"/>
                <a:sym typeface="Quattrocento Sans"/>
              </a:defRPr>
            </a:lvl4pPr>
            <a:lvl5pPr marL="0" marR="0" lvl="4" indent="0" algn="ctr" rtl="0">
              <a:spcBef>
                <a:spcPts val="0"/>
              </a:spcBef>
              <a:buNone/>
              <a:defRPr sz="900" b="0" i="0" u="none" strike="noStrike" cap="none">
                <a:solidFill>
                  <a:schemeClr val="lt1"/>
                </a:solidFill>
                <a:latin typeface="Quattrocento Sans"/>
                <a:ea typeface="Quattrocento Sans"/>
                <a:cs typeface="Quattrocento Sans"/>
                <a:sym typeface="Quattrocento Sans"/>
              </a:defRPr>
            </a:lvl5pPr>
            <a:lvl6pPr marL="0" marR="0" lvl="5" indent="0" algn="ctr" rtl="0">
              <a:spcBef>
                <a:spcPts val="0"/>
              </a:spcBef>
              <a:buNone/>
              <a:defRPr sz="900" b="0" i="0" u="none" strike="noStrike" cap="none">
                <a:solidFill>
                  <a:schemeClr val="lt1"/>
                </a:solidFill>
                <a:latin typeface="Quattrocento Sans"/>
                <a:ea typeface="Quattrocento Sans"/>
                <a:cs typeface="Quattrocento Sans"/>
                <a:sym typeface="Quattrocento Sans"/>
              </a:defRPr>
            </a:lvl6pPr>
            <a:lvl7pPr marL="0" marR="0" lvl="6" indent="0" algn="ctr" rtl="0">
              <a:spcBef>
                <a:spcPts val="0"/>
              </a:spcBef>
              <a:buNone/>
              <a:defRPr sz="900" b="0" i="0" u="none" strike="noStrike" cap="none">
                <a:solidFill>
                  <a:schemeClr val="lt1"/>
                </a:solidFill>
                <a:latin typeface="Quattrocento Sans"/>
                <a:ea typeface="Quattrocento Sans"/>
                <a:cs typeface="Quattrocento Sans"/>
                <a:sym typeface="Quattrocento Sans"/>
              </a:defRPr>
            </a:lvl7pPr>
            <a:lvl8pPr marL="0" marR="0" lvl="7" indent="0" algn="ctr" rtl="0">
              <a:spcBef>
                <a:spcPts val="0"/>
              </a:spcBef>
              <a:buNone/>
              <a:defRPr sz="900" b="0" i="0" u="none" strike="noStrike" cap="none">
                <a:solidFill>
                  <a:schemeClr val="lt1"/>
                </a:solidFill>
                <a:latin typeface="Quattrocento Sans"/>
                <a:ea typeface="Quattrocento Sans"/>
                <a:cs typeface="Quattrocento Sans"/>
                <a:sym typeface="Quattrocento Sans"/>
              </a:defRPr>
            </a:lvl8pPr>
            <a:lvl9pPr marL="0" marR="0" lvl="8" indent="0" algn="ctr" rtl="0">
              <a:spcBef>
                <a:spcPts val="0"/>
              </a:spcBef>
              <a:buNone/>
              <a:defRPr sz="900" b="0" i="0" u="none" strike="noStrike" cap="none">
                <a:solidFill>
                  <a:schemeClr val="lt1"/>
                </a:solidFill>
                <a:latin typeface="Quattrocento Sans"/>
                <a:ea typeface="Quattrocento Sans"/>
                <a:cs typeface="Quattrocento Sans"/>
                <a:sym typeface="Quattrocento Sans"/>
              </a:defRPr>
            </a:lvl9pPr>
          </a:lstStyle>
          <a:p>
            <a:pPr marL="0" lvl="0" indent="0" algn="ctr" rtl="0">
              <a:spcBef>
                <a:spcPts val="0"/>
              </a:spcBef>
              <a:spcAft>
                <a:spcPts val="0"/>
              </a:spcAft>
              <a:buNone/>
            </a:pPr>
            <a:fld id="{00000000-1234-1234-1234-123412341234}" type="slidenum">
              <a:rPr lang="en"/>
              <a:t>‹#›</a:t>
            </a:fld>
            <a:endParaRPr/>
          </a:p>
        </p:txBody>
      </p:sp>
      <p:sp>
        <p:nvSpPr>
          <p:cNvPr id="54" name="Google Shape;54;p13"/>
          <p:cNvSpPr txBox="1">
            <a:spLocks noGrp="1"/>
          </p:cNvSpPr>
          <p:nvPr>
            <p:ph type="ftr" idx="11"/>
          </p:nvPr>
        </p:nvSpPr>
        <p:spPr>
          <a:xfrm>
            <a:off x="349758" y="4642866"/>
            <a:ext cx="1748790" cy="205740"/>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chemeClr val="lt1"/>
                </a:solidFill>
                <a:latin typeface="Quattrocento Sans"/>
                <a:ea typeface="Quattrocento Sans"/>
                <a:cs typeface="Quattrocento Sans"/>
                <a:sym typeface="Quattrocento Sans"/>
              </a:defRPr>
            </a:lvl1pPr>
            <a:lvl2pPr marR="0" lvl="1" algn="l" rtl="0">
              <a:spcBef>
                <a:spcPts val="0"/>
              </a:spcBef>
              <a:spcAft>
                <a:spcPts val="0"/>
              </a:spcAft>
              <a:buSzPts val="1100"/>
              <a:buNone/>
              <a:defRPr sz="1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100"/>
              <a:buNone/>
              <a:defRPr sz="1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100"/>
              <a:buNone/>
              <a:defRPr sz="1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100"/>
              <a:buNone/>
              <a:defRPr sz="1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100"/>
              <a:buNone/>
              <a:defRPr sz="1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100"/>
              <a:buNone/>
              <a:defRPr sz="1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100"/>
              <a:buNone/>
              <a:defRPr sz="1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100"/>
              <a:buNone/>
              <a:defRPr sz="1400" b="0" i="0" u="none" strike="noStrike" cap="none">
                <a:solidFill>
                  <a:schemeClr val="dk1"/>
                </a:solidFill>
                <a:latin typeface="Quattrocento Sans"/>
                <a:ea typeface="Quattrocento Sans"/>
                <a:cs typeface="Quattrocento Sans"/>
                <a:sym typeface="Quattrocento Sans"/>
              </a:defRPr>
            </a:lvl9pPr>
          </a:lstStyle>
          <a:p>
            <a:endParaRPr/>
          </a:p>
        </p:txBody>
      </p:sp>
      <p:cxnSp>
        <p:nvCxnSpPr>
          <p:cNvPr id="55" name="Google Shape;55;p13"/>
          <p:cNvCxnSpPr/>
          <p:nvPr/>
        </p:nvCxnSpPr>
        <p:spPr>
          <a:xfrm>
            <a:off x="445627" y="634996"/>
            <a:ext cx="0" cy="3833259"/>
          </a:xfrm>
          <a:prstGeom prst="straightConnector1">
            <a:avLst/>
          </a:prstGeom>
          <a:noFill/>
          <a:ln w="9525" cap="flat" cmpd="sng">
            <a:solidFill>
              <a:schemeClr val="accent6"/>
            </a:solidFill>
            <a:prstDash val="solid"/>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A4A3A4"/>
          </p15:clr>
        </p15:guide>
        <p15:guide id="2" pos="2880">
          <p15:clr>
            <a:srgbClr val="A4A3A4"/>
          </p15:clr>
        </p15:guide>
        <p15:guide id="3" pos="180">
          <p15:clr>
            <a:srgbClr val="547EBF"/>
          </p15:clr>
        </p15:guide>
        <p15:guide id="4" orient="horz" pos="180">
          <p15:clr>
            <a:srgbClr val="547EBF"/>
          </p15:clr>
        </p15:guide>
        <p15:guide id="5" pos="5580">
          <p15:clr>
            <a:srgbClr val="547EBF"/>
          </p15:clr>
        </p15:guide>
        <p15:guide id="6" orient="horz" pos="3060">
          <p15:clr>
            <a:srgbClr val="547EBF"/>
          </p15:clr>
        </p15:guide>
        <p15:guide id="7" pos="2970">
          <p15:clr>
            <a:srgbClr val="547EBF"/>
          </p15:clr>
        </p15:guide>
        <p15:guide id="8" pos="2790">
          <p15:clr>
            <a:srgbClr val="547EBF"/>
          </p15:clr>
        </p15:guide>
        <p15:guide id="9" pos="1584">
          <p15:clr>
            <a:srgbClr val="547EBF"/>
          </p15:clr>
        </p15:guide>
        <p15:guide id="10" pos="1386">
          <p15:clr>
            <a:srgbClr val="547EBF"/>
          </p15:clr>
        </p15:guide>
        <p15:guide id="11" pos="4176">
          <p15:clr>
            <a:srgbClr val="547EBF"/>
          </p15:clr>
        </p15:guide>
        <p15:guide id="12" pos="4374">
          <p15:clr>
            <a:srgbClr val="547EBF"/>
          </p15:clr>
        </p15:guide>
        <p15:guide id="13" pos="3726">
          <p15:clr>
            <a:srgbClr val="9FCC3B"/>
          </p15:clr>
        </p15:guide>
        <p15:guide id="14" pos="3906">
          <p15:clr>
            <a:srgbClr val="9FCC3B"/>
          </p15:clr>
        </p15:guide>
        <p15:guide id="15" pos="2034">
          <p15:clr>
            <a:srgbClr val="9FCC3B"/>
          </p15:clr>
        </p15:guide>
        <p15:guide id="16" pos="1854">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3.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1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1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24.xml"/><Relationship Id="rId1" Type="http://schemas.openxmlformats.org/officeDocument/2006/relationships/slideLayout" Target="../slideLayouts/slideLayout16.xml"/><Relationship Id="rId4" Type="http://schemas.openxmlformats.org/officeDocument/2006/relationships/image" Target="../media/image28.jp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hyperlink" Target="http://www.linkedin.com/in/naseef-mohammed"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1"/>
          <p:cNvSpPr txBox="1">
            <a:spLocks noGrp="1"/>
          </p:cNvSpPr>
          <p:nvPr>
            <p:ph type="ctrTitle"/>
          </p:nvPr>
        </p:nvSpPr>
        <p:spPr>
          <a:xfrm>
            <a:off x="228601" y="108871"/>
            <a:ext cx="7929563" cy="1110996"/>
          </a:xfrm>
          <a:prstGeom prst="rect">
            <a:avLst/>
          </a:prstGeom>
          <a:noFill/>
          <a:ln>
            <a:noFill/>
          </a:ln>
        </p:spPr>
        <p:txBody>
          <a:bodyPr spcFirstLastPara="1" wrap="square" lIns="68575" tIns="34275" rIns="68575" bIns="34275" anchor="b" anchorCtr="0">
            <a:noAutofit/>
          </a:bodyPr>
          <a:lstStyle/>
          <a:p>
            <a:pPr marL="0" lvl="0" indent="0" algn="ctr" rtl="0">
              <a:lnSpc>
                <a:spcPct val="90000"/>
              </a:lnSpc>
              <a:spcBef>
                <a:spcPts val="0"/>
              </a:spcBef>
              <a:spcAft>
                <a:spcPts val="0"/>
              </a:spcAft>
              <a:buClr>
                <a:schemeClr val="lt1"/>
              </a:buClr>
              <a:buSzPts val="2400"/>
              <a:buFont typeface="Twentieth Century"/>
              <a:buNone/>
            </a:pPr>
            <a:endParaRPr sz="2400" dirty="0"/>
          </a:p>
          <a:p>
            <a:pPr marL="0" lvl="0" indent="0" algn="ctr" rtl="0">
              <a:lnSpc>
                <a:spcPct val="90000"/>
              </a:lnSpc>
              <a:spcBef>
                <a:spcPts val="0"/>
              </a:spcBef>
              <a:spcAft>
                <a:spcPts val="0"/>
              </a:spcAft>
              <a:buClr>
                <a:schemeClr val="lt1"/>
              </a:buClr>
              <a:buSzPts val="2400"/>
              <a:buFont typeface="Twentieth Century"/>
              <a:buNone/>
            </a:pPr>
            <a:r>
              <a:rPr lang="en" sz="2400" dirty="0"/>
              <a:t>Data Analytics Project</a:t>
            </a:r>
            <a:endParaRPr sz="2400" dirty="0"/>
          </a:p>
          <a:p>
            <a:pPr marL="0" lvl="0" indent="0" algn="ctr" rtl="0">
              <a:lnSpc>
                <a:spcPct val="90000"/>
              </a:lnSpc>
              <a:spcBef>
                <a:spcPts val="0"/>
              </a:spcBef>
              <a:spcAft>
                <a:spcPts val="0"/>
              </a:spcAft>
              <a:buClr>
                <a:schemeClr val="lt1"/>
              </a:buClr>
              <a:buSzPts val="2400"/>
              <a:buFont typeface="Twentieth Century"/>
              <a:buNone/>
            </a:pPr>
            <a:r>
              <a:rPr lang="en" sz="2400" dirty="0"/>
              <a:t>REGIONAL MARKET ANALYSIS FOR LIFE INSUARANCE &amp; DETERMINATION OF PREMIUM AMOUNT</a:t>
            </a:r>
            <a:endParaRPr dirty="0"/>
          </a:p>
        </p:txBody>
      </p:sp>
      <p:sp>
        <p:nvSpPr>
          <p:cNvPr id="125" name="Google Shape;125;p21" descr="Do I need life insurance? - Rest Less"/>
          <p:cNvSpPr/>
          <p:nvPr/>
        </p:nvSpPr>
        <p:spPr>
          <a:xfrm>
            <a:off x="4457700" y="2457450"/>
            <a:ext cx="228600" cy="2286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Quattrocento Sans"/>
              <a:ea typeface="Quattrocento Sans"/>
              <a:cs typeface="Quattrocento Sans"/>
              <a:sym typeface="Quattrocento Sans"/>
            </a:endParaRPr>
          </a:p>
        </p:txBody>
      </p:sp>
      <p:pic>
        <p:nvPicPr>
          <p:cNvPr id="126" name="Google Shape;126;p21"/>
          <p:cNvPicPr preferRelativeResize="0"/>
          <p:nvPr/>
        </p:nvPicPr>
        <p:blipFill rotWithShape="1">
          <a:blip r:embed="rId3">
            <a:alphaModFix/>
          </a:blip>
          <a:srcRect/>
          <a:stretch/>
        </p:blipFill>
        <p:spPr>
          <a:xfrm>
            <a:off x="2536716" y="786079"/>
            <a:ext cx="4571999" cy="3199631"/>
          </a:xfrm>
          <a:prstGeom prst="rect">
            <a:avLst/>
          </a:prstGeom>
          <a:noFill/>
          <a:ln>
            <a:noFill/>
          </a:ln>
        </p:spPr>
      </p:pic>
      <p:sp>
        <p:nvSpPr>
          <p:cNvPr id="127" name="Google Shape;127;p21"/>
          <p:cNvSpPr txBox="1">
            <a:spLocks noGrp="1"/>
          </p:cNvSpPr>
          <p:nvPr>
            <p:ph type="subTitle" idx="1"/>
          </p:nvPr>
        </p:nvSpPr>
        <p:spPr>
          <a:xfrm>
            <a:off x="2035683" y="4746022"/>
            <a:ext cx="5301234" cy="326041"/>
          </a:xfrm>
          <a:prstGeom prst="rect">
            <a:avLst/>
          </a:prstGeom>
          <a:noFill/>
          <a:ln>
            <a:noFill/>
          </a:ln>
        </p:spPr>
        <p:txBody>
          <a:bodyPr spcFirstLastPara="1" wrap="square" lIns="68575" tIns="34275" rIns="68575" bIns="34275" anchor="t" anchorCtr="0">
            <a:noAutofit/>
          </a:bodyPr>
          <a:lstStyle/>
          <a:p>
            <a:pPr marL="0" lvl="0" indent="0" algn="ctr" rtl="0">
              <a:lnSpc>
                <a:spcPct val="90000"/>
              </a:lnSpc>
              <a:spcBef>
                <a:spcPts val="0"/>
              </a:spcBef>
              <a:spcAft>
                <a:spcPts val="0"/>
              </a:spcAft>
              <a:buSzPts val="1800"/>
              <a:buNone/>
            </a:pPr>
            <a:endParaRPr b="1"/>
          </a:p>
        </p:txBody>
      </p:sp>
      <p:pic>
        <p:nvPicPr>
          <p:cNvPr id="128" name="Google Shape;128;p21"/>
          <p:cNvPicPr preferRelativeResize="0"/>
          <p:nvPr/>
        </p:nvPicPr>
        <p:blipFill rotWithShape="1">
          <a:blip r:embed="rId4">
            <a:alphaModFix/>
          </a:blip>
          <a:srcRect/>
          <a:stretch/>
        </p:blipFill>
        <p:spPr>
          <a:xfrm>
            <a:off x="63710" y="2939152"/>
            <a:ext cx="2558731" cy="209311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0"/>
          <p:cNvSpPr txBox="1">
            <a:spLocks noGrp="1"/>
          </p:cNvSpPr>
          <p:nvPr>
            <p:ph type="ctrTitle"/>
          </p:nvPr>
        </p:nvSpPr>
        <p:spPr>
          <a:xfrm>
            <a:off x="1273302" y="-92583"/>
            <a:ext cx="5801868" cy="802386"/>
          </a:xfrm>
          <a:prstGeom prst="rect">
            <a:avLst/>
          </a:prstGeom>
          <a:noFill/>
          <a:ln>
            <a:noFill/>
          </a:ln>
        </p:spPr>
        <p:txBody>
          <a:bodyPr spcFirstLastPara="1" wrap="square" lIns="68575" tIns="34275" rIns="68575" bIns="34275" anchor="b" anchorCtr="0">
            <a:noAutofit/>
          </a:bodyPr>
          <a:lstStyle/>
          <a:p>
            <a:pPr marL="0" lvl="0" indent="0" algn="ctr" rtl="0">
              <a:lnSpc>
                <a:spcPct val="90000"/>
              </a:lnSpc>
              <a:spcBef>
                <a:spcPts val="0"/>
              </a:spcBef>
              <a:spcAft>
                <a:spcPts val="0"/>
              </a:spcAft>
              <a:buClr>
                <a:schemeClr val="lt1"/>
              </a:buClr>
              <a:buSzPts val="1400"/>
              <a:buFont typeface="Twentieth Century"/>
              <a:buNone/>
            </a:pPr>
            <a:r>
              <a:rPr lang="en" sz="1400"/>
              <a:t>COMMUNICATION PLAN: REGIONAL MARKET ANALYSIS FOR LIFE INSURANCE</a:t>
            </a:r>
            <a:endParaRPr sz="1400"/>
          </a:p>
        </p:txBody>
      </p:sp>
      <p:sp>
        <p:nvSpPr>
          <p:cNvPr id="206" name="Google Shape;206;p30"/>
          <p:cNvSpPr txBox="1"/>
          <p:nvPr/>
        </p:nvSpPr>
        <p:spPr>
          <a:xfrm>
            <a:off x="57150" y="4834890"/>
            <a:ext cx="7677817" cy="257175"/>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900">
                <a:solidFill>
                  <a:srgbClr val="E8F4FB"/>
                </a:solidFill>
                <a:latin typeface="Quattrocento Sans"/>
                <a:ea typeface="Quattrocento Sans"/>
                <a:cs typeface="Quattrocento Sans"/>
                <a:sym typeface="Quattrocento Sans"/>
              </a:rPr>
              <a:t>REGIONAL MARKET ANALYSIS FOR LIFE INSUARANCE &amp; DETERMINANTION OF PREMIUM AMOUNT</a:t>
            </a:r>
            <a:endParaRPr sz="1400">
              <a:solidFill>
                <a:srgbClr val="E8F4FB"/>
              </a:solidFill>
              <a:latin typeface="Quattrocento Sans"/>
              <a:ea typeface="Quattrocento Sans"/>
              <a:cs typeface="Quattrocento Sans"/>
              <a:sym typeface="Quattrocento Sans"/>
            </a:endParaRPr>
          </a:p>
        </p:txBody>
      </p:sp>
      <p:sp>
        <p:nvSpPr>
          <p:cNvPr id="207" name="Google Shape;207;p30"/>
          <p:cNvSpPr txBox="1"/>
          <p:nvPr/>
        </p:nvSpPr>
        <p:spPr>
          <a:xfrm>
            <a:off x="788670" y="637794"/>
            <a:ext cx="9100566" cy="3185488"/>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1400" b="1">
              <a:solidFill>
                <a:srgbClr val="C0F1F7"/>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 sz="1400" b="1">
                <a:solidFill>
                  <a:srgbClr val="C0F1F7"/>
                </a:solidFill>
                <a:latin typeface="Quattrocento Sans"/>
                <a:ea typeface="Quattrocento Sans"/>
                <a:cs typeface="Quattrocento Sans"/>
                <a:sym typeface="Quattrocento Sans"/>
              </a:rPr>
              <a:t>Stakeholders &amp; Communication Strategy:</a:t>
            </a:r>
            <a:endParaRPr sz="1400" b="1">
              <a:solidFill>
                <a:srgbClr val="C0F1F7"/>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 sz="1400" b="1">
                <a:solidFill>
                  <a:srgbClr val="C0F1F7"/>
                </a:solidFill>
                <a:latin typeface="Quattrocento Sans"/>
                <a:ea typeface="Quattrocento Sans"/>
                <a:cs typeface="Quattrocento Sans"/>
                <a:sym typeface="Quattrocento Sans"/>
              </a:rPr>
              <a:t>1. Sponsor  </a:t>
            </a:r>
            <a:endParaRPr sz="1400" b="1">
              <a:solidFill>
                <a:srgbClr val="C0F1F7"/>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 sz="1400" b="1">
                <a:solidFill>
                  <a:srgbClr val="C0F1F7"/>
                </a:solidFill>
                <a:latin typeface="Quattrocento Sans"/>
                <a:ea typeface="Quattrocento Sans"/>
                <a:cs typeface="Quattrocento Sans"/>
                <a:sym typeface="Quattrocento Sans"/>
              </a:rPr>
              <a:t>   - Messages: Client meetings, risks/issues, project status, closing presentation  </a:t>
            </a:r>
            <a:endParaRPr sz="1400" b="1">
              <a:solidFill>
                <a:srgbClr val="C0F1F7"/>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 sz="1400" b="1">
                <a:solidFill>
                  <a:srgbClr val="C0F1F7"/>
                </a:solidFill>
                <a:latin typeface="Quattrocento Sans"/>
                <a:ea typeface="Quattrocento Sans"/>
                <a:cs typeface="Quattrocento Sans"/>
                <a:sym typeface="Quattrocento Sans"/>
              </a:rPr>
              <a:t>   - Methods: In-person, MS Teams, Email  </a:t>
            </a:r>
            <a:endParaRPr sz="1400" b="1">
              <a:solidFill>
                <a:srgbClr val="C0F1F7"/>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 sz="1400" b="1">
                <a:solidFill>
                  <a:srgbClr val="C0F1F7"/>
                </a:solidFill>
                <a:latin typeface="Quattrocento Sans"/>
                <a:ea typeface="Quattrocento Sans"/>
                <a:cs typeface="Quattrocento Sans"/>
                <a:sym typeface="Quattrocento Sans"/>
              </a:rPr>
              <a:t>   - Frequency: As needed, weekly for status reports, final presentation in-person</a:t>
            </a:r>
            <a:endParaRPr sz="1400" b="1">
              <a:solidFill>
                <a:srgbClr val="C0F1F7"/>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 sz="1400" b="1">
                <a:solidFill>
                  <a:srgbClr val="C0F1F7"/>
                </a:solidFill>
                <a:latin typeface="Quattrocento Sans"/>
                <a:ea typeface="Quattrocento Sans"/>
                <a:cs typeface="Quattrocento Sans"/>
                <a:sym typeface="Quattrocento Sans"/>
              </a:rPr>
              <a:t>2. Project Manager  </a:t>
            </a:r>
            <a:endParaRPr sz="1400" b="1">
              <a:solidFill>
                <a:srgbClr val="C0F1F7"/>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 sz="1400" b="1">
                <a:solidFill>
                  <a:srgbClr val="C0F1F7"/>
                </a:solidFill>
                <a:latin typeface="Quattrocento Sans"/>
                <a:ea typeface="Quattrocento Sans"/>
                <a:cs typeface="Quattrocento Sans"/>
                <a:sym typeface="Quattrocento Sans"/>
              </a:rPr>
              <a:t>   - Messages: Client/team meetings, risks/issues, project status, closing presentation  </a:t>
            </a:r>
            <a:endParaRPr sz="1400" b="1">
              <a:solidFill>
                <a:srgbClr val="C0F1F7"/>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 sz="1400" b="1">
                <a:solidFill>
                  <a:srgbClr val="C0F1F7"/>
                </a:solidFill>
                <a:latin typeface="Quattrocento Sans"/>
                <a:ea typeface="Quattrocento Sans"/>
                <a:cs typeface="Quattrocento Sans"/>
                <a:sym typeface="Quattrocento Sans"/>
              </a:rPr>
              <a:t>   - Methods: In-person, MS Teams, Email  </a:t>
            </a:r>
            <a:endParaRPr sz="1400" b="1">
              <a:solidFill>
                <a:srgbClr val="C0F1F7"/>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 sz="1400" b="1">
                <a:solidFill>
                  <a:srgbClr val="C0F1F7"/>
                </a:solidFill>
                <a:latin typeface="Quattrocento Sans"/>
                <a:ea typeface="Quattrocento Sans"/>
                <a:cs typeface="Quattrocento Sans"/>
                <a:sym typeface="Quattrocento Sans"/>
              </a:rPr>
              <a:t>   - Frequency: As needed, weekly for status reports, final presentation in-person</a:t>
            </a:r>
            <a:endParaRPr sz="1400" b="1">
              <a:solidFill>
                <a:srgbClr val="C0F1F7"/>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 sz="1400" b="1">
                <a:solidFill>
                  <a:srgbClr val="C0F1F7"/>
                </a:solidFill>
                <a:latin typeface="Quattrocento Sans"/>
                <a:ea typeface="Quattrocento Sans"/>
                <a:cs typeface="Quattrocento Sans"/>
                <a:sym typeface="Quattrocento Sans"/>
              </a:rPr>
              <a:t>3. Team Members  </a:t>
            </a:r>
            <a:endParaRPr sz="1400" b="1">
              <a:solidFill>
                <a:srgbClr val="C0F1F7"/>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 sz="1400" b="1">
                <a:solidFill>
                  <a:srgbClr val="C0F1F7"/>
                </a:solidFill>
                <a:latin typeface="Quattrocento Sans"/>
                <a:ea typeface="Quattrocento Sans"/>
                <a:cs typeface="Quattrocento Sans"/>
                <a:sym typeface="Quattrocento Sans"/>
              </a:rPr>
              <a:t>   - Messages: Client/team meetings, risks/issues, project status, closing presentation  </a:t>
            </a:r>
            <a:endParaRPr sz="1400" b="1">
              <a:solidFill>
                <a:srgbClr val="C0F1F7"/>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 sz="1400" b="1">
                <a:solidFill>
                  <a:srgbClr val="C0F1F7"/>
                </a:solidFill>
                <a:latin typeface="Quattrocento Sans"/>
                <a:ea typeface="Quattrocento Sans"/>
                <a:cs typeface="Quattrocento Sans"/>
                <a:sym typeface="Quattrocento Sans"/>
              </a:rPr>
              <a:t>   - Methods: In-person, MS Teams, Email  </a:t>
            </a:r>
            <a:endParaRPr sz="1400" b="1">
              <a:solidFill>
                <a:srgbClr val="C0F1F7"/>
              </a:solidFill>
              <a:latin typeface="Quattrocento Sans"/>
              <a:ea typeface="Quattrocento Sans"/>
              <a:cs typeface="Quattrocento Sans"/>
              <a:sym typeface="Quattrocento Sans"/>
            </a:endParaRPr>
          </a:p>
          <a:p>
            <a:pPr marL="0" marR="0" lvl="0" indent="0" algn="l" rtl="0">
              <a:spcBef>
                <a:spcPts val="0"/>
              </a:spcBef>
              <a:spcAft>
                <a:spcPts val="0"/>
              </a:spcAft>
              <a:buNone/>
            </a:pPr>
            <a:r>
              <a:rPr lang="en" sz="1400" b="1">
                <a:solidFill>
                  <a:srgbClr val="C0F1F7"/>
                </a:solidFill>
                <a:latin typeface="Quattrocento Sans"/>
                <a:ea typeface="Quattrocento Sans"/>
                <a:cs typeface="Quattrocento Sans"/>
                <a:sym typeface="Quattrocento Sans"/>
              </a:rPr>
              <a:t>   - Frequency: As needed, weekly for status reports, final presentation in-person</a:t>
            </a:r>
            <a:endParaRPr sz="1400" b="1">
              <a:solidFill>
                <a:srgbClr val="C0F1F7"/>
              </a:solidFill>
              <a:latin typeface="Quattrocento Sans"/>
              <a:ea typeface="Quattrocento Sans"/>
              <a:cs typeface="Quattrocento Sans"/>
              <a:sym typeface="Quattrocento Sans"/>
            </a:endParaRPr>
          </a:p>
          <a:p>
            <a:pPr marL="0" marR="0" lvl="0" indent="0" algn="l" rtl="0">
              <a:spcBef>
                <a:spcPts val="0"/>
              </a:spcBef>
              <a:spcAft>
                <a:spcPts val="0"/>
              </a:spcAft>
              <a:buNone/>
            </a:pPr>
            <a:endParaRPr sz="1400" b="1">
              <a:solidFill>
                <a:srgbClr val="C0F1F7"/>
              </a:solidFill>
              <a:latin typeface="Quattrocento Sans"/>
              <a:ea typeface="Quattrocento Sans"/>
              <a:cs typeface="Quattrocento Sans"/>
              <a:sym typeface="Quattrocento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1"/>
          <p:cNvSpPr txBox="1">
            <a:spLocks noGrp="1"/>
          </p:cNvSpPr>
          <p:nvPr>
            <p:ph type="title"/>
          </p:nvPr>
        </p:nvSpPr>
        <p:spPr>
          <a:xfrm>
            <a:off x="1152144" y="0"/>
            <a:ext cx="6659118" cy="626807"/>
          </a:xfrm>
          <a:prstGeom prst="rect">
            <a:avLst/>
          </a:prstGeom>
          <a:noFill/>
          <a:ln>
            <a:noFill/>
          </a:ln>
        </p:spPr>
        <p:txBody>
          <a:bodyPr spcFirstLastPara="1" wrap="square" lIns="68575" tIns="34275" rIns="68575" bIns="34275" anchor="b" anchorCtr="0">
            <a:noAutofit/>
          </a:bodyPr>
          <a:lstStyle/>
          <a:p>
            <a:pPr marL="0" lvl="0" indent="0" algn="l" rtl="0">
              <a:lnSpc>
                <a:spcPct val="90000"/>
              </a:lnSpc>
              <a:spcBef>
                <a:spcPts val="0"/>
              </a:spcBef>
              <a:spcAft>
                <a:spcPts val="0"/>
              </a:spcAft>
              <a:buClr>
                <a:schemeClr val="lt1"/>
              </a:buClr>
              <a:buSzPts val="2100"/>
              <a:buFont typeface="Quattrocento Sans"/>
              <a:buNone/>
            </a:pPr>
            <a:r>
              <a:rPr lang="en" sz="2100">
                <a:latin typeface="Quattrocento Sans"/>
                <a:ea typeface="Quattrocento Sans"/>
                <a:cs typeface="Quattrocento Sans"/>
                <a:sym typeface="Quattrocento Sans"/>
              </a:rPr>
              <a:t>BUDGETED VS ACTUAL CONSUMPTION</a:t>
            </a:r>
            <a:endParaRPr sz="2100"/>
          </a:p>
        </p:txBody>
      </p:sp>
      <p:pic>
        <p:nvPicPr>
          <p:cNvPr id="213" name="Google Shape;213;p31"/>
          <p:cNvPicPr preferRelativeResize="0"/>
          <p:nvPr/>
        </p:nvPicPr>
        <p:blipFill>
          <a:blip r:embed="rId3">
            <a:alphaModFix/>
          </a:blip>
          <a:stretch>
            <a:fillRect/>
          </a:stretch>
        </p:blipFill>
        <p:spPr>
          <a:xfrm>
            <a:off x="152400" y="779206"/>
            <a:ext cx="8839198" cy="366747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2"/>
          <p:cNvSpPr txBox="1">
            <a:spLocks noGrp="1"/>
          </p:cNvSpPr>
          <p:nvPr>
            <p:ph type="title"/>
          </p:nvPr>
        </p:nvSpPr>
        <p:spPr>
          <a:xfrm>
            <a:off x="206225" y="113325"/>
            <a:ext cx="3538800" cy="4221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None/>
            </a:pPr>
            <a:r>
              <a:rPr lang="en"/>
              <a:t>Project Execution</a:t>
            </a:r>
            <a:endParaRPr/>
          </a:p>
        </p:txBody>
      </p:sp>
      <p:sp>
        <p:nvSpPr>
          <p:cNvPr id="219" name="Google Shape;219;p32"/>
          <p:cNvSpPr txBox="1">
            <a:spLocks noGrp="1"/>
          </p:cNvSpPr>
          <p:nvPr>
            <p:ph type="body" idx="1"/>
          </p:nvPr>
        </p:nvSpPr>
        <p:spPr>
          <a:xfrm>
            <a:off x="209675" y="535425"/>
            <a:ext cx="5705400" cy="36651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endParaRPr/>
          </a:p>
        </p:txBody>
      </p:sp>
      <p:grpSp>
        <p:nvGrpSpPr>
          <p:cNvPr id="220" name="Google Shape;220;p32"/>
          <p:cNvGrpSpPr/>
          <p:nvPr/>
        </p:nvGrpSpPr>
        <p:grpSpPr>
          <a:xfrm>
            <a:off x="0" y="1189989"/>
            <a:ext cx="2214600" cy="3217636"/>
            <a:chOff x="0" y="1189989"/>
            <a:chExt cx="2214600" cy="3217636"/>
          </a:xfrm>
        </p:grpSpPr>
        <p:sp>
          <p:nvSpPr>
            <p:cNvPr id="221" name="Google Shape;221;p32"/>
            <p:cNvSpPr/>
            <p:nvPr/>
          </p:nvSpPr>
          <p:spPr>
            <a:xfrm>
              <a:off x="0" y="1189989"/>
              <a:ext cx="2214600" cy="669000"/>
            </a:xfrm>
            <a:prstGeom prst="homePlate">
              <a:avLst>
                <a:gd name="adj" fmla="val 50000"/>
              </a:avLst>
            </a:prstGeom>
            <a:solidFill>
              <a:srgbClr val="801F1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Roboto"/>
                  <a:ea typeface="Roboto"/>
                  <a:cs typeface="Roboto"/>
                  <a:sym typeface="Roboto"/>
                </a:rPr>
                <a:t>Data Collection and Exploration</a:t>
              </a:r>
              <a:endParaRPr>
                <a:solidFill>
                  <a:schemeClr val="lt1"/>
                </a:solidFill>
                <a:latin typeface="Roboto"/>
                <a:ea typeface="Roboto"/>
                <a:cs typeface="Roboto"/>
                <a:sym typeface="Roboto"/>
              </a:endParaRPr>
            </a:p>
          </p:txBody>
        </p:sp>
        <p:sp>
          <p:nvSpPr>
            <p:cNvPr id="222" name="Google Shape;222;p32"/>
            <p:cNvSpPr txBox="1"/>
            <p:nvPr/>
          </p:nvSpPr>
          <p:spPr>
            <a:xfrm>
              <a:off x="295050" y="2057125"/>
              <a:ext cx="1624500" cy="2350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00">
                  <a:solidFill>
                    <a:schemeClr val="lt1"/>
                  </a:solidFill>
                  <a:latin typeface="Roboto"/>
                  <a:ea typeface="Roboto"/>
                  <a:cs typeface="Roboto"/>
                  <a:sym typeface="Roboto"/>
                </a:rPr>
                <a:t>Preparing the data for Analysis and visualization</a:t>
              </a:r>
              <a:endParaRPr sz="1100">
                <a:solidFill>
                  <a:schemeClr val="lt1"/>
                </a:solidFill>
                <a:latin typeface="Roboto"/>
                <a:ea typeface="Roboto"/>
                <a:cs typeface="Roboto"/>
                <a:sym typeface="Roboto"/>
              </a:endParaRPr>
            </a:p>
          </p:txBody>
        </p:sp>
      </p:grpSp>
      <p:grpSp>
        <p:nvGrpSpPr>
          <p:cNvPr id="223" name="Google Shape;223;p32"/>
          <p:cNvGrpSpPr/>
          <p:nvPr/>
        </p:nvGrpSpPr>
        <p:grpSpPr>
          <a:xfrm>
            <a:off x="1838325" y="1189775"/>
            <a:ext cx="2064000" cy="3217850"/>
            <a:chOff x="1838325" y="1189775"/>
            <a:chExt cx="2064000" cy="3217850"/>
          </a:xfrm>
        </p:grpSpPr>
        <p:sp>
          <p:nvSpPr>
            <p:cNvPr id="224" name="Google Shape;224;p32"/>
            <p:cNvSpPr/>
            <p:nvPr/>
          </p:nvSpPr>
          <p:spPr>
            <a:xfrm>
              <a:off x="1838325" y="1189775"/>
              <a:ext cx="2064000" cy="669000"/>
            </a:xfrm>
            <a:prstGeom prst="chevron">
              <a:avLst>
                <a:gd name="adj" fmla="val 50000"/>
              </a:avLst>
            </a:prstGeom>
            <a:solidFill>
              <a:srgbClr val="A7291E"/>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Roboto"/>
                  <a:ea typeface="Roboto"/>
                  <a:cs typeface="Roboto"/>
                  <a:sym typeface="Roboto"/>
                </a:rPr>
                <a:t>Analysis using Python</a:t>
              </a:r>
              <a:endParaRPr>
                <a:solidFill>
                  <a:schemeClr val="lt1"/>
                </a:solidFill>
                <a:latin typeface="Roboto"/>
                <a:ea typeface="Roboto"/>
                <a:cs typeface="Roboto"/>
                <a:sym typeface="Roboto"/>
              </a:endParaRPr>
            </a:p>
          </p:txBody>
        </p:sp>
        <p:sp>
          <p:nvSpPr>
            <p:cNvPr id="225" name="Google Shape;225;p32"/>
            <p:cNvSpPr txBox="1"/>
            <p:nvPr/>
          </p:nvSpPr>
          <p:spPr>
            <a:xfrm>
              <a:off x="1838325" y="2057125"/>
              <a:ext cx="1803600" cy="2350500"/>
            </a:xfrm>
            <a:prstGeom prst="rect">
              <a:avLst/>
            </a:prstGeom>
            <a:noFill/>
            <a:ln>
              <a:noFill/>
            </a:ln>
          </p:spPr>
          <p:txBody>
            <a:bodyPr spcFirstLastPara="1" wrap="square" lIns="91425" tIns="91425" rIns="91425" bIns="91425" anchor="t" anchorCtr="0">
              <a:noAutofit/>
            </a:bodyPr>
            <a:lstStyle/>
            <a:p>
              <a:pPr marL="457200" lvl="0" indent="-298450" algn="just" rtl="0">
                <a:lnSpc>
                  <a:spcPct val="107000"/>
                </a:lnSpc>
                <a:spcBef>
                  <a:spcPts val="0"/>
                </a:spcBef>
                <a:spcAft>
                  <a:spcPts val="0"/>
                </a:spcAft>
                <a:buClr>
                  <a:schemeClr val="lt1"/>
                </a:buClr>
                <a:buSzPts val="1100"/>
                <a:buChar char="●"/>
              </a:pPr>
              <a:r>
                <a:rPr lang="en" sz="1100">
                  <a:solidFill>
                    <a:schemeClr val="lt1"/>
                  </a:solidFill>
                  <a:latin typeface="Times New Roman"/>
                  <a:ea typeface="Times New Roman"/>
                  <a:cs typeface="Times New Roman"/>
                  <a:sym typeface="Times New Roman"/>
                </a:rPr>
                <a:t>Analysis of Canadian demographic data to identify promising regions for marketing. </a:t>
              </a:r>
              <a:endParaRPr sz="1100">
                <a:solidFill>
                  <a:schemeClr val="lt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100">
                <a:solidFill>
                  <a:schemeClr val="lt1"/>
                </a:solidFill>
                <a:latin typeface="Roboto"/>
                <a:ea typeface="Roboto"/>
                <a:cs typeface="Roboto"/>
                <a:sym typeface="Roboto"/>
              </a:endParaRPr>
            </a:p>
          </p:txBody>
        </p:sp>
      </p:grpSp>
      <p:grpSp>
        <p:nvGrpSpPr>
          <p:cNvPr id="226" name="Google Shape;226;p32"/>
          <p:cNvGrpSpPr/>
          <p:nvPr/>
        </p:nvGrpSpPr>
        <p:grpSpPr>
          <a:xfrm>
            <a:off x="3516750" y="1189775"/>
            <a:ext cx="2064000" cy="3217850"/>
            <a:chOff x="3516750" y="1189775"/>
            <a:chExt cx="2064000" cy="3217850"/>
          </a:xfrm>
        </p:grpSpPr>
        <p:sp>
          <p:nvSpPr>
            <p:cNvPr id="227" name="Google Shape;227;p32"/>
            <p:cNvSpPr/>
            <p:nvPr/>
          </p:nvSpPr>
          <p:spPr>
            <a:xfrm>
              <a:off x="3516750" y="1189775"/>
              <a:ext cx="2064000" cy="669000"/>
            </a:xfrm>
            <a:prstGeom prst="chevron">
              <a:avLst>
                <a:gd name="adj" fmla="val 50000"/>
              </a:avLst>
            </a:prstGeom>
            <a:solidFill>
              <a:srgbClr val="B02B2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Roboto"/>
                  <a:ea typeface="Roboto"/>
                  <a:cs typeface="Roboto"/>
                  <a:sym typeface="Roboto"/>
                </a:rPr>
                <a:t>Premium Amount Calculation</a:t>
              </a:r>
              <a:endParaRPr>
                <a:solidFill>
                  <a:schemeClr val="lt1"/>
                </a:solidFill>
                <a:latin typeface="Roboto"/>
                <a:ea typeface="Roboto"/>
                <a:cs typeface="Roboto"/>
                <a:sym typeface="Roboto"/>
              </a:endParaRPr>
            </a:p>
          </p:txBody>
        </p:sp>
        <p:sp>
          <p:nvSpPr>
            <p:cNvPr id="228" name="Google Shape;228;p32"/>
            <p:cNvSpPr txBox="1"/>
            <p:nvPr/>
          </p:nvSpPr>
          <p:spPr>
            <a:xfrm>
              <a:off x="3739450" y="2057125"/>
              <a:ext cx="1624500" cy="2350500"/>
            </a:xfrm>
            <a:prstGeom prst="rect">
              <a:avLst/>
            </a:prstGeom>
            <a:noFill/>
            <a:ln>
              <a:noFill/>
            </a:ln>
          </p:spPr>
          <p:txBody>
            <a:bodyPr spcFirstLastPara="1" wrap="square" lIns="91425" tIns="91425" rIns="91425" bIns="91425" anchor="t" anchorCtr="0">
              <a:noAutofit/>
            </a:bodyPr>
            <a:lstStyle/>
            <a:p>
              <a:pPr marL="457200" lvl="0" indent="-298450" algn="just" rtl="0">
                <a:lnSpc>
                  <a:spcPct val="107000"/>
                </a:lnSpc>
                <a:spcBef>
                  <a:spcPts val="0"/>
                </a:spcBef>
                <a:spcAft>
                  <a:spcPts val="0"/>
                </a:spcAft>
                <a:buClr>
                  <a:schemeClr val="lt1"/>
                </a:buClr>
                <a:buSzPts val="1100"/>
                <a:buChar char="●"/>
              </a:pPr>
              <a:r>
                <a:rPr lang="en" sz="1100">
                  <a:solidFill>
                    <a:schemeClr val="lt1"/>
                  </a:solidFill>
                  <a:latin typeface="Times New Roman"/>
                  <a:ea typeface="Times New Roman"/>
                  <a:cs typeface="Times New Roman"/>
                  <a:sym typeface="Times New Roman"/>
                </a:rPr>
                <a:t>Actuarial calculations based on life expectancy data using MS Excel. </a:t>
              </a:r>
              <a:endParaRPr sz="1100">
                <a:solidFill>
                  <a:schemeClr val="lt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100">
                <a:solidFill>
                  <a:schemeClr val="lt1"/>
                </a:solidFill>
                <a:latin typeface="Roboto"/>
                <a:ea typeface="Roboto"/>
                <a:cs typeface="Roboto"/>
                <a:sym typeface="Roboto"/>
              </a:endParaRPr>
            </a:p>
          </p:txBody>
        </p:sp>
      </p:grpSp>
      <p:grpSp>
        <p:nvGrpSpPr>
          <p:cNvPr id="229" name="Google Shape;229;p32"/>
          <p:cNvGrpSpPr/>
          <p:nvPr/>
        </p:nvGrpSpPr>
        <p:grpSpPr>
          <a:xfrm>
            <a:off x="6814600" y="1189775"/>
            <a:ext cx="2123400" cy="3217850"/>
            <a:chOff x="6814600" y="1189775"/>
            <a:chExt cx="2123400" cy="3217850"/>
          </a:xfrm>
        </p:grpSpPr>
        <p:sp>
          <p:nvSpPr>
            <p:cNvPr id="230" name="Google Shape;230;p32"/>
            <p:cNvSpPr/>
            <p:nvPr/>
          </p:nvSpPr>
          <p:spPr>
            <a:xfrm>
              <a:off x="6814600" y="1189775"/>
              <a:ext cx="2123400" cy="669000"/>
            </a:xfrm>
            <a:prstGeom prst="chevron">
              <a:avLst>
                <a:gd name="adj" fmla="val 50000"/>
              </a:avLst>
            </a:prstGeom>
            <a:solidFill>
              <a:srgbClr val="D8372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Roboto"/>
                  <a:ea typeface="Roboto"/>
                  <a:cs typeface="Roboto"/>
                  <a:sym typeface="Roboto"/>
                </a:rPr>
                <a:t>Documentation and Reporting</a:t>
              </a:r>
              <a:endParaRPr>
                <a:solidFill>
                  <a:schemeClr val="lt1"/>
                </a:solidFill>
                <a:latin typeface="Roboto"/>
                <a:ea typeface="Roboto"/>
                <a:cs typeface="Roboto"/>
                <a:sym typeface="Roboto"/>
              </a:endParaRPr>
            </a:p>
          </p:txBody>
        </p:sp>
        <p:sp>
          <p:nvSpPr>
            <p:cNvPr id="231" name="Google Shape;231;p32"/>
            <p:cNvSpPr txBox="1"/>
            <p:nvPr/>
          </p:nvSpPr>
          <p:spPr>
            <a:xfrm>
              <a:off x="7183850" y="2057125"/>
              <a:ext cx="1624500" cy="2350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100">
                  <a:solidFill>
                    <a:schemeClr val="lt1"/>
                  </a:solidFill>
                  <a:latin typeface="Roboto"/>
                  <a:ea typeface="Roboto"/>
                  <a:cs typeface="Roboto"/>
                  <a:sym typeface="Roboto"/>
                </a:rPr>
                <a:t>Integrating the work done into a final report</a:t>
              </a:r>
              <a:endParaRPr sz="1100">
                <a:solidFill>
                  <a:schemeClr val="lt1"/>
                </a:solidFill>
                <a:latin typeface="Roboto"/>
                <a:ea typeface="Roboto"/>
                <a:cs typeface="Roboto"/>
                <a:sym typeface="Roboto"/>
              </a:endParaRPr>
            </a:p>
          </p:txBody>
        </p:sp>
      </p:grpSp>
      <p:grpSp>
        <p:nvGrpSpPr>
          <p:cNvPr id="232" name="Google Shape;232;p32"/>
          <p:cNvGrpSpPr/>
          <p:nvPr/>
        </p:nvGrpSpPr>
        <p:grpSpPr>
          <a:xfrm>
            <a:off x="5195350" y="1189775"/>
            <a:ext cx="2064000" cy="3217850"/>
            <a:chOff x="5195350" y="1189775"/>
            <a:chExt cx="2064000" cy="3217850"/>
          </a:xfrm>
        </p:grpSpPr>
        <p:sp>
          <p:nvSpPr>
            <p:cNvPr id="233" name="Google Shape;233;p32"/>
            <p:cNvSpPr/>
            <p:nvPr/>
          </p:nvSpPr>
          <p:spPr>
            <a:xfrm>
              <a:off x="5195350" y="1189775"/>
              <a:ext cx="2064000" cy="669000"/>
            </a:xfrm>
            <a:prstGeom prst="chevron">
              <a:avLst>
                <a:gd name="adj" fmla="val 50000"/>
              </a:avLst>
            </a:prstGeom>
            <a:solidFill>
              <a:srgbClr val="BE2F2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Roboto"/>
                  <a:ea typeface="Roboto"/>
                  <a:cs typeface="Roboto"/>
                  <a:sym typeface="Roboto"/>
                </a:rPr>
                <a:t>Visualization in Power BI Dashboard </a:t>
              </a:r>
              <a:endParaRPr>
                <a:solidFill>
                  <a:schemeClr val="lt1"/>
                </a:solidFill>
                <a:latin typeface="Roboto"/>
                <a:ea typeface="Roboto"/>
                <a:cs typeface="Roboto"/>
                <a:sym typeface="Roboto"/>
              </a:endParaRPr>
            </a:p>
          </p:txBody>
        </p:sp>
        <p:sp>
          <p:nvSpPr>
            <p:cNvPr id="234" name="Google Shape;234;p32"/>
            <p:cNvSpPr txBox="1"/>
            <p:nvPr/>
          </p:nvSpPr>
          <p:spPr>
            <a:xfrm>
              <a:off x="5461650" y="2057125"/>
              <a:ext cx="1624500" cy="2350500"/>
            </a:xfrm>
            <a:prstGeom prst="rect">
              <a:avLst/>
            </a:prstGeom>
            <a:noFill/>
            <a:ln>
              <a:noFill/>
            </a:ln>
          </p:spPr>
          <p:txBody>
            <a:bodyPr spcFirstLastPara="1" wrap="square" lIns="91425" tIns="91425" rIns="91425" bIns="91425" anchor="t" anchorCtr="0">
              <a:noAutofit/>
            </a:bodyPr>
            <a:lstStyle/>
            <a:p>
              <a:pPr marL="457200" lvl="0" indent="-298450" algn="just" rtl="0">
                <a:lnSpc>
                  <a:spcPct val="107000"/>
                </a:lnSpc>
                <a:spcBef>
                  <a:spcPts val="0"/>
                </a:spcBef>
                <a:spcAft>
                  <a:spcPts val="0"/>
                </a:spcAft>
                <a:buClr>
                  <a:schemeClr val="lt1"/>
                </a:buClr>
                <a:buSzPts val="1100"/>
                <a:buChar char="●"/>
              </a:pPr>
              <a:r>
                <a:rPr lang="en" sz="1100">
                  <a:solidFill>
                    <a:schemeClr val="lt1"/>
                  </a:solidFill>
                  <a:latin typeface="Times New Roman"/>
                  <a:ea typeface="Times New Roman"/>
                  <a:cs typeface="Times New Roman"/>
                  <a:sym typeface="Times New Roman"/>
                </a:rPr>
                <a:t>Clear visualization of demographic data in a Power BI dashboard. </a:t>
              </a:r>
              <a:endParaRPr sz="1100">
                <a:solidFill>
                  <a:schemeClr val="lt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endParaRPr sz="1100" b="1">
                <a:solidFill>
                  <a:schemeClr val="lt1"/>
                </a:solidFill>
                <a:latin typeface="Roboto"/>
                <a:ea typeface="Roboto"/>
                <a:cs typeface="Roboto"/>
                <a:sym typeface="Roboto"/>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3"/>
          <p:cNvSpPr txBox="1">
            <a:spLocks noGrp="1"/>
          </p:cNvSpPr>
          <p:nvPr>
            <p:ph type="title"/>
          </p:nvPr>
        </p:nvSpPr>
        <p:spPr>
          <a:xfrm>
            <a:off x="1435544" y="64553"/>
            <a:ext cx="6659100" cy="8025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None/>
            </a:pPr>
            <a:r>
              <a:rPr lang="en"/>
              <a:t>Analysis with Python (code snippets)</a:t>
            </a:r>
            <a:endParaRPr/>
          </a:p>
        </p:txBody>
      </p:sp>
      <p:sp>
        <p:nvSpPr>
          <p:cNvPr id="240" name="Google Shape;240;p33"/>
          <p:cNvSpPr txBox="1">
            <a:spLocks noGrp="1"/>
          </p:cNvSpPr>
          <p:nvPr>
            <p:ph type="body" idx="1"/>
          </p:nvPr>
        </p:nvSpPr>
        <p:spPr>
          <a:xfrm>
            <a:off x="1152144" y="1659636"/>
            <a:ext cx="4816500" cy="24621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None/>
            </a:pPr>
            <a:endParaRPr sz="1300"/>
          </a:p>
        </p:txBody>
      </p:sp>
      <p:pic>
        <p:nvPicPr>
          <p:cNvPr id="241" name="Google Shape;241;p33"/>
          <p:cNvPicPr preferRelativeResize="0"/>
          <p:nvPr/>
        </p:nvPicPr>
        <p:blipFill>
          <a:blip r:embed="rId3">
            <a:alphaModFix/>
          </a:blip>
          <a:stretch>
            <a:fillRect/>
          </a:stretch>
        </p:blipFill>
        <p:spPr>
          <a:xfrm>
            <a:off x="538600" y="956325"/>
            <a:ext cx="2870552" cy="1856674"/>
          </a:xfrm>
          <a:prstGeom prst="rect">
            <a:avLst/>
          </a:prstGeom>
          <a:noFill/>
          <a:ln>
            <a:noFill/>
          </a:ln>
        </p:spPr>
      </p:pic>
      <p:pic>
        <p:nvPicPr>
          <p:cNvPr id="242" name="Google Shape;242;p33"/>
          <p:cNvPicPr preferRelativeResize="0"/>
          <p:nvPr/>
        </p:nvPicPr>
        <p:blipFill>
          <a:blip r:embed="rId4">
            <a:alphaModFix/>
          </a:blip>
          <a:stretch>
            <a:fillRect/>
          </a:stretch>
        </p:blipFill>
        <p:spPr>
          <a:xfrm>
            <a:off x="3495950" y="956325"/>
            <a:ext cx="2625101" cy="4087826"/>
          </a:xfrm>
          <a:prstGeom prst="rect">
            <a:avLst/>
          </a:prstGeom>
          <a:noFill/>
          <a:ln>
            <a:noFill/>
          </a:ln>
        </p:spPr>
      </p:pic>
      <p:pic>
        <p:nvPicPr>
          <p:cNvPr id="243" name="Google Shape;243;p33"/>
          <p:cNvPicPr preferRelativeResize="0"/>
          <p:nvPr/>
        </p:nvPicPr>
        <p:blipFill>
          <a:blip r:embed="rId5">
            <a:alphaModFix/>
          </a:blip>
          <a:stretch>
            <a:fillRect/>
          </a:stretch>
        </p:blipFill>
        <p:spPr>
          <a:xfrm>
            <a:off x="538625" y="2847025"/>
            <a:ext cx="2870551" cy="2197125"/>
          </a:xfrm>
          <a:prstGeom prst="rect">
            <a:avLst/>
          </a:prstGeom>
          <a:noFill/>
          <a:ln>
            <a:noFill/>
          </a:ln>
        </p:spPr>
      </p:pic>
      <p:pic>
        <p:nvPicPr>
          <p:cNvPr id="244" name="Google Shape;244;p33"/>
          <p:cNvPicPr preferRelativeResize="0"/>
          <p:nvPr/>
        </p:nvPicPr>
        <p:blipFill>
          <a:blip r:embed="rId6">
            <a:alphaModFix/>
          </a:blip>
          <a:stretch>
            <a:fillRect/>
          </a:stretch>
        </p:blipFill>
        <p:spPr>
          <a:xfrm>
            <a:off x="6121050" y="956325"/>
            <a:ext cx="3022949" cy="1990050"/>
          </a:xfrm>
          <a:prstGeom prst="rect">
            <a:avLst/>
          </a:prstGeom>
          <a:noFill/>
          <a:ln>
            <a:noFill/>
          </a:ln>
        </p:spPr>
      </p:pic>
      <p:pic>
        <p:nvPicPr>
          <p:cNvPr id="245" name="Google Shape;245;p33"/>
          <p:cNvPicPr preferRelativeResize="0"/>
          <p:nvPr/>
        </p:nvPicPr>
        <p:blipFill>
          <a:blip r:embed="rId7">
            <a:alphaModFix/>
          </a:blip>
          <a:stretch>
            <a:fillRect/>
          </a:stretch>
        </p:blipFill>
        <p:spPr>
          <a:xfrm>
            <a:off x="6121050" y="2946375"/>
            <a:ext cx="2941324" cy="219712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4"/>
          <p:cNvSpPr txBox="1">
            <a:spLocks noGrp="1"/>
          </p:cNvSpPr>
          <p:nvPr>
            <p:ph type="body" idx="1"/>
          </p:nvPr>
        </p:nvSpPr>
        <p:spPr>
          <a:xfrm>
            <a:off x="518850" y="928100"/>
            <a:ext cx="8339400" cy="4626900"/>
          </a:xfrm>
          <a:prstGeom prst="rect">
            <a:avLst/>
          </a:prstGeom>
        </p:spPr>
        <p:txBody>
          <a:bodyPr spcFirstLastPara="1" wrap="square" lIns="68575" tIns="34275" rIns="68575" bIns="34275" anchor="t" anchorCtr="0">
            <a:noAutofit/>
          </a:bodyPr>
          <a:lstStyle/>
          <a:p>
            <a:pPr marL="0" lvl="0" indent="0" algn="l" rtl="0">
              <a:lnSpc>
                <a:spcPct val="115000"/>
              </a:lnSpc>
              <a:spcBef>
                <a:spcPts val="1400"/>
              </a:spcBef>
              <a:spcAft>
                <a:spcPts val="0"/>
              </a:spcAft>
              <a:buClr>
                <a:schemeClr val="dk1"/>
              </a:buClr>
              <a:buSzPts val="1100"/>
              <a:buFont typeface="Arial"/>
              <a:buNone/>
            </a:pPr>
            <a:r>
              <a:rPr lang="en" sz="1200" b="1">
                <a:latin typeface="Arial"/>
                <a:ea typeface="Arial"/>
                <a:cs typeface="Arial"/>
                <a:sym typeface="Arial"/>
              </a:rPr>
              <a:t>1. Promising Regions</a:t>
            </a:r>
            <a:endParaRPr sz="1200" b="1">
              <a:latin typeface="Arial"/>
              <a:ea typeface="Arial"/>
              <a:cs typeface="Arial"/>
              <a:sym typeface="Arial"/>
            </a:endParaRPr>
          </a:p>
          <a:p>
            <a:pPr marL="457200" lvl="0" indent="-292100" algn="l" rtl="0">
              <a:lnSpc>
                <a:spcPct val="115000"/>
              </a:lnSpc>
              <a:spcBef>
                <a:spcPts val="1200"/>
              </a:spcBef>
              <a:spcAft>
                <a:spcPts val="0"/>
              </a:spcAft>
              <a:buClr>
                <a:schemeClr val="lt1"/>
              </a:buClr>
              <a:buSzPts val="1000"/>
              <a:buFont typeface="Arial"/>
              <a:buChar char="●"/>
            </a:pPr>
            <a:r>
              <a:rPr lang="en" sz="1000" b="1">
                <a:latin typeface="Arial"/>
                <a:ea typeface="Arial"/>
                <a:cs typeface="Arial"/>
                <a:sym typeface="Arial"/>
              </a:rPr>
              <a:t>Ontario</a:t>
            </a:r>
            <a:r>
              <a:rPr lang="en" sz="1000">
                <a:latin typeface="Arial"/>
                <a:ea typeface="Arial"/>
                <a:cs typeface="Arial"/>
                <a:sym typeface="Arial"/>
              </a:rPr>
              <a:t>: Largest population, high economic activity, diverse demographics, making it ideal for broad marketing.</a:t>
            </a:r>
            <a:endParaRPr sz="1000">
              <a:latin typeface="Arial"/>
              <a:ea typeface="Arial"/>
              <a:cs typeface="Arial"/>
              <a:sym typeface="Arial"/>
            </a:endParaRPr>
          </a:p>
          <a:p>
            <a:pPr marL="457200" lvl="0" indent="-292100" algn="l" rtl="0">
              <a:lnSpc>
                <a:spcPct val="115000"/>
              </a:lnSpc>
              <a:spcBef>
                <a:spcPts val="0"/>
              </a:spcBef>
              <a:spcAft>
                <a:spcPts val="0"/>
              </a:spcAft>
              <a:buClr>
                <a:schemeClr val="lt1"/>
              </a:buClr>
              <a:buSzPts val="1000"/>
              <a:buFont typeface="Arial"/>
              <a:buChar char="●"/>
            </a:pPr>
            <a:r>
              <a:rPr lang="en" sz="1000" b="1">
                <a:latin typeface="Arial"/>
                <a:ea typeface="Arial"/>
                <a:cs typeface="Arial"/>
                <a:sym typeface="Arial"/>
              </a:rPr>
              <a:t>British Columbia</a:t>
            </a:r>
            <a:r>
              <a:rPr lang="en" sz="1000">
                <a:latin typeface="Arial"/>
                <a:ea typeface="Arial"/>
                <a:cs typeface="Arial"/>
                <a:sym typeface="Arial"/>
              </a:rPr>
              <a:t>: Leads in life expectancy, with a health-conscious population, suitable for premium products.</a:t>
            </a:r>
            <a:endParaRPr sz="1000">
              <a:latin typeface="Arial"/>
              <a:ea typeface="Arial"/>
              <a:cs typeface="Arial"/>
              <a:sym typeface="Arial"/>
            </a:endParaRPr>
          </a:p>
          <a:p>
            <a:pPr marL="457200" lvl="0" indent="-292100" algn="l" rtl="0">
              <a:lnSpc>
                <a:spcPct val="115000"/>
              </a:lnSpc>
              <a:spcBef>
                <a:spcPts val="0"/>
              </a:spcBef>
              <a:spcAft>
                <a:spcPts val="0"/>
              </a:spcAft>
              <a:buClr>
                <a:schemeClr val="lt1"/>
              </a:buClr>
              <a:buSzPts val="1000"/>
              <a:buFont typeface="Arial"/>
              <a:buChar char="●"/>
            </a:pPr>
            <a:r>
              <a:rPr lang="en" sz="1000" b="1">
                <a:latin typeface="Arial"/>
                <a:ea typeface="Arial"/>
                <a:cs typeface="Arial"/>
                <a:sym typeface="Arial"/>
              </a:rPr>
              <a:t>Alberta</a:t>
            </a:r>
            <a:r>
              <a:rPr lang="en" sz="1000">
                <a:latin typeface="Arial"/>
                <a:ea typeface="Arial"/>
                <a:cs typeface="Arial"/>
                <a:sym typeface="Arial"/>
              </a:rPr>
              <a:t>: Younger population and growing income levels make it a high-potential region for new insurance products.</a:t>
            </a:r>
            <a:endParaRPr sz="1000">
              <a:latin typeface="Arial"/>
              <a:ea typeface="Arial"/>
              <a:cs typeface="Arial"/>
              <a:sym typeface="Arial"/>
            </a:endParaRPr>
          </a:p>
          <a:p>
            <a:pPr marL="0" lvl="0" indent="0" algn="l" rtl="0">
              <a:lnSpc>
                <a:spcPct val="115000"/>
              </a:lnSpc>
              <a:spcBef>
                <a:spcPts val="1400"/>
              </a:spcBef>
              <a:spcAft>
                <a:spcPts val="0"/>
              </a:spcAft>
              <a:buClr>
                <a:schemeClr val="dk1"/>
              </a:buClr>
              <a:buSzPts val="1100"/>
              <a:buFont typeface="Arial"/>
              <a:buNone/>
            </a:pPr>
            <a:r>
              <a:rPr lang="en" sz="1200" b="1">
                <a:latin typeface="Arial"/>
                <a:ea typeface="Arial"/>
                <a:cs typeface="Arial"/>
                <a:sym typeface="Arial"/>
              </a:rPr>
              <a:t>2. Income Trends</a:t>
            </a:r>
            <a:endParaRPr sz="1200" b="1">
              <a:latin typeface="Arial"/>
              <a:ea typeface="Arial"/>
              <a:cs typeface="Arial"/>
              <a:sym typeface="Arial"/>
            </a:endParaRPr>
          </a:p>
          <a:p>
            <a:pPr marL="457200" lvl="0" indent="-292100" algn="l" rtl="0">
              <a:lnSpc>
                <a:spcPct val="115000"/>
              </a:lnSpc>
              <a:spcBef>
                <a:spcPts val="1200"/>
              </a:spcBef>
              <a:spcAft>
                <a:spcPts val="0"/>
              </a:spcAft>
              <a:buClr>
                <a:schemeClr val="lt1"/>
              </a:buClr>
              <a:buSzPts val="1000"/>
              <a:buFont typeface="Arial"/>
              <a:buChar char="●"/>
            </a:pPr>
            <a:r>
              <a:rPr lang="en" sz="1000" b="1">
                <a:latin typeface="Arial"/>
                <a:ea typeface="Arial"/>
                <a:cs typeface="Arial"/>
                <a:sym typeface="Arial"/>
              </a:rPr>
              <a:t>Growth Pattern</a:t>
            </a:r>
            <a:r>
              <a:rPr lang="en" sz="1000">
                <a:latin typeface="Arial"/>
                <a:ea typeface="Arial"/>
                <a:cs typeface="Arial"/>
                <a:sym typeface="Arial"/>
              </a:rPr>
              <a:t>: Income consistently rose from 2018–2022, showing a stable economic trend.</a:t>
            </a:r>
            <a:endParaRPr sz="1000">
              <a:latin typeface="Arial"/>
              <a:ea typeface="Arial"/>
              <a:cs typeface="Arial"/>
              <a:sym typeface="Arial"/>
            </a:endParaRPr>
          </a:p>
          <a:p>
            <a:pPr marL="457200" lvl="0" indent="-292100" algn="l" rtl="0">
              <a:lnSpc>
                <a:spcPct val="115000"/>
              </a:lnSpc>
              <a:spcBef>
                <a:spcPts val="0"/>
              </a:spcBef>
              <a:spcAft>
                <a:spcPts val="0"/>
              </a:spcAft>
              <a:buClr>
                <a:schemeClr val="lt1"/>
              </a:buClr>
              <a:buSzPts val="1000"/>
              <a:buFont typeface="Arial"/>
              <a:buChar char="●"/>
            </a:pPr>
            <a:r>
              <a:rPr lang="en" sz="1000" b="1">
                <a:latin typeface="Arial"/>
                <a:ea typeface="Arial"/>
                <a:cs typeface="Arial"/>
                <a:sym typeface="Arial"/>
              </a:rPr>
              <a:t>2020 Dip</a:t>
            </a:r>
            <a:r>
              <a:rPr lang="en" sz="1000">
                <a:latin typeface="Arial"/>
                <a:ea typeface="Arial"/>
                <a:cs typeface="Arial"/>
                <a:sym typeface="Arial"/>
              </a:rPr>
              <a:t>: Likely linked to pandemic-related layoffs and reduced economic activity, emphasizing the need for flexible premium models.</a:t>
            </a:r>
            <a:endParaRPr sz="1000">
              <a:latin typeface="Arial"/>
              <a:ea typeface="Arial"/>
              <a:cs typeface="Arial"/>
              <a:sym typeface="Arial"/>
            </a:endParaRPr>
          </a:p>
          <a:p>
            <a:pPr marL="457200" lvl="0" indent="-292100" algn="l" rtl="0">
              <a:lnSpc>
                <a:spcPct val="115000"/>
              </a:lnSpc>
              <a:spcBef>
                <a:spcPts val="0"/>
              </a:spcBef>
              <a:spcAft>
                <a:spcPts val="0"/>
              </a:spcAft>
              <a:buClr>
                <a:schemeClr val="lt1"/>
              </a:buClr>
              <a:buSzPts val="1000"/>
              <a:buFont typeface="Arial"/>
              <a:buChar char="●"/>
            </a:pPr>
            <a:r>
              <a:rPr lang="en" sz="1000" b="1">
                <a:latin typeface="Arial"/>
                <a:ea typeface="Arial"/>
                <a:cs typeface="Arial"/>
                <a:sym typeface="Arial"/>
              </a:rPr>
              <a:t>Post-2020 Recovery</a:t>
            </a:r>
            <a:r>
              <a:rPr lang="en" sz="1000">
                <a:latin typeface="Arial"/>
                <a:ea typeface="Arial"/>
                <a:cs typeface="Arial"/>
                <a:sym typeface="Arial"/>
              </a:rPr>
              <a:t>: Significant rebound indicates resilience in targeted regions.</a:t>
            </a:r>
            <a:endParaRPr sz="1000">
              <a:latin typeface="Arial"/>
              <a:ea typeface="Arial"/>
              <a:cs typeface="Arial"/>
              <a:sym typeface="Arial"/>
            </a:endParaRPr>
          </a:p>
          <a:p>
            <a:pPr marL="0" lvl="0" indent="0" algn="l" rtl="0">
              <a:lnSpc>
                <a:spcPct val="115000"/>
              </a:lnSpc>
              <a:spcBef>
                <a:spcPts val="1400"/>
              </a:spcBef>
              <a:spcAft>
                <a:spcPts val="0"/>
              </a:spcAft>
              <a:buClr>
                <a:schemeClr val="dk1"/>
              </a:buClr>
              <a:buSzPts val="1100"/>
              <a:buFont typeface="Arial"/>
              <a:buNone/>
            </a:pPr>
            <a:r>
              <a:rPr lang="en" sz="1200" b="1">
                <a:latin typeface="Arial"/>
                <a:ea typeface="Arial"/>
                <a:cs typeface="Arial"/>
                <a:sym typeface="Arial"/>
              </a:rPr>
              <a:t>3. Life Expectancy</a:t>
            </a:r>
            <a:endParaRPr sz="1200" b="1">
              <a:latin typeface="Arial"/>
              <a:ea typeface="Arial"/>
              <a:cs typeface="Arial"/>
              <a:sym typeface="Arial"/>
            </a:endParaRPr>
          </a:p>
          <a:p>
            <a:pPr marL="457200" lvl="0" indent="-292100" algn="l" rtl="0">
              <a:lnSpc>
                <a:spcPct val="115000"/>
              </a:lnSpc>
              <a:spcBef>
                <a:spcPts val="1200"/>
              </a:spcBef>
              <a:spcAft>
                <a:spcPts val="0"/>
              </a:spcAft>
              <a:buClr>
                <a:schemeClr val="lt1"/>
              </a:buClr>
              <a:buSzPts val="1000"/>
              <a:buFont typeface="Arial"/>
              <a:buChar char="●"/>
            </a:pPr>
            <a:r>
              <a:rPr lang="en" sz="1000" b="1">
                <a:latin typeface="Arial"/>
                <a:ea typeface="Arial"/>
                <a:cs typeface="Arial"/>
                <a:sym typeface="Arial"/>
              </a:rPr>
              <a:t>Geographic Variation</a:t>
            </a:r>
            <a:r>
              <a:rPr lang="en" sz="1000">
                <a:latin typeface="Arial"/>
                <a:ea typeface="Arial"/>
                <a:cs typeface="Arial"/>
                <a:sym typeface="Arial"/>
              </a:rPr>
              <a:t>: Provinces like British Columbia show higher life expectancy, correlating with better healthcare access and higher income levels.</a:t>
            </a:r>
            <a:endParaRPr sz="1000">
              <a:latin typeface="Arial"/>
              <a:ea typeface="Arial"/>
              <a:cs typeface="Arial"/>
              <a:sym typeface="Arial"/>
            </a:endParaRPr>
          </a:p>
          <a:p>
            <a:pPr marL="457200" lvl="0" indent="-292100" algn="l" rtl="0">
              <a:lnSpc>
                <a:spcPct val="115000"/>
              </a:lnSpc>
              <a:spcBef>
                <a:spcPts val="0"/>
              </a:spcBef>
              <a:spcAft>
                <a:spcPts val="0"/>
              </a:spcAft>
              <a:buClr>
                <a:schemeClr val="lt1"/>
              </a:buClr>
              <a:buSzPts val="1000"/>
              <a:buFont typeface="Arial"/>
              <a:buChar char="●"/>
            </a:pPr>
            <a:r>
              <a:rPr lang="en" sz="1000" b="1">
                <a:latin typeface="Arial"/>
                <a:ea typeface="Arial"/>
                <a:cs typeface="Arial"/>
                <a:sym typeface="Arial"/>
              </a:rPr>
              <a:t>Impact on Premiums</a:t>
            </a:r>
            <a:r>
              <a:rPr lang="en" sz="1000">
                <a:latin typeface="Arial"/>
                <a:ea typeface="Arial"/>
                <a:cs typeface="Arial"/>
                <a:sym typeface="Arial"/>
              </a:rPr>
              <a:t>: Longer life expectancy translates to lower risk, allowing competitive pricing in these regions.</a:t>
            </a:r>
            <a:endParaRPr sz="1000">
              <a:latin typeface="Arial"/>
              <a:ea typeface="Arial"/>
              <a:cs typeface="Arial"/>
              <a:sym typeface="Arial"/>
            </a:endParaRPr>
          </a:p>
          <a:p>
            <a:pPr marL="0" lvl="0" indent="0" algn="l" rtl="0">
              <a:lnSpc>
                <a:spcPct val="115000"/>
              </a:lnSpc>
              <a:spcBef>
                <a:spcPts val="1400"/>
              </a:spcBef>
              <a:spcAft>
                <a:spcPts val="0"/>
              </a:spcAft>
              <a:buClr>
                <a:schemeClr val="dk1"/>
              </a:buClr>
              <a:buSzPts val="1100"/>
              <a:buFont typeface="Arial"/>
              <a:buNone/>
            </a:pPr>
            <a:r>
              <a:rPr lang="en" sz="1200" b="1">
                <a:latin typeface="Arial"/>
                <a:ea typeface="Arial"/>
                <a:cs typeface="Arial"/>
                <a:sym typeface="Arial"/>
              </a:rPr>
              <a:t>4. Premium Calculation Factors</a:t>
            </a:r>
            <a:endParaRPr sz="1200" b="1">
              <a:latin typeface="Arial"/>
              <a:ea typeface="Arial"/>
              <a:cs typeface="Arial"/>
              <a:sym typeface="Arial"/>
            </a:endParaRPr>
          </a:p>
          <a:p>
            <a:pPr marL="457200" lvl="0" indent="-292100" algn="l" rtl="0">
              <a:lnSpc>
                <a:spcPct val="115000"/>
              </a:lnSpc>
              <a:spcBef>
                <a:spcPts val="1200"/>
              </a:spcBef>
              <a:spcAft>
                <a:spcPts val="0"/>
              </a:spcAft>
              <a:buClr>
                <a:schemeClr val="lt1"/>
              </a:buClr>
              <a:buSzPts val="1000"/>
              <a:buFont typeface="Arial"/>
              <a:buChar char="●"/>
            </a:pPr>
            <a:r>
              <a:rPr lang="en" sz="1000" b="1">
                <a:latin typeface="Arial"/>
                <a:ea typeface="Arial"/>
                <a:cs typeface="Arial"/>
                <a:sym typeface="Arial"/>
              </a:rPr>
              <a:t>Age</a:t>
            </a:r>
            <a:r>
              <a:rPr lang="en" sz="1000">
                <a:latin typeface="Arial"/>
                <a:ea typeface="Arial"/>
                <a:cs typeface="Arial"/>
                <a:sym typeface="Arial"/>
              </a:rPr>
              <a:t>: Dominates premium determination; younger customers have lower premiums.</a:t>
            </a:r>
            <a:endParaRPr sz="1000">
              <a:latin typeface="Arial"/>
              <a:ea typeface="Arial"/>
              <a:cs typeface="Arial"/>
              <a:sym typeface="Arial"/>
            </a:endParaRPr>
          </a:p>
          <a:p>
            <a:pPr marL="457200" lvl="0" indent="-292100" algn="l" rtl="0">
              <a:lnSpc>
                <a:spcPct val="115000"/>
              </a:lnSpc>
              <a:spcBef>
                <a:spcPts val="0"/>
              </a:spcBef>
              <a:spcAft>
                <a:spcPts val="0"/>
              </a:spcAft>
              <a:buClr>
                <a:schemeClr val="lt1"/>
              </a:buClr>
              <a:buSzPts val="1000"/>
              <a:buFont typeface="Arial"/>
              <a:buChar char="●"/>
            </a:pPr>
            <a:r>
              <a:rPr lang="en" sz="1000" b="1">
                <a:latin typeface="Arial"/>
                <a:ea typeface="Arial"/>
                <a:cs typeface="Arial"/>
                <a:sym typeface="Arial"/>
              </a:rPr>
              <a:t>Income</a:t>
            </a:r>
            <a:r>
              <a:rPr lang="en" sz="1000">
                <a:latin typeface="Arial"/>
                <a:ea typeface="Arial"/>
                <a:cs typeface="Arial"/>
                <a:sym typeface="Arial"/>
              </a:rPr>
              <a:t>: Higher income groups can afford tailored plans, aligning with affordability tiers.</a:t>
            </a:r>
            <a:endParaRPr sz="1000">
              <a:latin typeface="Arial"/>
              <a:ea typeface="Arial"/>
              <a:cs typeface="Arial"/>
              <a:sym typeface="Arial"/>
            </a:endParaRPr>
          </a:p>
          <a:p>
            <a:pPr marL="457200" lvl="0" indent="-292100" algn="l" rtl="0">
              <a:lnSpc>
                <a:spcPct val="115000"/>
              </a:lnSpc>
              <a:spcBef>
                <a:spcPts val="0"/>
              </a:spcBef>
              <a:spcAft>
                <a:spcPts val="0"/>
              </a:spcAft>
              <a:buClr>
                <a:schemeClr val="lt1"/>
              </a:buClr>
              <a:buSzPts val="1000"/>
              <a:buFont typeface="Arial"/>
              <a:buChar char="●"/>
            </a:pPr>
            <a:r>
              <a:rPr lang="en" sz="1000" b="1">
                <a:latin typeface="Arial"/>
                <a:ea typeface="Arial"/>
                <a:cs typeface="Arial"/>
                <a:sym typeface="Arial"/>
              </a:rPr>
              <a:t>Life Expectancy</a:t>
            </a:r>
            <a:r>
              <a:rPr lang="en" sz="1000">
                <a:latin typeface="Arial"/>
                <a:ea typeface="Arial"/>
                <a:cs typeface="Arial"/>
                <a:sym typeface="Arial"/>
              </a:rPr>
              <a:t>: Regions with better life expectancy allow more affordable premiums.</a:t>
            </a:r>
            <a:endParaRPr sz="1000">
              <a:latin typeface="Arial"/>
              <a:ea typeface="Arial"/>
              <a:cs typeface="Arial"/>
              <a:sym typeface="Arial"/>
            </a:endParaRPr>
          </a:p>
          <a:p>
            <a:pPr marL="0" lvl="0" indent="0" algn="l" rtl="0">
              <a:spcBef>
                <a:spcPts val="1200"/>
              </a:spcBef>
              <a:spcAft>
                <a:spcPts val="0"/>
              </a:spcAft>
              <a:buNone/>
            </a:pPr>
            <a:endParaRPr sz="1700"/>
          </a:p>
        </p:txBody>
      </p:sp>
      <p:sp>
        <p:nvSpPr>
          <p:cNvPr id="251" name="Google Shape;251;p34"/>
          <p:cNvSpPr txBox="1"/>
          <p:nvPr/>
        </p:nvSpPr>
        <p:spPr>
          <a:xfrm>
            <a:off x="1242975" y="285750"/>
            <a:ext cx="6943800" cy="6003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0"/>
              </a:spcBef>
              <a:spcAft>
                <a:spcPts val="0"/>
              </a:spcAft>
              <a:buNone/>
            </a:pPr>
            <a:r>
              <a:rPr lang="en" sz="3000" b="1">
                <a:solidFill>
                  <a:schemeClr val="lt1"/>
                </a:solidFill>
                <a:latin typeface="Twentieth Century"/>
                <a:ea typeface="Twentieth Century"/>
                <a:cs typeface="Twentieth Century"/>
                <a:sym typeface="Twentieth Century"/>
              </a:rPr>
              <a:t>Key Analysis and Insights </a:t>
            </a:r>
            <a:endParaRPr sz="3000" b="1">
              <a:solidFill>
                <a:schemeClr val="lt1"/>
              </a:solidFill>
              <a:latin typeface="Twentieth Century"/>
              <a:ea typeface="Twentieth Century"/>
              <a:cs typeface="Twentieth Century"/>
              <a:sym typeface="Twentieth Century"/>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35"/>
          <p:cNvSpPr txBox="1">
            <a:spLocks noGrp="1"/>
          </p:cNvSpPr>
          <p:nvPr>
            <p:ph type="title"/>
          </p:nvPr>
        </p:nvSpPr>
        <p:spPr>
          <a:xfrm>
            <a:off x="1099569" y="285753"/>
            <a:ext cx="6659100" cy="802500"/>
          </a:xfrm>
          <a:prstGeom prst="rect">
            <a:avLst/>
          </a:prstGeom>
        </p:spPr>
        <p:txBody>
          <a:bodyPr spcFirstLastPara="1" wrap="square" lIns="68575" tIns="34275" rIns="68575" bIns="34275" anchor="b" anchorCtr="0">
            <a:noAutofit/>
          </a:bodyPr>
          <a:lstStyle/>
          <a:p>
            <a:pPr marL="0" lvl="0" indent="0" algn="l" rtl="0">
              <a:lnSpc>
                <a:spcPct val="115000"/>
              </a:lnSpc>
              <a:spcBef>
                <a:spcPts val="1400"/>
              </a:spcBef>
              <a:spcAft>
                <a:spcPts val="0"/>
              </a:spcAft>
              <a:buClr>
                <a:schemeClr val="dk1"/>
              </a:buClr>
              <a:buSzPts val="1100"/>
              <a:buFont typeface="Arial"/>
              <a:buNone/>
            </a:pPr>
            <a:r>
              <a:rPr lang="en" sz="1800">
                <a:latin typeface="Arial"/>
                <a:ea typeface="Arial"/>
                <a:cs typeface="Arial"/>
                <a:sym typeface="Arial"/>
              </a:rPr>
              <a:t>Zenith Life Insurance: Strategic Insights</a:t>
            </a:r>
            <a:endParaRPr sz="1800">
              <a:latin typeface="Arial"/>
              <a:ea typeface="Arial"/>
              <a:cs typeface="Arial"/>
              <a:sym typeface="Arial"/>
            </a:endParaRPr>
          </a:p>
          <a:p>
            <a:pPr marL="0" lvl="0" indent="0" algn="l" rtl="0">
              <a:spcBef>
                <a:spcPts val="400"/>
              </a:spcBef>
              <a:spcAft>
                <a:spcPts val="0"/>
              </a:spcAft>
              <a:buNone/>
            </a:pPr>
            <a:endParaRPr sz="3900"/>
          </a:p>
        </p:txBody>
      </p:sp>
      <p:sp>
        <p:nvSpPr>
          <p:cNvPr id="257" name="Google Shape;257;p35"/>
          <p:cNvSpPr txBox="1">
            <a:spLocks noGrp="1"/>
          </p:cNvSpPr>
          <p:nvPr>
            <p:ph type="body" idx="1"/>
          </p:nvPr>
        </p:nvSpPr>
        <p:spPr>
          <a:xfrm>
            <a:off x="714075" y="670200"/>
            <a:ext cx="7044600" cy="3994800"/>
          </a:xfrm>
          <a:prstGeom prst="rect">
            <a:avLst/>
          </a:prstGeom>
        </p:spPr>
        <p:txBody>
          <a:bodyPr spcFirstLastPara="1" wrap="square" lIns="68575" tIns="34275" rIns="68575" bIns="34275" anchor="t" anchorCtr="0">
            <a:noAutofit/>
          </a:bodyPr>
          <a:lstStyle/>
          <a:p>
            <a:pPr marL="0" lvl="0" indent="0" algn="l" rtl="0">
              <a:spcBef>
                <a:spcPts val="800"/>
              </a:spcBef>
              <a:spcAft>
                <a:spcPts val="0"/>
              </a:spcAft>
              <a:buClr>
                <a:schemeClr val="dk1"/>
              </a:buClr>
              <a:buSzPts val="1100"/>
              <a:buFont typeface="Arial"/>
              <a:buNone/>
            </a:pPr>
            <a:r>
              <a:rPr lang="en" sz="1100" b="1">
                <a:latin typeface="Arial"/>
                <a:ea typeface="Arial"/>
                <a:cs typeface="Arial"/>
                <a:sym typeface="Arial"/>
              </a:rPr>
              <a:t>Regional Focus</a:t>
            </a:r>
            <a:r>
              <a:rPr lang="en" sz="1100">
                <a:latin typeface="Arial"/>
                <a:ea typeface="Arial"/>
                <a:cs typeface="Arial"/>
                <a:sym typeface="Arial"/>
              </a:rPr>
              <a:t>:</a:t>
            </a:r>
            <a:endParaRPr sz="1100">
              <a:latin typeface="Arial"/>
              <a:ea typeface="Arial"/>
              <a:cs typeface="Arial"/>
              <a:sym typeface="Arial"/>
            </a:endParaRPr>
          </a:p>
          <a:p>
            <a:pPr marL="457200" lvl="0" indent="-298450" algn="l" rtl="0">
              <a:lnSpc>
                <a:spcPct val="115000"/>
              </a:lnSpc>
              <a:spcBef>
                <a:spcPts val="1200"/>
              </a:spcBef>
              <a:spcAft>
                <a:spcPts val="0"/>
              </a:spcAft>
              <a:buClr>
                <a:schemeClr val="lt1"/>
              </a:buClr>
              <a:buSzPts val="1100"/>
              <a:buFont typeface="Arial"/>
              <a:buChar char="●"/>
            </a:pPr>
            <a:r>
              <a:rPr lang="en" sz="1100">
                <a:latin typeface="Arial"/>
                <a:ea typeface="Arial"/>
                <a:cs typeface="Arial"/>
                <a:sym typeface="Arial"/>
              </a:rPr>
              <a:t>Ontario: Diverse demographics, focus on urban centers.</a:t>
            </a:r>
            <a:endParaRPr sz="1100">
              <a:latin typeface="Arial"/>
              <a:ea typeface="Arial"/>
              <a:cs typeface="Arial"/>
              <a:sym typeface="Arial"/>
            </a:endParaRPr>
          </a:p>
          <a:p>
            <a:pPr marL="457200" lvl="0" indent="-298450" algn="l" rtl="0">
              <a:lnSpc>
                <a:spcPct val="115000"/>
              </a:lnSpc>
              <a:spcBef>
                <a:spcPts val="0"/>
              </a:spcBef>
              <a:spcAft>
                <a:spcPts val="0"/>
              </a:spcAft>
              <a:buClr>
                <a:schemeClr val="lt1"/>
              </a:buClr>
              <a:buSzPts val="1100"/>
              <a:buFont typeface="Arial"/>
              <a:buChar char="●"/>
            </a:pPr>
            <a:r>
              <a:rPr lang="en" sz="1100">
                <a:latin typeface="Arial"/>
                <a:ea typeface="Arial"/>
                <a:cs typeface="Arial"/>
                <a:sym typeface="Arial"/>
              </a:rPr>
              <a:t>British Columbia: Health-conscious population, emphasize long-term policies.</a:t>
            </a:r>
            <a:endParaRPr sz="1100">
              <a:latin typeface="Arial"/>
              <a:ea typeface="Arial"/>
              <a:cs typeface="Arial"/>
              <a:sym typeface="Arial"/>
            </a:endParaRPr>
          </a:p>
          <a:p>
            <a:pPr marL="457200" lvl="0" indent="-298450" algn="l" rtl="0">
              <a:lnSpc>
                <a:spcPct val="115000"/>
              </a:lnSpc>
              <a:spcBef>
                <a:spcPts val="0"/>
              </a:spcBef>
              <a:spcAft>
                <a:spcPts val="0"/>
              </a:spcAft>
              <a:buClr>
                <a:schemeClr val="lt1"/>
              </a:buClr>
              <a:buSzPts val="1100"/>
              <a:buFont typeface="Arial"/>
              <a:buChar char="●"/>
            </a:pPr>
            <a:r>
              <a:rPr lang="en" sz="1100">
                <a:latin typeface="Arial"/>
                <a:ea typeface="Arial"/>
                <a:cs typeface="Arial"/>
                <a:sym typeface="Arial"/>
              </a:rPr>
              <a:t>Alberta: Younger, economically active, target entry-level premium plans.</a:t>
            </a:r>
            <a:endParaRPr sz="1100">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 sz="1100" b="1">
                <a:latin typeface="Arial"/>
                <a:ea typeface="Arial"/>
                <a:cs typeface="Arial"/>
                <a:sym typeface="Arial"/>
              </a:rPr>
              <a:t>Tailored Products</a:t>
            </a:r>
            <a:r>
              <a:rPr lang="en" sz="1100">
                <a:latin typeface="Arial"/>
                <a:ea typeface="Arial"/>
                <a:cs typeface="Arial"/>
                <a:sym typeface="Arial"/>
              </a:rPr>
              <a:t>:</a:t>
            </a:r>
            <a:endParaRPr sz="1100">
              <a:latin typeface="Arial"/>
              <a:ea typeface="Arial"/>
              <a:cs typeface="Arial"/>
              <a:sym typeface="Arial"/>
            </a:endParaRPr>
          </a:p>
          <a:p>
            <a:pPr marL="457200" lvl="0" indent="-298450" algn="l" rtl="0">
              <a:lnSpc>
                <a:spcPct val="115000"/>
              </a:lnSpc>
              <a:spcBef>
                <a:spcPts val="1200"/>
              </a:spcBef>
              <a:spcAft>
                <a:spcPts val="0"/>
              </a:spcAft>
              <a:buClr>
                <a:schemeClr val="lt1"/>
              </a:buClr>
              <a:buSzPts val="1100"/>
              <a:buFont typeface="Arial"/>
              <a:buChar char="●"/>
            </a:pPr>
            <a:r>
              <a:rPr lang="en" sz="1100">
                <a:latin typeface="Arial"/>
                <a:ea typeface="Arial"/>
                <a:cs typeface="Arial"/>
                <a:sym typeface="Arial"/>
              </a:rPr>
              <a:t>Family-focused plans with child/spouse benefits.</a:t>
            </a:r>
            <a:endParaRPr sz="1100">
              <a:latin typeface="Arial"/>
              <a:ea typeface="Arial"/>
              <a:cs typeface="Arial"/>
              <a:sym typeface="Arial"/>
            </a:endParaRPr>
          </a:p>
          <a:p>
            <a:pPr marL="457200" lvl="0" indent="-298450" algn="l" rtl="0">
              <a:lnSpc>
                <a:spcPct val="115000"/>
              </a:lnSpc>
              <a:spcBef>
                <a:spcPts val="0"/>
              </a:spcBef>
              <a:spcAft>
                <a:spcPts val="0"/>
              </a:spcAft>
              <a:buClr>
                <a:schemeClr val="lt1"/>
              </a:buClr>
              <a:buSzPts val="1100"/>
              <a:buFont typeface="Arial"/>
              <a:buChar char="●"/>
            </a:pPr>
            <a:r>
              <a:rPr lang="en" sz="1100">
                <a:latin typeface="Arial"/>
                <a:ea typeface="Arial"/>
                <a:cs typeface="Arial"/>
                <a:sym typeface="Arial"/>
              </a:rPr>
              <a:t>Affordable individual options with flexible terms and health riders.</a:t>
            </a:r>
            <a:endParaRPr sz="1100">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 sz="1100" b="1">
                <a:latin typeface="Arial"/>
                <a:ea typeface="Arial"/>
                <a:cs typeface="Arial"/>
                <a:sym typeface="Arial"/>
              </a:rPr>
              <a:t>Flexible Pricing</a:t>
            </a:r>
            <a:r>
              <a:rPr lang="en" sz="1100">
                <a:latin typeface="Arial"/>
                <a:ea typeface="Arial"/>
                <a:cs typeface="Arial"/>
                <a:sym typeface="Arial"/>
              </a:rPr>
              <a:t>:</a:t>
            </a:r>
            <a:endParaRPr sz="1100">
              <a:latin typeface="Arial"/>
              <a:ea typeface="Arial"/>
              <a:cs typeface="Arial"/>
              <a:sym typeface="Arial"/>
            </a:endParaRPr>
          </a:p>
          <a:p>
            <a:pPr marL="457200" lvl="0" indent="-298450" algn="l" rtl="0">
              <a:lnSpc>
                <a:spcPct val="115000"/>
              </a:lnSpc>
              <a:spcBef>
                <a:spcPts val="1200"/>
              </a:spcBef>
              <a:spcAft>
                <a:spcPts val="0"/>
              </a:spcAft>
              <a:buClr>
                <a:schemeClr val="lt1"/>
              </a:buClr>
              <a:buSzPts val="1100"/>
              <a:buFont typeface="Arial"/>
              <a:buChar char="●"/>
            </a:pPr>
            <a:r>
              <a:rPr lang="en" sz="1100">
                <a:latin typeface="Arial"/>
                <a:ea typeface="Arial"/>
                <a:cs typeface="Arial"/>
                <a:sym typeface="Arial"/>
              </a:rPr>
              <a:t>Tiered premiums based on income and life expectancy.</a:t>
            </a:r>
            <a:endParaRPr sz="1100">
              <a:latin typeface="Arial"/>
              <a:ea typeface="Arial"/>
              <a:cs typeface="Arial"/>
              <a:sym typeface="Arial"/>
            </a:endParaRPr>
          </a:p>
          <a:p>
            <a:pPr marL="457200" lvl="0" indent="-298450" algn="l" rtl="0">
              <a:lnSpc>
                <a:spcPct val="115000"/>
              </a:lnSpc>
              <a:spcBef>
                <a:spcPts val="0"/>
              </a:spcBef>
              <a:spcAft>
                <a:spcPts val="0"/>
              </a:spcAft>
              <a:buClr>
                <a:schemeClr val="lt1"/>
              </a:buClr>
              <a:buSzPts val="1100"/>
              <a:buFont typeface="Arial"/>
              <a:buChar char="●"/>
            </a:pPr>
            <a:r>
              <a:rPr lang="en" sz="1100">
                <a:latin typeface="Arial"/>
                <a:ea typeface="Arial"/>
                <a:cs typeface="Arial"/>
                <a:sym typeface="Arial"/>
              </a:rPr>
              <a:t>Age-specific discounts and dynamic adjustments for affordability.</a:t>
            </a:r>
            <a:endParaRPr sz="1100">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 sz="1100" b="1">
                <a:latin typeface="Arial"/>
                <a:ea typeface="Arial"/>
                <a:cs typeface="Arial"/>
                <a:sym typeface="Arial"/>
              </a:rPr>
              <a:t>Marketing Strategies</a:t>
            </a:r>
            <a:r>
              <a:rPr lang="en" sz="1100">
                <a:latin typeface="Arial"/>
                <a:ea typeface="Arial"/>
                <a:cs typeface="Arial"/>
                <a:sym typeface="Arial"/>
              </a:rPr>
              <a:t>:</a:t>
            </a:r>
            <a:endParaRPr sz="1100">
              <a:latin typeface="Arial"/>
              <a:ea typeface="Arial"/>
              <a:cs typeface="Arial"/>
              <a:sym typeface="Arial"/>
            </a:endParaRPr>
          </a:p>
          <a:p>
            <a:pPr marL="457200" lvl="0" indent="-298450" algn="l" rtl="0">
              <a:lnSpc>
                <a:spcPct val="115000"/>
              </a:lnSpc>
              <a:spcBef>
                <a:spcPts val="1200"/>
              </a:spcBef>
              <a:spcAft>
                <a:spcPts val="0"/>
              </a:spcAft>
              <a:buClr>
                <a:schemeClr val="lt1"/>
              </a:buClr>
              <a:buSzPts val="1100"/>
              <a:buFont typeface="Arial"/>
              <a:buChar char="●"/>
            </a:pPr>
            <a:r>
              <a:rPr lang="en" sz="1100">
                <a:latin typeface="Arial"/>
                <a:ea typeface="Arial"/>
                <a:cs typeface="Arial"/>
                <a:sym typeface="Arial"/>
              </a:rPr>
              <a:t>Target middle-aged, high-income groups.</a:t>
            </a:r>
            <a:endParaRPr sz="1100">
              <a:latin typeface="Arial"/>
              <a:ea typeface="Arial"/>
              <a:cs typeface="Arial"/>
              <a:sym typeface="Arial"/>
            </a:endParaRPr>
          </a:p>
          <a:p>
            <a:pPr marL="457200" lvl="0" indent="-298450" algn="l" rtl="0">
              <a:lnSpc>
                <a:spcPct val="115000"/>
              </a:lnSpc>
              <a:spcBef>
                <a:spcPts val="0"/>
              </a:spcBef>
              <a:spcAft>
                <a:spcPts val="0"/>
              </a:spcAft>
              <a:buClr>
                <a:schemeClr val="lt1"/>
              </a:buClr>
              <a:buSzPts val="1100"/>
              <a:buFont typeface="Arial"/>
              <a:buChar char="●"/>
            </a:pPr>
            <a:r>
              <a:rPr lang="en" sz="1100">
                <a:latin typeface="Arial"/>
                <a:ea typeface="Arial"/>
                <a:cs typeface="Arial"/>
                <a:sym typeface="Arial"/>
              </a:rPr>
              <a:t>Regional campaigns incorporating local economic trends.</a:t>
            </a:r>
            <a:endParaRPr sz="1100">
              <a:latin typeface="Arial"/>
              <a:ea typeface="Arial"/>
              <a:cs typeface="Arial"/>
              <a:sym typeface="Arial"/>
            </a:endParaRPr>
          </a:p>
          <a:p>
            <a:pPr marL="457200" lvl="0" indent="-298450" algn="l" rtl="0">
              <a:lnSpc>
                <a:spcPct val="115000"/>
              </a:lnSpc>
              <a:spcBef>
                <a:spcPts val="0"/>
              </a:spcBef>
              <a:spcAft>
                <a:spcPts val="0"/>
              </a:spcAft>
              <a:buClr>
                <a:schemeClr val="lt1"/>
              </a:buClr>
              <a:buSzPts val="1100"/>
              <a:buFont typeface="Arial"/>
              <a:buChar char="●"/>
            </a:pPr>
            <a:r>
              <a:rPr lang="en" sz="1100">
                <a:latin typeface="Arial"/>
                <a:ea typeface="Arial"/>
                <a:cs typeface="Arial"/>
                <a:sym typeface="Arial"/>
              </a:rPr>
              <a:t>Leverage digital channels and influencers for engagement.</a:t>
            </a:r>
            <a:endParaRPr sz="1100">
              <a:latin typeface="Arial"/>
              <a:ea typeface="Arial"/>
              <a:cs typeface="Arial"/>
              <a:sym typeface="Arial"/>
            </a:endParaRPr>
          </a:p>
          <a:p>
            <a:pPr marL="0" lvl="0" indent="0" algn="l" rtl="0">
              <a:spcBef>
                <a:spcPts val="120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6"/>
          <p:cNvSpPr txBox="1">
            <a:spLocks noGrp="1"/>
          </p:cNvSpPr>
          <p:nvPr>
            <p:ph type="sldNum" idx="12"/>
          </p:nvPr>
        </p:nvSpPr>
        <p:spPr>
          <a:xfrm>
            <a:off x="246888" y="308610"/>
            <a:ext cx="390906" cy="233172"/>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fld id="{00000000-1234-1234-1234-123412341234}" type="slidenum">
              <a:rPr lang="en" sz="1100"/>
              <a:t>16</a:t>
            </a:fld>
            <a:endParaRPr sz="1100"/>
          </a:p>
        </p:txBody>
      </p:sp>
      <p:sp>
        <p:nvSpPr>
          <p:cNvPr id="263" name="Google Shape;263;p36"/>
          <p:cNvSpPr txBox="1"/>
          <p:nvPr/>
        </p:nvSpPr>
        <p:spPr>
          <a:xfrm>
            <a:off x="714375" y="267145"/>
            <a:ext cx="3600600" cy="605700"/>
          </a:xfrm>
          <a:prstGeom prst="rect">
            <a:avLst/>
          </a:prstGeom>
          <a:noFill/>
          <a:ln>
            <a:noFill/>
          </a:ln>
        </p:spPr>
        <p:txBody>
          <a:bodyPr spcFirstLastPara="1" wrap="square" lIns="68575" tIns="34275" rIns="68575" bIns="34275" anchor="b" anchorCtr="0">
            <a:normAutofit lnSpcReduction="10000"/>
          </a:bodyPr>
          <a:lstStyle/>
          <a:p>
            <a:pPr marL="0" marR="0" lvl="0" indent="0" algn="l" rtl="0">
              <a:lnSpc>
                <a:spcPct val="90000"/>
              </a:lnSpc>
              <a:spcBef>
                <a:spcPts val="0"/>
              </a:spcBef>
              <a:spcAft>
                <a:spcPts val="0"/>
              </a:spcAft>
              <a:buClr>
                <a:schemeClr val="lt1"/>
              </a:buClr>
              <a:buSzPts val="2100"/>
              <a:buFont typeface="Twentieth Century"/>
              <a:buNone/>
            </a:pPr>
            <a:r>
              <a:rPr lang="en" sz="2100" b="1" cap="none">
                <a:solidFill>
                  <a:schemeClr val="lt1"/>
                </a:solidFill>
                <a:latin typeface="Twentieth Century"/>
                <a:ea typeface="Twentieth Century"/>
                <a:cs typeface="Twentieth Century"/>
                <a:sym typeface="Twentieth Century"/>
              </a:rPr>
              <a:t>ANALYSIS OF PREMIUM AMOUNT (PYTHON)</a:t>
            </a:r>
            <a:endParaRPr sz="1100"/>
          </a:p>
        </p:txBody>
      </p:sp>
      <p:sp>
        <p:nvSpPr>
          <p:cNvPr id="264" name="Google Shape;264;p36"/>
          <p:cNvSpPr txBox="1"/>
          <p:nvPr/>
        </p:nvSpPr>
        <p:spPr>
          <a:xfrm>
            <a:off x="566625" y="1021600"/>
            <a:ext cx="3933000" cy="3504600"/>
          </a:xfrm>
          <a:prstGeom prst="rect">
            <a:avLst/>
          </a:prstGeom>
          <a:noFill/>
          <a:ln>
            <a:noFill/>
          </a:ln>
        </p:spPr>
        <p:txBody>
          <a:bodyPr spcFirstLastPara="1" wrap="square" lIns="68575" tIns="34275" rIns="68575" bIns="34275" anchor="t" anchorCtr="0">
            <a:normAutofit/>
          </a:bodyPr>
          <a:lstStyle/>
          <a:p>
            <a:pPr marL="266700" marR="0" lvl="0" indent="-273050" algn="l" rtl="0">
              <a:lnSpc>
                <a:spcPct val="140000"/>
              </a:lnSpc>
              <a:spcBef>
                <a:spcPts val="0"/>
              </a:spcBef>
              <a:spcAft>
                <a:spcPts val="0"/>
              </a:spcAft>
              <a:buClr>
                <a:schemeClr val="accent6"/>
              </a:buClr>
              <a:buSzPts val="1100"/>
              <a:buFont typeface="Courier New"/>
              <a:buChar char="o"/>
            </a:pPr>
            <a:r>
              <a:rPr lang="en" sz="1100">
                <a:solidFill>
                  <a:schemeClr val="lt1"/>
                </a:solidFill>
                <a:latin typeface="Quattrocento Sans"/>
                <a:ea typeface="Quattrocento Sans"/>
                <a:cs typeface="Quattrocento Sans"/>
                <a:sym typeface="Quattrocento Sans"/>
              </a:rPr>
              <a:t>The data indicates that British Columbia has the highest average annual life insurance premium, while Quebec has the lowest. Newfoundland and Labrador, Nova Scotia, and New Brunswick exhibit relatively higher premiums compared to Manitoba, Alberta, and Saskatchewan. Across all provinces, as age increases, so do premiums, with the 51-86 age group showing the highest rates. Males consistently have higher premiums than females, particularly pronounced in the 51-86 age group. This trend is consistent across all age groups and provinces, highlighting age and gender as significant factors influencing life insurance premiums.</a:t>
            </a:r>
            <a:endParaRPr sz="1100">
              <a:solidFill>
                <a:schemeClr val="lt1"/>
              </a:solidFill>
              <a:latin typeface="Quattrocento Sans"/>
              <a:ea typeface="Quattrocento Sans"/>
              <a:cs typeface="Quattrocento Sans"/>
              <a:sym typeface="Quattrocento Sans"/>
            </a:endParaRPr>
          </a:p>
          <a:p>
            <a:pPr marL="266700" marR="0" lvl="0" indent="-203200" algn="l" rtl="0">
              <a:lnSpc>
                <a:spcPct val="140000"/>
              </a:lnSpc>
              <a:spcBef>
                <a:spcPts val="800"/>
              </a:spcBef>
              <a:spcAft>
                <a:spcPts val="0"/>
              </a:spcAft>
              <a:buClr>
                <a:schemeClr val="accent6"/>
              </a:buClr>
              <a:buSzPts val="1100"/>
              <a:buFont typeface="Courier New"/>
              <a:buNone/>
            </a:pPr>
            <a:endParaRPr sz="1100">
              <a:solidFill>
                <a:schemeClr val="lt1"/>
              </a:solidFill>
              <a:latin typeface="Quattrocento Sans"/>
              <a:ea typeface="Quattrocento Sans"/>
              <a:cs typeface="Quattrocento Sans"/>
              <a:sym typeface="Quattrocento Sans"/>
            </a:endParaRPr>
          </a:p>
        </p:txBody>
      </p:sp>
      <p:pic>
        <p:nvPicPr>
          <p:cNvPr id="265" name="Google Shape;265;p36" descr="A graph of different colored bars&#10;&#10;Description automatically generated"/>
          <p:cNvPicPr preferRelativeResize="0"/>
          <p:nvPr/>
        </p:nvPicPr>
        <p:blipFill rotWithShape="1">
          <a:blip r:embed="rId3">
            <a:alphaModFix/>
          </a:blip>
          <a:srcRect/>
          <a:stretch/>
        </p:blipFill>
        <p:spPr>
          <a:xfrm>
            <a:off x="4572000" y="1559093"/>
            <a:ext cx="4572000" cy="1764458"/>
          </a:xfrm>
          <a:prstGeom prst="rect">
            <a:avLst/>
          </a:prstGeom>
          <a:noFill/>
          <a:ln>
            <a:noFill/>
          </a:ln>
        </p:spPr>
      </p:pic>
      <p:sp>
        <p:nvSpPr>
          <p:cNvPr id="266" name="Google Shape;266;p36"/>
          <p:cNvSpPr txBox="1"/>
          <p:nvPr/>
        </p:nvSpPr>
        <p:spPr>
          <a:xfrm>
            <a:off x="6885826" y="4806601"/>
            <a:ext cx="1538081" cy="273844"/>
          </a:xfrm>
          <a:prstGeom prst="rect">
            <a:avLst/>
          </a:prstGeom>
          <a:noFill/>
          <a:ln>
            <a:noFill/>
          </a:ln>
        </p:spPr>
        <p:txBody>
          <a:bodyPr spcFirstLastPara="1" wrap="square" lIns="68575" tIns="34275" rIns="68575" bIns="34275" anchor="ctr" anchorCtr="0">
            <a:normAutofit/>
          </a:bodyPr>
          <a:lstStyle/>
          <a:p>
            <a:pPr marL="0" marR="0" lvl="0" indent="0" algn="ctr" rtl="0">
              <a:spcBef>
                <a:spcPts val="0"/>
              </a:spcBef>
              <a:spcAft>
                <a:spcPts val="0"/>
              </a:spcAft>
              <a:buNone/>
            </a:pPr>
            <a:fld id="{00000000-1234-1234-1234-123412341234}" type="slidenum">
              <a:rPr lang="en" sz="900" b="0" i="0">
                <a:solidFill>
                  <a:srgbClr val="FFFFFF"/>
                </a:solidFill>
                <a:latin typeface="Quattrocento Sans"/>
                <a:ea typeface="Quattrocento Sans"/>
                <a:cs typeface="Quattrocento Sans"/>
                <a:sym typeface="Quattrocento Sans"/>
              </a:rPr>
              <a:t>16</a:t>
            </a:fld>
            <a:endParaRPr sz="900" b="0" i="0">
              <a:solidFill>
                <a:srgbClr val="FFFFFF"/>
              </a:solidFill>
              <a:latin typeface="Quattrocento Sans"/>
              <a:ea typeface="Quattrocento Sans"/>
              <a:cs typeface="Quattrocento Sans"/>
              <a:sym typeface="Quattrocento Sans"/>
            </a:endParaRPr>
          </a:p>
        </p:txBody>
      </p:sp>
      <p:pic>
        <p:nvPicPr>
          <p:cNvPr id="267" name="Google Shape;267;p36" descr="A graph showing different colored bars&#10;&#10;Description automatically generated with medium confidence"/>
          <p:cNvPicPr preferRelativeResize="0"/>
          <p:nvPr/>
        </p:nvPicPr>
        <p:blipFill rotWithShape="1">
          <a:blip r:embed="rId4">
            <a:alphaModFix/>
          </a:blip>
          <a:srcRect/>
          <a:stretch/>
        </p:blipFill>
        <p:spPr>
          <a:xfrm>
            <a:off x="4572000" y="3323558"/>
            <a:ext cx="4571999" cy="1859279"/>
          </a:xfrm>
          <a:prstGeom prst="rect">
            <a:avLst/>
          </a:prstGeom>
          <a:noFill/>
          <a:ln>
            <a:noFill/>
          </a:ln>
        </p:spPr>
      </p:pic>
      <p:pic>
        <p:nvPicPr>
          <p:cNvPr id="268" name="Google Shape;268;p36" descr="A graph showing the age group&#10;&#10;Description automatically generated with medium confidence"/>
          <p:cNvPicPr preferRelativeResize="0"/>
          <p:nvPr/>
        </p:nvPicPr>
        <p:blipFill rotWithShape="1">
          <a:blip r:embed="rId5">
            <a:alphaModFix/>
          </a:blip>
          <a:srcRect/>
          <a:stretch/>
        </p:blipFill>
        <p:spPr>
          <a:xfrm>
            <a:off x="4572000" y="-47310"/>
            <a:ext cx="4572000" cy="162305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7"/>
          <p:cNvSpPr txBox="1">
            <a:spLocks noGrp="1"/>
          </p:cNvSpPr>
          <p:nvPr>
            <p:ph type="sldNum" idx="12"/>
          </p:nvPr>
        </p:nvSpPr>
        <p:spPr>
          <a:xfrm>
            <a:off x="246888" y="308610"/>
            <a:ext cx="390906" cy="233172"/>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fld id="{00000000-1234-1234-1234-123412341234}" type="slidenum">
              <a:rPr lang="en" sz="1100"/>
              <a:t>17</a:t>
            </a:fld>
            <a:endParaRPr sz="1100"/>
          </a:p>
        </p:txBody>
      </p:sp>
      <p:sp>
        <p:nvSpPr>
          <p:cNvPr id="274" name="Google Shape;274;p37"/>
          <p:cNvSpPr txBox="1"/>
          <p:nvPr/>
        </p:nvSpPr>
        <p:spPr>
          <a:xfrm>
            <a:off x="852675" y="-71896"/>
            <a:ext cx="3600300" cy="613800"/>
          </a:xfrm>
          <a:prstGeom prst="rect">
            <a:avLst/>
          </a:prstGeom>
          <a:noFill/>
          <a:ln>
            <a:noFill/>
          </a:ln>
        </p:spPr>
        <p:txBody>
          <a:bodyPr spcFirstLastPara="1" wrap="square" lIns="68575" tIns="34275" rIns="68575" bIns="34275" anchor="b" anchorCtr="0">
            <a:normAutofit/>
          </a:bodyPr>
          <a:lstStyle/>
          <a:p>
            <a:pPr marL="0" marR="0" lvl="0" indent="0" algn="l" rtl="0">
              <a:lnSpc>
                <a:spcPct val="90000"/>
              </a:lnSpc>
              <a:spcBef>
                <a:spcPts val="0"/>
              </a:spcBef>
              <a:spcAft>
                <a:spcPts val="0"/>
              </a:spcAft>
              <a:buClr>
                <a:schemeClr val="lt1"/>
              </a:buClr>
              <a:buSzPts val="2100"/>
              <a:buFont typeface="Twentieth Century"/>
              <a:buNone/>
            </a:pPr>
            <a:r>
              <a:rPr lang="en" sz="2100" b="1" cap="none">
                <a:solidFill>
                  <a:schemeClr val="lt1"/>
                </a:solidFill>
                <a:latin typeface="Twentieth Century"/>
                <a:ea typeface="Twentieth Century"/>
                <a:cs typeface="Twentieth Century"/>
                <a:sym typeface="Twentieth Century"/>
              </a:rPr>
              <a:t>MARKET ANALYSIS  (PYTHON)</a:t>
            </a:r>
            <a:endParaRPr sz="1100"/>
          </a:p>
        </p:txBody>
      </p:sp>
      <p:sp>
        <p:nvSpPr>
          <p:cNvPr id="275" name="Google Shape;275;p37"/>
          <p:cNvSpPr txBox="1"/>
          <p:nvPr/>
        </p:nvSpPr>
        <p:spPr>
          <a:xfrm>
            <a:off x="349750" y="646900"/>
            <a:ext cx="4130700" cy="4278000"/>
          </a:xfrm>
          <a:prstGeom prst="rect">
            <a:avLst/>
          </a:prstGeom>
          <a:noFill/>
          <a:ln>
            <a:noFill/>
          </a:ln>
        </p:spPr>
        <p:txBody>
          <a:bodyPr spcFirstLastPara="1" wrap="square" lIns="68575" tIns="34275" rIns="68575" bIns="34275" anchor="t" anchorCtr="0">
            <a:normAutofit fontScale="92500" lnSpcReduction="10000"/>
          </a:bodyPr>
          <a:lstStyle/>
          <a:p>
            <a:pPr marL="266700" marR="0" lvl="0" indent="-280511" algn="just" rtl="0">
              <a:lnSpc>
                <a:spcPct val="140000"/>
              </a:lnSpc>
              <a:spcBef>
                <a:spcPts val="0"/>
              </a:spcBef>
              <a:spcAft>
                <a:spcPts val="0"/>
              </a:spcAft>
              <a:buClr>
                <a:schemeClr val="accent6"/>
              </a:buClr>
              <a:buSzPct val="100000"/>
              <a:buFont typeface="Courier New"/>
              <a:buChar char="o"/>
            </a:pPr>
            <a:r>
              <a:rPr lang="en" sz="1100" b="1">
                <a:solidFill>
                  <a:schemeClr val="lt1"/>
                </a:solidFill>
                <a:latin typeface="Quattrocento Sans"/>
                <a:ea typeface="Quattrocento Sans"/>
                <a:cs typeface="Quattrocento Sans"/>
                <a:sym typeface="Quattrocento Sans"/>
              </a:rPr>
              <a:t>Competitor Presence: Active Insurers by Province</a:t>
            </a:r>
            <a:r>
              <a:rPr lang="en" sz="1100">
                <a:solidFill>
                  <a:schemeClr val="lt1"/>
                </a:solidFill>
                <a:latin typeface="Quattrocento Sans"/>
                <a:ea typeface="Quattrocento Sans"/>
                <a:cs typeface="Quattrocento Sans"/>
                <a:sym typeface="Quattrocento Sans"/>
              </a:rPr>
              <a:t> The distribution of active insurers is fairly even across the provinces, with each province hosting about 50-70 active insurers. This indicates a competitive market across all regions, suggesting that no single province is overwhelmingly dominant in terms of the number of active insurers.</a:t>
            </a:r>
            <a:endParaRPr sz="1100"/>
          </a:p>
          <a:p>
            <a:pPr marL="266700" marR="0" lvl="0" indent="-280511" algn="just" rtl="0">
              <a:lnSpc>
                <a:spcPct val="140000"/>
              </a:lnSpc>
              <a:spcBef>
                <a:spcPts val="800"/>
              </a:spcBef>
              <a:spcAft>
                <a:spcPts val="0"/>
              </a:spcAft>
              <a:buClr>
                <a:schemeClr val="accent6"/>
              </a:buClr>
              <a:buSzPct val="100000"/>
              <a:buFont typeface="Courier New"/>
              <a:buChar char="o"/>
            </a:pPr>
            <a:r>
              <a:rPr lang="en" sz="1100" b="1">
                <a:solidFill>
                  <a:schemeClr val="lt1"/>
                </a:solidFill>
                <a:latin typeface="Quattrocento Sans"/>
                <a:ea typeface="Quattrocento Sans"/>
                <a:cs typeface="Quattrocento Sans"/>
                <a:sym typeface="Quattrocento Sans"/>
              </a:rPr>
              <a:t>Economic Stability: Weekly Benefits Paid by Province ($Millions)</a:t>
            </a:r>
            <a:r>
              <a:rPr lang="en" sz="1100">
                <a:solidFill>
                  <a:schemeClr val="lt1"/>
                </a:solidFill>
                <a:latin typeface="Quattrocento Sans"/>
                <a:ea typeface="Quattrocento Sans"/>
                <a:cs typeface="Quattrocento Sans"/>
                <a:sym typeface="Quattrocento Sans"/>
              </a:rPr>
              <a:t> Ontario (ON) stands out with significantly higher weekly benefits paid compared to other provinces, followed by Quebec (QC) and Alberta (AB). These provinces have a more active insurance market in terms of payouts, indicating strong economic stability and a substantial customer base. The lower payout figures in other provinces suggest less economic activity in those regions.</a:t>
            </a:r>
            <a:endParaRPr sz="1100"/>
          </a:p>
          <a:p>
            <a:pPr marL="266700" marR="0" lvl="0" indent="-280511" algn="just" rtl="0">
              <a:lnSpc>
                <a:spcPct val="140000"/>
              </a:lnSpc>
              <a:spcBef>
                <a:spcPts val="800"/>
              </a:spcBef>
              <a:spcAft>
                <a:spcPts val="0"/>
              </a:spcAft>
              <a:buClr>
                <a:schemeClr val="accent6"/>
              </a:buClr>
              <a:buSzPct val="100000"/>
              <a:buFont typeface="Courier New"/>
              <a:buChar char="o"/>
            </a:pPr>
            <a:r>
              <a:rPr lang="en" sz="1100" b="1">
                <a:solidFill>
                  <a:schemeClr val="lt1"/>
                </a:solidFill>
                <a:latin typeface="Quattrocento Sans"/>
                <a:ea typeface="Quattrocento Sans"/>
                <a:cs typeface="Quattrocento Sans"/>
                <a:sym typeface="Quattrocento Sans"/>
              </a:rPr>
              <a:t>Growth Potential: Insurance Penetration Rate by Province</a:t>
            </a:r>
            <a:r>
              <a:rPr lang="en" sz="1100">
                <a:solidFill>
                  <a:schemeClr val="lt1"/>
                </a:solidFill>
                <a:latin typeface="Quattrocento Sans"/>
                <a:ea typeface="Quattrocento Sans"/>
                <a:cs typeface="Quattrocento Sans"/>
                <a:sym typeface="Quattrocento Sans"/>
              </a:rPr>
              <a:t> Most provinces have a high insurance penetration rate, close to 80%, indicating a mature market with extensive coverage. The high penetration rates suggest that there may be limited growth potential in increasing the penetration rate further. However, there might still be opportunities in offering more tailored or innovative insurance products to meet specific regional needs.</a:t>
            </a:r>
            <a:endParaRPr sz="1200">
              <a:solidFill>
                <a:schemeClr val="lt1"/>
              </a:solidFill>
              <a:latin typeface="Quattrocento Sans"/>
              <a:ea typeface="Quattrocento Sans"/>
              <a:cs typeface="Quattrocento Sans"/>
              <a:sym typeface="Quattrocento Sans"/>
            </a:endParaRPr>
          </a:p>
        </p:txBody>
      </p:sp>
      <p:sp>
        <p:nvSpPr>
          <p:cNvPr id="276" name="Google Shape;276;p37"/>
          <p:cNvSpPr txBox="1"/>
          <p:nvPr/>
        </p:nvSpPr>
        <p:spPr>
          <a:xfrm>
            <a:off x="6885826" y="4806601"/>
            <a:ext cx="1538081" cy="273844"/>
          </a:xfrm>
          <a:prstGeom prst="rect">
            <a:avLst/>
          </a:prstGeom>
          <a:noFill/>
          <a:ln>
            <a:noFill/>
          </a:ln>
        </p:spPr>
        <p:txBody>
          <a:bodyPr spcFirstLastPara="1" wrap="square" lIns="68575" tIns="34275" rIns="68575" bIns="34275" anchor="ctr" anchorCtr="0">
            <a:normAutofit/>
          </a:bodyPr>
          <a:lstStyle/>
          <a:p>
            <a:pPr marL="0" marR="0" lvl="0" indent="0" algn="ctr" rtl="0">
              <a:spcBef>
                <a:spcPts val="0"/>
              </a:spcBef>
              <a:spcAft>
                <a:spcPts val="0"/>
              </a:spcAft>
              <a:buNone/>
            </a:pPr>
            <a:fld id="{00000000-1234-1234-1234-123412341234}" type="slidenum">
              <a:rPr lang="en" sz="900" b="0" i="0">
                <a:solidFill>
                  <a:srgbClr val="FFFFFF"/>
                </a:solidFill>
                <a:latin typeface="Quattrocento Sans"/>
                <a:ea typeface="Quattrocento Sans"/>
                <a:cs typeface="Quattrocento Sans"/>
                <a:sym typeface="Quattrocento Sans"/>
              </a:rPr>
              <a:t>17</a:t>
            </a:fld>
            <a:endParaRPr sz="900" b="0" i="0">
              <a:solidFill>
                <a:srgbClr val="FFFFFF"/>
              </a:solidFill>
              <a:latin typeface="Quattrocento Sans"/>
              <a:ea typeface="Quattrocento Sans"/>
              <a:cs typeface="Quattrocento Sans"/>
              <a:sym typeface="Quattrocento Sans"/>
            </a:endParaRPr>
          </a:p>
        </p:txBody>
      </p:sp>
      <p:pic>
        <p:nvPicPr>
          <p:cNvPr id="277" name="Google Shape;277;p37" descr="A graph with green bars&#10;&#10;Description automatically generated"/>
          <p:cNvPicPr preferRelativeResize="0"/>
          <p:nvPr/>
        </p:nvPicPr>
        <p:blipFill rotWithShape="1">
          <a:blip r:embed="rId3">
            <a:alphaModFix/>
          </a:blip>
          <a:srcRect/>
          <a:stretch/>
        </p:blipFill>
        <p:spPr>
          <a:xfrm>
            <a:off x="4572000" y="-8495"/>
            <a:ext cx="4571998" cy="1764458"/>
          </a:xfrm>
          <a:prstGeom prst="rect">
            <a:avLst/>
          </a:prstGeom>
          <a:noFill/>
          <a:ln>
            <a:noFill/>
          </a:ln>
        </p:spPr>
      </p:pic>
      <p:pic>
        <p:nvPicPr>
          <p:cNvPr id="278" name="Google Shape;278;p37" descr="A graph with orange bars&#10;&#10;Description automatically generated"/>
          <p:cNvPicPr preferRelativeResize="0"/>
          <p:nvPr/>
        </p:nvPicPr>
        <p:blipFill rotWithShape="1">
          <a:blip r:embed="rId4">
            <a:alphaModFix/>
          </a:blip>
          <a:srcRect/>
          <a:stretch/>
        </p:blipFill>
        <p:spPr>
          <a:xfrm>
            <a:off x="4572000" y="1755963"/>
            <a:ext cx="4571999" cy="1689652"/>
          </a:xfrm>
          <a:prstGeom prst="rect">
            <a:avLst/>
          </a:prstGeom>
          <a:noFill/>
          <a:ln>
            <a:noFill/>
          </a:ln>
        </p:spPr>
      </p:pic>
      <p:pic>
        <p:nvPicPr>
          <p:cNvPr id="279" name="Google Shape;279;p37" descr="A graph of growth potential&#10;&#10;Description automatically generated"/>
          <p:cNvPicPr preferRelativeResize="0"/>
          <p:nvPr/>
        </p:nvPicPr>
        <p:blipFill rotWithShape="1">
          <a:blip r:embed="rId5">
            <a:alphaModFix/>
          </a:blip>
          <a:srcRect/>
          <a:stretch/>
        </p:blipFill>
        <p:spPr>
          <a:xfrm>
            <a:off x="4572000" y="3418482"/>
            <a:ext cx="4572000" cy="168965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3"/>
        <p:cNvGrpSpPr/>
        <p:nvPr/>
      </p:nvGrpSpPr>
      <p:grpSpPr>
        <a:xfrm>
          <a:off x="0" y="0"/>
          <a:ext cx="0" cy="0"/>
          <a:chOff x="0" y="0"/>
          <a:chExt cx="0" cy="0"/>
        </a:xfrm>
      </p:grpSpPr>
      <p:sp>
        <p:nvSpPr>
          <p:cNvPr id="284" name="Google Shape;284;p38"/>
          <p:cNvSpPr/>
          <p:nvPr/>
        </p:nvSpPr>
        <p:spPr>
          <a:xfrm>
            <a:off x="8" y="0"/>
            <a:ext cx="4571993" cy="5143501"/>
          </a:xfrm>
          <a:prstGeom prst="rect">
            <a:avLst/>
          </a:prstGeom>
          <a:solidFill>
            <a:srgbClr val="26262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Quattrocento Sans"/>
              <a:ea typeface="Quattrocento Sans"/>
              <a:cs typeface="Quattrocento Sans"/>
              <a:sym typeface="Quattrocento Sans"/>
            </a:endParaRPr>
          </a:p>
        </p:txBody>
      </p:sp>
      <p:sp>
        <p:nvSpPr>
          <p:cNvPr id="285" name="Google Shape;285;p38"/>
          <p:cNvSpPr txBox="1">
            <a:spLocks noGrp="1"/>
          </p:cNvSpPr>
          <p:nvPr>
            <p:ph type="title"/>
          </p:nvPr>
        </p:nvSpPr>
        <p:spPr>
          <a:xfrm>
            <a:off x="176981" y="-16016"/>
            <a:ext cx="3914960" cy="653418"/>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Clr>
                <a:schemeClr val="lt1"/>
              </a:buClr>
              <a:buSzPts val="2100"/>
              <a:buFont typeface="Twentieth Century"/>
              <a:buNone/>
            </a:pPr>
            <a:r>
              <a:rPr lang="en" sz="2100"/>
              <a:t>EXPLANATION OF PREMIUM AMOUNT FORMULA</a:t>
            </a:r>
            <a:r>
              <a:rPr lang="en" sz="2100">
                <a:latin typeface="Twentieth Century"/>
                <a:ea typeface="Twentieth Century"/>
                <a:cs typeface="Twentieth Century"/>
                <a:sym typeface="Twentieth Century"/>
              </a:rPr>
              <a:t> (MS EXCEL)</a:t>
            </a:r>
            <a:endParaRPr sz="1100"/>
          </a:p>
        </p:txBody>
      </p:sp>
      <p:sp>
        <p:nvSpPr>
          <p:cNvPr id="286" name="Google Shape;286;p38"/>
          <p:cNvSpPr txBox="1">
            <a:spLocks noGrp="1"/>
          </p:cNvSpPr>
          <p:nvPr>
            <p:ph type="sldNum" idx="12"/>
          </p:nvPr>
        </p:nvSpPr>
        <p:spPr>
          <a:xfrm>
            <a:off x="120650" y="2434829"/>
            <a:ext cx="504718" cy="257826"/>
          </a:xfrm>
          <a:prstGeom prst="rect">
            <a:avLst/>
          </a:prstGeom>
          <a:noFill/>
          <a:ln>
            <a:noFill/>
          </a:ln>
        </p:spPr>
        <p:txBody>
          <a:bodyPr spcFirstLastPara="1" wrap="square" lIns="68575" tIns="34275" rIns="68575" bIns="34275" anchor="ctr" anchorCtr="0">
            <a:normAutofit/>
          </a:bodyPr>
          <a:lstStyle/>
          <a:p>
            <a:pPr marL="0" lvl="0" indent="0" algn="ctr" rtl="0">
              <a:spcBef>
                <a:spcPts val="0"/>
              </a:spcBef>
              <a:spcAft>
                <a:spcPts val="0"/>
              </a:spcAft>
              <a:buNone/>
            </a:pPr>
            <a:fld id="{00000000-1234-1234-1234-123412341234}" type="slidenum">
              <a:rPr lang="en" sz="1100"/>
              <a:t>18</a:t>
            </a:fld>
            <a:endParaRPr sz="1100"/>
          </a:p>
        </p:txBody>
      </p:sp>
      <p:sp>
        <p:nvSpPr>
          <p:cNvPr id="287" name="Google Shape;287;p38"/>
          <p:cNvSpPr txBox="1">
            <a:spLocks noGrp="1"/>
          </p:cNvSpPr>
          <p:nvPr>
            <p:ph type="ftr" idx="11"/>
          </p:nvPr>
        </p:nvSpPr>
        <p:spPr>
          <a:xfrm rot="5400000">
            <a:off x="-262384" y="3919521"/>
            <a:ext cx="1247621" cy="235134"/>
          </a:xfrm>
          <a:prstGeom prst="rect">
            <a:avLst/>
          </a:prstGeom>
          <a:noFill/>
          <a:ln>
            <a:noFill/>
          </a:ln>
        </p:spPr>
        <p:txBody>
          <a:bodyPr spcFirstLastPara="1" wrap="square" lIns="68575" tIns="34275" rIns="68575" bIns="34275" anchor="ctr" anchorCtr="0">
            <a:normAutofit/>
          </a:bodyPr>
          <a:lstStyle/>
          <a:p>
            <a:pPr marL="0" lvl="0" indent="0" algn="r" rtl="0">
              <a:spcBef>
                <a:spcPts val="0"/>
              </a:spcBef>
              <a:spcAft>
                <a:spcPts val="0"/>
              </a:spcAft>
              <a:buNone/>
            </a:pPr>
            <a:endParaRPr sz="700">
              <a:latin typeface="Quattrocento Sans"/>
              <a:ea typeface="Quattrocento Sans"/>
              <a:cs typeface="Quattrocento Sans"/>
              <a:sym typeface="Quattrocento Sans"/>
            </a:endParaRPr>
          </a:p>
        </p:txBody>
      </p:sp>
      <p:sp>
        <p:nvSpPr>
          <p:cNvPr id="288" name="Google Shape;288;p38"/>
          <p:cNvSpPr/>
          <p:nvPr/>
        </p:nvSpPr>
        <p:spPr>
          <a:xfrm>
            <a:off x="4572000" y="0"/>
            <a:ext cx="4571993" cy="5143501"/>
          </a:xfrm>
          <a:prstGeom prst="rect">
            <a:avLst/>
          </a:prstGeom>
          <a:solidFill>
            <a:srgbClr val="F2F2F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Quattrocento Sans"/>
              <a:ea typeface="Quattrocento Sans"/>
              <a:cs typeface="Quattrocento Sans"/>
              <a:sym typeface="Quattrocento Sans"/>
            </a:endParaRPr>
          </a:p>
        </p:txBody>
      </p:sp>
      <p:sp>
        <p:nvSpPr>
          <p:cNvPr id="289" name="Google Shape;289;p38"/>
          <p:cNvSpPr/>
          <p:nvPr/>
        </p:nvSpPr>
        <p:spPr>
          <a:xfrm>
            <a:off x="5050988" y="482063"/>
            <a:ext cx="342900" cy="3429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Quattrocento Sans"/>
              <a:ea typeface="Quattrocento Sans"/>
              <a:cs typeface="Quattrocento Sans"/>
              <a:sym typeface="Quattrocento Sans"/>
            </a:endParaRPr>
          </a:p>
        </p:txBody>
      </p:sp>
      <p:pic>
        <p:nvPicPr>
          <p:cNvPr id="290" name="Google Shape;290;p38" descr="A line with colorful lines and numbers&#10;&#10;Description automatically generated with medium confidence"/>
          <p:cNvPicPr preferRelativeResize="0">
            <a:picLocks noGrp="1"/>
          </p:cNvPicPr>
          <p:nvPr>
            <p:ph type="body" idx="1"/>
          </p:nvPr>
        </p:nvPicPr>
        <p:blipFill rotWithShape="1">
          <a:blip r:embed="rId3">
            <a:alphaModFix/>
          </a:blip>
          <a:srcRect/>
          <a:stretch/>
        </p:blipFill>
        <p:spPr>
          <a:xfrm>
            <a:off x="0" y="2665272"/>
            <a:ext cx="2034540" cy="2462213"/>
          </a:xfrm>
          <a:prstGeom prst="rect">
            <a:avLst/>
          </a:prstGeom>
          <a:noFill/>
          <a:ln>
            <a:noFill/>
          </a:ln>
        </p:spPr>
      </p:pic>
      <p:pic>
        <p:nvPicPr>
          <p:cNvPr id="291" name="Google Shape;291;p38" descr="A green and white rectangular box with black text&#10;&#10;Description automatically generated"/>
          <p:cNvPicPr preferRelativeResize="0"/>
          <p:nvPr/>
        </p:nvPicPr>
        <p:blipFill rotWithShape="1">
          <a:blip r:embed="rId4">
            <a:alphaModFix/>
          </a:blip>
          <a:srcRect/>
          <a:stretch/>
        </p:blipFill>
        <p:spPr>
          <a:xfrm>
            <a:off x="4682729" y="155912"/>
            <a:ext cx="4436789" cy="4892816"/>
          </a:xfrm>
          <a:prstGeom prst="rect">
            <a:avLst/>
          </a:prstGeom>
          <a:noFill/>
          <a:ln>
            <a:noFill/>
          </a:ln>
        </p:spPr>
      </p:pic>
      <p:pic>
        <p:nvPicPr>
          <p:cNvPr id="292" name="Google Shape;292;p38" descr="A math equations and formulas on a white background&#10;&#10;Description automatically generated"/>
          <p:cNvPicPr preferRelativeResize="0"/>
          <p:nvPr/>
        </p:nvPicPr>
        <p:blipFill rotWithShape="1">
          <a:blip r:embed="rId5">
            <a:alphaModFix/>
          </a:blip>
          <a:srcRect/>
          <a:stretch/>
        </p:blipFill>
        <p:spPr>
          <a:xfrm>
            <a:off x="9921" y="898089"/>
            <a:ext cx="4557440" cy="1931837"/>
          </a:xfrm>
          <a:prstGeom prst="rect">
            <a:avLst/>
          </a:prstGeom>
          <a:noFill/>
          <a:ln>
            <a:noFill/>
          </a:ln>
        </p:spPr>
      </p:pic>
      <p:pic>
        <p:nvPicPr>
          <p:cNvPr id="293" name="Google Shape;293;p38" descr="A graph of mathematical equations&#10;&#10;Description automatically generated"/>
          <p:cNvPicPr preferRelativeResize="0"/>
          <p:nvPr/>
        </p:nvPicPr>
        <p:blipFill rotWithShape="1">
          <a:blip r:embed="rId6">
            <a:alphaModFix/>
          </a:blip>
          <a:srcRect/>
          <a:stretch/>
        </p:blipFill>
        <p:spPr>
          <a:xfrm>
            <a:off x="2044454" y="2484666"/>
            <a:ext cx="2613801" cy="266474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7"/>
        <p:cNvGrpSpPr/>
        <p:nvPr/>
      </p:nvGrpSpPr>
      <p:grpSpPr>
        <a:xfrm>
          <a:off x="0" y="0"/>
          <a:ext cx="0" cy="0"/>
          <a:chOff x="0" y="0"/>
          <a:chExt cx="0" cy="0"/>
        </a:xfrm>
      </p:grpSpPr>
      <p:sp>
        <p:nvSpPr>
          <p:cNvPr id="298" name="Google Shape;298;p39"/>
          <p:cNvSpPr/>
          <p:nvPr/>
        </p:nvSpPr>
        <p:spPr>
          <a:xfrm>
            <a:off x="8" y="0"/>
            <a:ext cx="4571993" cy="5143501"/>
          </a:xfrm>
          <a:prstGeom prst="rect">
            <a:avLst/>
          </a:prstGeom>
          <a:solidFill>
            <a:srgbClr val="26262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Quattrocento Sans"/>
              <a:ea typeface="Quattrocento Sans"/>
              <a:cs typeface="Quattrocento Sans"/>
              <a:sym typeface="Quattrocento Sans"/>
            </a:endParaRPr>
          </a:p>
        </p:txBody>
      </p:sp>
      <p:sp>
        <p:nvSpPr>
          <p:cNvPr id="299" name="Google Shape;299;p39"/>
          <p:cNvSpPr txBox="1">
            <a:spLocks noGrp="1"/>
          </p:cNvSpPr>
          <p:nvPr>
            <p:ph type="title"/>
          </p:nvPr>
        </p:nvSpPr>
        <p:spPr>
          <a:xfrm>
            <a:off x="176980" y="-16016"/>
            <a:ext cx="4940711" cy="653418"/>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Clr>
                <a:schemeClr val="lt1"/>
              </a:buClr>
              <a:buSzPts val="2100"/>
              <a:buFont typeface="Twentieth Century"/>
              <a:buNone/>
            </a:pPr>
            <a:r>
              <a:rPr lang="en" sz="2100"/>
              <a:t>PREMIUM AMOUNT MODELING</a:t>
            </a:r>
            <a:r>
              <a:rPr lang="en" sz="2100">
                <a:latin typeface="Twentieth Century"/>
                <a:ea typeface="Twentieth Century"/>
                <a:cs typeface="Twentieth Century"/>
                <a:sym typeface="Twentieth Century"/>
              </a:rPr>
              <a:t>(MS EXCEL- MACROS)</a:t>
            </a:r>
            <a:endParaRPr sz="1100"/>
          </a:p>
        </p:txBody>
      </p:sp>
      <p:sp>
        <p:nvSpPr>
          <p:cNvPr id="300" name="Google Shape;300;p39"/>
          <p:cNvSpPr txBox="1">
            <a:spLocks noGrp="1"/>
          </p:cNvSpPr>
          <p:nvPr>
            <p:ph type="sldNum" idx="12"/>
          </p:nvPr>
        </p:nvSpPr>
        <p:spPr>
          <a:xfrm>
            <a:off x="120650" y="2434829"/>
            <a:ext cx="504718" cy="257826"/>
          </a:xfrm>
          <a:prstGeom prst="rect">
            <a:avLst/>
          </a:prstGeom>
          <a:noFill/>
          <a:ln>
            <a:noFill/>
          </a:ln>
        </p:spPr>
        <p:txBody>
          <a:bodyPr spcFirstLastPara="1" wrap="square" lIns="68575" tIns="34275" rIns="68575" bIns="34275" anchor="ctr" anchorCtr="0">
            <a:normAutofit/>
          </a:bodyPr>
          <a:lstStyle/>
          <a:p>
            <a:pPr marL="0" lvl="0" indent="0" algn="ctr" rtl="0">
              <a:spcBef>
                <a:spcPts val="0"/>
              </a:spcBef>
              <a:spcAft>
                <a:spcPts val="0"/>
              </a:spcAft>
              <a:buNone/>
            </a:pPr>
            <a:fld id="{00000000-1234-1234-1234-123412341234}" type="slidenum">
              <a:rPr lang="en" sz="1100"/>
              <a:t>19</a:t>
            </a:fld>
            <a:endParaRPr sz="1100"/>
          </a:p>
        </p:txBody>
      </p:sp>
      <p:sp>
        <p:nvSpPr>
          <p:cNvPr id="301" name="Google Shape;301;p39"/>
          <p:cNvSpPr txBox="1">
            <a:spLocks noGrp="1"/>
          </p:cNvSpPr>
          <p:nvPr>
            <p:ph type="ftr" idx="11"/>
          </p:nvPr>
        </p:nvSpPr>
        <p:spPr>
          <a:xfrm rot="5400000">
            <a:off x="-262384" y="3919521"/>
            <a:ext cx="1247621" cy="235134"/>
          </a:xfrm>
          <a:prstGeom prst="rect">
            <a:avLst/>
          </a:prstGeom>
          <a:noFill/>
          <a:ln>
            <a:noFill/>
          </a:ln>
        </p:spPr>
        <p:txBody>
          <a:bodyPr spcFirstLastPara="1" wrap="square" lIns="68575" tIns="34275" rIns="68575" bIns="34275" anchor="ctr" anchorCtr="0">
            <a:normAutofit/>
          </a:bodyPr>
          <a:lstStyle/>
          <a:p>
            <a:pPr marL="0" lvl="0" indent="0" algn="r" rtl="0">
              <a:spcBef>
                <a:spcPts val="0"/>
              </a:spcBef>
              <a:spcAft>
                <a:spcPts val="0"/>
              </a:spcAft>
              <a:buNone/>
            </a:pPr>
            <a:endParaRPr sz="700">
              <a:latin typeface="Quattrocento Sans"/>
              <a:ea typeface="Quattrocento Sans"/>
              <a:cs typeface="Quattrocento Sans"/>
              <a:sym typeface="Quattrocento Sans"/>
            </a:endParaRPr>
          </a:p>
        </p:txBody>
      </p:sp>
      <p:sp>
        <p:nvSpPr>
          <p:cNvPr id="302" name="Google Shape;302;p39"/>
          <p:cNvSpPr/>
          <p:nvPr/>
        </p:nvSpPr>
        <p:spPr>
          <a:xfrm>
            <a:off x="4572000" y="0"/>
            <a:ext cx="4571993" cy="5143501"/>
          </a:xfrm>
          <a:prstGeom prst="rect">
            <a:avLst/>
          </a:prstGeom>
          <a:solidFill>
            <a:srgbClr val="F2F2F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Quattrocento Sans"/>
              <a:ea typeface="Quattrocento Sans"/>
              <a:cs typeface="Quattrocento Sans"/>
              <a:sym typeface="Quattrocento Sans"/>
            </a:endParaRPr>
          </a:p>
        </p:txBody>
      </p:sp>
      <p:sp>
        <p:nvSpPr>
          <p:cNvPr id="303" name="Google Shape;303;p39"/>
          <p:cNvSpPr/>
          <p:nvPr/>
        </p:nvSpPr>
        <p:spPr>
          <a:xfrm>
            <a:off x="5050988" y="482063"/>
            <a:ext cx="342900" cy="3429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Quattrocento Sans"/>
              <a:ea typeface="Quattrocento Sans"/>
              <a:cs typeface="Quattrocento Sans"/>
              <a:sym typeface="Quattrocento Sans"/>
            </a:endParaRPr>
          </a:p>
        </p:txBody>
      </p:sp>
      <p:pic>
        <p:nvPicPr>
          <p:cNvPr id="304" name="Google Shape;304;p39" descr="A screenshot of a green screen&#10;&#10;Description automatically generated"/>
          <p:cNvPicPr preferRelativeResize="0">
            <a:picLocks noGrp="1"/>
          </p:cNvPicPr>
          <p:nvPr>
            <p:ph type="body" idx="1"/>
          </p:nvPr>
        </p:nvPicPr>
        <p:blipFill rotWithShape="1">
          <a:blip r:embed="rId3">
            <a:alphaModFix/>
          </a:blip>
          <a:srcRect/>
          <a:stretch/>
        </p:blipFill>
        <p:spPr>
          <a:xfrm>
            <a:off x="66603" y="878066"/>
            <a:ext cx="4505396" cy="2224426"/>
          </a:xfrm>
          <a:prstGeom prst="rect">
            <a:avLst/>
          </a:prstGeom>
          <a:noFill/>
          <a:ln>
            <a:noFill/>
          </a:ln>
        </p:spPr>
      </p:pic>
      <p:pic>
        <p:nvPicPr>
          <p:cNvPr id="305" name="Google Shape;305;p39" descr="A screenshot of a computer&#10;&#10;Description automatically generated"/>
          <p:cNvPicPr preferRelativeResize="0"/>
          <p:nvPr/>
        </p:nvPicPr>
        <p:blipFill rotWithShape="1">
          <a:blip r:embed="rId4">
            <a:alphaModFix/>
          </a:blip>
          <a:srcRect/>
          <a:stretch/>
        </p:blipFill>
        <p:spPr>
          <a:xfrm>
            <a:off x="66604" y="2976824"/>
            <a:ext cx="4505396" cy="2182693"/>
          </a:xfrm>
          <a:prstGeom prst="rect">
            <a:avLst/>
          </a:prstGeom>
          <a:noFill/>
          <a:ln>
            <a:noFill/>
          </a:ln>
        </p:spPr>
      </p:pic>
      <p:pic>
        <p:nvPicPr>
          <p:cNvPr id="306" name="Google Shape;306;p39" descr="A screenshot of a computer&#10;&#10;Description automatically generated"/>
          <p:cNvPicPr preferRelativeResize="0"/>
          <p:nvPr/>
        </p:nvPicPr>
        <p:blipFill rotWithShape="1">
          <a:blip r:embed="rId5">
            <a:alphaModFix/>
          </a:blip>
          <a:srcRect/>
          <a:stretch/>
        </p:blipFill>
        <p:spPr>
          <a:xfrm>
            <a:off x="4571999" y="2859840"/>
            <a:ext cx="4505397" cy="2354495"/>
          </a:xfrm>
          <a:prstGeom prst="rect">
            <a:avLst/>
          </a:prstGeom>
          <a:noFill/>
          <a:ln>
            <a:noFill/>
          </a:ln>
        </p:spPr>
      </p:pic>
      <p:pic>
        <p:nvPicPr>
          <p:cNvPr id="307" name="Google Shape;307;p39" descr="A screenshot of a computer&#10;&#10;Description automatically generated"/>
          <p:cNvPicPr preferRelativeResize="0"/>
          <p:nvPr/>
        </p:nvPicPr>
        <p:blipFill rotWithShape="1">
          <a:blip r:embed="rId6">
            <a:alphaModFix/>
          </a:blip>
          <a:srcRect/>
          <a:stretch/>
        </p:blipFill>
        <p:spPr>
          <a:xfrm>
            <a:off x="4748972" y="140901"/>
            <a:ext cx="4056764" cy="260761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2"/>
          <p:cNvSpPr txBox="1">
            <a:spLocks noGrp="1"/>
          </p:cNvSpPr>
          <p:nvPr>
            <p:ph type="title"/>
          </p:nvPr>
        </p:nvSpPr>
        <p:spPr>
          <a:xfrm>
            <a:off x="1066419" y="294894"/>
            <a:ext cx="6659118" cy="802386"/>
          </a:xfrm>
          <a:prstGeom prst="rect">
            <a:avLst/>
          </a:prstGeom>
          <a:noFill/>
          <a:ln>
            <a:noFill/>
          </a:ln>
        </p:spPr>
        <p:txBody>
          <a:bodyPr spcFirstLastPara="1" wrap="square" lIns="68575" tIns="34275" rIns="68575" bIns="34275" anchor="b" anchorCtr="0">
            <a:normAutofit/>
          </a:bodyPr>
          <a:lstStyle/>
          <a:p>
            <a:pPr marL="0" lvl="0" indent="0" algn="l" rtl="0">
              <a:lnSpc>
                <a:spcPct val="90000"/>
              </a:lnSpc>
              <a:spcBef>
                <a:spcPts val="0"/>
              </a:spcBef>
              <a:spcAft>
                <a:spcPts val="0"/>
              </a:spcAft>
              <a:buClr>
                <a:schemeClr val="lt1"/>
              </a:buClr>
              <a:buSzPts val="3000"/>
              <a:buFont typeface="Twentieth Century"/>
              <a:buNone/>
            </a:pPr>
            <a:r>
              <a:rPr lang="en"/>
              <a:t>Agenda</a:t>
            </a:r>
            <a:endParaRPr/>
          </a:p>
        </p:txBody>
      </p:sp>
      <p:sp>
        <p:nvSpPr>
          <p:cNvPr id="135" name="Google Shape;135;p22"/>
          <p:cNvSpPr txBox="1">
            <a:spLocks noGrp="1"/>
          </p:cNvSpPr>
          <p:nvPr>
            <p:ph type="sldNum" idx="12"/>
          </p:nvPr>
        </p:nvSpPr>
        <p:spPr>
          <a:xfrm>
            <a:off x="246888" y="308610"/>
            <a:ext cx="390906" cy="233172"/>
          </a:xfrm>
          <a:prstGeom prst="rect">
            <a:avLst/>
          </a:prstGeom>
          <a:noFill/>
          <a:ln>
            <a:noFill/>
          </a:ln>
        </p:spPr>
        <p:txBody>
          <a:bodyPr spcFirstLastPara="1" wrap="square" lIns="68575" tIns="34275" rIns="68575" bIns="34275" anchor="ctr" anchorCtr="0">
            <a:noAutofit/>
          </a:bodyPr>
          <a:lstStyle/>
          <a:p>
            <a:pPr marL="0" lvl="0" indent="0" algn="ctr" rtl="0">
              <a:spcBef>
                <a:spcPts val="0"/>
              </a:spcBef>
              <a:spcAft>
                <a:spcPts val="0"/>
              </a:spcAft>
              <a:buNone/>
            </a:pPr>
            <a:fld id="{00000000-1234-1234-1234-123412341234}" type="slidenum">
              <a:rPr lang="en"/>
              <a:t>2</a:t>
            </a:fld>
            <a:endParaRPr/>
          </a:p>
        </p:txBody>
      </p:sp>
      <p:sp>
        <p:nvSpPr>
          <p:cNvPr id="136" name="Google Shape;136;p22"/>
          <p:cNvSpPr txBox="1">
            <a:spLocks noGrp="1"/>
          </p:cNvSpPr>
          <p:nvPr>
            <p:ph type="body" idx="1"/>
          </p:nvPr>
        </p:nvSpPr>
        <p:spPr>
          <a:xfrm>
            <a:off x="1066419" y="980694"/>
            <a:ext cx="4816602" cy="3703320"/>
          </a:xfrm>
          <a:prstGeom prst="rect">
            <a:avLst/>
          </a:prstGeom>
          <a:noFill/>
          <a:ln>
            <a:noFill/>
          </a:ln>
        </p:spPr>
        <p:txBody>
          <a:bodyPr spcFirstLastPara="1" wrap="square" lIns="68575" tIns="34275" rIns="68575" bIns="34275" anchor="t" anchorCtr="0">
            <a:noAutofit/>
          </a:bodyPr>
          <a:lstStyle/>
          <a:p>
            <a:pPr marL="0" lvl="0" indent="0" algn="l" rtl="0">
              <a:lnSpc>
                <a:spcPct val="150000"/>
              </a:lnSpc>
              <a:spcBef>
                <a:spcPts val="0"/>
              </a:spcBef>
              <a:spcAft>
                <a:spcPts val="0"/>
              </a:spcAft>
              <a:buSzPts val="1200"/>
              <a:buNone/>
            </a:pPr>
            <a:br>
              <a:rPr lang="en" sz="1200">
                <a:latin typeface="Quattrocento Sans"/>
                <a:ea typeface="Quattrocento Sans"/>
                <a:cs typeface="Quattrocento Sans"/>
                <a:sym typeface="Quattrocento Sans"/>
              </a:rPr>
            </a:br>
            <a:r>
              <a:rPr lang="en" sz="1200">
                <a:latin typeface="Quattrocento Sans"/>
                <a:ea typeface="Quattrocento Sans"/>
                <a:cs typeface="Quattrocento Sans"/>
                <a:sym typeface="Quattrocento Sans"/>
              </a:rPr>
              <a:t> Project Summary</a:t>
            </a:r>
            <a:br>
              <a:rPr lang="en" sz="1200">
                <a:latin typeface="Quattrocento Sans"/>
                <a:ea typeface="Quattrocento Sans"/>
                <a:cs typeface="Quattrocento Sans"/>
                <a:sym typeface="Quattrocento Sans"/>
              </a:rPr>
            </a:br>
            <a:r>
              <a:rPr lang="en" sz="1200">
                <a:latin typeface="Quattrocento Sans"/>
                <a:ea typeface="Quattrocento Sans"/>
                <a:cs typeface="Quattrocento Sans"/>
                <a:sym typeface="Quattrocento Sans"/>
              </a:rPr>
              <a:t> Team Profile</a:t>
            </a:r>
            <a:br>
              <a:rPr lang="en" sz="1200">
                <a:latin typeface="Quattrocento Sans"/>
                <a:ea typeface="Quattrocento Sans"/>
                <a:cs typeface="Quattrocento Sans"/>
                <a:sym typeface="Quattrocento Sans"/>
              </a:rPr>
            </a:br>
            <a:r>
              <a:rPr lang="en" sz="1200">
                <a:latin typeface="Quattrocento Sans"/>
                <a:ea typeface="Quattrocento Sans"/>
                <a:cs typeface="Quattrocento Sans"/>
                <a:sym typeface="Quattrocento Sans"/>
              </a:rPr>
              <a:t> </a:t>
            </a:r>
            <a:r>
              <a:rPr lang="en" sz="1200"/>
              <a:t>Project Management Overview</a:t>
            </a:r>
            <a:br>
              <a:rPr lang="en" sz="1200">
                <a:latin typeface="Quattrocento Sans"/>
                <a:ea typeface="Quattrocento Sans"/>
                <a:cs typeface="Quattrocento Sans"/>
                <a:sym typeface="Quattrocento Sans"/>
              </a:rPr>
            </a:br>
            <a:r>
              <a:rPr lang="en" sz="1200">
                <a:latin typeface="Quattrocento Sans"/>
                <a:ea typeface="Quattrocento Sans"/>
                <a:cs typeface="Quattrocento Sans"/>
                <a:sym typeface="Quattrocento Sans"/>
              </a:rPr>
              <a:t> </a:t>
            </a:r>
            <a:r>
              <a:rPr lang="en" sz="1200"/>
              <a:t>Justification and Importance</a:t>
            </a:r>
            <a:endParaRPr/>
          </a:p>
          <a:p>
            <a:pPr marL="0" lvl="0" indent="0" algn="l" rtl="0">
              <a:lnSpc>
                <a:spcPct val="150000"/>
              </a:lnSpc>
              <a:spcBef>
                <a:spcPts val="800"/>
              </a:spcBef>
              <a:spcAft>
                <a:spcPts val="0"/>
              </a:spcAft>
              <a:buSzPts val="1200"/>
              <a:buNone/>
            </a:pPr>
            <a:r>
              <a:rPr lang="en" sz="1200">
                <a:latin typeface="Quattrocento Sans"/>
                <a:ea typeface="Quattrocento Sans"/>
                <a:cs typeface="Quattrocento Sans"/>
                <a:sym typeface="Quattrocento Sans"/>
              </a:rPr>
              <a:t> </a:t>
            </a:r>
            <a:r>
              <a:rPr lang="en" sz="1200"/>
              <a:t>Project Execution</a:t>
            </a:r>
            <a:endParaRPr/>
          </a:p>
          <a:p>
            <a:pPr marL="0" lvl="0" indent="0" algn="l" rtl="0">
              <a:lnSpc>
                <a:spcPct val="150000"/>
              </a:lnSpc>
              <a:spcBef>
                <a:spcPts val="800"/>
              </a:spcBef>
              <a:spcAft>
                <a:spcPts val="0"/>
              </a:spcAft>
              <a:buSzPts val="1200"/>
              <a:buNone/>
            </a:pPr>
            <a:r>
              <a:rPr lang="en" sz="1200">
                <a:latin typeface="Quattrocento Sans"/>
                <a:ea typeface="Quattrocento Sans"/>
                <a:cs typeface="Quattrocento Sans"/>
                <a:sym typeface="Quattrocento Sans"/>
              </a:rPr>
              <a:t> </a:t>
            </a:r>
            <a:r>
              <a:rPr lang="en" sz="1200"/>
              <a:t>Deliverables</a:t>
            </a:r>
            <a:br>
              <a:rPr lang="en" sz="1200">
                <a:latin typeface="Quattrocento Sans"/>
                <a:ea typeface="Quattrocento Sans"/>
                <a:cs typeface="Quattrocento Sans"/>
                <a:sym typeface="Quattrocento Sans"/>
              </a:rPr>
            </a:br>
            <a:r>
              <a:rPr lang="en" sz="1200">
                <a:latin typeface="Quattrocento Sans"/>
                <a:ea typeface="Quattrocento Sans"/>
                <a:cs typeface="Quattrocento Sans"/>
                <a:sym typeface="Quattrocento Sans"/>
              </a:rPr>
              <a:t></a:t>
            </a:r>
            <a:r>
              <a:rPr lang="en" sz="1200"/>
              <a:t>Demo</a:t>
            </a:r>
            <a:br>
              <a:rPr lang="en" sz="1200">
                <a:latin typeface="Quattrocento Sans"/>
                <a:ea typeface="Quattrocento Sans"/>
                <a:cs typeface="Quattrocento Sans"/>
                <a:sym typeface="Quattrocento Sans"/>
              </a:rPr>
            </a:br>
            <a:r>
              <a:rPr lang="en" sz="1200">
                <a:latin typeface="Quattrocento Sans"/>
                <a:ea typeface="Quattrocento Sans"/>
                <a:cs typeface="Quattrocento Sans"/>
                <a:sym typeface="Quattrocento Sans"/>
              </a:rPr>
              <a:t></a:t>
            </a:r>
            <a:r>
              <a:rPr lang="en" sz="1200"/>
              <a:t>Lessons Learned</a:t>
            </a:r>
            <a:br>
              <a:rPr lang="en" sz="1200">
                <a:latin typeface="Quattrocento Sans"/>
                <a:ea typeface="Quattrocento Sans"/>
                <a:cs typeface="Quattrocento Sans"/>
                <a:sym typeface="Quattrocento Sans"/>
              </a:rPr>
            </a:br>
            <a:r>
              <a:rPr lang="en" sz="1200">
                <a:latin typeface="Quattrocento Sans"/>
                <a:ea typeface="Quattrocento Sans"/>
                <a:cs typeface="Quattrocento Sans"/>
                <a:sym typeface="Quattrocento Sans"/>
              </a:rPr>
              <a:t> </a:t>
            </a:r>
            <a:r>
              <a:rPr lang="en" sz="1200"/>
              <a:t>Recommendations and Conclusion</a:t>
            </a:r>
            <a:br>
              <a:rPr lang="en" sz="1200">
                <a:latin typeface="Quattrocento Sans"/>
                <a:ea typeface="Quattrocento Sans"/>
                <a:cs typeface="Quattrocento Sans"/>
                <a:sym typeface="Quattrocento Sans"/>
              </a:rPr>
            </a:br>
            <a:endParaRPr sz="1200">
              <a:latin typeface="Quattrocento Sans"/>
              <a:ea typeface="Quattrocento Sans"/>
              <a:cs typeface="Quattrocento Sans"/>
              <a:sym typeface="Quattrocento Sans"/>
            </a:endParaRPr>
          </a:p>
          <a:p>
            <a:pPr marL="254000" lvl="0" indent="-177800" algn="l" rtl="0">
              <a:lnSpc>
                <a:spcPct val="150000"/>
              </a:lnSpc>
              <a:spcBef>
                <a:spcPts val="800"/>
              </a:spcBef>
              <a:spcAft>
                <a:spcPts val="0"/>
              </a:spcAft>
              <a:buSzPts val="1200"/>
              <a:buNone/>
            </a:pPr>
            <a:endParaRPr sz="1200">
              <a:latin typeface="Quattrocento Sans"/>
              <a:ea typeface="Quattrocento Sans"/>
              <a:cs typeface="Quattrocento Sans"/>
              <a:sym typeface="Quattrocento Sans"/>
            </a:endParaRPr>
          </a:p>
        </p:txBody>
      </p:sp>
      <p:sp>
        <p:nvSpPr>
          <p:cNvPr id="137" name="Google Shape;137;p22"/>
          <p:cNvSpPr txBox="1">
            <a:spLocks noGrp="1"/>
          </p:cNvSpPr>
          <p:nvPr>
            <p:ph type="ftr" idx="11"/>
          </p:nvPr>
        </p:nvSpPr>
        <p:spPr>
          <a:xfrm>
            <a:off x="0" y="4848606"/>
            <a:ext cx="7677817" cy="302609"/>
          </a:xfrm>
          <a:prstGeom prst="rect">
            <a:avLst/>
          </a:prstGeom>
          <a:noFill/>
          <a:ln>
            <a:noFill/>
          </a:ln>
        </p:spPr>
        <p:txBody>
          <a:bodyPr spcFirstLastPara="1" wrap="square" lIns="68575" tIns="34275" rIns="68575" bIns="34275" anchor="ctr" anchorCtr="0">
            <a:noAutofit/>
          </a:bodyPr>
          <a:lstStyle/>
          <a:p>
            <a:pPr marL="0" lvl="0" indent="0" algn="l" rtl="0">
              <a:spcBef>
                <a:spcPts val="0"/>
              </a:spcBef>
              <a:spcAft>
                <a:spcPts val="0"/>
              </a:spcAft>
              <a:buNone/>
            </a:pPr>
            <a:r>
              <a:rPr lang="en" sz="900"/>
              <a:t>REGIONAL MARKET ANALYSIS FOR LIFE INSUARANCE &amp; DETERMINATION OF PREMIUM AMOUNT</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2"/>
        <p:cNvGrpSpPr/>
        <p:nvPr/>
      </p:nvGrpSpPr>
      <p:grpSpPr>
        <a:xfrm>
          <a:off x="0" y="0"/>
          <a:ext cx="0" cy="0"/>
          <a:chOff x="0" y="0"/>
          <a:chExt cx="0" cy="0"/>
        </a:xfrm>
      </p:grpSpPr>
      <p:sp>
        <p:nvSpPr>
          <p:cNvPr id="313" name="Google Shape;313;p40"/>
          <p:cNvSpPr/>
          <p:nvPr/>
        </p:nvSpPr>
        <p:spPr>
          <a:xfrm>
            <a:off x="8" y="0"/>
            <a:ext cx="4571993" cy="5143501"/>
          </a:xfrm>
          <a:prstGeom prst="rect">
            <a:avLst/>
          </a:prstGeom>
          <a:solidFill>
            <a:srgbClr val="26262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Quattrocento Sans"/>
              <a:ea typeface="Quattrocento Sans"/>
              <a:cs typeface="Quattrocento Sans"/>
              <a:sym typeface="Quattrocento Sans"/>
            </a:endParaRPr>
          </a:p>
        </p:txBody>
      </p:sp>
      <p:sp>
        <p:nvSpPr>
          <p:cNvPr id="314" name="Google Shape;314;p40"/>
          <p:cNvSpPr txBox="1">
            <a:spLocks noGrp="1"/>
          </p:cNvSpPr>
          <p:nvPr>
            <p:ph type="title"/>
          </p:nvPr>
        </p:nvSpPr>
        <p:spPr>
          <a:xfrm>
            <a:off x="176981" y="136423"/>
            <a:ext cx="4196900" cy="880515"/>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chemeClr val="lt1"/>
              </a:buClr>
              <a:buSzPts val="2100"/>
              <a:buFont typeface="Twentieth Century"/>
              <a:buNone/>
            </a:pPr>
            <a:r>
              <a:rPr lang="en" sz="2100">
                <a:latin typeface="Twentieth Century"/>
                <a:ea typeface="Twentieth Century"/>
                <a:cs typeface="Twentieth Century"/>
                <a:sym typeface="Twentieth Century"/>
              </a:rPr>
              <a:t>POWER BI- </a:t>
            </a:r>
            <a:r>
              <a:rPr lang="en" sz="2100"/>
              <a:t>DASHBOARD</a:t>
            </a:r>
            <a:endParaRPr sz="2100">
              <a:latin typeface="Twentieth Century"/>
              <a:ea typeface="Twentieth Century"/>
              <a:cs typeface="Twentieth Century"/>
              <a:sym typeface="Twentieth Century"/>
            </a:endParaRPr>
          </a:p>
        </p:txBody>
      </p:sp>
      <p:sp>
        <p:nvSpPr>
          <p:cNvPr id="315" name="Google Shape;315;p40"/>
          <p:cNvSpPr txBox="1">
            <a:spLocks noGrp="1"/>
          </p:cNvSpPr>
          <p:nvPr>
            <p:ph type="sldNum" idx="12"/>
          </p:nvPr>
        </p:nvSpPr>
        <p:spPr>
          <a:xfrm>
            <a:off x="120650" y="2434829"/>
            <a:ext cx="504718" cy="257826"/>
          </a:xfrm>
          <a:prstGeom prst="rect">
            <a:avLst/>
          </a:prstGeom>
          <a:noFill/>
          <a:ln>
            <a:noFill/>
          </a:ln>
        </p:spPr>
        <p:txBody>
          <a:bodyPr spcFirstLastPara="1" wrap="square" lIns="68575" tIns="34275" rIns="68575" bIns="34275" anchor="ctr" anchorCtr="0">
            <a:normAutofit/>
          </a:bodyPr>
          <a:lstStyle/>
          <a:p>
            <a:pPr marL="0" lvl="0" indent="0" algn="ctr" rtl="0">
              <a:spcBef>
                <a:spcPts val="0"/>
              </a:spcBef>
              <a:spcAft>
                <a:spcPts val="0"/>
              </a:spcAft>
              <a:buNone/>
            </a:pPr>
            <a:fld id="{00000000-1234-1234-1234-123412341234}" type="slidenum">
              <a:rPr lang="en" sz="1100"/>
              <a:t>20</a:t>
            </a:fld>
            <a:endParaRPr sz="1100"/>
          </a:p>
        </p:txBody>
      </p:sp>
      <p:sp>
        <p:nvSpPr>
          <p:cNvPr id="316" name="Google Shape;316;p40"/>
          <p:cNvSpPr/>
          <p:nvPr/>
        </p:nvSpPr>
        <p:spPr>
          <a:xfrm>
            <a:off x="4572000" y="0"/>
            <a:ext cx="4571993" cy="5143501"/>
          </a:xfrm>
          <a:prstGeom prst="rect">
            <a:avLst/>
          </a:prstGeom>
          <a:solidFill>
            <a:srgbClr val="F2F2F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Quattrocento Sans"/>
              <a:ea typeface="Quattrocento Sans"/>
              <a:cs typeface="Quattrocento Sans"/>
              <a:sym typeface="Quattrocento Sans"/>
            </a:endParaRPr>
          </a:p>
        </p:txBody>
      </p:sp>
      <p:sp>
        <p:nvSpPr>
          <p:cNvPr id="317" name="Google Shape;317;p40"/>
          <p:cNvSpPr/>
          <p:nvPr/>
        </p:nvSpPr>
        <p:spPr>
          <a:xfrm>
            <a:off x="5050988" y="482063"/>
            <a:ext cx="342900" cy="3429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Quattrocento Sans"/>
              <a:ea typeface="Quattrocento Sans"/>
              <a:cs typeface="Quattrocento Sans"/>
              <a:sym typeface="Quattrocento Sans"/>
            </a:endParaRPr>
          </a:p>
        </p:txBody>
      </p:sp>
      <p:pic>
        <p:nvPicPr>
          <p:cNvPr id="318" name="Google Shape;318;p40"/>
          <p:cNvPicPr preferRelativeResize="0"/>
          <p:nvPr/>
        </p:nvPicPr>
        <p:blipFill>
          <a:blip r:embed="rId3">
            <a:alphaModFix/>
          </a:blip>
          <a:stretch>
            <a:fillRect/>
          </a:stretch>
        </p:blipFill>
        <p:spPr>
          <a:xfrm>
            <a:off x="0" y="482075"/>
            <a:ext cx="9144000" cy="4661425"/>
          </a:xfrm>
          <a:prstGeom prst="rect">
            <a:avLst/>
          </a:prstGeom>
          <a:solidFill>
            <a:srgbClr val="262626"/>
          </a:solid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1"/>
          <p:cNvSpPr txBox="1">
            <a:spLocks noGrp="1"/>
          </p:cNvSpPr>
          <p:nvPr>
            <p:ph type="title"/>
          </p:nvPr>
        </p:nvSpPr>
        <p:spPr>
          <a:xfrm>
            <a:off x="1152144" y="113252"/>
            <a:ext cx="6659118" cy="383796"/>
          </a:xfrm>
          <a:prstGeom prst="rect">
            <a:avLst/>
          </a:prstGeom>
          <a:noFill/>
          <a:ln>
            <a:noFill/>
          </a:ln>
        </p:spPr>
        <p:txBody>
          <a:bodyPr spcFirstLastPara="1" wrap="square" lIns="68575" tIns="34275" rIns="68575" bIns="34275" anchor="b" anchorCtr="0">
            <a:noAutofit/>
          </a:bodyPr>
          <a:lstStyle/>
          <a:p>
            <a:pPr marL="0" lvl="0" indent="0" algn="l" rtl="0">
              <a:lnSpc>
                <a:spcPct val="90000"/>
              </a:lnSpc>
              <a:spcBef>
                <a:spcPts val="0"/>
              </a:spcBef>
              <a:spcAft>
                <a:spcPts val="0"/>
              </a:spcAft>
              <a:buClr>
                <a:schemeClr val="lt1"/>
              </a:buClr>
              <a:buSzPts val="3000"/>
              <a:buFont typeface="Twentieth Century"/>
              <a:buNone/>
            </a:pPr>
            <a:r>
              <a:rPr lang="en" sz="3000"/>
              <a:t>MARKET ANALYSIS </a:t>
            </a:r>
            <a:r>
              <a:rPr lang="en" sz="3000">
                <a:latin typeface="Twentieth Century"/>
                <a:ea typeface="Twentieth Century"/>
                <a:cs typeface="Twentieth Century"/>
                <a:sym typeface="Twentieth Century"/>
              </a:rPr>
              <a:t>(POWER BI)</a:t>
            </a:r>
            <a:endParaRPr sz="1100"/>
          </a:p>
        </p:txBody>
      </p:sp>
      <p:sp>
        <p:nvSpPr>
          <p:cNvPr id="324" name="Google Shape;324;p41"/>
          <p:cNvSpPr txBox="1">
            <a:spLocks noGrp="1"/>
          </p:cNvSpPr>
          <p:nvPr>
            <p:ph type="body" idx="1"/>
          </p:nvPr>
        </p:nvSpPr>
        <p:spPr>
          <a:xfrm>
            <a:off x="502920" y="579120"/>
            <a:ext cx="8526780" cy="4076700"/>
          </a:xfrm>
          <a:prstGeom prst="rect">
            <a:avLst/>
          </a:prstGeom>
          <a:noFill/>
          <a:ln>
            <a:noFill/>
          </a:ln>
        </p:spPr>
        <p:txBody>
          <a:bodyPr spcFirstLastPara="1" wrap="square" lIns="68575" tIns="34275" rIns="68575" bIns="34275" anchor="t" anchorCtr="0">
            <a:noAutofit/>
          </a:bodyPr>
          <a:lstStyle/>
          <a:p>
            <a:pPr marL="266700" lvl="0" indent="-266700" algn="just" rtl="0">
              <a:lnSpc>
                <a:spcPct val="150000"/>
              </a:lnSpc>
              <a:spcBef>
                <a:spcPts val="0"/>
              </a:spcBef>
              <a:spcAft>
                <a:spcPts val="0"/>
              </a:spcAft>
              <a:buSzPts val="1400"/>
              <a:buChar char="o"/>
            </a:pPr>
            <a:r>
              <a:rPr lang="en" sz="1400" b="1"/>
              <a:t>Overall Insights</a:t>
            </a:r>
            <a:endParaRPr sz="1400" b="1"/>
          </a:p>
          <a:p>
            <a:pPr marL="266700" lvl="0" indent="-266700" algn="just" rtl="0">
              <a:lnSpc>
                <a:spcPct val="150000"/>
              </a:lnSpc>
              <a:spcBef>
                <a:spcPts val="800"/>
              </a:spcBef>
              <a:spcAft>
                <a:spcPts val="0"/>
              </a:spcAft>
              <a:buSzPts val="1400"/>
              <a:buFont typeface="Arial"/>
              <a:buChar char="•"/>
            </a:pPr>
            <a:r>
              <a:rPr lang="en" sz="1400" b="1"/>
              <a:t>Ontario</a:t>
            </a:r>
            <a:r>
              <a:rPr lang="en" sz="1400"/>
              <a:t> stands out as a key province due to its high economic activity and significant payouts, indicating a robust market.</a:t>
            </a:r>
            <a:endParaRPr sz="1100"/>
          </a:p>
          <a:p>
            <a:pPr marL="266700" lvl="0" indent="-266700" algn="just" rtl="0">
              <a:lnSpc>
                <a:spcPct val="150000"/>
              </a:lnSpc>
              <a:spcBef>
                <a:spcPts val="800"/>
              </a:spcBef>
              <a:spcAft>
                <a:spcPts val="0"/>
              </a:spcAft>
              <a:buSzPts val="1400"/>
              <a:buFont typeface="Arial"/>
              <a:buChar char="•"/>
            </a:pPr>
            <a:r>
              <a:rPr lang="en" sz="1400" b="1"/>
              <a:t>Quebec and Alberta</a:t>
            </a:r>
            <a:r>
              <a:rPr lang="en" sz="1400"/>
              <a:t> also show strong market potential with substantial weekly benefits paid.</a:t>
            </a:r>
            <a:endParaRPr sz="1100"/>
          </a:p>
          <a:p>
            <a:pPr marL="266700" lvl="0" indent="-266700" algn="just" rtl="0">
              <a:lnSpc>
                <a:spcPct val="150000"/>
              </a:lnSpc>
              <a:spcBef>
                <a:spcPts val="800"/>
              </a:spcBef>
              <a:spcAft>
                <a:spcPts val="0"/>
              </a:spcAft>
              <a:buSzPts val="1400"/>
              <a:buFont typeface="Arial"/>
              <a:buChar char="•"/>
            </a:pPr>
            <a:r>
              <a:rPr lang="en" sz="1400"/>
              <a:t>Given the high penetration rates across most provinces, the focus should be on differentiating products and services rather than merely increasing market penetration.</a:t>
            </a:r>
            <a:endParaRPr sz="1100"/>
          </a:p>
          <a:p>
            <a:pPr marL="266700" lvl="0" indent="-266700" algn="just" rtl="0">
              <a:lnSpc>
                <a:spcPct val="150000"/>
              </a:lnSpc>
              <a:spcBef>
                <a:spcPts val="800"/>
              </a:spcBef>
              <a:spcAft>
                <a:spcPts val="0"/>
              </a:spcAft>
              <a:buSzPts val="1400"/>
              <a:buChar char="o"/>
            </a:pPr>
            <a:r>
              <a:rPr lang="en" sz="1400"/>
              <a:t>Choosing to start the business in Ontario or Quebec would likely provide access to a large and active insurance market, though the competition would be intense. Tailored strategies to cater to the specific needs and preferences of the regions will be critical for success.</a:t>
            </a:r>
            <a:endParaRPr sz="1400"/>
          </a:p>
          <a:p>
            <a:pPr marL="266700" lvl="0" indent="-177800" algn="just" rtl="0">
              <a:lnSpc>
                <a:spcPct val="150000"/>
              </a:lnSpc>
              <a:spcBef>
                <a:spcPts val="800"/>
              </a:spcBef>
              <a:spcAft>
                <a:spcPts val="0"/>
              </a:spcAft>
              <a:buSzPts val="1400"/>
              <a:buNone/>
            </a:pPr>
            <a:endParaRPr sz="1400"/>
          </a:p>
          <a:p>
            <a:pPr marL="266700" lvl="0" indent="-177800" algn="just" rtl="0">
              <a:lnSpc>
                <a:spcPct val="150000"/>
              </a:lnSpc>
              <a:spcBef>
                <a:spcPts val="800"/>
              </a:spcBef>
              <a:spcAft>
                <a:spcPts val="0"/>
              </a:spcAft>
              <a:buSzPts val="1400"/>
              <a:buNone/>
            </a:pPr>
            <a:endParaRPr sz="1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42"/>
          <p:cNvSpPr txBox="1">
            <a:spLocks noGrp="1"/>
          </p:cNvSpPr>
          <p:nvPr>
            <p:ph type="title"/>
          </p:nvPr>
        </p:nvSpPr>
        <p:spPr>
          <a:xfrm>
            <a:off x="472625" y="121350"/>
            <a:ext cx="7338600" cy="5871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None/>
            </a:pPr>
            <a:r>
              <a:rPr lang="en"/>
              <a:t>Lessons Learned and Recommendations</a:t>
            </a:r>
            <a:endParaRPr/>
          </a:p>
        </p:txBody>
      </p:sp>
      <p:sp>
        <p:nvSpPr>
          <p:cNvPr id="330" name="Google Shape;330;p42"/>
          <p:cNvSpPr txBox="1">
            <a:spLocks noGrp="1"/>
          </p:cNvSpPr>
          <p:nvPr>
            <p:ph type="body" idx="1"/>
          </p:nvPr>
        </p:nvSpPr>
        <p:spPr>
          <a:xfrm>
            <a:off x="472625" y="708450"/>
            <a:ext cx="8463900" cy="4202400"/>
          </a:xfrm>
          <a:prstGeom prst="rect">
            <a:avLst/>
          </a:prstGeom>
        </p:spPr>
        <p:txBody>
          <a:bodyPr spcFirstLastPara="1" wrap="square" lIns="68575" tIns="34275" rIns="68575" bIns="34275" anchor="t" anchorCtr="0">
            <a:noAutofit/>
          </a:bodyPr>
          <a:lstStyle/>
          <a:p>
            <a:pPr marL="0" lvl="0" indent="0" algn="l" rtl="0">
              <a:lnSpc>
                <a:spcPct val="115000"/>
              </a:lnSpc>
              <a:spcBef>
                <a:spcPts val="800"/>
              </a:spcBef>
              <a:spcAft>
                <a:spcPts val="0"/>
              </a:spcAft>
              <a:buNone/>
            </a:pPr>
            <a:r>
              <a:rPr lang="en" sz="1200" b="1">
                <a:latin typeface="Twentieth Century"/>
                <a:ea typeface="Twentieth Century"/>
                <a:cs typeface="Twentieth Century"/>
                <a:sym typeface="Twentieth Century"/>
              </a:rPr>
              <a:t>Key Challenges:</a:t>
            </a:r>
            <a:endParaRPr sz="1200" b="1">
              <a:latin typeface="Twentieth Century"/>
              <a:ea typeface="Twentieth Century"/>
              <a:cs typeface="Twentieth Century"/>
              <a:sym typeface="Twentieth Century"/>
            </a:endParaRPr>
          </a:p>
          <a:p>
            <a:pPr marL="457200" lvl="0" indent="-304800" algn="l" rtl="0">
              <a:lnSpc>
                <a:spcPct val="115000"/>
              </a:lnSpc>
              <a:spcBef>
                <a:spcPts val="800"/>
              </a:spcBef>
              <a:spcAft>
                <a:spcPts val="0"/>
              </a:spcAft>
              <a:buClr>
                <a:schemeClr val="lt1"/>
              </a:buClr>
              <a:buSzPts val="1200"/>
              <a:buChar char="●"/>
            </a:pPr>
            <a:r>
              <a:rPr lang="en" sz="1200">
                <a:latin typeface="Twentieth Century"/>
                <a:ea typeface="Twentieth Century"/>
                <a:cs typeface="Twentieth Century"/>
                <a:sym typeface="Twentieth Century"/>
              </a:rPr>
              <a:t>Data inconsistencies and adjustments.</a:t>
            </a:r>
            <a:endParaRPr sz="1200">
              <a:latin typeface="Twentieth Century"/>
              <a:ea typeface="Twentieth Century"/>
              <a:cs typeface="Twentieth Century"/>
              <a:sym typeface="Twentieth Century"/>
            </a:endParaRPr>
          </a:p>
          <a:p>
            <a:pPr marL="457200" lvl="0" indent="-304800" algn="l" rtl="0">
              <a:lnSpc>
                <a:spcPct val="115000"/>
              </a:lnSpc>
              <a:spcBef>
                <a:spcPts val="0"/>
              </a:spcBef>
              <a:spcAft>
                <a:spcPts val="0"/>
              </a:spcAft>
              <a:buClr>
                <a:schemeClr val="lt1"/>
              </a:buClr>
              <a:buSzPts val="1200"/>
              <a:buFont typeface="Twentieth Century"/>
              <a:buChar char="●"/>
            </a:pPr>
            <a:r>
              <a:rPr lang="en" sz="1200">
                <a:latin typeface="Twentieth Century"/>
                <a:ea typeface="Twentieth Century"/>
                <a:cs typeface="Twentieth Century"/>
                <a:sym typeface="Twentieth Century"/>
              </a:rPr>
              <a:t>Integration of work from different tools and platforms</a:t>
            </a:r>
            <a:endParaRPr sz="1200">
              <a:latin typeface="Twentieth Century"/>
              <a:ea typeface="Twentieth Century"/>
              <a:cs typeface="Twentieth Century"/>
              <a:sym typeface="Twentieth Century"/>
            </a:endParaRPr>
          </a:p>
          <a:p>
            <a:pPr marL="0" lvl="0" indent="0" algn="l" rtl="0">
              <a:lnSpc>
                <a:spcPct val="115000"/>
              </a:lnSpc>
              <a:spcBef>
                <a:spcPts val="1200"/>
              </a:spcBef>
              <a:spcAft>
                <a:spcPts val="0"/>
              </a:spcAft>
              <a:buNone/>
            </a:pPr>
            <a:r>
              <a:rPr lang="en" sz="1200" b="1">
                <a:latin typeface="Twentieth Century"/>
                <a:ea typeface="Twentieth Century"/>
                <a:cs typeface="Twentieth Century"/>
                <a:sym typeface="Twentieth Century"/>
              </a:rPr>
              <a:t>Lessons Learned</a:t>
            </a:r>
            <a:endParaRPr sz="1200" b="1">
              <a:latin typeface="Twentieth Century"/>
              <a:ea typeface="Twentieth Century"/>
              <a:cs typeface="Twentieth Century"/>
              <a:sym typeface="Twentieth Century"/>
            </a:endParaRPr>
          </a:p>
          <a:p>
            <a:pPr marL="457200" lvl="0" indent="-304800" algn="l" rtl="0">
              <a:lnSpc>
                <a:spcPct val="115000"/>
              </a:lnSpc>
              <a:spcBef>
                <a:spcPts val="1200"/>
              </a:spcBef>
              <a:spcAft>
                <a:spcPts val="0"/>
              </a:spcAft>
              <a:buClr>
                <a:schemeClr val="lt1"/>
              </a:buClr>
              <a:buSzPts val="1200"/>
              <a:buFont typeface="Arial"/>
              <a:buAutoNum type="arabicPeriod"/>
            </a:pPr>
            <a:r>
              <a:rPr lang="en" sz="1200" b="1">
                <a:latin typeface="Twentieth Century"/>
                <a:ea typeface="Twentieth Century"/>
                <a:cs typeface="Twentieth Century"/>
                <a:sym typeface="Twentieth Century"/>
              </a:rPr>
              <a:t>Importance of Report</a:t>
            </a:r>
            <a:r>
              <a:rPr lang="en" sz="1200">
                <a:latin typeface="Twentieth Century"/>
                <a:ea typeface="Twentieth Century"/>
                <a:cs typeface="Twentieth Century"/>
                <a:sym typeface="Twentieth Century"/>
              </a:rPr>
              <a:t>: Combining insights from Excel, Python, and Power BI was essential for a comprehensive analysis.</a:t>
            </a:r>
            <a:endParaRPr sz="1200">
              <a:latin typeface="Twentieth Century"/>
              <a:ea typeface="Twentieth Century"/>
              <a:cs typeface="Twentieth Century"/>
              <a:sym typeface="Twentieth Century"/>
            </a:endParaRPr>
          </a:p>
          <a:p>
            <a:pPr marL="457200" lvl="0" indent="-304800" algn="l" rtl="0">
              <a:lnSpc>
                <a:spcPct val="115000"/>
              </a:lnSpc>
              <a:spcBef>
                <a:spcPts val="0"/>
              </a:spcBef>
              <a:spcAft>
                <a:spcPts val="0"/>
              </a:spcAft>
              <a:buClr>
                <a:schemeClr val="lt1"/>
              </a:buClr>
              <a:buSzPts val="1200"/>
              <a:buFont typeface="Arial"/>
              <a:buAutoNum type="arabicPeriod"/>
            </a:pPr>
            <a:r>
              <a:rPr lang="en" sz="1200" b="1">
                <a:latin typeface="Twentieth Century"/>
                <a:ea typeface="Twentieth Century"/>
                <a:cs typeface="Twentieth Century"/>
                <a:sym typeface="Twentieth Century"/>
              </a:rPr>
              <a:t>Significance of Data Quality</a:t>
            </a:r>
            <a:r>
              <a:rPr lang="en" sz="1200">
                <a:latin typeface="Twentieth Century"/>
                <a:ea typeface="Twentieth Century"/>
                <a:cs typeface="Twentieth Century"/>
                <a:sym typeface="Twentieth Century"/>
              </a:rPr>
              <a:t>: Clean and well-structured data significantly impacts the accuracy of insights and model effectiveness.</a:t>
            </a:r>
            <a:endParaRPr sz="1200">
              <a:latin typeface="Twentieth Century"/>
              <a:ea typeface="Twentieth Century"/>
              <a:cs typeface="Twentieth Century"/>
              <a:sym typeface="Twentieth Century"/>
            </a:endParaRPr>
          </a:p>
          <a:p>
            <a:pPr marL="457200" lvl="0" indent="-304800" algn="l" rtl="0">
              <a:lnSpc>
                <a:spcPct val="115000"/>
              </a:lnSpc>
              <a:spcBef>
                <a:spcPts val="0"/>
              </a:spcBef>
              <a:spcAft>
                <a:spcPts val="0"/>
              </a:spcAft>
              <a:buClr>
                <a:schemeClr val="lt1"/>
              </a:buClr>
              <a:buSzPts val="1200"/>
              <a:buFont typeface="Arial"/>
              <a:buAutoNum type="arabicPeriod"/>
            </a:pPr>
            <a:r>
              <a:rPr lang="en" sz="1200" b="1">
                <a:latin typeface="Twentieth Century"/>
                <a:ea typeface="Twentieth Century"/>
                <a:cs typeface="Twentieth Century"/>
                <a:sym typeface="Twentieth Century"/>
              </a:rPr>
              <a:t>Dynamic Problem Solving</a:t>
            </a:r>
            <a:r>
              <a:rPr lang="en" sz="1200">
                <a:latin typeface="Twentieth Century"/>
                <a:ea typeface="Twentieth Century"/>
                <a:cs typeface="Twentieth Century"/>
                <a:sym typeface="Twentieth Century"/>
              </a:rPr>
              <a:t>: Addressing challenges like missing or inconsistent data required creative solutions and reinforced teamwork.</a:t>
            </a:r>
            <a:endParaRPr sz="1200">
              <a:latin typeface="Twentieth Century"/>
              <a:ea typeface="Twentieth Century"/>
              <a:cs typeface="Twentieth Century"/>
              <a:sym typeface="Twentieth Century"/>
            </a:endParaRPr>
          </a:p>
          <a:p>
            <a:pPr marL="457200" lvl="0" indent="-304800" algn="l" rtl="0">
              <a:lnSpc>
                <a:spcPct val="115000"/>
              </a:lnSpc>
              <a:spcBef>
                <a:spcPts val="0"/>
              </a:spcBef>
              <a:spcAft>
                <a:spcPts val="0"/>
              </a:spcAft>
              <a:buClr>
                <a:schemeClr val="lt1"/>
              </a:buClr>
              <a:buSzPts val="1200"/>
              <a:buFont typeface="Arial"/>
              <a:buAutoNum type="arabicPeriod"/>
            </a:pPr>
            <a:r>
              <a:rPr lang="en" sz="1200" b="1">
                <a:latin typeface="Twentieth Century"/>
                <a:ea typeface="Twentieth Century"/>
                <a:cs typeface="Twentieth Century"/>
                <a:sym typeface="Twentieth Century"/>
              </a:rPr>
              <a:t>Effective Communication</a:t>
            </a:r>
            <a:r>
              <a:rPr lang="en" sz="1200">
                <a:latin typeface="Twentieth Century"/>
                <a:ea typeface="Twentieth Century"/>
                <a:cs typeface="Twentieth Century"/>
                <a:sym typeface="Twentieth Century"/>
              </a:rPr>
              <a:t>: Regular team collaboration and client updates ensured alignment with project goals and timelines.</a:t>
            </a:r>
            <a:endParaRPr sz="1200">
              <a:latin typeface="Twentieth Century"/>
              <a:ea typeface="Twentieth Century"/>
              <a:cs typeface="Twentieth Century"/>
              <a:sym typeface="Twentieth Century"/>
            </a:endParaRPr>
          </a:p>
          <a:p>
            <a:pPr marL="0" lvl="0" indent="0" algn="l" rtl="0">
              <a:lnSpc>
                <a:spcPct val="115000"/>
              </a:lnSpc>
              <a:spcBef>
                <a:spcPts val="1200"/>
              </a:spcBef>
              <a:spcAft>
                <a:spcPts val="0"/>
              </a:spcAft>
              <a:buNone/>
            </a:pPr>
            <a:r>
              <a:rPr lang="en" sz="1200" b="1">
                <a:latin typeface="Twentieth Century"/>
                <a:ea typeface="Twentieth Century"/>
                <a:cs typeface="Twentieth Century"/>
                <a:sym typeface="Twentieth Century"/>
              </a:rPr>
              <a:t>Recommendations</a:t>
            </a:r>
            <a:endParaRPr sz="1200" b="1">
              <a:latin typeface="Twentieth Century"/>
              <a:ea typeface="Twentieth Century"/>
              <a:cs typeface="Twentieth Century"/>
              <a:sym typeface="Twentieth Century"/>
            </a:endParaRPr>
          </a:p>
          <a:p>
            <a:pPr marL="457200" lvl="0" indent="-304800" algn="l" rtl="0">
              <a:lnSpc>
                <a:spcPct val="115000"/>
              </a:lnSpc>
              <a:spcBef>
                <a:spcPts val="1200"/>
              </a:spcBef>
              <a:spcAft>
                <a:spcPts val="0"/>
              </a:spcAft>
              <a:buClr>
                <a:schemeClr val="lt1"/>
              </a:buClr>
              <a:buSzPts val="1200"/>
              <a:buFont typeface="Arial"/>
              <a:buAutoNum type="arabicPeriod"/>
            </a:pPr>
            <a:r>
              <a:rPr lang="en" sz="1200" b="1">
                <a:latin typeface="Twentieth Century"/>
                <a:ea typeface="Twentieth Century"/>
                <a:cs typeface="Twentieth Century"/>
                <a:sym typeface="Twentieth Century"/>
              </a:rPr>
              <a:t>Expand Data Scope</a:t>
            </a:r>
            <a:r>
              <a:rPr lang="en" sz="1200">
                <a:latin typeface="Twentieth Century"/>
                <a:ea typeface="Twentieth Century"/>
                <a:cs typeface="Twentieth Century"/>
                <a:sym typeface="Twentieth Century"/>
              </a:rPr>
              <a:t>: Incorporate additional data sources, such as healthcare trends or lifestyle indicators, to refine premium calculations further.</a:t>
            </a:r>
            <a:endParaRPr sz="1200">
              <a:latin typeface="Twentieth Century"/>
              <a:ea typeface="Twentieth Century"/>
              <a:cs typeface="Twentieth Century"/>
              <a:sym typeface="Twentieth Century"/>
            </a:endParaRPr>
          </a:p>
          <a:p>
            <a:pPr marL="457200" lvl="0" indent="-304800" algn="l" rtl="0">
              <a:lnSpc>
                <a:spcPct val="115000"/>
              </a:lnSpc>
              <a:spcBef>
                <a:spcPts val="0"/>
              </a:spcBef>
              <a:spcAft>
                <a:spcPts val="0"/>
              </a:spcAft>
              <a:buClr>
                <a:schemeClr val="lt1"/>
              </a:buClr>
              <a:buSzPts val="1200"/>
              <a:buFont typeface="Arial"/>
              <a:buAutoNum type="arabicPeriod"/>
            </a:pPr>
            <a:r>
              <a:rPr lang="en" sz="1200" b="1">
                <a:latin typeface="Twentieth Century"/>
                <a:ea typeface="Twentieth Century"/>
                <a:cs typeface="Twentieth Century"/>
                <a:sym typeface="Twentieth Century"/>
              </a:rPr>
              <a:t>Automate Processes</a:t>
            </a:r>
            <a:r>
              <a:rPr lang="en" sz="1200">
                <a:latin typeface="Twentieth Century"/>
                <a:ea typeface="Twentieth Century"/>
                <a:cs typeface="Twentieth Century"/>
                <a:sym typeface="Twentieth Century"/>
              </a:rPr>
              <a:t>: Implement automated workflows for data preparation and model updates to improve efficiency and scalability.</a:t>
            </a:r>
            <a:endParaRPr sz="1200">
              <a:latin typeface="Twentieth Century"/>
              <a:ea typeface="Twentieth Century"/>
              <a:cs typeface="Twentieth Century"/>
              <a:sym typeface="Twentieth Century"/>
            </a:endParaRPr>
          </a:p>
          <a:p>
            <a:pPr marL="457200" lvl="0" indent="-304800" algn="l" rtl="0">
              <a:lnSpc>
                <a:spcPct val="115000"/>
              </a:lnSpc>
              <a:spcBef>
                <a:spcPts val="0"/>
              </a:spcBef>
              <a:spcAft>
                <a:spcPts val="0"/>
              </a:spcAft>
              <a:buClr>
                <a:schemeClr val="lt1"/>
              </a:buClr>
              <a:buSzPts val="1200"/>
              <a:buFont typeface="Arial"/>
              <a:buAutoNum type="arabicPeriod"/>
            </a:pPr>
            <a:r>
              <a:rPr lang="en" sz="1200" b="1">
                <a:latin typeface="Twentieth Century"/>
                <a:ea typeface="Twentieth Century"/>
                <a:cs typeface="Twentieth Century"/>
                <a:sym typeface="Twentieth Century"/>
              </a:rPr>
              <a:t>Customer Education</a:t>
            </a:r>
            <a:r>
              <a:rPr lang="en" sz="1200">
                <a:latin typeface="Twentieth Century"/>
                <a:ea typeface="Twentieth Century"/>
                <a:cs typeface="Twentieth Century"/>
                <a:sym typeface="Twentieth Century"/>
              </a:rPr>
              <a:t>: Use visualizations and tools to explain premium calculations transparently, building trust with clients.</a:t>
            </a:r>
            <a:endParaRPr sz="1200">
              <a:latin typeface="Twentieth Century"/>
              <a:ea typeface="Twentieth Century"/>
              <a:cs typeface="Twentieth Century"/>
              <a:sym typeface="Twentieth Century"/>
            </a:endParaRPr>
          </a:p>
          <a:p>
            <a:pPr marL="457200" lvl="0" indent="-361950" algn="l" rtl="0">
              <a:lnSpc>
                <a:spcPct val="115000"/>
              </a:lnSpc>
              <a:spcBef>
                <a:spcPts val="0"/>
              </a:spcBef>
              <a:spcAft>
                <a:spcPts val="0"/>
              </a:spcAft>
              <a:buSzPts val="2100"/>
              <a:buFont typeface="Calibri"/>
              <a:buChar char="●"/>
            </a:pPr>
            <a:endParaRPr sz="2100">
              <a:latin typeface="Calibri"/>
              <a:ea typeface="Calibri"/>
              <a:cs typeface="Calibri"/>
              <a:sym typeface="Calibri"/>
            </a:endParaRPr>
          </a:p>
          <a:p>
            <a:pPr marL="0" lvl="0" indent="0" algn="l" rtl="0">
              <a:spcBef>
                <a:spcPts val="800"/>
              </a:spcBef>
              <a:spcAft>
                <a:spcPts val="0"/>
              </a:spcAft>
              <a:buNone/>
            </a:pPr>
            <a:endParaRPr sz="21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43"/>
          <p:cNvSpPr txBox="1">
            <a:spLocks noGrp="1"/>
          </p:cNvSpPr>
          <p:nvPr>
            <p:ph type="title"/>
          </p:nvPr>
        </p:nvSpPr>
        <p:spPr>
          <a:xfrm>
            <a:off x="605250" y="125400"/>
            <a:ext cx="7206000" cy="6510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None/>
            </a:pPr>
            <a:r>
              <a:rPr lang="en"/>
              <a:t>Conclusion</a:t>
            </a:r>
            <a:endParaRPr/>
          </a:p>
        </p:txBody>
      </p:sp>
      <p:sp>
        <p:nvSpPr>
          <p:cNvPr id="336" name="Google Shape;336;p43"/>
          <p:cNvSpPr txBox="1">
            <a:spLocks noGrp="1"/>
          </p:cNvSpPr>
          <p:nvPr>
            <p:ph type="body" idx="1"/>
          </p:nvPr>
        </p:nvSpPr>
        <p:spPr>
          <a:xfrm>
            <a:off x="605250" y="921150"/>
            <a:ext cx="7921500" cy="3604800"/>
          </a:xfrm>
          <a:prstGeom prst="rect">
            <a:avLst/>
          </a:prstGeom>
        </p:spPr>
        <p:txBody>
          <a:bodyPr spcFirstLastPara="1" wrap="square" lIns="68575" tIns="34275" rIns="68575" bIns="34275" anchor="t" anchorCtr="0">
            <a:noAutofit/>
          </a:bodyPr>
          <a:lstStyle/>
          <a:p>
            <a:pPr marL="0" lvl="0" indent="0" algn="just" rtl="0">
              <a:lnSpc>
                <a:spcPct val="115000"/>
              </a:lnSpc>
              <a:spcBef>
                <a:spcPts val="1200"/>
              </a:spcBef>
              <a:spcAft>
                <a:spcPts val="0"/>
              </a:spcAft>
              <a:buClr>
                <a:schemeClr val="dk1"/>
              </a:buClr>
              <a:buSzPts val="1100"/>
              <a:buFont typeface="Arial"/>
              <a:buNone/>
            </a:pPr>
            <a:r>
              <a:rPr lang="en" sz="1400"/>
              <a:t>This project successfully leveraged data-driven insights to analyze Canada’s diverse demographic landscape. Using Excel, Python, and Power BI, we explored key factors like age, income, and smoker status, developing a robust premium calculation model based on life expectancy dataset.</a:t>
            </a:r>
            <a:endParaRPr sz="1400"/>
          </a:p>
          <a:p>
            <a:pPr marL="0" lvl="0" indent="0" algn="just" rtl="0">
              <a:lnSpc>
                <a:spcPct val="115000"/>
              </a:lnSpc>
              <a:spcBef>
                <a:spcPts val="1200"/>
              </a:spcBef>
              <a:spcAft>
                <a:spcPts val="0"/>
              </a:spcAft>
              <a:buClr>
                <a:schemeClr val="dk1"/>
              </a:buClr>
              <a:buSzPts val="1100"/>
              <a:buFont typeface="Arial"/>
              <a:buNone/>
            </a:pPr>
            <a:r>
              <a:rPr lang="en" sz="1400"/>
              <a:t>Our findings reveal actionable relationships between demographics and premiums, providing fair and competitive pricing strategies. Dynamic dashboards highlight market trends, enabling effective targeting of high-potential regions.</a:t>
            </a:r>
            <a:endParaRPr sz="1400"/>
          </a:p>
          <a:p>
            <a:pPr marL="0" lvl="0" indent="0" algn="just" rtl="0">
              <a:lnSpc>
                <a:spcPct val="115000"/>
              </a:lnSpc>
              <a:spcBef>
                <a:spcPts val="1200"/>
              </a:spcBef>
              <a:spcAft>
                <a:spcPts val="0"/>
              </a:spcAft>
              <a:buClr>
                <a:schemeClr val="dk1"/>
              </a:buClr>
              <a:buSzPts val="1100"/>
              <a:buFont typeface="Arial"/>
              <a:buNone/>
            </a:pPr>
            <a:r>
              <a:rPr lang="en" sz="1400"/>
              <a:t>Deliverables, including the final report, equip Zenith Life Insurance with strategies to enhance market positioning and better serve its clientele.</a:t>
            </a:r>
            <a:endParaRPr sz="1400"/>
          </a:p>
          <a:p>
            <a:pPr marL="0" lvl="0" indent="0" algn="just" rtl="0">
              <a:lnSpc>
                <a:spcPct val="115000"/>
              </a:lnSpc>
              <a:spcBef>
                <a:spcPts val="1200"/>
              </a:spcBef>
              <a:spcAft>
                <a:spcPts val="0"/>
              </a:spcAft>
              <a:buClr>
                <a:schemeClr val="dk1"/>
              </a:buClr>
              <a:buSzPts val="1100"/>
              <a:buFont typeface="Arial"/>
              <a:buNone/>
            </a:pPr>
            <a:endParaRPr sz="1400"/>
          </a:p>
          <a:p>
            <a:pPr marL="0" lvl="0" indent="0" algn="just" rtl="0">
              <a:spcBef>
                <a:spcPts val="800"/>
              </a:spcBef>
              <a:spcAft>
                <a:spcPts val="0"/>
              </a:spcAft>
              <a:buNone/>
            </a:pPr>
            <a:endParaRPr sz="1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0"/>
        <p:cNvGrpSpPr/>
        <p:nvPr/>
      </p:nvGrpSpPr>
      <p:grpSpPr>
        <a:xfrm>
          <a:off x="0" y="0"/>
          <a:ext cx="0" cy="0"/>
          <a:chOff x="0" y="0"/>
          <a:chExt cx="0" cy="0"/>
        </a:xfrm>
      </p:grpSpPr>
      <p:sp>
        <p:nvSpPr>
          <p:cNvPr id="341" name="Google Shape;341;p44"/>
          <p:cNvSpPr/>
          <p:nvPr/>
        </p:nvSpPr>
        <p:spPr>
          <a:xfrm>
            <a:off x="0" y="0"/>
            <a:ext cx="9144000" cy="5143500"/>
          </a:xfrm>
          <a:prstGeom prst="rect">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Quattrocento Sans"/>
              <a:ea typeface="Quattrocento Sans"/>
              <a:cs typeface="Quattrocento Sans"/>
              <a:sym typeface="Quattrocento Sans"/>
            </a:endParaRPr>
          </a:p>
        </p:txBody>
      </p:sp>
      <p:sp>
        <p:nvSpPr>
          <p:cNvPr id="342" name="Google Shape;342;p44"/>
          <p:cNvSpPr txBox="1">
            <a:spLocks noGrp="1"/>
          </p:cNvSpPr>
          <p:nvPr>
            <p:ph type="title"/>
          </p:nvPr>
        </p:nvSpPr>
        <p:spPr>
          <a:xfrm>
            <a:off x="5236368" y="1025755"/>
            <a:ext cx="3281363" cy="1999132"/>
          </a:xfrm>
          <a:prstGeom prst="rect">
            <a:avLst/>
          </a:prstGeom>
          <a:noFill/>
          <a:ln>
            <a:noFill/>
          </a:ln>
        </p:spPr>
        <p:txBody>
          <a:bodyPr spcFirstLastPara="1" wrap="square" lIns="68575" tIns="34275" rIns="68575" bIns="34275" anchor="b" anchorCtr="0">
            <a:normAutofit/>
          </a:bodyPr>
          <a:lstStyle/>
          <a:p>
            <a:pPr marL="0" lvl="0" indent="0" algn="r" rtl="0">
              <a:lnSpc>
                <a:spcPct val="90000"/>
              </a:lnSpc>
              <a:spcBef>
                <a:spcPts val="0"/>
              </a:spcBef>
              <a:spcAft>
                <a:spcPts val="0"/>
              </a:spcAft>
              <a:buClr>
                <a:schemeClr val="lt1"/>
              </a:buClr>
              <a:buSzPts val="5400"/>
              <a:buFont typeface="Twentieth Century"/>
              <a:buNone/>
            </a:pPr>
            <a:r>
              <a:rPr lang="en" sz="5400" b="1"/>
              <a:t>THANK YOU</a:t>
            </a:r>
            <a:endParaRPr sz="5400"/>
          </a:p>
        </p:txBody>
      </p:sp>
      <p:sp>
        <p:nvSpPr>
          <p:cNvPr id="343" name="Google Shape;343;p44"/>
          <p:cNvSpPr txBox="1">
            <a:spLocks noGrp="1"/>
          </p:cNvSpPr>
          <p:nvPr>
            <p:ph type="body" idx="1"/>
          </p:nvPr>
        </p:nvSpPr>
        <p:spPr>
          <a:xfrm>
            <a:off x="5234387" y="3310635"/>
            <a:ext cx="3283345" cy="663404"/>
          </a:xfrm>
          <a:prstGeom prst="rect">
            <a:avLst/>
          </a:prstGeom>
          <a:noFill/>
          <a:ln>
            <a:noFill/>
          </a:ln>
        </p:spPr>
        <p:txBody>
          <a:bodyPr spcFirstLastPara="1" wrap="square" lIns="68575" tIns="34275" rIns="68575" bIns="34275" anchor="t" anchorCtr="0">
            <a:normAutofit/>
          </a:bodyPr>
          <a:lstStyle/>
          <a:p>
            <a:pPr marL="0" lvl="0" indent="0" algn="r" rtl="0">
              <a:lnSpc>
                <a:spcPct val="90000"/>
              </a:lnSpc>
              <a:spcBef>
                <a:spcPts val="0"/>
              </a:spcBef>
              <a:spcAft>
                <a:spcPts val="0"/>
              </a:spcAft>
              <a:buSzPts val="1800"/>
              <a:buNone/>
            </a:pPr>
            <a:endParaRPr/>
          </a:p>
        </p:txBody>
      </p:sp>
      <p:pic>
        <p:nvPicPr>
          <p:cNvPr id="344" name="Google Shape;344;p44" descr="Young Michael Scott shaking Ed Truck's ..."/>
          <p:cNvPicPr preferRelativeResize="0"/>
          <p:nvPr/>
        </p:nvPicPr>
        <p:blipFill rotWithShape="1">
          <a:blip r:embed="rId3">
            <a:alphaModFix/>
          </a:blip>
          <a:srcRect l="10882"/>
          <a:stretch/>
        </p:blipFill>
        <p:spPr>
          <a:xfrm>
            <a:off x="1" y="1"/>
            <a:ext cx="4686977" cy="5143499"/>
          </a:xfrm>
          <a:custGeom>
            <a:avLst/>
            <a:gdLst/>
            <a:ahLst/>
            <a:cxnLst/>
            <a:rect l="l" t="t" r="r" b="b"/>
            <a:pathLst>
              <a:path w="6249303" h="6857998" extrusionOk="0">
                <a:moveTo>
                  <a:pt x="5497146" y="6118149"/>
                </a:moveTo>
                <a:cubicBezTo>
                  <a:pt x="5503695" y="6124102"/>
                  <a:pt x="5511317" y="6129341"/>
                  <a:pt x="5518366" y="6133723"/>
                </a:cubicBezTo>
                <a:cubicBezTo>
                  <a:pt x="5525509" y="6138152"/>
                  <a:pt x="5530855" y="6143474"/>
                  <a:pt x="5534525" y="6149380"/>
                </a:cubicBezTo>
                <a:lnTo>
                  <a:pt x="5540000" y="6166562"/>
                </a:lnTo>
                <a:lnTo>
                  <a:pt x="5534525" y="6149379"/>
                </a:lnTo>
                <a:cubicBezTo>
                  <a:pt x="5530855" y="6143474"/>
                  <a:pt x="5525509" y="6138152"/>
                  <a:pt x="5518366" y="6133722"/>
                </a:cubicBezTo>
                <a:cubicBezTo>
                  <a:pt x="5511317" y="6129341"/>
                  <a:pt x="5503695" y="6124102"/>
                  <a:pt x="5497146" y="6118149"/>
                </a:cubicBezTo>
                <a:close/>
                <a:moveTo>
                  <a:pt x="5405304" y="4941372"/>
                </a:moveTo>
                <a:lnTo>
                  <a:pt x="5408634" y="4950869"/>
                </a:lnTo>
                <a:lnTo>
                  <a:pt x="5418318" y="4991382"/>
                </a:lnTo>
                <a:lnTo>
                  <a:pt x="5408634" y="4950868"/>
                </a:lnTo>
                <a:close/>
                <a:moveTo>
                  <a:pt x="5409242" y="4749807"/>
                </a:moveTo>
                <a:cubicBezTo>
                  <a:pt x="5397106" y="4762826"/>
                  <a:pt x="5396249" y="4781365"/>
                  <a:pt x="5394535" y="4799797"/>
                </a:cubicBezTo>
                <a:cubicBezTo>
                  <a:pt x="5396249" y="4781365"/>
                  <a:pt x="5397106" y="4762827"/>
                  <a:pt x="5409242" y="4749807"/>
                </a:cubicBezTo>
                <a:close/>
                <a:moveTo>
                  <a:pt x="5427041" y="4543185"/>
                </a:moveTo>
                <a:cubicBezTo>
                  <a:pt x="5428019" y="4548281"/>
                  <a:pt x="5430065" y="4553662"/>
                  <a:pt x="5432447" y="4557092"/>
                </a:cubicBezTo>
                <a:cubicBezTo>
                  <a:pt x="5444067" y="4573618"/>
                  <a:pt x="5452855" y="4588275"/>
                  <a:pt x="5458810" y="4602021"/>
                </a:cubicBezTo>
                <a:cubicBezTo>
                  <a:pt x="5452855" y="4588275"/>
                  <a:pt x="5444067" y="4573618"/>
                  <a:pt x="5432447" y="4557091"/>
                </a:cubicBezTo>
                <a:close/>
                <a:moveTo>
                  <a:pt x="5893259" y="2819253"/>
                </a:moveTo>
                <a:lnTo>
                  <a:pt x="5904902" y="2827484"/>
                </a:lnTo>
                <a:lnTo>
                  <a:pt x="5904904" y="2827486"/>
                </a:lnTo>
                <a:lnTo>
                  <a:pt x="5933407" y="2861156"/>
                </a:lnTo>
                <a:lnTo>
                  <a:pt x="5923753" y="2842392"/>
                </a:lnTo>
                <a:lnTo>
                  <a:pt x="5904904" y="2827486"/>
                </a:lnTo>
                <a:lnTo>
                  <a:pt x="5904902" y="2827483"/>
                </a:lnTo>
                <a:close/>
                <a:moveTo>
                  <a:pt x="5823604" y="1974015"/>
                </a:moveTo>
                <a:lnTo>
                  <a:pt x="5817090" y="1999763"/>
                </a:lnTo>
                <a:cubicBezTo>
                  <a:pt x="5813281" y="2008056"/>
                  <a:pt x="5807601" y="2016020"/>
                  <a:pt x="5799362" y="2023547"/>
                </a:cubicBezTo>
                <a:cubicBezTo>
                  <a:pt x="5815841" y="2008497"/>
                  <a:pt x="5822079" y="1991685"/>
                  <a:pt x="5823604" y="1974015"/>
                </a:cubicBezTo>
                <a:close/>
                <a:moveTo>
                  <a:pt x="5806410" y="1768838"/>
                </a:moveTo>
                <a:cubicBezTo>
                  <a:pt x="5802029" y="1774411"/>
                  <a:pt x="5799266" y="1779948"/>
                  <a:pt x="5797809" y="1785412"/>
                </a:cubicBezTo>
                <a:lnTo>
                  <a:pt x="5797028" y="1801558"/>
                </a:lnTo>
                <a:cubicBezTo>
                  <a:pt x="5795361" y="1790986"/>
                  <a:pt x="5797647" y="1779981"/>
                  <a:pt x="5806410" y="1768838"/>
                </a:cubicBezTo>
                <a:close/>
                <a:moveTo>
                  <a:pt x="5915999" y="520953"/>
                </a:moveTo>
                <a:lnTo>
                  <a:pt x="5909271" y="549926"/>
                </a:lnTo>
                <a:lnTo>
                  <a:pt x="5903017" y="566616"/>
                </a:lnTo>
                <a:lnTo>
                  <a:pt x="5897067" y="581804"/>
                </a:lnTo>
                <a:lnTo>
                  <a:pt x="5896649" y="583595"/>
                </a:lnTo>
                <a:lnTo>
                  <a:pt x="5894474" y="589388"/>
                </a:lnTo>
                <a:cubicBezTo>
                  <a:pt x="5892074" y="597005"/>
                  <a:pt x="5890316" y="604728"/>
                  <a:pt x="5889851" y="612658"/>
                </a:cubicBezTo>
                <a:lnTo>
                  <a:pt x="5896649" y="583595"/>
                </a:lnTo>
                <a:lnTo>
                  <a:pt x="5902965" y="566754"/>
                </a:lnTo>
                <a:lnTo>
                  <a:pt x="5903017" y="566616"/>
                </a:lnTo>
                <a:lnTo>
                  <a:pt x="5908855" y="551717"/>
                </a:lnTo>
                <a:lnTo>
                  <a:pt x="5909271" y="549926"/>
                </a:lnTo>
                <a:lnTo>
                  <a:pt x="5911436" y="544146"/>
                </a:lnTo>
                <a:cubicBezTo>
                  <a:pt x="5913823" y="536547"/>
                  <a:pt x="5915561" y="528850"/>
                  <a:pt x="5915999" y="520953"/>
                </a:cubicBezTo>
                <a:close/>
                <a:moveTo>
                  <a:pt x="5864896" y="268794"/>
                </a:moveTo>
                <a:cubicBezTo>
                  <a:pt x="5862371" y="279176"/>
                  <a:pt x="5860668" y="289296"/>
                  <a:pt x="5860021" y="299164"/>
                </a:cubicBezTo>
                <a:cubicBezTo>
                  <a:pt x="5859371" y="309031"/>
                  <a:pt x="5859776" y="318646"/>
                  <a:pt x="5861466" y="328017"/>
                </a:cubicBezTo>
                <a:close/>
                <a:moveTo>
                  <a:pt x="0" y="0"/>
                </a:moveTo>
                <a:lnTo>
                  <a:pt x="6182312" y="0"/>
                </a:lnTo>
                <a:lnTo>
                  <a:pt x="6178097" y="24480"/>
                </a:lnTo>
                <a:cubicBezTo>
                  <a:pt x="6175612" y="32636"/>
                  <a:pt x="6171850" y="40471"/>
                  <a:pt x="6166086" y="47806"/>
                </a:cubicBezTo>
                <a:cubicBezTo>
                  <a:pt x="6151226" y="66857"/>
                  <a:pt x="6154655" y="85336"/>
                  <a:pt x="6156942" y="105718"/>
                </a:cubicBezTo>
                <a:cubicBezTo>
                  <a:pt x="6158656" y="121150"/>
                  <a:pt x="6158085" y="136963"/>
                  <a:pt x="6158277" y="152584"/>
                </a:cubicBezTo>
                <a:cubicBezTo>
                  <a:pt x="6158846" y="180017"/>
                  <a:pt x="6159037" y="207450"/>
                  <a:pt x="6159990" y="234883"/>
                </a:cubicBezTo>
                <a:cubicBezTo>
                  <a:pt x="6160370" y="243648"/>
                  <a:pt x="6165135" y="252600"/>
                  <a:pt x="6164373" y="261173"/>
                </a:cubicBezTo>
                <a:cubicBezTo>
                  <a:pt x="6160752" y="300800"/>
                  <a:pt x="6155037" y="340425"/>
                  <a:pt x="6151798" y="380050"/>
                </a:cubicBezTo>
                <a:cubicBezTo>
                  <a:pt x="6149894" y="402529"/>
                  <a:pt x="6153511" y="425581"/>
                  <a:pt x="6150846" y="447870"/>
                </a:cubicBezTo>
                <a:cubicBezTo>
                  <a:pt x="6147798" y="473587"/>
                  <a:pt x="6139988" y="498733"/>
                  <a:pt x="6135223" y="524262"/>
                </a:cubicBezTo>
                <a:cubicBezTo>
                  <a:pt x="6133891" y="531310"/>
                  <a:pt x="6135606" y="539121"/>
                  <a:pt x="6135985" y="546552"/>
                </a:cubicBezTo>
                <a:cubicBezTo>
                  <a:pt x="6136367" y="554933"/>
                  <a:pt x="6137129" y="563125"/>
                  <a:pt x="6137320" y="571508"/>
                </a:cubicBezTo>
                <a:cubicBezTo>
                  <a:pt x="6137702" y="597037"/>
                  <a:pt x="6137129" y="622564"/>
                  <a:pt x="6138464" y="648092"/>
                </a:cubicBezTo>
                <a:cubicBezTo>
                  <a:pt x="6139225" y="663713"/>
                  <a:pt x="6147035" y="680096"/>
                  <a:pt x="6144177" y="694576"/>
                </a:cubicBezTo>
                <a:cubicBezTo>
                  <a:pt x="6138654" y="724104"/>
                  <a:pt x="6151036" y="753633"/>
                  <a:pt x="6140750" y="783158"/>
                </a:cubicBezTo>
                <a:cubicBezTo>
                  <a:pt x="6137702" y="792306"/>
                  <a:pt x="6145322" y="804877"/>
                  <a:pt x="6145702" y="815929"/>
                </a:cubicBezTo>
                <a:cubicBezTo>
                  <a:pt x="6146654" y="843552"/>
                  <a:pt x="6146464" y="871173"/>
                  <a:pt x="6146274" y="898797"/>
                </a:cubicBezTo>
                <a:cubicBezTo>
                  <a:pt x="6146084" y="923562"/>
                  <a:pt x="6148750" y="949281"/>
                  <a:pt x="6143416" y="973095"/>
                </a:cubicBezTo>
                <a:cubicBezTo>
                  <a:pt x="6137702" y="998052"/>
                  <a:pt x="6138464" y="1020529"/>
                  <a:pt x="6144940" y="1044725"/>
                </a:cubicBezTo>
                <a:cubicBezTo>
                  <a:pt x="6149322" y="1061298"/>
                  <a:pt x="6149894" y="1078826"/>
                  <a:pt x="6151226" y="1095972"/>
                </a:cubicBezTo>
                <a:cubicBezTo>
                  <a:pt x="6152750" y="1114449"/>
                  <a:pt x="6148750" y="1134834"/>
                  <a:pt x="6155037" y="1151600"/>
                </a:cubicBezTo>
                <a:cubicBezTo>
                  <a:pt x="6173706" y="1201512"/>
                  <a:pt x="6177706" y="1252757"/>
                  <a:pt x="6177706" y="1304955"/>
                </a:cubicBezTo>
                <a:cubicBezTo>
                  <a:pt x="6177706" y="1314483"/>
                  <a:pt x="6175041" y="1324198"/>
                  <a:pt x="6172183" y="1333341"/>
                </a:cubicBezTo>
                <a:cubicBezTo>
                  <a:pt x="6155037" y="1386684"/>
                  <a:pt x="6156560" y="1440216"/>
                  <a:pt x="6167039" y="1494509"/>
                </a:cubicBezTo>
                <a:cubicBezTo>
                  <a:pt x="6169325" y="1505751"/>
                  <a:pt x="6169706" y="1518324"/>
                  <a:pt x="6167421" y="1529563"/>
                </a:cubicBezTo>
                <a:cubicBezTo>
                  <a:pt x="6160752" y="1561189"/>
                  <a:pt x="6149702" y="1591859"/>
                  <a:pt x="6144940" y="1623675"/>
                </a:cubicBezTo>
                <a:cubicBezTo>
                  <a:pt x="6137129" y="1676253"/>
                  <a:pt x="6163417" y="1721785"/>
                  <a:pt x="6180565" y="1768838"/>
                </a:cubicBezTo>
                <a:cubicBezTo>
                  <a:pt x="6196758" y="1813610"/>
                  <a:pt x="6233335" y="1851709"/>
                  <a:pt x="6225142" y="1904673"/>
                </a:cubicBezTo>
                <a:cubicBezTo>
                  <a:pt x="6224381" y="1910004"/>
                  <a:pt x="6229524" y="1915912"/>
                  <a:pt x="6230858" y="1921817"/>
                </a:cubicBezTo>
                <a:cubicBezTo>
                  <a:pt x="6234479" y="1938009"/>
                  <a:pt x="6238857" y="1954202"/>
                  <a:pt x="6240574" y="1970586"/>
                </a:cubicBezTo>
                <a:cubicBezTo>
                  <a:pt x="6242861" y="1990589"/>
                  <a:pt x="6242100" y="2010974"/>
                  <a:pt x="6244004" y="2030977"/>
                </a:cubicBezTo>
                <a:cubicBezTo>
                  <a:pt x="6245147" y="2043835"/>
                  <a:pt x="6247242" y="2056600"/>
                  <a:pt x="6249052" y="2069340"/>
                </a:cubicBezTo>
                <a:lnTo>
                  <a:pt x="6249303" y="2072225"/>
                </a:lnTo>
                <a:lnTo>
                  <a:pt x="6249303" y="2131532"/>
                </a:lnTo>
                <a:lnTo>
                  <a:pt x="6248432" y="2138304"/>
                </a:lnTo>
                <a:cubicBezTo>
                  <a:pt x="6246241" y="2148519"/>
                  <a:pt x="6243623" y="2158712"/>
                  <a:pt x="6241908" y="2168903"/>
                </a:cubicBezTo>
                <a:cubicBezTo>
                  <a:pt x="6237145" y="2197670"/>
                  <a:pt x="6238479" y="2229296"/>
                  <a:pt x="6226286" y="2254633"/>
                </a:cubicBezTo>
                <a:cubicBezTo>
                  <a:pt x="6213332" y="2281683"/>
                  <a:pt x="6207426" y="2307402"/>
                  <a:pt x="6211426" y="2335405"/>
                </a:cubicBezTo>
                <a:cubicBezTo>
                  <a:pt x="6212760" y="2344741"/>
                  <a:pt x="6220762" y="2356744"/>
                  <a:pt x="6228952" y="2360933"/>
                </a:cubicBezTo>
                <a:cubicBezTo>
                  <a:pt x="6247241" y="2370270"/>
                  <a:pt x="6250481" y="2383032"/>
                  <a:pt x="6244193" y="2400369"/>
                </a:cubicBezTo>
                <a:cubicBezTo>
                  <a:pt x="6238857" y="2415420"/>
                  <a:pt x="6236192" y="2433897"/>
                  <a:pt x="6225904" y="2444184"/>
                </a:cubicBezTo>
                <a:cubicBezTo>
                  <a:pt x="6196758" y="2473333"/>
                  <a:pt x="6195806" y="2510483"/>
                  <a:pt x="6187996" y="2546678"/>
                </a:cubicBezTo>
                <a:cubicBezTo>
                  <a:pt x="6183231" y="2568774"/>
                  <a:pt x="6183041" y="2589352"/>
                  <a:pt x="6186279" y="2611450"/>
                </a:cubicBezTo>
                <a:cubicBezTo>
                  <a:pt x="6193518" y="2659455"/>
                  <a:pt x="6183231" y="2706131"/>
                  <a:pt x="6170087" y="2752235"/>
                </a:cubicBezTo>
                <a:cubicBezTo>
                  <a:pt x="6161325" y="2782716"/>
                  <a:pt x="6155990" y="2813958"/>
                  <a:pt x="6147035" y="2844248"/>
                </a:cubicBezTo>
                <a:cubicBezTo>
                  <a:pt x="6140177" y="2866918"/>
                  <a:pt x="6131985" y="2889587"/>
                  <a:pt x="6120937" y="2910353"/>
                </a:cubicBezTo>
                <a:cubicBezTo>
                  <a:pt x="6104743" y="2940455"/>
                  <a:pt x="6080358" y="2966742"/>
                  <a:pt x="6086835" y="3005035"/>
                </a:cubicBezTo>
                <a:cubicBezTo>
                  <a:pt x="6092550" y="3038756"/>
                  <a:pt x="6080550" y="3069235"/>
                  <a:pt x="6069119" y="3100099"/>
                </a:cubicBezTo>
                <a:cubicBezTo>
                  <a:pt x="6060737" y="3122770"/>
                  <a:pt x="6052162" y="3145436"/>
                  <a:pt x="6046828" y="3168870"/>
                </a:cubicBezTo>
                <a:cubicBezTo>
                  <a:pt x="6040542" y="3196686"/>
                  <a:pt x="6043210" y="3228119"/>
                  <a:pt x="6031589" y="3252885"/>
                </a:cubicBezTo>
                <a:cubicBezTo>
                  <a:pt x="6019396" y="3278795"/>
                  <a:pt x="6027588" y="3300319"/>
                  <a:pt x="6031017" y="3323372"/>
                </a:cubicBezTo>
                <a:cubicBezTo>
                  <a:pt x="6036353" y="3360139"/>
                  <a:pt x="6046258" y="3396719"/>
                  <a:pt x="6033685" y="3433866"/>
                </a:cubicBezTo>
                <a:cubicBezTo>
                  <a:pt x="6018444" y="3479015"/>
                  <a:pt x="6002060" y="3523785"/>
                  <a:pt x="5987583" y="3569124"/>
                </a:cubicBezTo>
                <a:cubicBezTo>
                  <a:pt x="5982056" y="3586653"/>
                  <a:pt x="5979770" y="3605509"/>
                  <a:pt x="5977295" y="3623799"/>
                </a:cubicBezTo>
                <a:cubicBezTo>
                  <a:pt x="5975197" y="3641134"/>
                  <a:pt x="5980533" y="3661899"/>
                  <a:pt x="5972533" y="3675238"/>
                </a:cubicBezTo>
                <a:cubicBezTo>
                  <a:pt x="5951958" y="3709529"/>
                  <a:pt x="5941860" y="3744770"/>
                  <a:pt x="5941860" y="3784397"/>
                </a:cubicBezTo>
                <a:cubicBezTo>
                  <a:pt x="5941860" y="3799258"/>
                  <a:pt x="5933287" y="3813737"/>
                  <a:pt x="5931762" y="3828785"/>
                </a:cubicBezTo>
                <a:cubicBezTo>
                  <a:pt x="5929858" y="3849362"/>
                  <a:pt x="5924714" y="3872985"/>
                  <a:pt x="5931955" y="3890891"/>
                </a:cubicBezTo>
                <a:cubicBezTo>
                  <a:pt x="5949100" y="3932993"/>
                  <a:pt x="5934810" y="3967091"/>
                  <a:pt x="5917857" y="4003861"/>
                </a:cubicBezTo>
                <a:cubicBezTo>
                  <a:pt x="5901092" y="4040058"/>
                  <a:pt x="5887757" y="4078159"/>
                  <a:pt x="5876707" y="4116641"/>
                </a:cubicBezTo>
                <a:cubicBezTo>
                  <a:pt x="5872706" y="4131119"/>
                  <a:pt x="5879375" y="4148453"/>
                  <a:pt x="5880708" y="4164458"/>
                </a:cubicBezTo>
                <a:cubicBezTo>
                  <a:pt x="5881089" y="4170174"/>
                  <a:pt x="5881661" y="4176461"/>
                  <a:pt x="5879756" y="4181603"/>
                </a:cubicBezTo>
                <a:cubicBezTo>
                  <a:pt x="5861466" y="4231324"/>
                  <a:pt x="5847560" y="4281810"/>
                  <a:pt x="5857085" y="4335722"/>
                </a:cubicBezTo>
                <a:cubicBezTo>
                  <a:pt x="5858038" y="4340674"/>
                  <a:pt x="5855942" y="4346201"/>
                  <a:pt x="5854608" y="4351154"/>
                </a:cubicBezTo>
                <a:cubicBezTo>
                  <a:pt x="5847751" y="4375349"/>
                  <a:pt x="5836892" y="4398972"/>
                  <a:pt x="5834415" y="4423545"/>
                </a:cubicBezTo>
                <a:cubicBezTo>
                  <a:pt x="5828319" y="4484127"/>
                  <a:pt x="5825841" y="4545086"/>
                  <a:pt x="5821841" y="4606053"/>
                </a:cubicBezTo>
                <a:cubicBezTo>
                  <a:pt x="5821653" y="4609863"/>
                  <a:pt x="5821653" y="4613864"/>
                  <a:pt x="5820317" y="4617291"/>
                </a:cubicBezTo>
                <a:cubicBezTo>
                  <a:pt x="5812125" y="4639772"/>
                  <a:pt x="5814794" y="4659393"/>
                  <a:pt x="5830414" y="4678445"/>
                </a:cubicBezTo>
                <a:cubicBezTo>
                  <a:pt x="5837273" y="4686828"/>
                  <a:pt x="5840892" y="4698258"/>
                  <a:pt x="5844703" y="4708734"/>
                </a:cubicBezTo>
                <a:cubicBezTo>
                  <a:pt x="5850418" y="4724167"/>
                  <a:pt x="5855942" y="4739978"/>
                  <a:pt x="5859562" y="4755980"/>
                </a:cubicBezTo>
                <a:cubicBezTo>
                  <a:pt x="5862991" y="4771793"/>
                  <a:pt x="5867753" y="4788747"/>
                  <a:pt x="5865088" y="4803988"/>
                </a:cubicBezTo>
                <a:cubicBezTo>
                  <a:pt x="5860326" y="4831420"/>
                  <a:pt x="5849657" y="4857522"/>
                  <a:pt x="5842606" y="4884572"/>
                </a:cubicBezTo>
                <a:cubicBezTo>
                  <a:pt x="5840129" y="4893907"/>
                  <a:pt x="5840512" y="4904195"/>
                  <a:pt x="5840321" y="4913909"/>
                </a:cubicBezTo>
                <a:cubicBezTo>
                  <a:pt x="5839750" y="4936201"/>
                  <a:pt x="5845274" y="4959061"/>
                  <a:pt x="5829462" y="4979253"/>
                </a:cubicBezTo>
                <a:cubicBezTo>
                  <a:pt x="5814602" y="4997922"/>
                  <a:pt x="5818983" y="5016785"/>
                  <a:pt x="5830223" y="5036405"/>
                </a:cubicBezTo>
                <a:cubicBezTo>
                  <a:pt x="5838225" y="5050504"/>
                  <a:pt x="5844513" y="5066505"/>
                  <a:pt x="5847560" y="5082317"/>
                </a:cubicBezTo>
                <a:cubicBezTo>
                  <a:pt x="5851752" y="5104036"/>
                  <a:pt x="5853466" y="5125562"/>
                  <a:pt x="5850988" y="5148995"/>
                </a:cubicBezTo>
                <a:cubicBezTo>
                  <a:pt x="5849275" y="5165570"/>
                  <a:pt x="5848512" y="5179097"/>
                  <a:pt x="5838416" y="5192051"/>
                </a:cubicBezTo>
                <a:cubicBezTo>
                  <a:pt x="5836892" y="5194145"/>
                  <a:pt x="5836510" y="5197955"/>
                  <a:pt x="5836703" y="5200813"/>
                </a:cubicBezTo>
                <a:cubicBezTo>
                  <a:pt x="5839941" y="5238343"/>
                  <a:pt x="5838225" y="5275491"/>
                  <a:pt x="5835937" y="5313403"/>
                </a:cubicBezTo>
                <a:cubicBezTo>
                  <a:pt x="5832892" y="5361598"/>
                  <a:pt x="5841844" y="5412276"/>
                  <a:pt x="5873849" y="5453995"/>
                </a:cubicBezTo>
                <a:cubicBezTo>
                  <a:pt x="5878613" y="5460092"/>
                  <a:pt x="5880708" y="5469236"/>
                  <a:pt x="5881852" y="5477239"/>
                </a:cubicBezTo>
                <a:cubicBezTo>
                  <a:pt x="5886804" y="5514957"/>
                  <a:pt x="5890233" y="5552869"/>
                  <a:pt x="5895758" y="5590590"/>
                </a:cubicBezTo>
                <a:cubicBezTo>
                  <a:pt x="5898806" y="5611164"/>
                  <a:pt x="5901474" y="5632691"/>
                  <a:pt x="5909856" y="5651360"/>
                </a:cubicBezTo>
                <a:cubicBezTo>
                  <a:pt x="5918047" y="5669647"/>
                  <a:pt x="5927762" y="5684320"/>
                  <a:pt x="5910618" y="5695178"/>
                </a:cubicBezTo>
                <a:cubicBezTo>
                  <a:pt x="5919762" y="5714607"/>
                  <a:pt x="5927383" y="5731564"/>
                  <a:pt x="5935573" y="5748136"/>
                </a:cubicBezTo>
                <a:cubicBezTo>
                  <a:pt x="5938620" y="5754234"/>
                  <a:pt x="5943575" y="5759378"/>
                  <a:pt x="5946433" y="5765474"/>
                </a:cubicBezTo>
                <a:cubicBezTo>
                  <a:pt x="5949481" y="5771953"/>
                  <a:pt x="5951385" y="5779191"/>
                  <a:pt x="5952911" y="5786239"/>
                </a:cubicBezTo>
                <a:cubicBezTo>
                  <a:pt x="5959768" y="5817674"/>
                  <a:pt x="5966054" y="5849107"/>
                  <a:pt x="5973485" y="5880348"/>
                </a:cubicBezTo>
                <a:cubicBezTo>
                  <a:pt x="5975008" y="5886447"/>
                  <a:pt x="5981104" y="5891590"/>
                  <a:pt x="5985103" y="5897114"/>
                </a:cubicBezTo>
                <a:cubicBezTo>
                  <a:pt x="5987772" y="5900735"/>
                  <a:pt x="5991773" y="5904353"/>
                  <a:pt x="5992345" y="5908355"/>
                </a:cubicBezTo>
                <a:cubicBezTo>
                  <a:pt x="5996917" y="5938836"/>
                  <a:pt x="6002252" y="5969124"/>
                  <a:pt x="6004537" y="5999796"/>
                </a:cubicBezTo>
                <a:cubicBezTo>
                  <a:pt x="6006440" y="6025515"/>
                  <a:pt x="6005871" y="6050282"/>
                  <a:pt x="6039018" y="6056948"/>
                </a:cubicBezTo>
                <a:cubicBezTo>
                  <a:pt x="6044734" y="6058092"/>
                  <a:pt x="6050831" y="6066284"/>
                  <a:pt x="6053687" y="6072569"/>
                </a:cubicBezTo>
                <a:cubicBezTo>
                  <a:pt x="6061879" y="6090477"/>
                  <a:pt x="6067404" y="6109530"/>
                  <a:pt x="6075785" y="6127247"/>
                </a:cubicBezTo>
                <a:cubicBezTo>
                  <a:pt x="6103790" y="6185351"/>
                  <a:pt x="6121508" y="6246121"/>
                  <a:pt x="6118269" y="6311084"/>
                </a:cubicBezTo>
                <a:cubicBezTo>
                  <a:pt x="6117317" y="6331277"/>
                  <a:pt x="6107028" y="6350899"/>
                  <a:pt x="6103217" y="6363664"/>
                </a:cubicBezTo>
                <a:cubicBezTo>
                  <a:pt x="6118269" y="6400429"/>
                  <a:pt x="6132747" y="6431292"/>
                  <a:pt x="6143606" y="6463490"/>
                </a:cubicBezTo>
                <a:cubicBezTo>
                  <a:pt x="6153322" y="6491874"/>
                  <a:pt x="6159418" y="6521593"/>
                  <a:pt x="6166466" y="6550742"/>
                </a:cubicBezTo>
                <a:cubicBezTo>
                  <a:pt x="6169135" y="6561411"/>
                  <a:pt x="6170658" y="6572269"/>
                  <a:pt x="6171993" y="6583128"/>
                </a:cubicBezTo>
                <a:cubicBezTo>
                  <a:pt x="6176183" y="6617036"/>
                  <a:pt x="6166086" y="6652472"/>
                  <a:pt x="6182089" y="6685617"/>
                </a:cubicBezTo>
                <a:cubicBezTo>
                  <a:pt x="6190471" y="6702955"/>
                  <a:pt x="6200567" y="6720103"/>
                  <a:pt x="6204949" y="6738388"/>
                </a:cubicBezTo>
                <a:cubicBezTo>
                  <a:pt x="6209712" y="6758011"/>
                  <a:pt x="6217142" y="6777207"/>
                  <a:pt x="6222453" y="6796804"/>
                </a:cubicBezTo>
                <a:lnTo>
                  <a:pt x="6227224" y="6857457"/>
                </a:lnTo>
                <a:lnTo>
                  <a:pt x="6099985" y="6857457"/>
                </a:lnTo>
                <a:lnTo>
                  <a:pt x="6099985" y="6857998"/>
                </a:lnTo>
                <a:lnTo>
                  <a:pt x="0" y="6857998"/>
                </a:lnTo>
                <a:close/>
              </a:path>
            </a:pathLst>
          </a:custGeom>
          <a:noFill/>
          <a:ln>
            <a:noFill/>
          </a:ln>
          <a:effectLst>
            <a:outerShdw blurRad="381000" dist="152400" algn="tl" rotWithShape="0">
              <a:srgbClr val="000000">
                <a:alpha val="9803"/>
              </a:srgbClr>
            </a:outerShdw>
          </a:effectLst>
        </p:spPr>
      </p:pic>
      <p:sp>
        <p:nvSpPr>
          <p:cNvPr id="345" name="Google Shape;345;p44"/>
          <p:cNvSpPr/>
          <p:nvPr/>
        </p:nvSpPr>
        <p:spPr>
          <a:xfrm rot="-5400000">
            <a:off x="1803000" y="2243528"/>
            <a:ext cx="5143091" cy="656037"/>
          </a:xfrm>
          <a:custGeom>
            <a:avLst/>
            <a:gdLst/>
            <a:ahLst/>
            <a:cxnLst/>
            <a:rect l="l" t="t" r="r" b="b"/>
            <a:pathLst>
              <a:path w="6857455" h="874716" extrusionOk="0">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8"/>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Quattrocento Sans"/>
              <a:ea typeface="Quattrocento Sans"/>
              <a:cs typeface="Quattrocento Sans"/>
              <a:sym typeface="Quattrocento Sans"/>
            </a:endParaRPr>
          </a:p>
        </p:txBody>
      </p:sp>
      <p:sp>
        <p:nvSpPr>
          <p:cNvPr id="346" name="Google Shape;346;p44"/>
          <p:cNvSpPr/>
          <p:nvPr/>
        </p:nvSpPr>
        <p:spPr>
          <a:xfrm rot="-5400000">
            <a:off x="1802999" y="2243528"/>
            <a:ext cx="5143091" cy="656037"/>
          </a:xfrm>
          <a:custGeom>
            <a:avLst/>
            <a:gdLst/>
            <a:ahLst/>
            <a:cxnLst/>
            <a:rect l="l" t="t" r="r" b="b"/>
            <a:pathLst>
              <a:path w="6857455" h="874716" extrusionOk="0">
                <a:moveTo>
                  <a:pt x="6857455" y="804643"/>
                </a:moveTo>
                <a:lnTo>
                  <a:pt x="6857455" y="562246"/>
                </a:lnTo>
                <a:lnTo>
                  <a:pt x="6829178" y="551284"/>
                </a:lnTo>
                <a:cubicBezTo>
                  <a:pt x="6805745" y="539044"/>
                  <a:pt x="6784885" y="521708"/>
                  <a:pt x="6766024" y="500372"/>
                </a:cubicBezTo>
                <a:cubicBezTo>
                  <a:pt x="6755166" y="488179"/>
                  <a:pt x="6746784" y="486845"/>
                  <a:pt x="6734971" y="500944"/>
                </a:cubicBezTo>
                <a:cubicBezTo>
                  <a:pt x="6721257" y="517326"/>
                  <a:pt x="6701634" y="510850"/>
                  <a:pt x="6683915" y="507040"/>
                </a:cubicBezTo>
                <a:cubicBezTo>
                  <a:pt x="6665629" y="503230"/>
                  <a:pt x="6647148" y="499228"/>
                  <a:pt x="6628860" y="495418"/>
                </a:cubicBezTo>
                <a:cubicBezTo>
                  <a:pt x="6615335" y="492752"/>
                  <a:pt x="6601999" y="490466"/>
                  <a:pt x="6588662" y="487227"/>
                </a:cubicBezTo>
                <a:cubicBezTo>
                  <a:pt x="6547133" y="477129"/>
                  <a:pt x="6509794" y="480177"/>
                  <a:pt x="6476074" y="511230"/>
                </a:cubicBezTo>
                <a:cubicBezTo>
                  <a:pt x="6450356" y="535043"/>
                  <a:pt x="6417399" y="542093"/>
                  <a:pt x="6382345" y="534853"/>
                </a:cubicBezTo>
                <a:cubicBezTo>
                  <a:pt x="6377963" y="533901"/>
                  <a:pt x="6372439" y="530091"/>
                  <a:pt x="6369391" y="531615"/>
                </a:cubicBezTo>
                <a:cubicBezTo>
                  <a:pt x="6323479" y="553904"/>
                  <a:pt x="6287092" y="514658"/>
                  <a:pt x="6244799" y="512182"/>
                </a:cubicBezTo>
                <a:cubicBezTo>
                  <a:pt x="6226130" y="511040"/>
                  <a:pt x="6207079" y="496942"/>
                  <a:pt x="6190315" y="485703"/>
                </a:cubicBezTo>
                <a:cubicBezTo>
                  <a:pt x="6167262" y="470271"/>
                  <a:pt x="6146687" y="455412"/>
                  <a:pt x="6115446" y="462270"/>
                </a:cubicBezTo>
                <a:cubicBezTo>
                  <a:pt x="6084203" y="469319"/>
                  <a:pt x="6055627" y="456364"/>
                  <a:pt x="6032194" y="434266"/>
                </a:cubicBezTo>
                <a:cubicBezTo>
                  <a:pt x="6014287" y="417501"/>
                  <a:pt x="5994665" y="415977"/>
                  <a:pt x="5971042" y="420738"/>
                </a:cubicBezTo>
                <a:cubicBezTo>
                  <a:pt x="5941513" y="426645"/>
                  <a:pt x="5910842" y="427027"/>
                  <a:pt x="5880933" y="430646"/>
                </a:cubicBezTo>
                <a:cubicBezTo>
                  <a:pt x="5874454" y="431408"/>
                  <a:pt x="5866265" y="434076"/>
                  <a:pt x="5862452" y="438648"/>
                </a:cubicBezTo>
                <a:cubicBezTo>
                  <a:pt x="5815779" y="495418"/>
                  <a:pt x="5750055" y="495990"/>
                  <a:pt x="5685283" y="498658"/>
                </a:cubicBezTo>
                <a:cubicBezTo>
                  <a:pt x="5646039" y="500372"/>
                  <a:pt x="5606604" y="500372"/>
                  <a:pt x="5567169" y="499420"/>
                </a:cubicBezTo>
                <a:cubicBezTo>
                  <a:pt x="5553832" y="499228"/>
                  <a:pt x="5539736" y="496180"/>
                  <a:pt x="5527923" y="490466"/>
                </a:cubicBezTo>
                <a:cubicBezTo>
                  <a:pt x="5503348" y="478463"/>
                  <a:pt x="5480680" y="462843"/>
                  <a:pt x="5456292" y="450650"/>
                </a:cubicBezTo>
                <a:cubicBezTo>
                  <a:pt x="5447151" y="445886"/>
                  <a:pt x="5435338" y="445696"/>
                  <a:pt x="5424670" y="444934"/>
                </a:cubicBezTo>
                <a:cubicBezTo>
                  <a:pt x="5405809" y="443410"/>
                  <a:pt x="5384854" y="447982"/>
                  <a:pt x="5368662" y="441124"/>
                </a:cubicBezTo>
                <a:cubicBezTo>
                  <a:pt x="5326559" y="423407"/>
                  <a:pt x="5287123" y="427407"/>
                  <a:pt x="5247118" y="444934"/>
                </a:cubicBezTo>
                <a:cubicBezTo>
                  <a:pt x="5191108" y="469509"/>
                  <a:pt x="5138148" y="467605"/>
                  <a:pt x="5088617" y="428742"/>
                </a:cubicBezTo>
                <a:cubicBezTo>
                  <a:pt x="5066328" y="411215"/>
                  <a:pt x="5044609" y="419596"/>
                  <a:pt x="5025750" y="433694"/>
                </a:cubicBezTo>
                <a:cubicBezTo>
                  <a:pt x="5004032" y="450078"/>
                  <a:pt x="4982885" y="454268"/>
                  <a:pt x="4957930" y="442268"/>
                </a:cubicBezTo>
                <a:cubicBezTo>
                  <a:pt x="4952404" y="439600"/>
                  <a:pt x="4944594" y="440933"/>
                  <a:pt x="4938116" y="441886"/>
                </a:cubicBezTo>
                <a:cubicBezTo>
                  <a:pt x="4901158" y="446648"/>
                  <a:pt x="4864009" y="454650"/>
                  <a:pt x="4833910" y="421693"/>
                </a:cubicBezTo>
                <a:cubicBezTo>
                  <a:pt x="4828004" y="415214"/>
                  <a:pt x="4818097" y="412549"/>
                  <a:pt x="4810095" y="408167"/>
                </a:cubicBezTo>
                <a:cubicBezTo>
                  <a:pt x="4776566" y="390258"/>
                  <a:pt x="4777900" y="391974"/>
                  <a:pt x="4747991" y="413691"/>
                </a:cubicBezTo>
                <a:cubicBezTo>
                  <a:pt x="4732369" y="425121"/>
                  <a:pt x="4710842" y="436742"/>
                  <a:pt x="4692745" y="435790"/>
                </a:cubicBezTo>
                <a:cubicBezTo>
                  <a:pt x="4583584" y="430075"/>
                  <a:pt x="4479758" y="457508"/>
                  <a:pt x="4375933" y="483417"/>
                </a:cubicBezTo>
                <a:cubicBezTo>
                  <a:pt x="4311923" y="499420"/>
                  <a:pt x="4249436" y="500372"/>
                  <a:pt x="4185426" y="484179"/>
                </a:cubicBezTo>
                <a:cubicBezTo>
                  <a:pt x="4139133" y="472367"/>
                  <a:pt x="4095315" y="491800"/>
                  <a:pt x="4052072" y="505134"/>
                </a:cubicBezTo>
                <a:cubicBezTo>
                  <a:pt x="4043117" y="507799"/>
                  <a:pt x="4034735" y="518278"/>
                  <a:pt x="4029973" y="527233"/>
                </a:cubicBezTo>
                <a:cubicBezTo>
                  <a:pt x="4012826" y="558858"/>
                  <a:pt x="3984441" y="563810"/>
                  <a:pt x="3948626" y="550666"/>
                </a:cubicBezTo>
                <a:cubicBezTo>
                  <a:pt x="3920241" y="540377"/>
                  <a:pt x="3894332" y="526661"/>
                  <a:pt x="3871280" y="502275"/>
                </a:cubicBezTo>
                <a:cubicBezTo>
                  <a:pt x="3844229" y="473701"/>
                  <a:pt x="3816224" y="441124"/>
                  <a:pt x="3774312" y="429122"/>
                </a:cubicBezTo>
                <a:cubicBezTo>
                  <a:pt x="3756214" y="423979"/>
                  <a:pt x="3740593" y="423217"/>
                  <a:pt x="3721543" y="428552"/>
                </a:cubicBezTo>
                <a:cubicBezTo>
                  <a:pt x="3684583" y="438837"/>
                  <a:pt x="3647436" y="446078"/>
                  <a:pt x="3612763" y="414263"/>
                </a:cubicBezTo>
                <a:cubicBezTo>
                  <a:pt x="3593712" y="396736"/>
                  <a:pt x="3567994" y="385496"/>
                  <a:pt x="3537323" y="389878"/>
                </a:cubicBezTo>
                <a:cubicBezTo>
                  <a:pt x="3499031" y="395402"/>
                  <a:pt x="3464168" y="381496"/>
                  <a:pt x="3431593" y="360921"/>
                </a:cubicBezTo>
                <a:cubicBezTo>
                  <a:pt x="3419971" y="353491"/>
                  <a:pt x="3405682" y="349301"/>
                  <a:pt x="3392158" y="345681"/>
                </a:cubicBezTo>
                <a:cubicBezTo>
                  <a:pt x="3360915" y="337298"/>
                  <a:pt x="3329480" y="329868"/>
                  <a:pt x="3297856" y="323010"/>
                </a:cubicBezTo>
                <a:cubicBezTo>
                  <a:pt x="3271948" y="317296"/>
                  <a:pt x="3245849" y="313104"/>
                  <a:pt x="3219748" y="308151"/>
                </a:cubicBezTo>
                <a:cubicBezTo>
                  <a:pt x="3191173" y="302817"/>
                  <a:pt x="3168502" y="290433"/>
                  <a:pt x="3156692" y="261668"/>
                </a:cubicBezTo>
                <a:cubicBezTo>
                  <a:pt x="3152882" y="252524"/>
                  <a:pt x="3143737" y="245283"/>
                  <a:pt x="3136497" y="237663"/>
                </a:cubicBezTo>
                <a:cubicBezTo>
                  <a:pt x="3131355" y="232139"/>
                  <a:pt x="3124495" y="227947"/>
                  <a:pt x="3119733" y="222233"/>
                </a:cubicBezTo>
                <a:cubicBezTo>
                  <a:pt x="3094776" y="192132"/>
                  <a:pt x="3070201" y="161843"/>
                  <a:pt x="3045436" y="131742"/>
                </a:cubicBezTo>
                <a:cubicBezTo>
                  <a:pt x="3042958" y="128884"/>
                  <a:pt x="3040292" y="125455"/>
                  <a:pt x="3037054" y="124121"/>
                </a:cubicBezTo>
                <a:cubicBezTo>
                  <a:pt x="3003525" y="110215"/>
                  <a:pt x="2969614" y="97070"/>
                  <a:pt x="2936466" y="82400"/>
                </a:cubicBezTo>
                <a:cubicBezTo>
                  <a:pt x="2923702" y="76686"/>
                  <a:pt x="2910558" y="69637"/>
                  <a:pt x="2901031" y="59731"/>
                </a:cubicBezTo>
                <a:cubicBezTo>
                  <a:pt x="2879314" y="37250"/>
                  <a:pt x="2859502" y="12866"/>
                  <a:pt x="2828259" y="3149"/>
                </a:cubicBezTo>
                <a:cubicBezTo>
                  <a:pt x="2819114" y="293"/>
                  <a:pt x="2808256" y="-1231"/>
                  <a:pt x="2799492" y="1245"/>
                </a:cubicBezTo>
                <a:cubicBezTo>
                  <a:pt x="2763867" y="11532"/>
                  <a:pt x="2729005" y="24296"/>
                  <a:pt x="2693570" y="35154"/>
                </a:cubicBezTo>
                <a:cubicBezTo>
                  <a:pt x="2671092" y="41823"/>
                  <a:pt x="2650707" y="49825"/>
                  <a:pt x="2639847" y="73448"/>
                </a:cubicBezTo>
                <a:cubicBezTo>
                  <a:pt x="2636801" y="80114"/>
                  <a:pt x="2628226" y="87354"/>
                  <a:pt x="2621178" y="88688"/>
                </a:cubicBezTo>
                <a:cubicBezTo>
                  <a:pt x="2575839" y="97260"/>
                  <a:pt x="2531069" y="101451"/>
                  <a:pt x="2489348" y="72304"/>
                </a:cubicBezTo>
                <a:cubicBezTo>
                  <a:pt x="2480585" y="66017"/>
                  <a:pt x="2464201" y="66017"/>
                  <a:pt x="2452580" y="68683"/>
                </a:cubicBezTo>
                <a:cubicBezTo>
                  <a:pt x="2407811" y="78590"/>
                  <a:pt x="2365328" y="82020"/>
                  <a:pt x="2326464" y="50395"/>
                </a:cubicBezTo>
                <a:cubicBezTo>
                  <a:pt x="2321892" y="46585"/>
                  <a:pt x="2307224" y="50015"/>
                  <a:pt x="2300365" y="54777"/>
                </a:cubicBezTo>
                <a:cubicBezTo>
                  <a:pt x="2234259" y="101261"/>
                  <a:pt x="2198064" y="102405"/>
                  <a:pt x="2130434" y="58397"/>
                </a:cubicBezTo>
                <a:cubicBezTo>
                  <a:pt x="2126052" y="55539"/>
                  <a:pt x="2120337" y="52301"/>
                  <a:pt x="2118621" y="47919"/>
                </a:cubicBezTo>
                <a:cubicBezTo>
                  <a:pt x="2107001" y="19914"/>
                  <a:pt x="2082236" y="19152"/>
                  <a:pt x="2057659" y="16866"/>
                </a:cubicBezTo>
                <a:cubicBezTo>
                  <a:pt x="2030608" y="14390"/>
                  <a:pt x="2003555" y="11152"/>
                  <a:pt x="1976314" y="8865"/>
                </a:cubicBezTo>
                <a:cubicBezTo>
                  <a:pt x="1971550" y="8483"/>
                  <a:pt x="1966216" y="10007"/>
                  <a:pt x="1961454" y="11724"/>
                </a:cubicBezTo>
                <a:cubicBezTo>
                  <a:pt x="1943165" y="18010"/>
                  <a:pt x="1925449" y="27154"/>
                  <a:pt x="1906588" y="30964"/>
                </a:cubicBezTo>
                <a:cubicBezTo>
                  <a:pt x="1865821" y="39156"/>
                  <a:pt x="1826385" y="55539"/>
                  <a:pt x="1783330" y="48871"/>
                </a:cubicBezTo>
                <a:cubicBezTo>
                  <a:pt x="1775902" y="47729"/>
                  <a:pt x="1767327" y="53253"/>
                  <a:pt x="1759327" y="55349"/>
                </a:cubicBezTo>
                <a:cubicBezTo>
                  <a:pt x="1744849" y="58969"/>
                  <a:pt x="1730750" y="64111"/>
                  <a:pt x="1716082" y="65445"/>
                </a:cubicBezTo>
                <a:cubicBezTo>
                  <a:pt x="1677218" y="68875"/>
                  <a:pt x="1637975" y="71924"/>
                  <a:pt x="1598920" y="72114"/>
                </a:cubicBezTo>
                <a:cubicBezTo>
                  <a:pt x="1580061" y="72304"/>
                  <a:pt x="1561201" y="65065"/>
                  <a:pt x="1542150" y="62207"/>
                </a:cubicBezTo>
                <a:cubicBezTo>
                  <a:pt x="1533578" y="60873"/>
                  <a:pt x="1519669" y="58587"/>
                  <a:pt x="1516813" y="62779"/>
                </a:cubicBezTo>
                <a:cubicBezTo>
                  <a:pt x="1494714" y="94592"/>
                  <a:pt x="1463661" y="88496"/>
                  <a:pt x="1432228" y="88116"/>
                </a:cubicBezTo>
                <a:cubicBezTo>
                  <a:pt x="1362884" y="87354"/>
                  <a:pt x="1295826" y="60493"/>
                  <a:pt x="1224765" y="71924"/>
                </a:cubicBezTo>
                <a:cubicBezTo>
                  <a:pt x="1204191" y="75162"/>
                  <a:pt x="1181330" y="62397"/>
                  <a:pt x="1159231" y="58207"/>
                </a:cubicBezTo>
                <a:cubicBezTo>
                  <a:pt x="1147801" y="56111"/>
                  <a:pt x="1135228" y="53633"/>
                  <a:pt x="1124370" y="56301"/>
                </a:cubicBezTo>
                <a:cubicBezTo>
                  <a:pt x="1107605" y="60493"/>
                  <a:pt x="1091411" y="68113"/>
                  <a:pt x="1075600" y="75542"/>
                </a:cubicBezTo>
                <a:cubicBezTo>
                  <a:pt x="1046261" y="89258"/>
                  <a:pt x="1016162" y="89258"/>
                  <a:pt x="986633" y="79162"/>
                </a:cubicBezTo>
                <a:cubicBezTo>
                  <a:pt x="944722" y="64873"/>
                  <a:pt x="903193" y="64873"/>
                  <a:pt x="861089" y="76304"/>
                </a:cubicBezTo>
                <a:cubicBezTo>
                  <a:pt x="826990" y="85638"/>
                  <a:pt x="791935" y="92116"/>
                  <a:pt x="759168" y="104689"/>
                </a:cubicBezTo>
                <a:cubicBezTo>
                  <a:pt x="744689" y="110215"/>
                  <a:pt x="732497" y="126597"/>
                  <a:pt x="723735" y="140696"/>
                </a:cubicBezTo>
                <a:cubicBezTo>
                  <a:pt x="706018" y="169271"/>
                  <a:pt x="674013" y="169081"/>
                  <a:pt x="647532" y="147934"/>
                </a:cubicBezTo>
                <a:cubicBezTo>
                  <a:pt x="619717" y="125645"/>
                  <a:pt x="584664" y="112501"/>
                  <a:pt x="552659" y="95926"/>
                </a:cubicBezTo>
                <a:cubicBezTo>
                  <a:pt x="549993" y="94592"/>
                  <a:pt x="545039" y="96116"/>
                  <a:pt x="541800" y="97640"/>
                </a:cubicBezTo>
                <a:cubicBezTo>
                  <a:pt x="488649" y="122407"/>
                  <a:pt x="433593" y="126979"/>
                  <a:pt x="375107" y="123169"/>
                </a:cubicBezTo>
                <a:cubicBezTo>
                  <a:pt x="341960" y="121073"/>
                  <a:pt x="307289" y="137076"/>
                  <a:pt x="273567" y="145458"/>
                </a:cubicBezTo>
                <a:cubicBezTo>
                  <a:pt x="269757" y="146410"/>
                  <a:pt x="266519" y="151174"/>
                  <a:pt x="264043" y="154792"/>
                </a:cubicBezTo>
                <a:cubicBezTo>
                  <a:pt x="240228" y="190800"/>
                  <a:pt x="208223" y="200706"/>
                  <a:pt x="169360" y="177273"/>
                </a:cubicBezTo>
                <a:cubicBezTo>
                  <a:pt x="143643" y="161651"/>
                  <a:pt x="118114" y="158032"/>
                  <a:pt x="89347" y="157460"/>
                </a:cubicBezTo>
                <a:cubicBezTo>
                  <a:pt x="71059" y="157078"/>
                  <a:pt x="52962" y="147934"/>
                  <a:pt x="34291" y="145268"/>
                </a:cubicBezTo>
                <a:lnTo>
                  <a:pt x="0" y="142056"/>
                </a:lnTo>
                <a:lnTo>
                  <a:pt x="0" y="849556"/>
                </a:lnTo>
                <a:lnTo>
                  <a:pt x="60652" y="844783"/>
                </a:lnTo>
                <a:cubicBezTo>
                  <a:pt x="80251" y="839473"/>
                  <a:pt x="99446" y="832043"/>
                  <a:pt x="119068" y="827281"/>
                </a:cubicBezTo>
                <a:cubicBezTo>
                  <a:pt x="137355" y="822899"/>
                  <a:pt x="154501" y="812802"/>
                  <a:pt x="171840" y="804420"/>
                </a:cubicBezTo>
                <a:cubicBezTo>
                  <a:pt x="204985" y="788417"/>
                  <a:pt x="240420" y="798514"/>
                  <a:pt x="274329" y="794324"/>
                </a:cubicBezTo>
                <a:cubicBezTo>
                  <a:pt x="285188" y="792990"/>
                  <a:pt x="296046" y="791466"/>
                  <a:pt x="306715" y="788798"/>
                </a:cubicBezTo>
                <a:cubicBezTo>
                  <a:pt x="335864" y="781749"/>
                  <a:pt x="365583" y="775653"/>
                  <a:pt x="393967" y="765937"/>
                </a:cubicBezTo>
                <a:cubicBezTo>
                  <a:pt x="426165" y="755078"/>
                  <a:pt x="457028" y="740600"/>
                  <a:pt x="493793" y="725549"/>
                </a:cubicBezTo>
                <a:cubicBezTo>
                  <a:pt x="506557" y="729360"/>
                  <a:pt x="526180" y="739648"/>
                  <a:pt x="546373" y="740600"/>
                </a:cubicBezTo>
                <a:cubicBezTo>
                  <a:pt x="611337" y="743838"/>
                  <a:pt x="672107" y="726121"/>
                  <a:pt x="730211" y="698116"/>
                </a:cubicBezTo>
                <a:cubicBezTo>
                  <a:pt x="747927" y="689734"/>
                  <a:pt x="766980" y="684210"/>
                  <a:pt x="784889" y="676018"/>
                </a:cubicBezTo>
                <a:cubicBezTo>
                  <a:pt x="791173" y="673161"/>
                  <a:pt x="799365" y="667065"/>
                  <a:pt x="800509" y="661349"/>
                </a:cubicBezTo>
                <a:cubicBezTo>
                  <a:pt x="807175" y="628201"/>
                  <a:pt x="831942" y="628772"/>
                  <a:pt x="857661" y="626868"/>
                </a:cubicBezTo>
                <a:cubicBezTo>
                  <a:pt x="888332" y="624582"/>
                  <a:pt x="918621" y="619248"/>
                  <a:pt x="949102" y="614676"/>
                </a:cubicBezTo>
                <a:cubicBezTo>
                  <a:pt x="953104" y="614104"/>
                  <a:pt x="956722" y="610104"/>
                  <a:pt x="960342" y="607435"/>
                </a:cubicBezTo>
                <a:cubicBezTo>
                  <a:pt x="965867" y="603435"/>
                  <a:pt x="971011" y="597339"/>
                  <a:pt x="977109" y="595815"/>
                </a:cubicBezTo>
                <a:cubicBezTo>
                  <a:pt x="1008350" y="588385"/>
                  <a:pt x="1039783" y="582099"/>
                  <a:pt x="1071218" y="575240"/>
                </a:cubicBezTo>
                <a:cubicBezTo>
                  <a:pt x="1078266" y="573716"/>
                  <a:pt x="1085505" y="571812"/>
                  <a:pt x="1091983" y="568764"/>
                </a:cubicBezTo>
                <a:cubicBezTo>
                  <a:pt x="1098079" y="565906"/>
                  <a:pt x="1103223" y="560952"/>
                  <a:pt x="1109321" y="557904"/>
                </a:cubicBezTo>
                <a:cubicBezTo>
                  <a:pt x="1125892" y="549714"/>
                  <a:pt x="1142851" y="542093"/>
                  <a:pt x="1162279" y="532949"/>
                </a:cubicBezTo>
                <a:cubicBezTo>
                  <a:pt x="1173138" y="550094"/>
                  <a:pt x="1187810" y="540377"/>
                  <a:pt x="1206097" y="532187"/>
                </a:cubicBezTo>
                <a:cubicBezTo>
                  <a:pt x="1224765" y="523805"/>
                  <a:pt x="1246292" y="521137"/>
                  <a:pt x="1266867" y="518088"/>
                </a:cubicBezTo>
                <a:cubicBezTo>
                  <a:pt x="1304588" y="512564"/>
                  <a:pt x="1342499" y="509134"/>
                  <a:pt x="1380219" y="504182"/>
                </a:cubicBezTo>
                <a:cubicBezTo>
                  <a:pt x="1388221" y="503038"/>
                  <a:pt x="1397365" y="500944"/>
                  <a:pt x="1403461" y="496180"/>
                </a:cubicBezTo>
                <a:cubicBezTo>
                  <a:pt x="1445181" y="464175"/>
                  <a:pt x="1495858" y="455222"/>
                  <a:pt x="1544054" y="458268"/>
                </a:cubicBezTo>
                <a:cubicBezTo>
                  <a:pt x="1581965" y="460557"/>
                  <a:pt x="1619114" y="462270"/>
                  <a:pt x="1656644" y="459032"/>
                </a:cubicBezTo>
                <a:cubicBezTo>
                  <a:pt x="1659502" y="458841"/>
                  <a:pt x="1663312" y="459223"/>
                  <a:pt x="1665406" y="460747"/>
                </a:cubicBezTo>
                <a:cubicBezTo>
                  <a:pt x="1678360" y="470843"/>
                  <a:pt x="1691887" y="471605"/>
                  <a:pt x="1708461" y="473318"/>
                </a:cubicBezTo>
                <a:cubicBezTo>
                  <a:pt x="1731894" y="475797"/>
                  <a:pt x="1753421" y="474081"/>
                  <a:pt x="1775140" y="469891"/>
                </a:cubicBezTo>
                <a:cubicBezTo>
                  <a:pt x="1790952" y="466843"/>
                  <a:pt x="1806953" y="460557"/>
                  <a:pt x="1821051" y="452554"/>
                </a:cubicBezTo>
                <a:cubicBezTo>
                  <a:pt x="1840672" y="441314"/>
                  <a:pt x="1859535" y="436934"/>
                  <a:pt x="1878203" y="451792"/>
                </a:cubicBezTo>
                <a:cubicBezTo>
                  <a:pt x="1898396" y="467605"/>
                  <a:pt x="1921257" y="462081"/>
                  <a:pt x="1943547" y="462651"/>
                </a:cubicBezTo>
                <a:cubicBezTo>
                  <a:pt x="1953262" y="462843"/>
                  <a:pt x="1963550" y="462461"/>
                  <a:pt x="1972884" y="464937"/>
                </a:cubicBezTo>
                <a:cubicBezTo>
                  <a:pt x="1999935" y="471987"/>
                  <a:pt x="2026036" y="482655"/>
                  <a:pt x="2053469" y="487417"/>
                </a:cubicBezTo>
                <a:cubicBezTo>
                  <a:pt x="2068710" y="490084"/>
                  <a:pt x="2085664" y="485321"/>
                  <a:pt x="2101477" y="481893"/>
                </a:cubicBezTo>
                <a:cubicBezTo>
                  <a:pt x="2117479" y="478273"/>
                  <a:pt x="2133290" y="472749"/>
                  <a:pt x="2148722" y="467033"/>
                </a:cubicBezTo>
                <a:cubicBezTo>
                  <a:pt x="2159199" y="463223"/>
                  <a:pt x="2170629" y="459603"/>
                  <a:pt x="2179011" y="452744"/>
                </a:cubicBezTo>
                <a:cubicBezTo>
                  <a:pt x="2198064" y="437124"/>
                  <a:pt x="2217685" y="434455"/>
                  <a:pt x="2240165" y="442648"/>
                </a:cubicBezTo>
                <a:cubicBezTo>
                  <a:pt x="2243593" y="443982"/>
                  <a:pt x="2247594" y="443982"/>
                  <a:pt x="2251404" y="444172"/>
                </a:cubicBezTo>
                <a:cubicBezTo>
                  <a:pt x="2312370" y="448172"/>
                  <a:pt x="2373330" y="450650"/>
                  <a:pt x="2433912" y="456746"/>
                </a:cubicBezTo>
                <a:cubicBezTo>
                  <a:pt x="2458485" y="459223"/>
                  <a:pt x="2482107" y="470081"/>
                  <a:pt x="2506302" y="476939"/>
                </a:cubicBezTo>
                <a:cubicBezTo>
                  <a:pt x="2511256" y="478273"/>
                  <a:pt x="2516783" y="480369"/>
                  <a:pt x="2521735" y="479415"/>
                </a:cubicBezTo>
                <a:cubicBezTo>
                  <a:pt x="2575647" y="469891"/>
                  <a:pt x="2626132" y="483797"/>
                  <a:pt x="2675854" y="502086"/>
                </a:cubicBezTo>
                <a:cubicBezTo>
                  <a:pt x="2680996" y="503992"/>
                  <a:pt x="2687282" y="503419"/>
                  <a:pt x="2692998" y="503038"/>
                </a:cubicBezTo>
                <a:cubicBezTo>
                  <a:pt x="2709003" y="501706"/>
                  <a:pt x="2726337" y="495038"/>
                  <a:pt x="2740816" y="499037"/>
                </a:cubicBezTo>
                <a:cubicBezTo>
                  <a:pt x="2779297" y="510088"/>
                  <a:pt x="2817398" y="523423"/>
                  <a:pt x="2853596" y="540187"/>
                </a:cubicBezTo>
                <a:cubicBezTo>
                  <a:pt x="2890365" y="557142"/>
                  <a:pt x="2924464" y="571430"/>
                  <a:pt x="2966565" y="554286"/>
                </a:cubicBezTo>
                <a:cubicBezTo>
                  <a:pt x="2984472" y="547045"/>
                  <a:pt x="3008095" y="552190"/>
                  <a:pt x="3028671" y="554094"/>
                </a:cubicBezTo>
                <a:cubicBezTo>
                  <a:pt x="3043720" y="555618"/>
                  <a:pt x="3058198" y="564192"/>
                  <a:pt x="3073059" y="564192"/>
                </a:cubicBezTo>
                <a:cubicBezTo>
                  <a:pt x="3112686" y="564192"/>
                  <a:pt x="3147927" y="574288"/>
                  <a:pt x="3182219" y="594862"/>
                </a:cubicBezTo>
                <a:cubicBezTo>
                  <a:pt x="3195557" y="602863"/>
                  <a:pt x="3216322" y="597529"/>
                  <a:pt x="3233656" y="599625"/>
                </a:cubicBezTo>
                <a:cubicBezTo>
                  <a:pt x="3251947" y="602101"/>
                  <a:pt x="3270804" y="604387"/>
                  <a:pt x="3288332" y="609914"/>
                </a:cubicBezTo>
                <a:cubicBezTo>
                  <a:pt x="3333672" y="624392"/>
                  <a:pt x="3378441" y="640774"/>
                  <a:pt x="3423591" y="656015"/>
                </a:cubicBezTo>
                <a:cubicBezTo>
                  <a:pt x="3460738" y="668590"/>
                  <a:pt x="3497317" y="658683"/>
                  <a:pt x="3534084" y="653349"/>
                </a:cubicBezTo>
                <a:cubicBezTo>
                  <a:pt x="3557137" y="649919"/>
                  <a:pt x="3578662" y="641727"/>
                  <a:pt x="3604571" y="653918"/>
                </a:cubicBezTo>
                <a:cubicBezTo>
                  <a:pt x="3629338" y="665541"/>
                  <a:pt x="3660771" y="662873"/>
                  <a:pt x="3688586" y="669160"/>
                </a:cubicBezTo>
                <a:cubicBezTo>
                  <a:pt x="3712020" y="674494"/>
                  <a:pt x="3734687" y="683068"/>
                  <a:pt x="3757358" y="691450"/>
                </a:cubicBezTo>
                <a:cubicBezTo>
                  <a:pt x="3788221" y="702881"/>
                  <a:pt x="3818700" y="714881"/>
                  <a:pt x="3852421" y="709167"/>
                </a:cubicBezTo>
                <a:cubicBezTo>
                  <a:pt x="3890714" y="702689"/>
                  <a:pt x="3917001" y="727073"/>
                  <a:pt x="3947104" y="743267"/>
                </a:cubicBezTo>
                <a:cubicBezTo>
                  <a:pt x="3967869" y="754316"/>
                  <a:pt x="3990538" y="762509"/>
                  <a:pt x="4013208" y="769367"/>
                </a:cubicBezTo>
                <a:cubicBezTo>
                  <a:pt x="4043497" y="778321"/>
                  <a:pt x="4074740" y="783655"/>
                  <a:pt x="4105222" y="792417"/>
                </a:cubicBezTo>
                <a:cubicBezTo>
                  <a:pt x="4151325" y="805561"/>
                  <a:pt x="4198001" y="815850"/>
                  <a:pt x="4246006" y="808610"/>
                </a:cubicBezTo>
                <a:cubicBezTo>
                  <a:pt x="4268105" y="805372"/>
                  <a:pt x="4288682" y="805561"/>
                  <a:pt x="4310779" y="810326"/>
                </a:cubicBezTo>
                <a:cubicBezTo>
                  <a:pt x="4346974" y="818136"/>
                  <a:pt x="4384123" y="819089"/>
                  <a:pt x="4413272" y="848235"/>
                </a:cubicBezTo>
                <a:cubicBezTo>
                  <a:pt x="4423558" y="858524"/>
                  <a:pt x="4442037" y="861190"/>
                  <a:pt x="4457087" y="866524"/>
                </a:cubicBezTo>
                <a:cubicBezTo>
                  <a:pt x="4474424" y="872812"/>
                  <a:pt x="4487186" y="869572"/>
                  <a:pt x="4496523" y="851284"/>
                </a:cubicBezTo>
                <a:cubicBezTo>
                  <a:pt x="4500713" y="843093"/>
                  <a:pt x="4512715" y="835091"/>
                  <a:pt x="4522050" y="833757"/>
                </a:cubicBezTo>
                <a:cubicBezTo>
                  <a:pt x="4550055" y="829757"/>
                  <a:pt x="4575773" y="835663"/>
                  <a:pt x="4602824" y="848618"/>
                </a:cubicBezTo>
                <a:cubicBezTo>
                  <a:pt x="4628161" y="860810"/>
                  <a:pt x="4659786" y="859476"/>
                  <a:pt x="4688553" y="864238"/>
                </a:cubicBezTo>
                <a:cubicBezTo>
                  <a:pt x="4708936" y="867668"/>
                  <a:pt x="4729321" y="874716"/>
                  <a:pt x="4749895" y="874716"/>
                </a:cubicBezTo>
                <a:cubicBezTo>
                  <a:pt x="4775424" y="874716"/>
                  <a:pt x="4800761" y="868620"/>
                  <a:pt x="4826480" y="866334"/>
                </a:cubicBezTo>
                <a:cubicBezTo>
                  <a:pt x="4846482" y="864430"/>
                  <a:pt x="4866867" y="865192"/>
                  <a:pt x="4886870" y="862906"/>
                </a:cubicBezTo>
                <a:cubicBezTo>
                  <a:pt x="4903254" y="861190"/>
                  <a:pt x="4919447" y="856810"/>
                  <a:pt x="4935639" y="853190"/>
                </a:cubicBezTo>
                <a:cubicBezTo>
                  <a:pt x="4941546" y="851856"/>
                  <a:pt x="4947452" y="846711"/>
                  <a:pt x="4952784" y="847473"/>
                </a:cubicBezTo>
                <a:cubicBezTo>
                  <a:pt x="5005745" y="855666"/>
                  <a:pt x="5043847" y="819089"/>
                  <a:pt x="5088617" y="802896"/>
                </a:cubicBezTo>
                <a:cubicBezTo>
                  <a:pt x="5135672" y="785749"/>
                  <a:pt x="5181204" y="759461"/>
                  <a:pt x="5233781" y="767271"/>
                </a:cubicBezTo>
                <a:cubicBezTo>
                  <a:pt x="5265596" y="772033"/>
                  <a:pt x="5296267" y="783083"/>
                  <a:pt x="5327893" y="789752"/>
                </a:cubicBezTo>
                <a:cubicBezTo>
                  <a:pt x="5339132" y="792038"/>
                  <a:pt x="5351705" y="791656"/>
                  <a:pt x="5362946" y="789370"/>
                </a:cubicBezTo>
                <a:cubicBezTo>
                  <a:pt x="5417240" y="778891"/>
                  <a:pt x="5470771" y="777367"/>
                  <a:pt x="5524115" y="794514"/>
                </a:cubicBezTo>
                <a:cubicBezTo>
                  <a:pt x="5533257" y="797372"/>
                  <a:pt x="5542974" y="800038"/>
                  <a:pt x="5552500" y="800038"/>
                </a:cubicBezTo>
                <a:cubicBezTo>
                  <a:pt x="5604697" y="800038"/>
                  <a:pt x="5655944" y="796038"/>
                  <a:pt x="5705857" y="777367"/>
                </a:cubicBezTo>
                <a:cubicBezTo>
                  <a:pt x="5722622" y="771080"/>
                  <a:pt x="5743006" y="775081"/>
                  <a:pt x="5761485" y="773557"/>
                </a:cubicBezTo>
                <a:cubicBezTo>
                  <a:pt x="5778629" y="772224"/>
                  <a:pt x="5796156" y="771653"/>
                  <a:pt x="5812731" y="767271"/>
                </a:cubicBezTo>
                <a:cubicBezTo>
                  <a:pt x="5836925" y="760795"/>
                  <a:pt x="5859404" y="760033"/>
                  <a:pt x="5884361" y="765747"/>
                </a:cubicBezTo>
                <a:cubicBezTo>
                  <a:pt x="5908174" y="771080"/>
                  <a:pt x="5933892" y="768415"/>
                  <a:pt x="5958660" y="768605"/>
                </a:cubicBezTo>
                <a:cubicBezTo>
                  <a:pt x="5986282" y="768795"/>
                  <a:pt x="6013906" y="768984"/>
                  <a:pt x="6041528" y="768033"/>
                </a:cubicBezTo>
                <a:cubicBezTo>
                  <a:pt x="6052579" y="767653"/>
                  <a:pt x="6065151" y="760033"/>
                  <a:pt x="6074297" y="763081"/>
                </a:cubicBezTo>
                <a:cubicBezTo>
                  <a:pt x="6103824" y="773366"/>
                  <a:pt x="6133353" y="760985"/>
                  <a:pt x="6162880" y="766509"/>
                </a:cubicBezTo>
                <a:cubicBezTo>
                  <a:pt x="6177360" y="769367"/>
                  <a:pt x="6193743" y="761557"/>
                  <a:pt x="6209364" y="760795"/>
                </a:cubicBezTo>
                <a:cubicBezTo>
                  <a:pt x="6234892" y="759461"/>
                  <a:pt x="6260419" y="760033"/>
                  <a:pt x="6285948" y="759651"/>
                </a:cubicBezTo>
                <a:cubicBezTo>
                  <a:pt x="6294330" y="759461"/>
                  <a:pt x="6302523" y="758699"/>
                  <a:pt x="6310905" y="758316"/>
                </a:cubicBezTo>
                <a:cubicBezTo>
                  <a:pt x="6318335" y="757936"/>
                  <a:pt x="6326145" y="756222"/>
                  <a:pt x="6333194" y="757554"/>
                </a:cubicBezTo>
                <a:cubicBezTo>
                  <a:pt x="6358723" y="762318"/>
                  <a:pt x="6383869" y="770129"/>
                  <a:pt x="6409586" y="773177"/>
                </a:cubicBezTo>
                <a:cubicBezTo>
                  <a:pt x="6431875" y="775843"/>
                  <a:pt x="6454928" y="772224"/>
                  <a:pt x="6477407" y="774129"/>
                </a:cubicBezTo>
                <a:cubicBezTo>
                  <a:pt x="6517032" y="777367"/>
                  <a:pt x="6556657" y="783083"/>
                  <a:pt x="6596283" y="786703"/>
                </a:cubicBezTo>
                <a:cubicBezTo>
                  <a:pt x="6604857" y="787465"/>
                  <a:pt x="6613809" y="782701"/>
                  <a:pt x="6622573" y="782321"/>
                </a:cubicBezTo>
                <a:cubicBezTo>
                  <a:pt x="6650006" y="781369"/>
                  <a:pt x="6677439" y="781177"/>
                  <a:pt x="6704872" y="780607"/>
                </a:cubicBezTo>
                <a:cubicBezTo>
                  <a:pt x="6720493" y="780415"/>
                  <a:pt x="6736305" y="780987"/>
                  <a:pt x="6751738" y="779273"/>
                </a:cubicBezTo>
                <a:cubicBezTo>
                  <a:pt x="6772120" y="776987"/>
                  <a:pt x="6790599" y="773557"/>
                  <a:pt x="6809650" y="788417"/>
                </a:cubicBezTo>
                <a:cubicBezTo>
                  <a:pt x="6816984" y="794180"/>
                  <a:pt x="6824819" y="797942"/>
                  <a:pt x="6832976" y="800428"/>
                </a:cubicBezTo>
                <a:close/>
              </a:path>
            </a:pathLst>
          </a:custGeom>
          <a:blipFill rotWithShape="1">
            <a:blip r:embed="rId4">
              <a:alphaModFix amt="57000"/>
            </a:blip>
            <a:tile tx="0" ty="0" sx="100000" sy="100000" flip="none" algn="tl"/>
          </a:blip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Quattrocento Sans"/>
              <a:ea typeface="Quattrocento Sans"/>
              <a:cs typeface="Quattrocento Sans"/>
              <a:sym typeface="Quattrocento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3"/>
          <p:cNvSpPr txBox="1">
            <a:spLocks noGrp="1"/>
          </p:cNvSpPr>
          <p:nvPr>
            <p:ph type="ctrTitle"/>
          </p:nvPr>
        </p:nvSpPr>
        <p:spPr>
          <a:xfrm>
            <a:off x="1082279" y="310967"/>
            <a:ext cx="6858000" cy="453200"/>
          </a:xfrm>
          <a:prstGeom prst="rect">
            <a:avLst/>
          </a:prstGeom>
          <a:noFill/>
          <a:ln>
            <a:noFill/>
          </a:ln>
        </p:spPr>
        <p:txBody>
          <a:bodyPr spcFirstLastPara="1" wrap="square" lIns="68575" tIns="34275" rIns="68575" bIns="34275" anchor="b" anchorCtr="0">
            <a:noAutofit/>
          </a:bodyPr>
          <a:lstStyle/>
          <a:p>
            <a:pPr marL="0" lvl="0" indent="0" algn="ctr" rtl="0">
              <a:lnSpc>
                <a:spcPct val="90000"/>
              </a:lnSpc>
              <a:spcBef>
                <a:spcPts val="0"/>
              </a:spcBef>
              <a:spcAft>
                <a:spcPts val="0"/>
              </a:spcAft>
              <a:buClr>
                <a:schemeClr val="lt1"/>
              </a:buClr>
              <a:buSzPts val="2700"/>
              <a:buFont typeface="Twentieth Century"/>
              <a:buNone/>
            </a:pPr>
            <a:r>
              <a:rPr lang="en" sz="3000"/>
              <a:t>PROJECT SUMMARY</a:t>
            </a:r>
            <a:endParaRPr sz="3000"/>
          </a:p>
        </p:txBody>
      </p:sp>
      <p:sp>
        <p:nvSpPr>
          <p:cNvPr id="143" name="Google Shape;143;p23"/>
          <p:cNvSpPr/>
          <p:nvPr/>
        </p:nvSpPr>
        <p:spPr>
          <a:xfrm>
            <a:off x="292894" y="817959"/>
            <a:ext cx="8436768" cy="4068366"/>
          </a:xfrm>
          <a:prstGeom prst="roundRect">
            <a:avLst>
              <a:gd name="adj" fmla="val 50000"/>
            </a:avLst>
          </a:prstGeom>
          <a:gradFill>
            <a:gsLst>
              <a:gs pos="0">
                <a:srgbClr val="B5B1FA"/>
              </a:gs>
              <a:gs pos="50000">
                <a:srgbClr val="A6A0FD"/>
              </a:gs>
              <a:gs pos="100000">
                <a:srgbClr val="8D87E3"/>
              </a:gs>
            </a:gsLst>
            <a:lin ang="10800000" scaled="0"/>
          </a:gradFill>
          <a:ln w="9525" cap="flat" cmpd="sng">
            <a:solidFill>
              <a:schemeClr val="accent5"/>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Quattrocento Sans"/>
              <a:ea typeface="Quattrocento Sans"/>
              <a:cs typeface="Quattrocento Sans"/>
              <a:sym typeface="Quattrocento Sans"/>
            </a:endParaRPr>
          </a:p>
        </p:txBody>
      </p:sp>
      <p:sp>
        <p:nvSpPr>
          <p:cNvPr id="144" name="Google Shape;144;p23"/>
          <p:cNvSpPr txBox="1"/>
          <p:nvPr/>
        </p:nvSpPr>
        <p:spPr>
          <a:xfrm>
            <a:off x="1060846" y="1550515"/>
            <a:ext cx="7022306" cy="2874002"/>
          </a:xfrm>
          <a:prstGeom prst="rect">
            <a:avLst/>
          </a:prstGeom>
          <a:noFill/>
          <a:ln>
            <a:noFill/>
          </a:ln>
        </p:spPr>
        <p:txBody>
          <a:bodyPr spcFirstLastPara="1" wrap="square" lIns="68575" tIns="34275" rIns="68575" bIns="34275" anchor="t" anchorCtr="0">
            <a:noAutofit/>
          </a:bodyPr>
          <a:lstStyle/>
          <a:p>
            <a:pPr marL="0" marR="0" lvl="0" indent="0" algn="just" rtl="0">
              <a:lnSpc>
                <a:spcPct val="90000"/>
              </a:lnSpc>
              <a:spcBef>
                <a:spcPts val="0"/>
              </a:spcBef>
              <a:spcAft>
                <a:spcPts val="0"/>
              </a:spcAft>
              <a:buClr>
                <a:schemeClr val="accent6"/>
              </a:buClr>
              <a:buSzPts val="1500"/>
              <a:buFont typeface="Courier New"/>
              <a:buNone/>
            </a:pPr>
            <a:r>
              <a:rPr lang="en" b="1">
                <a:solidFill>
                  <a:srgbClr val="0B0661"/>
                </a:solidFill>
                <a:latin typeface="Quattrocento Sans"/>
                <a:ea typeface="Quattrocento Sans"/>
                <a:cs typeface="Quattrocento Sans"/>
                <a:sym typeface="Quattrocento Sans"/>
              </a:rPr>
              <a:t>Zenith Life Insurance, is our hypothetical client , who is a new and innovative entrant in the Canadian life insurance market, seeks to strategically position itself by understanding and leveraging the country's diverse demographic landscape. This project is designed to provide Zenith Life Insurance with a comprehensive analysis of demographic data across Canada, focusing on key factors such as location, age, gender, and income levels. The primary goal is to identify the most promising regions for marketing life insurance products effectively and to develop a method for calculating premium amounts using life expectancy data from Statistics Canada.</a:t>
            </a:r>
            <a:endParaRPr/>
          </a:p>
          <a:p>
            <a:pPr marL="0" marR="0" lvl="0" indent="0" algn="just" rtl="0">
              <a:lnSpc>
                <a:spcPct val="90000"/>
              </a:lnSpc>
              <a:spcBef>
                <a:spcPts val="800"/>
              </a:spcBef>
              <a:spcAft>
                <a:spcPts val="0"/>
              </a:spcAft>
              <a:buClr>
                <a:schemeClr val="accent6"/>
              </a:buClr>
              <a:buSzPts val="1500"/>
              <a:buFont typeface="Courier New"/>
              <a:buNone/>
            </a:pPr>
            <a:endParaRPr b="1">
              <a:solidFill>
                <a:srgbClr val="0B0661"/>
              </a:solidFill>
              <a:latin typeface="Quattrocento Sans"/>
              <a:ea typeface="Quattrocento Sans"/>
              <a:cs typeface="Quattrocento Sans"/>
              <a:sym typeface="Quattrocento Sans"/>
            </a:endParaRPr>
          </a:p>
          <a:p>
            <a:pPr marL="0" marR="0" lvl="0" indent="0" algn="just" rtl="0">
              <a:lnSpc>
                <a:spcPct val="90000"/>
              </a:lnSpc>
              <a:spcBef>
                <a:spcPts val="800"/>
              </a:spcBef>
              <a:spcAft>
                <a:spcPts val="0"/>
              </a:spcAft>
              <a:buClr>
                <a:schemeClr val="accent6"/>
              </a:buClr>
              <a:buSzPts val="1500"/>
              <a:buFont typeface="Courier New"/>
              <a:buNone/>
            </a:pPr>
            <a:r>
              <a:rPr lang="en" b="1">
                <a:solidFill>
                  <a:srgbClr val="0B0661"/>
                </a:solidFill>
                <a:latin typeface="Quattrocento Sans"/>
                <a:ea typeface="Quattrocento Sans"/>
                <a:cs typeface="Quattrocento Sans"/>
                <a:sym typeface="Quattrocento Sans"/>
              </a:rPr>
              <a:t>By completing this project, Zenith Life Insurance will be well-equipped to enhance its market presence and competitiveness in the Canadian life insurance industry, driving business growth and customer satisfaction.</a:t>
            </a:r>
            <a:endParaRPr/>
          </a:p>
        </p:txBody>
      </p:sp>
      <p:sp>
        <p:nvSpPr>
          <p:cNvPr id="145" name="Google Shape;145;p23"/>
          <p:cNvSpPr txBox="1"/>
          <p:nvPr/>
        </p:nvSpPr>
        <p:spPr>
          <a:xfrm>
            <a:off x="64294" y="4893469"/>
            <a:ext cx="7677817" cy="257175"/>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 sz="900">
                <a:solidFill>
                  <a:srgbClr val="E8F4FB"/>
                </a:solidFill>
                <a:latin typeface="Quattrocento Sans"/>
                <a:ea typeface="Quattrocento Sans"/>
                <a:cs typeface="Quattrocento Sans"/>
                <a:sym typeface="Quattrocento Sans"/>
              </a:rPr>
              <a:t>REGIONAL MARKET ANALYSIS FOR LIFE INSUARANCE &amp; DETERMINANTION OF PREMIUM AMOUNT</a:t>
            </a:r>
            <a:endParaRPr sz="1400">
              <a:solidFill>
                <a:srgbClr val="E8F4FB"/>
              </a:solidFill>
              <a:latin typeface="Quattrocento Sans"/>
              <a:ea typeface="Quattrocento Sans"/>
              <a:cs typeface="Quattrocento Sans"/>
              <a:sym typeface="Quattrocento Sans"/>
            </a:endParaRPr>
          </a:p>
        </p:txBody>
      </p:sp>
      <p:pic>
        <p:nvPicPr>
          <p:cNvPr id="146" name="Google Shape;146;p23"/>
          <p:cNvPicPr preferRelativeResize="0"/>
          <p:nvPr/>
        </p:nvPicPr>
        <p:blipFill rotWithShape="1">
          <a:blip r:embed="rId3">
            <a:alphaModFix/>
          </a:blip>
          <a:srcRect/>
          <a:stretch/>
        </p:blipFill>
        <p:spPr>
          <a:xfrm>
            <a:off x="214815" y="257174"/>
            <a:ext cx="1888763" cy="124658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4"/>
          <p:cNvSpPr txBox="1">
            <a:spLocks noGrp="1"/>
          </p:cNvSpPr>
          <p:nvPr>
            <p:ph type="ctrTitle"/>
          </p:nvPr>
        </p:nvSpPr>
        <p:spPr>
          <a:xfrm>
            <a:off x="1307522" y="385207"/>
            <a:ext cx="5801868" cy="522693"/>
          </a:xfrm>
          <a:prstGeom prst="rect">
            <a:avLst/>
          </a:prstGeom>
          <a:noFill/>
          <a:ln>
            <a:noFill/>
          </a:ln>
        </p:spPr>
        <p:txBody>
          <a:bodyPr spcFirstLastPara="1" wrap="square" lIns="68575" tIns="34275" rIns="68575" bIns="34275" anchor="b" anchorCtr="0">
            <a:noAutofit/>
          </a:bodyPr>
          <a:lstStyle/>
          <a:p>
            <a:pPr marL="0" lvl="0" indent="0" algn="ctr" rtl="0">
              <a:lnSpc>
                <a:spcPct val="90000"/>
              </a:lnSpc>
              <a:spcBef>
                <a:spcPts val="0"/>
              </a:spcBef>
              <a:spcAft>
                <a:spcPts val="0"/>
              </a:spcAft>
              <a:buClr>
                <a:schemeClr val="lt1"/>
              </a:buClr>
              <a:buSzPts val="3000"/>
              <a:buFont typeface="Twentieth Century"/>
              <a:buNone/>
            </a:pPr>
            <a:r>
              <a:rPr lang="en" sz="5400" dirty="0"/>
              <a:t> PROFILE</a:t>
            </a:r>
            <a:endParaRPr sz="5400" dirty="0"/>
          </a:p>
        </p:txBody>
      </p:sp>
      <p:grpSp>
        <p:nvGrpSpPr>
          <p:cNvPr id="160" name="Google Shape;160;p24"/>
          <p:cNvGrpSpPr/>
          <p:nvPr/>
        </p:nvGrpSpPr>
        <p:grpSpPr>
          <a:xfrm>
            <a:off x="280800" y="1360800"/>
            <a:ext cx="8330400" cy="1840403"/>
            <a:chOff x="230601" y="887901"/>
            <a:chExt cx="7256049" cy="1306552"/>
          </a:xfrm>
        </p:grpSpPr>
        <p:sp>
          <p:nvSpPr>
            <p:cNvPr id="161" name="Google Shape;161;p24"/>
            <p:cNvSpPr/>
            <p:nvPr/>
          </p:nvSpPr>
          <p:spPr>
            <a:xfrm>
              <a:off x="897351" y="1000748"/>
              <a:ext cx="6589299" cy="1041964"/>
            </a:xfrm>
            <a:prstGeom prst="rect">
              <a:avLst/>
            </a:prstGeom>
            <a:gradFill>
              <a:gsLst>
                <a:gs pos="0">
                  <a:srgbClr val="9FD3F2"/>
                </a:gs>
                <a:gs pos="50000">
                  <a:srgbClr val="8DCEF4"/>
                </a:gs>
                <a:gs pos="100000">
                  <a:srgbClr val="75B7DD"/>
                </a:gs>
              </a:gsLst>
              <a:lin ang="5400000" scaled="0"/>
            </a:gradFill>
            <a:ln w="9525" cap="flat" cmpd="sng">
              <a:solidFill>
                <a:schemeClr val="accen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just" rtl="0">
                <a:spcBef>
                  <a:spcPts val="0"/>
                </a:spcBef>
                <a:spcAft>
                  <a:spcPts val="0"/>
                </a:spcAft>
                <a:buNone/>
              </a:pPr>
              <a:endParaRPr sz="1400" b="1">
                <a:solidFill>
                  <a:schemeClr val="dk1"/>
                </a:solidFill>
                <a:latin typeface="Constantia"/>
                <a:ea typeface="Constantia"/>
                <a:cs typeface="Constantia"/>
                <a:sym typeface="Constantia"/>
              </a:endParaRPr>
            </a:p>
          </p:txBody>
        </p:sp>
        <p:pic>
          <p:nvPicPr>
            <p:cNvPr id="162" name="Google Shape;162;p24"/>
            <p:cNvPicPr preferRelativeResize="0"/>
            <p:nvPr/>
          </p:nvPicPr>
          <p:blipFill rotWithShape="1">
            <a:blip r:embed="rId3">
              <a:alphaModFix/>
            </a:blip>
            <a:srcRect l="856" r="855"/>
            <a:stretch/>
          </p:blipFill>
          <p:spPr>
            <a:xfrm>
              <a:off x="230601" y="887901"/>
              <a:ext cx="1236249" cy="1233538"/>
            </a:xfrm>
            <a:prstGeom prst="ellipse">
              <a:avLst/>
            </a:prstGeom>
            <a:noFill/>
            <a:ln w="63500" cap="rnd" cmpd="sng">
              <a:solidFill>
                <a:srgbClr val="DFF8FB"/>
              </a:solidFill>
              <a:prstDash val="solid"/>
              <a:round/>
              <a:headEnd type="none" w="sm" len="sm"/>
              <a:tailEnd type="none" w="sm" len="sm"/>
            </a:ln>
            <a:effectLst>
              <a:outerShdw blurRad="381000" dist="292100" dir="5400000" sx="-80000" sy="-18000" rotWithShape="0">
                <a:srgbClr val="000000">
                  <a:alpha val="21960"/>
                </a:srgbClr>
              </a:outerShdw>
            </a:effectLst>
          </p:spPr>
        </p:pic>
        <p:sp>
          <p:nvSpPr>
            <p:cNvPr id="163" name="Google Shape;163;p24"/>
            <p:cNvSpPr txBox="1"/>
            <p:nvPr/>
          </p:nvSpPr>
          <p:spPr>
            <a:xfrm>
              <a:off x="1506951" y="1009118"/>
              <a:ext cx="5867400" cy="1185335"/>
            </a:xfrm>
            <a:prstGeom prst="rect">
              <a:avLst/>
            </a:prstGeom>
            <a:noFill/>
            <a:ln>
              <a:noFill/>
            </a:ln>
          </p:spPr>
          <p:txBody>
            <a:bodyPr spcFirstLastPara="1" wrap="square" lIns="68575" tIns="34275" rIns="68575" bIns="34275" anchor="t" anchorCtr="0">
              <a:spAutoFit/>
            </a:bodyPr>
            <a:lstStyle/>
            <a:p>
              <a:pPr marL="0" marR="0" lvl="0" indent="0" algn="just" rtl="0">
                <a:spcBef>
                  <a:spcPts val="0"/>
                </a:spcBef>
                <a:spcAft>
                  <a:spcPts val="0"/>
                </a:spcAft>
                <a:buNone/>
              </a:pPr>
              <a:r>
                <a:rPr lang="en" sz="1800" b="1" dirty="0">
                  <a:solidFill>
                    <a:schemeClr val="dk1"/>
                  </a:solidFill>
                  <a:latin typeface="Constantia"/>
                  <a:ea typeface="Constantia"/>
                  <a:cs typeface="Constantia"/>
                  <a:sym typeface="Constantia"/>
                </a:rPr>
                <a:t>Name:</a:t>
              </a:r>
              <a:r>
                <a:rPr lang="en" sz="1800" b="1" i="0" dirty="0">
                  <a:solidFill>
                    <a:srgbClr val="000000"/>
                  </a:solidFill>
                  <a:latin typeface="Constantia"/>
                  <a:ea typeface="Constantia"/>
                  <a:cs typeface="Constantia"/>
                  <a:sym typeface="Constantia"/>
                </a:rPr>
                <a:t> Naseef Mohammed Ansaf Mohammed Thowfeek</a:t>
              </a:r>
              <a:r>
                <a:rPr lang="en" sz="1800" b="1" dirty="0">
                  <a:solidFill>
                    <a:schemeClr val="dk1"/>
                  </a:solidFill>
                  <a:latin typeface="Constantia"/>
                  <a:ea typeface="Constantia"/>
                  <a:cs typeface="Constantia"/>
                  <a:sym typeface="Constantia"/>
                </a:rPr>
                <a:t> </a:t>
              </a:r>
              <a:endParaRPr sz="1800" dirty="0"/>
            </a:p>
            <a:p>
              <a:pPr marL="0" marR="0" lvl="0" indent="0" algn="just" rtl="0">
                <a:spcBef>
                  <a:spcPts val="0"/>
                </a:spcBef>
                <a:spcAft>
                  <a:spcPts val="0"/>
                </a:spcAft>
                <a:buNone/>
              </a:pPr>
              <a:r>
                <a:rPr lang="en" sz="1800" b="1" dirty="0">
                  <a:solidFill>
                    <a:schemeClr val="dk1"/>
                  </a:solidFill>
                  <a:latin typeface="Constantia"/>
                  <a:ea typeface="Constantia"/>
                  <a:cs typeface="Constantia"/>
                  <a:sym typeface="Constantia"/>
                </a:rPr>
                <a:t>Role: Business Intelligence Analyst</a:t>
              </a:r>
              <a:endParaRPr sz="1800" dirty="0"/>
            </a:p>
            <a:p>
              <a:pPr marL="0" marR="0" lvl="0" indent="0" algn="just" rtl="0">
                <a:spcBef>
                  <a:spcPts val="0"/>
                </a:spcBef>
                <a:spcAft>
                  <a:spcPts val="0"/>
                </a:spcAft>
                <a:buNone/>
              </a:pPr>
              <a:r>
                <a:rPr lang="en" sz="1800" b="1" dirty="0">
                  <a:solidFill>
                    <a:schemeClr val="dk1"/>
                  </a:solidFill>
                  <a:latin typeface="Constantia"/>
                  <a:ea typeface="Constantia"/>
                  <a:cs typeface="Constantia"/>
                  <a:sym typeface="Constantia"/>
                </a:rPr>
                <a:t>Description:  Bachelor's in Business Administration &amp; Finance</a:t>
              </a:r>
              <a:endParaRPr sz="1800" dirty="0"/>
            </a:p>
            <a:p>
              <a:pPr marL="0" marR="0" lvl="0" indent="0" algn="just" rtl="0">
                <a:spcBef>
                  <a:spcPts val="0"/>
                </a:spcBef>
                <a:spcAft>
                  <a:spcPts val="0"/>
                </a:spcAft>
                <a:buNone/>
              </a:pPr>
              <a:r>
                <a:rPr lang="en-US" sz="1800" b="0" i="0" dirty="0">
                  <a:effectLst/>
                  <a:latin typeface="-apple-system"/>
                  <a:hlinkClick r:id="rId4"/>
                </a:rPr>
                <a:t>www.linkedin.com/in/naseef-mohammed</a:t>
              </a:r>
              <a:endParaRPr lang="en-US" sz="1800" b="0" i="0" dirty="0">
                <a:effectLst/>
                <a:latin typeface="-apple-system"/>
              </a:endParaRPr>
            </a:p>
            <a:p>
              <a:pPr marL="0" marR="0" lvl="0" indent="0" algn="just" rtl="0">
                <a:spcBef>
                  <a:spcPts val="0"/>
                </a:spcBef>
                <a:spcAft>
                  <a:spcPts val="0"/>
                </a:spcAft>
                <a:buNone/>
              </a:pPr>
              <a:endParaRPr sz="1400" b="1" i="0" dirty="0">
                <a:solidFill>
                  <a:srgbClr val="0070C0"/>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5"/>
          <p:cNvSpPr txBox="1">
            <a:spLocks noGrp="1"/>
          </p:cNvSpPr>
          <p:nvPr>
            <p:ph type="title"/>
          </p:nvPr>
        </p:nvSpPr>
        <p:spPr>
          <a:xfrm>
            <a:off x="621000" y="65100"/>
            <a:ext cx="7862400" cy="5184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None/>
            </a:pPr>
            <a:r>
              <a:rPr lang="en" sz="3000"/>
              <a:t> Introduction</a:t>
            </a:r>
            <a:endParaRPr sz="3000"/>
          </a:p>
        </p:txBody>
      </p:sp>
      <p:sp>
        <p:nvSpPr>
          <p:cNvPr id="174" name="Google Shape;174;p25"/>
          <p:cNvSpPr txBox="1">
            <a:spLocks noGrp="1"/>
          </p:cNvSpPr>
          <p:nvPr>
            <p:ph type="body" idx="1"/>
          </p:nvPr>
        </p:nvSpPr>
        <p:spPr>
          <a:xfrm>
            <a:off x="621000" y="716175"/>
            <a:ext cx="7862400" cy="4258800"/>
          </a:xfrm>
          <a:prstGeom prst="rect">
            <a:avLst/>
          </a:prstGeom>
        </p:spPr>
        <p:txBody>
          <a:bodyPr spcFirstLastPara="1" wrap="square" lIns="68575" tIns="34275" rIns="68575" bIns="34275" anchor="t" anchorCtr="0">
            <a:noAutofit/>
          </a:bodyPr>
          <a:lstStyle/>
          <a:p>
            <a:pPr marL="0" lvl="0" indent="0" algn="just" rtl="0">
              <a:lnSpc>
                <a:spcPct val="115000"/>
              </a:lnSpc>
              <a:spcBef>
                <a:spcPts val="1200"/>
              </a:spcBef>
              <a:spcAft>
                <a:spcPts val="0"/>
              </a:spcAft>
              <a:buNone/>
            </a:pPr>
            <a:r>
              <a:rPr lang="en" sz="1400" b="1" u="sng">
                <a:latin typeface="Times New Roman"/>
                <a:ea typeface="Times New Roman"/>
                <a:cs typeface="Times New Roman"/>
                <a:sym typeface="Times New Roman"/>
              </a:rPr>
              <a:t>Objective</a:t>
            </a:r>
            <a:r>
              <a:rPr lang="en" sz="1400" u="sng">
                <a:latin typeface="Times New Roman"/>
                <a:ea typeface="Times New Roman"/>
                <a:cs typeface="Times New Roman"/>
                <a:sym typeface="Times New Roman"/>
              </a:rPr>
              <a:t> </a:t>
            </a:r>
            <a:endParaRPr sz="1400" u="sng">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r>
              <a:rPr lang="en" sz="1400">
                <a:latin typeface="Times New Roman"/>
                <a:ea typeface="Times New Roman"/>
                <a:cs typeface="Times New Roman"/>
                <a:sym typeface="Times New Roman"/>
              </a:rPr>
              <a:t>The primary objective is to help Zenith Life Insurance better strategize their market penetration plans through a comprehensive, interactive dashboard and provide an intuitive method for life insurance premium calculation. </a:t>
            </a:r>
            <a:endParaRPr sz="1400">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r>
              <a:rPr lang="en" sz="1400" b="1" u="sng">
                <a:latin typeface="Times New Roman"/>
                <a:ea typeface="Times New Roman"/>
                <a:cs typeface="Times New Roman"/>
                <a:sym typeface="Times New Roman"/>
              </a:rPr>
              <a:t>Research Questions</a:t>
            </a:r>
            <a:r>
              <a:rPr lang="en" sz="1400">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a:p>
            <a:pPr marL="457200" lvl="0" indent="-317500" algn="just" rtl="0">
              <a:lnSpc>
                <a:spcPct val="107000"/>
              </a:lnSpc>
              <a:spcBef>
                <a:spcPts val="1200"/>
              </a:spcBef>
              <a:spcAft>
                <a:spcPts val="0"/>
              </a:spcAft>
              <a:buClr>
                <a:schemeClr val="lt1"/>
              </a:buClr>
              <a:buSzPts val="1400"/>
              <a:buFont typeface="Arial"/>
              <a:buChar char="●"/>
            </a:pPr>
            <a:r>
              <a:rPr lang="en" sz="1400">
                <a:latin typeface="Times New Roman"/>
                <a:ea typeface="Times New Roman"/>
                <a:cs typeface="Times New Roman"/>
                <a:sym typeface="Times New Roman"/>
              </a:rPr>
              <a:t>What are the key demographic factors influencing the demand for life insurance in different regions of Canada? </a:t>
            </a:r>
            <a:endParaRPr sz="1400">
              <a:latin typeface="Times New Roman"/>
              <a:ea typeface="Times New Roman"/>
              <a:cs typeface="Times New Roman"/>
              <a:sym typeface="Times New Roman"/>
            </a:endParaRPr>
          </a:p>
          <a:p>
            <a:pPr marL="457200" lvl="0" indent="-317500" algn="just" rtl="0">
              <a:lnSpc>
                <a:spcPct val="107000"/>
              </a:lnSpc>
              <a:spcBef>
                <a:spcPts val="0"/>
              </a:spcBef>
              <a:spcAft>
                <a:spcPts val="0"/>
              </a:spcAft>
              <a:buClr>
                <a:schemeClr val="lt1"/>
              </a:buClr>
              <a:buSzPts val="1400"/>
              <a:buFont typeface="Arial"/>
              <a:buChar char="●"/>
            </a:pPr>
            <a:r>
              <a:rPr lang="en" sz="1400">
                <a:latin typeface="Times New Roman"/>
                <a:ea typeface="Times New Roman"/>
                <a:cs typeface="Times New Roman"/>
                <a:sym typeface="Times New Roman"/>
              </a:rPr>
              <a:t>How do age, gender, income level, and location affect life insurance demand? </a:t>
            </a:r>
            <a:endParaRPr sz="1400">
              <a:latin typeface="Times New Roman"/>
              <a:ea typeface="Times New Roman"/>
              <a:cs typeface="Times New Roman"/>
              <a:sym typeface="Times New Roman"/>
            </a:endParaRPr>
          </a:p>
          <a:p>
            <a:pPr marL="457200" lvl="0" indent="-317500" algn="just" rtl="0">
              <a:lnSpc>
                <a:spcPct val="107000"/>
              </a:lnSpc>
              <a:spcBef>
                <a:spcPts val="0"/>
              </a:spcBef>
              <a:spcAft>
                <a:spcPts val="0"/>
              </a:spcAft>
              <a:buClr>
                <a:schemeClr val="lt1"/>
              </a:buClr>
              <a:buSzPts val="1400"/>
              <a:buFont typeface="Arial"/>
              <a:buChar char="●"/>
            </a:pPr>
            <a:r>
              <a:rPr lang="en" sz="1400">
                <a:latin typeface="Times New Roman"/>
                <a:ea typeface="Times New Roman"/>
                <a:cs typeface="Times New Roman"/>
                <a:sym typeface="Times New Roman"/>
              </a:rPr>
              <a:t>Which regions in Canada show the highest potential for life insurance market penetration? </a:t>
            </a:r>
            <a:endParaRPr sz="1400">
              <a:latin typeface="Times New Roman"/>
              <a:ea typeface="Times New Roman"/>
              <a:cs typeface="Times New Roman"/>
              <a:sym typeface="Times New Roman"/>
            </a:endParaRPr>
          </a:p>
          <a:p>
            <a:pPr marL="457200" lvl="0" indent="-317500" algn="just" rtl="0">
              <a:lnSpc>
                <a:spcPct val="107000"/>
              </a:lnSpc>
              <a:spcBef>
                <a:spcPts val="0"/>
              </a:spcBef>
              <a:spcAft>
                <a:spcPts val="0"/>
              </a:spcAft>
              <a:buClr>
                <a:schemeClr val="lt1"/>
              </a:buClr>
              <a:buSzPts val="1400"/>
              <a:buFont typeface="Arial"/>
              <a:buChar char="●"/>
            </a:pPr>
            <a:r>
              <a:rPr lang="en" sz="1400">
                <a:latin typeface="Times New Roman"/>
                <a:ea typeface="Times New Roman"/>
                <a:cs typeface="Times New Roman"/>
                <a:sym typeface="Times New Roman"/>
              </a:rPr>
              <a:t>How can life expectancy data be effectively used to calculate life insurance premiums? </a:t>
            </a:r>
            <a:endParaRPr sz="1400">
              <a:latin typeface="Times New Roman"/>
              <a:ea typeface="Times New Roman"/>
              <a:cs typeface="Times New Roman"/>
              <a:sym typeface="Times New Roman"/>
            </a:endParaRPr>
          </a:p>
          <a:p>
            <a:pPr marL="457200" lvl="0" indent="-317500" algn="just" rtl="0">
              <a:lnSpc>
                <a:spcPct val="107000"/>
              </a:lnSpc>
              <a:spcBef>
                <a:spcPts val="0"/>
              </a:spcBef>
              <a:spcAft>
                <a:spcPts val="0"/>
              </a:spcAft>
              <a:buClr>
                <a:schemeClr val="lt1"/>
              </a:buClr>
              <a:buSzPts val="1400"/>
              <a:buFont typeface="Arial"/>
              <a:buChar char="●"/>
            </a:pPr>
            <a:r>
              <a:rPr lang="en" sz="1400">
                <a:latin typeface="Times New Roman"/>
                <a:ea typeface="Times New Roman"/>
                <a:cs typeface="Times New Roman"/>
                <a:sym typeface="Times New Roman"/>
              </a:rPr>
              <a:t>What visualization techniques best represent the demographic data for strategic decision-making? </a:t>
            </a:r>
            <a:endParaRPr sz="1400">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r>
              <a:rPr lang="en" sz="1400">
                <a:latin typeface="Times New Roman"/>
                <a:ea typeface="Times New Roman"/>
                <a:cs typeface="Times New Roman"/>
                <a:sym typeface="Times New Roman"/>
              </a:rPr>
              <a:t>By addressing these research questions, the team will deliver a robust and actionable solution to Zenith Life Insurance, helping them make data-driven decisions for their market penetration strategy. </a:t>
            </a:r>
            <a:endParaRPr sz="1400">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Font typeface="Arial"/>
              <a:buNone/>
            </a:pPr>
            <a:endParaRPr sz="1400">
              <a:latin typeface="Times New Roman"/>
              <a:ea typeface="Times New Roman"/>
              <a:cs typeface="Times New Roman"/>
              <a:sym typeface="Times New Roman"/>
            </a:endParaRPr>
          </a:p>
          <a:p>
            <a:pPr marL="0" lvl="0" indent="0" algn="l" rtl="0">
              <a:spcBef>
                <a:spcPts val="1200"/>
              </a:spcBef>
              <a:spcAft>
                <a:spcPts val="0"/>
              </a:spcAft>
              <a:buNone/>
            </a:pP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6"/>
          <p:cNvSpPr txBox="1">
            <a:spLocks noGrp="1"/>
          </p:cNvSpPr>
          <p:nvPr>
            <p:ph type="title"/>
          </p:nvPr>
        </p:nvSpPr>
        <p:spPr>
          <a:xfrm>
            <a:off x="430885" y="285750"/>
            <a:ext cx="8348700" cy="8025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None/>
            </a:pPr>
            <a:r>
              <a:rPr lang="en" sz="3000"/>
              <a:t>Scope of Project</a:t>
            </a:r>
            <a:endParaRPr sz="3000"/>
          </a:p>
        </p:txBody>
      </p:sp>
      <p:sp>
        <p:nvSpPr>
          <p:cNvPr id="180" name="Google Shape;180;p26"/>
          <p:cNvSpPr txBox="1">
            <a:spLocks noGrp="1"/>
          </p:cNvSpPr>
          <p:nvPr>
            <p:ph type="body" idx="1"/>
          </p:nvPr>
        </p:nvSpPr>
        <p:spPr>
          <a:xfrm>
            <a:off x="434325" y="1258450"/>
            <a:ext cx="8348700" cy="3599100"/>
          </a:xfrm>
          <a:prstGeom prst="rect">
            <a:avLst/>
          </a:prstGeom>
        </p:spPr>
        <p:txBody>
          <a:bodyPr spcFirstLastPara="1" wrap="square" lIns="68575" tIns="34275" rIns="68575" bIns="34275" anchor="t" anchorCtr="0">
            <a:noAutofit/>
          </a:bodyPr>
          <a:lstStyle/>
          <a:p>
            <a:pPr marL="0" lvl="0" indent="0" algn="just" rtl="0">
              <a:lnSpc>
                <a:spcPct val="115000"/>
              </a:lnSpc>
              <a:spcBef>
                <a:spcPts val="1200"/>
              </a:spcBef>
              <a:spcAft>
                <a:spcPts val="0"/>
              </a:spcAft>
              <a:buClr>
                <a:schemeClr val="dk1"/>
              </a:buClr>
              <a:buSzPts val="1100"/>
              <a:buFont typeface="Arial"/>
              <a:buNone/>
            </a:pPr>
            <a:r>
              <a:rPr lang="en" sz="1400" b="1">
                <a:latin typeface="Times New Roman"/>
                <a:ea typeface="Times New Roman"/>
                <a:cs typeface="Times New Roman"/>
                <a:sym typeface="Times New Roman"/>
              </a:rPr>
              <a:t>Scope:</a:t>
            </a:r>
            <a:r>
              <a:rPr lang="en" sz="1400">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a:p>
            <a:pPr marL="457200" lvl="0" indent="-317500" algn="just" rtl="0">
              <a:lnSpc>
                <a:spcPct val="107000"/>
              </a:lnSpc>
              <a:spcBef>
                <a:spcPts val="1200"/>
              </a:spcBef>
              <a:spcAft>
                <a:spcPts val="0"/>
              </a:spcAft>
              <a:buClr>
                <a:schemeClr val="lt1"/>
              </a:buClr>
              <a:buSzPts val="1400"/>
              <a:buFont typeface="Arial"/>
              <a:buChar char="●"/>
            </a:pPr>
            <a:r>
              <a:rPr lang="en" sz="1400">
                <a:latin typeface="Times New Roman"/>
                <a:ea typeface="Times New Roman"/>
                <a:cs typeface="Times New Roman"/>
                <a:sym typeface="Times New Roman"/>
              </a:rPr>
              <a:t>Analysis of Canadian demographic data to identify promising regions for marketing. </a:t>
            </a:r>
            <a:endParaRPr sz="1400">
              <a:latin typeface="Times New Roman"/>
              <a:ea typeface="Times New Roman"/>
              <a:cs typeface="Times New Roman"/>
              <a:sym typeface="Times New Roman"/>
            </a:endParaRPr>
          </a:p>
          <a:p>
            <a:pPr marL="457200" lvl="0" indent="-317500" algn="just" rtl="0">
              <a:lnSpc>
                <a:spcPct val="107000"/>
              </a:lnSpc>
              <a:spcBef>
                <a:spcPts val="0"/>
              </a:spcBef>
              <a:spcAft>
                <a:spcPts val="0"/>
              </a:spcAft>
              <a:buClr>
                <a:schemeClr val="lt1"/>
              </a:buClr>
              <a:buSzPts val="1400"/>
              <a:buFont typeface="Arial"/>
              <a:buChar char="●"/>
            </a:pPr>
            <a:r>
              <a:rPr lang="en" sz="1400">
                <a:latin typeface="Times New Roman"/>
                <a:ea typeface="Times New Roman"/>
                <a:cs typeface="Times New Roman"/>
                <a:sym typeface="Times New Roman"/>
              </a:rPr>
              <a:t>Actuarial calculations based on life expectancy data. </a:t>
            </a:r>
            <a:endParaRPr sz="1400">
              <a:latin typeface="Times New Roman"/>
              <a:ea typeface="Times New Roman"/>
              <a:cs typeface="Times New Roman"/>
              <a:sym typeface="Times New Roman"/>
            </a:endParaRPr>
          </a:p>
          <a:p>
            <a:pPr marL="457200" lvl="0" indent="-317500" algn="just" rtl="0">
              <a:lnSpc>
                <a:spcPct val="107000"/>
              </a:lnSpc>
              <a:spcBef>
                <a:spcPts val="0"/>
              </a:spcBef>
              <a:spcAft>
                <a:spcPts val="0"/>
              </a:spcAft>
              <a:buClr>
                <a:schemeClr val="lt1"/>
              </a:buClr>
              <a:buSzPts val="1400"/>
              <a:buFont typeface="Arial"/>
              <a:buChar char="●"/>
            </a:pPr>
            <a:r>
              <a:rPr lang="en" sz="1400">
                <a:latin typeface="Times New Roman"/>
                <a:ea typeface="Times New Roman"/>
                <a:cs typeface="Times New Roman"/>
                <a:sym typeface="Times New Roman"/>
              </a:rPr>
              <a:t>Development of a Power BI dashboard for data visualization. </a:t>
            </a:r>
            <a:endParaRPr sz="1400">
              <a:latin typeface="Times New Roman"/>
              <a:ea typeface="Times New Roman"/>
              <a:cs typeface="Times New Roman"/>
              <a:sym typeface="Times New Roman"/>
            </a:endParaRPr>
          </a:p>
          <a:p>
            <a:pPr marL="457200" lvl="0" indent="-317500" algn="just" rtl="0">
              <a:lnSpc>
                <a:spcPct val="107000"/>
              </a:lnSpc>
              <a:spcBef>
                <a:spcPts val="0"/>
              </a:spcBef>
              <a:spcAft>
                <a:spcPts val="0"/>
              </a:spcAft>
              <a:buClr>
                <a:schemeClr val="lt1"/>
              </a:buClr>
              <a:buSzPts val="1400"/>
              <a:buFont typeface="Arial"/>
              <a:buChar char="●"/>
            </a:pPr>
            <a:r>
              <a:rPr lang="en" sz="1400">
                <a:latin typeface="Times New Roman"/>
                <a:ea typeface="Times New Roman"/>
                <a:cs typeface="Times New Roman"/>
                <a:sym typeface="Times New Roman"/>
              </a:rPr>
              <a:t>Delivery of all necessary documentation and an executive presentation. </a:t>
            </a:r>
            <a:endParaRPr sz="1400">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Font typeface="Arial"/>
              <a:buNone/>
            </a:pPr>
            <a:r>
              <a:rPr lang="en" sz="1400" b="1">
                <a:latin typeface="Times New Roman"/>
                <a:ea typeface="Times New Roman"/>
                <a:cs typeface="Times New Roman"/>
                <a:sym typeface="Times New Roman"/>
              </a:rPr>
              <a:t>Out of Scope:</a:t>
            </a:r>
            <a:r>
              <a:rPr lang="en" sz="1400">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a:p>
            <a:pPr marL="457200" lvl="0" indent="-317500" algn="just" rtl="0">
              <a:lnSpc>
                <a:spcPct val="107000"/>
              </a:lnSpc>
              <a:spcBef>
                <a:spcPts val="1200"/>
              </a:spcBef>
              <a:spcAft>
                <a:spcPts val="0"/>
              </a:spcAft>
              <a:buClr>
                <a:schemeClr val="lt1"/>
              </a:buClr>
              <a:buSzPts val="1400"/>
              <a:buFont typeface="Arial"/>
              <a:buChar char="●"/>
            </a:pPr>
            <a:r>
              <a:rPr lang="en" sz="1400">
                <a:latin typeface="Times New Roman"/>
                <a:ea typeface="Times New Roman"/>
                <a:cs typeface="Times New Roman"/>
                <a:sym typeface="Times New Roman"/>
              </a:rPr>
              <a:t>Any analysis beyond Canadian regions. </a:t>
            </a:r>
            <a:endParaRPr sz="1400">
              <a:latin typeface="Times New Roman"/>
              <a:ea typeface="Times New Roman"/>
              <a:cs typeface="Times New Roman"/>
              <a:sym typeface="Times New Roman"/>
            </a:endParaRPr>
          </a:p>
          <a:p>
            <a:pPr marL="457200" lvl="0" indent="-317500" algn="just" rtl="0">
              <a:lnSpc>
                <a:spcPct val="107000"/>
              </a:lnSpc>
              <a:spcBef>
                <a:spcPts val="0"/>
              </a:spcBef>
              <a:spcAft>
                <a:spcPts val="0"/>
              </a:spcAft>
              <a:buClr>
                <a:schemeClr val="lt1"/>
              </a:buClr>
              <a:buSzPts val="1400"/>
              <a:buFont typeface="Arial"/>
              <a:buChar char="●"/>
            </a:pPr>
            <a:r>
              <a:rPr lang="en" sz="1400">
                <a:latin typeface="Times New Roman"/>
                <a:ea typeface="Times New Roman"/>
                <a:cs typeface="Times New Roman"/>
                <a:sym typeface="Times New Roman"/>
              </a:rPr>
              <a:t>Data collection from sources other than specified (e.g., non-governmental). </a:t>
            </a:r>
            <a:endParaRPr sz="1400">
              <a:latin typeface="Times New Roman"/>
              <a:ea typeface="Times New Roman"/>
              <a:cs typeface="Times New Roman"/>
              <a:sym typeface="Times New Roman"/>
            </a:endParaRPr>
          </a:p>
          <a:p>
            <a:pPr marL="457200" lvl="0" indent="-317500" algn="just" rtl="0">
              <a:lnSpc>
                <a:spcPct val="107000"/>
              </a:lnSpc>
              <a:spcBef>
                <a:spcPts val="0"/>
              </a:spcBef>
              <a:spcAft>
                <a:spcPts val="0"/>
              </a:spcAft>
              <a:buClr>
                <a:schemeClr val="lt1"/>
              </a:buClr>
              <a:buSzPts val="1400"/>
              <a:buFont typeface="Arial"/>
              <a:buChar char="●"/>
            </a:pPr>
            <a:r>
              <a:rPr lang="en" sz="1400">
                <a:latin typeface="Times New Roman"/>
                <a:ea typeface="Times New Roman"/>
                <a:cs typeface="Times New Roman"/>
                <a:sym typeface="Times New Roman"/>
              </a:rPr>
              <a:t>Implementation of marketing strategies post-analysis. </a:t>
            </a:r>
            <a:endParaRPr sz="1400">
              <a:latin typeface="Times New Roman"/>
              <a:ea typeface="Times New Roman"/>
              <a:cs typeface="Times New Roman"/>
              <a:sym typeface="Times New Roman"/>
            </a:endParaRPr>
          </a:p>
          <a:p>
            <a:pPr marL="0" lvl="0" indent="0" algn="l" rtl="0">
              <a:spcBef>
                <a:spcPts val="1200"/>
              </a:spcBef>
              <a:spcAft>
                <a:spcPts val="0"/>
              </a:spcAft>
              <a:buNone/>
            </a:pP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7"/>
          <p:cNvSpPr txBox="1">
            <a:spLocks noGrp="1"/>
          </p:cNvSpPr>
          <p:nvPr>
            <p:ph type="title"/>
          </p:nvPr>
        </p:nvSpPr>
        <p:spPr>
          <a:xfrm>
            <a:off x="285750" y="285750"/>
            <a:ext cx="8572500" cy="6441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None/>
            </a:pPr>
            <a:r>
              <a:rPr lang="en" sz="3000"/>
              <a:t>Deliverables</a:t>
            </a:r>
            <a:endParaRPr sz="3000"/>
          </a:p>
        </p:txBody>
      </p:sp>
      <p:sp>
        <p:nvSpPr>
          <p:cNvPr id="186" name="Google Shape;186;p27"/>
          <p:cNvSpPr txBox="1">
            <a:spLocks noGrp="1"/>
          </p:cNvSpPr>
          <p:nvPr>
            <p:ph type="body" idx="1"/>
          </p:nvPr>
        </p:nvSpPr>
        <p:spPr>
          <a:xfrm>
            <a:off x="285750" y="929850"/>
            <a:ext cx="8572500" cy="3695400"/>
          </a:xfrm>
          <a:prstGeom prst="rect">
            <a:avLst/>
          </a:prstGeom>
        </p:spPr>
        <p:txBody>
          <a:bodyPr spcFirstLastPara="1" wrap="square" lIns="68575" tIns="34275" rIns="68575" bIns="34275" anchor="t" anchorCtr="0">
            <a:noAutofit/>
          </a:bodyPr>
          <a:lstStyle/>
          <a:p>
            <a:pPr marL="0" lvl="0" indent="0" algn="just" rtl="0">
              <a:lnSpc>
                <a:spcPct val="115000"/>
              </a:lnSpc>
              <a:spcBef>
                <a:spcPts val="1200"/>
              </a:spcBef>
              <a:spcAft>
                <a:spcPts val="0"/>
              </a:spcAft>
              <a:buNone/>
            </a:pPr>
            <a:r>
              <a:rPr lang="en" sz="1400" b="1">
                <a:latin typeface="Times New Roman"/>
                <a:ea typeface="Times New Roman"/>
                <a:cs typeface="Times New Roman"/>
                <a:sym typeface="Times New Roman"/>
              </a:rPr>
              <a:t>Deliverables</a:t>
            </a:r>
            <a:r>
              <a:rPr lang="en" sz="1400">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a:p>
            <a:pPr marL="457200" lvl="0" indent="-317500" algn="just" rtl="0">
              <a:lnSpc>
                <a:spcPct val="107000"/>
              </a:lnSpc>
              <a:spcBef>
                <a:spcPts val="1200"/>
              </a:spcBef>
              <a:spcAft>
                <a:spcPts val="0"/>
              </a:spcAft>
              <a:buClr>
                <a:schemeClr val="lt1"/>
              </a:buClr>
              <a:buSzPts val="1400"/>
              <a:buFont typeface="Arial"/>
              <a:buChar char="●"/>
            </a:pPr>
            <a:r>
              <a:rPr lang="en" sz="1400">
                <a:latin typeface="Times New Roman"/>
                <a:ea typeface="Times New Roman"/>
                <a:cs typeface="Times New Roman"/>
                <a:sym typeface="Times New Roman"/>
              </a:rPr>
              <a:t>Integrated dataset combining demographic data and life expectancy statistics. </a:t>
            </a:r>
            <a:endParaRPr sz="1400">
              <a:latin typeface="Times New Roman"/>
              <a:ea typeface="Times New Roman"/>
              <a:cs typeface="Times New Roman"/>
              <a:sym typeface="Times New Roman"/>
            </a:endParaRPr>
          </a:p>
          <a:p>
            <a:pPr marL="457200" lvl="0" indent="-317500" algn="just" rtl="0">
              <a:lnSpc>
                <a:spcPct val="107000"/>
              </a:lnSpc>
              <a:spcBef>
                <a:spcPts val="0"/>
              </a:spcBef>
              <a:spcAft>
                <a:spcPts val="0"/>
              </a:spcAft>
              <a:buClr>
                <a:schemeClr val="lt1"/>
              </a:buClr>
              <a:buSzPts val="1400"/>
              <a:buFont typeface="Arial"/>
              <a:buChar char="●"/>
            </a:pPr>
            <a:r>
              <a:rPr lang="en" sz="1400">
                <a:latin typeface="Times New Roman"/>
                <a:ea typeface="Times New Roman"/>
                <a:cs typeface="Times New Roman"/>
                <a:sym typeface="Times New Roman"/>
              </a:rPr>
              <a:t>A comprehensive, interactive dashboard with visualizations of demographic data. </a:t>
            </a:r>
            <a:endParaRPr sz="1400">
              <a:latin typeface="Times New Roman"/>
              <a:ea typeface="Times New Roman"/>
              <a:cs typeface="Times New Roman"/>
              <a:sym typeface="Times New Roman"/>
            </a:endParaRPr>
          </a:p>
          <a:p>
            <a:pPr marL="457200" lvl="0" indent="-317500" algn="just" rtl="0">
              <a:lnSpc>
                <a:spcPct val="107000"/>
              </a:lnSpc>
              <a:spcBef>
                <a:spcPts val="0"/>
              </a:spcBef>
              <a:spcAft>
                <a:spcPts val="0"/>
              </a:spcAft>
              <a:buClr>
                <a:schemeClr val="lt1"/>
              </a:buClr>
              <a:buSzPts val="1400"/>
              <a:buFont typeface="Arial"/>
              <a:buChar char="●"/>
            </a:pPr>
            <a:r>
              <a:rPr lang="en" sz="1400">
                <a:latin typeface="Times New Roman"/>
                <a:ea typeface="Times New Roman"/>
                <a:cs typeface="Times New Roman"/>
                <a:sym typeface="Times New Roman"/>
              </a:rPr>
              <a:t>Actuarial life insurance premium calculation based on Canadian life expectancy data. </a:t>
            </a:r>
            <a:endParaRPr sz="1400">
              <a:latin typeface="Times New Roman"/>
              <a:ea typeface="Times New Roman"/>
              <a:cs typeface="Times New Roman"/>
              <a:sym typeface="Times New Roman"/>
            </a:endParaRPr>
          </a:p>
          <a:p>
            <a:pPr marL="457200" lvl="0" indent="-317500" algn="just" rtl="0">
              <a:lnSpc>
                <a:spcPct val="107000"/>
              </a:lnSpc>
              <a:spcBef>
                <a:spcPts val="0"/>
              </a:spcBef>
              <a:spcAft>
                <a:spcPts val="0"/>
              </a:spcAft>
              <a:buClr>
                <a:schemeClr val="lt1"/>
              </a:buClr>
              <a:buSzPts val="1400"/>
              <a:buFont typeface="Arial"/>
              <a:buChar char="●"/>
            </a:pPr>
            <a:r>
              <a:rPr lang="en" sz="1400">
                <a:latin typeface="Times New Roman"/>
                <a:ea typeface="Times New Roman"/>
                <a:cs typeface="Times New Roman"/>
                <a:sym typeface="Times New Roman"/>
              </a:rPr>
              <a:t>A comprehensive project report and documentation. </a:t>
            </a:r>
            <a:endParaRPr sz="1400">
              <a:latin typeface="Times New Roman"/>
              <a:ea typeface="Times New Roman"/>
              <a:cs typeface="Times New Roman"/>
              <a:sym typeface="Times New Roman"/>
            </a:endParaRPr>
          </a:p>
          <a:p>
            <a:pPr marL="457200" lvl="0" indent="-317500" algn="just" rtl="0">
              <a:lnSpc>
                <a:spcPct val="107000"/>
              </a:lnSpc>
              <a:spcBef>
                <a:spcPts val="0"/>
              </a:spcBef>
              <a:spcAft>
                <a:spcPts val="0"/>
              </a:spcAft>
              <a:buClr>
                <a:schemeClr val="lt1"/>
              </a:buClr>
              <a:buSzPts val="1400"/>
              <a:buFont typeface="Arial"/>
              <a:buChar char="●"/>
            </a:pPr>
            <a:r>
              <a:rPr lang="en" sz="1400">
                <a:latin typeface="Times New Roman"/>
                <a:ea typeface="Times New Roman"/>
                <a:cs typeface="Times New Roman"/>
                <a:sym typeface="Times New Roman"/>
              </a:rPr>
              <a:t>An executive presentation highlighting major insights and demonstrating dashboard functionality. </a:t>
            </a:r>
            <a:endParaRPr sz="1400" b="1">
              <a:latin typeface="Times New Roman"/>
              <a:ea typeface="Times New Roman"/>
              <a:cs typeface="Times New Roman"/>
              <a:sym typeface="Times New Roman"/>
            </a:endParaRPr>
          </a:p>
          <a:p>
            <a:pPr marL="0" lvl="0" indent="0" algn="just" rtl="0">
              <a:lnSpc>
                <a:spcPct val="115000"/>
              </a:lnSpc>
              <a:spcBef>
                <a:spcPts val="1200"/>
              </a:spcBef>
              <a:spcAft>
                <a:spcPts val="0"/>
              </a:spcAft>
              <a:buNone/>
            </a:pPr>
            <a:r>
              <a:rPr lang="en" sz="1400" b="1">
                <a:latin typeface="Times New Roman"/>
                <a:ea typeface="Times New Roman"/>
                <a:cs typeface="Times New Roman"/>
                <a:sym typeface="Times New Roman"/>
              </a:rPr>
              <a:t>Outcomes and Benefits</a:t>
            </a:r>
            <a:r>
              <a:rPr lang="en" sz="1400">
                <a:latin typeface="Times New Roman"/>
                <a:ea typeface="Times New Roman"/>
                <a:cs typeface="Times New Roman"/>
                <a:sym typeface="Times New Roman"/>
              </a:rPr>
              <a:t> </a:t>
            </a:r>
            <a:endParaRPr sz="1400">
              <a:latin typeface="Times New Roman"/>
              <a:ea typeface="Times New Roman"/>
              <a:cs typeface="Times New Roman"/>
              <a:sym typeface="Times New Roman"/>
            </a:endParaRPr>
          </a:p>
          <a:p>
            <a:pPr marL="457200" lvl="0" indent="-317500" algn="just" rtl="0">
              <a:lnSpc>
                <a:spcPct val="107000"/>
              </a:lnSpc>
              <a:spcBef>
                <a:spcPts val="1200"/>
              </a:spcBef>
              <a:spcAft>
                <a:spcPts val="0"/>
              </a:spcAft>
              <a:buClr>
                <a:schemeClr val="lt1"/>
              </a:buClr>
              <a:buSzPts val="1400"/>
              <a:buFont typeface="Arial"/>
              <a:buChar char="●"/>
            </a:pPr>
            <a:r>
              <a:rPr lang="en" sz="1400">
                <a:latin typeface="Times New Roman"/>
                <a:ea typeface="Times New Roman"/>
                <a:cs typeface="Times New Roman"/>
                <a:sym typeface="Times New Roman"/>
              </a:rPr>
              <a:t>Clear visualization of demographic data in a Power BI dashboard. </a:t>
            </a:r>
            <a:endParaRPr sz="1400">
              <a:latin typeface="Times New Roman"/>
              <a:ea typeface="Times New Roman"/>
              <a:cs typeface="Times New Roman"/>
              <a:sym typeface="Times New Roman"/>
            </a:endParaRPr>
          </a:p>
          <a:p>
            <a:pPr marL="457200" lvl="0" indent="-317500" algn="just" rtl="0">
              <a:lnSpc>
                <a:spcPct val="107000"/>
              </a:lnSpc>
              <a:spcBef>
                <a:spcPts val="0"/>
              </a:spcBef>
              <a:spcAft>
                <a:spcPts val="0"/>
              </a:spcAft>
              <a:buClr>
                <a:schemeClr val="lt1"/>
              </a:buClr>
              <a:buSzPts val="1400"/>
              <a:buFont typeface="Arial"/>
              <a:buChar char="●"/>
            </a:pPr>
            <a:r>
              <a:rPr lang="en" sz="1400">
                <a:latin typeface="Times New Roman"/>
                <a:ea typeface="Times New Roman"/>
                <a:cs typeface="Times New Roman"/>
                <a:sym typeface="Times New Roman"/>
              </a:rPr>
              <a:t>Strategic insights for market penetration. </a:t>
            </a:r>
            <a:endParaRPr sz="1400">
              <a:latin typeface="Times New Roman"/>
              <a:ea typeface="Times New Roman"/>
              <a:cs typeface="Times New Roman"/>
              <a:sym typeface="Times New Roman"/>
            </a:endParaRPr>
          </a:p>
          <a:p>
            <a:pPr marL="457200" lvl="0" indent="-317500" algn="just" rtl="0">
              <a:lnSpc>
                <a:spcPct val="107000"/>
              </a:lnSpc>
              <a:spcBef>
                <a:spcPts val="0"/>
              </a:spcBef>
              <a:spcAft>
                <a:spcPts val="0"/>
              </a:spcAft>
              <a:buClr>
                <a:schemeClr val="lt1"/>
              </a:buClr>
              <a:buSzPts val="1400"/>
              <a:buFont typeface="Arial"/>
              <a:buChar char="●"/>
            </a:pPr>
            <a:r>
              <a:rPr lang="en" sz="1400">
                <a:latin typeface="Times New Roman"/>
                <a:ea typeface="Times New Roman"/>
                <a:cs typeface="Times New Roman"/>
                <a:sym typeface="Times New Roman"/>
              </a:rPr>
              <a:t>Optimized premium calculation based on life expectancy data. </a:t>
            </a:r>
            <a:endParaRPr sz="1400">
              <a:latin typeface="Times New Roman"/>
              <a:ea typeface="Times New Roman"/>
              <a:cs typeface="Times New Roman"/>
              <a:sym typeface="Times New Roman"/>
            </a:endParaRPr>
          </a:p>
          <a:p>
            <a:pPr marL="457200" lvl="0" indent="-317500" algn="just" rtl="0">
              <a:lnSpc>
                <a:spcPct val="107000"/>
              </a:lnSpc>
              <a:spcBef>
                <a:spcPts val="0"/>
              </a:spcBef>
              <a:spcAft>
                <a:spcPts val="0"/>
              </a:spcAft>
              <a:buClr>
                <a:schemeClr val="lt1"/>
              </a:buClr>
              <a:buSzPts val="1400"/>
              <a:buFont typeface="Arial"/>
              <a:buChar char="●"/>
            </a:pPr>
            <a:r>
              <a:rPr lang="en" sz="1400">
                <a:latin typeface="Times New Roman"/>
                <a:ea typeface="Times New Roman"/>
                <a:cs typeface="Times New Roman"/>
                <a:sym typeface="Times New Roman"/>
              </a:rPr>
              <a:t>Enhanced ability to target marketing efforts effectively. </a:t>
            </a:r>
            <a:endParaRPr sz="1400">
              <a:latin typeface="Times New Roman"/>
              <a:ea typeface="Times New Roman"/>
              <a:cs typeface="Times New Roman"/>
              <a:sym typeface="Times New Roman"/>
            </a:endParaRPr>
          </a:p>
          <a:p>
            <a:pPr marL="457200" lvl="0" indent="0" algn="just" rtl="0">
              <a:lnSpc>
                <a:spcPct val="107000"/>
              </a:lnSpc>
              <a:spcBef>
                <a:spcPts val="1200"/>
              </a:spcBef>
              <a:spcAft>
                <a:spcPts val="0"/>
              </a:spcAft>
              <a:buNone/>
            </a:pPr>
            <a:endParaRPr sz="1400" b="1">
              <a:latin typeface="Times New Roman"/>
              <a:ea typeface="Times New Roman"/>
              <a:cs typeface="Times New Roman"/>
              <a:sym typeface="Times New Roman"/>
            </a:endParaRPr>
          </a:p>
          <a:p>
            <a:pPr marL="0" lvl="0" indent="0" algn="l" rtl="0">
              <a:spcBef>
                <a:spcPts val="1200"/>
              </a:spcBef>
              <a:spcAft>
                <a:spcPts val="0"/>
              </a:spcAft>
              <a:buNone/>
            </a:pP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8"/>
          <p:cNvSpPr txBox="1">
            <a:spLocks noGrp="1"/>
          </p:cNvSpPr>
          <p:nvPr>
            <p:ph type="title"/>
          </p:nvPr>
        </p:nvSpPr>
        <p:spPr>
          <a:xfrm>
            <a:off x="285750" y="101275"/>
            <a:ext cx="8572500" cy="590700"/>
          </a:xfrm>
          <a:prstGeom prst="rect">
            <a:avLst/>
          </a:prstGeom>
        </p:spPr>
        <p:txBody>
          <a:bodyPr spcFirstLastPara="1" wrap="square" lIns="68575" tIns="34275" rIns="68575" bIns="34275" anchor="b" anchorCtr="0">
            <a:noAutofit/>
          </a:bodyPr>
          <a:lstStyle/>
          <a:p>
            <a:pPr marL="0" lvl="0" indent="0" algn="l" rtl="0">
              <a:spcBef>
                <a:spcPts val="0"/>
              </a:spcBef>
              <a:spcAft>
                <a:spcPts val="0"/>
              </a:spcAft>
              <a:buNone/>
            </a:pPr>
            <a:r>
              <a:rPr lang="en" sz="3000"/>
              <a:t>Why This Project is Important?</a:t>
            </a:r>
            <a:endParaRPr sz="3000"/>
          </a:p>
        </p:txBody>
      </p:sp>
      <p:sp>
        <p:nvSpPr>
          <p:cNvPr id="192" name="Google Shape;192;p28"/>
          <p:cNvSpPr txBox="1">
            <a:spLocks noGrp="1"/>
          </p:cNvSpPr>
          <p:nvPr>
            <p:ph type="body" idx="1"/>
          </p:nvPr>
        </p:nvSpPr>
        <p:spPr>
          <a:xfrm>
            <a:off x="285750" y="691975"/>
            <a:ext cx="8572500" cy="4165800"/>
          </a:xfrm>
          <a:prstGeom prst="rect">
            <a:avLst/>
          </a:prstGeom>
        </p:spPr>
        <p:txBody>
          <a:bodyPr spcFirstLastPara="1" wrap="square" lIns="68575" tIns="34275" rIns="68575" bIns="3427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sz="1400">
                <a:latin typeface="Arial"/>
                <a:ea typeface="Arial"/>
                <a:cs typeface="Arial"/>
                <a:sym typeface="Arial"/>
              </a:rPr>
              <a:t>Understanding demographic and regional trends allows insurance providers like Zenith Life Insurance to better align their products with customer needs. The analysis sheds light on critical factors such as:</a:t>
            </a:r>
            <a:endParaRPr sz="1400">
              <a:latin typeface="Arial"/>
              <a:ea typeface="Arial"/>
              <a:cs typeface="Arial"/>
              <a:sym typeface="Arial"/>
            </a:endParaRPr>
          </a:p>
          <a:p>
            <a:pPr marL="457200" lvl="0" indent="-317500" algn="l" rtl="0">
              <a:lnSpc>
                <a:spcPct val="115000"/>
              </a:lnSpc>
              <a:spcBef>
                <a:spcPts val="1200"/>
              </a:spcBef>
              <a:spcAft>
                <a:spcPts val="0"/>
              </a:spcAft>
              <a:buClr>
                <a:schemeClr val="lt1"/>
              </a:buClr>
              <a:buSzPts val="1400"/>
              <a:buFont typeface="Arial"/>
              <a:buAutoNum type="arabicPeriod"/>
            </a:pPr>
            <a:r>
              <a:rPr lang="en" sz="1400" b="1">
                <a:latin typeface="Arial"/>
                <a:ea typeface="Arial"/>
                <a:cs typeface="Arial"/>
                <a:sym typeface="Arial"/>
              </a:rPr>
              <a:t>Age and Gender Patterns</a:t>
            </a:r>
            <a:r>
              <a:rPr lang="en" sz="1400">
                <a:latin typeface="Arial"/>
                <a:ea typeface="Arial"/>
                <a:cs typeface="Arial"/>
                <a:sym typeface="Arial"/>
              </a:rPr>
              <a:t>: These insights help identify which demographic groups are most likely to purchase life insurance policies. For instance:</a:t>
            </a:r>
            <a:endParaRPr sz="1400">
              <a:latin typeface="Arial"/>
              <a:ea typeface="Arial"/>
              <a:cs typeface="Arial"/>
              <a:sym typeface="Arial"/>
            </a:endParaRPr>
          </a:p>
          <a:p>
            <a:pPr marL="914400" lvl="1" indent="-317500" algn="l" rtl="0">
              <a:lnSpc>
                <a:spcPct val="115000"/>
              </a:lnSpc>
              <a:spcBef>
                <a:spcPts val="0"/>
              </a:spcBef>
              <a:spcAft>
                <a:spcPts val="0"/>
              </a:spcAft>
              <a:buClr>
                <a:schemeClr val="lt1"/>
              </a:buClr>
              <a:buSzPts val="1400"/>
              <a:buFont typeface="Arial"/>
              <a:buChar char="○"/>
            </a:pPr>
            <a:r>
              <a:rPr lang="en" sz="1400">
                <a:solidFill>
                  <a:schemeClr val="lt1"/>
                </a:solidFill>
                <a:latin typeface="Arial"/>
                <a:ea typeface="Arial"/>
                <a:cs typeface="Arial"/>
                <a:sym typeface="Arial"/>
              </a:rPr>
              <a:t>Younger demographics may be attracted to starter policies.</a:t>
            </a:r>
            <a:endParaRPr sz="1400">
              <a:solidFill>
                <a:schemeClr val="lt1"/>
              </a:solidFill>
              <a:latin typeface="Arial"/>
              <a:ea typeface="Arial"/>
              <a:cs typeface="Arial"/>
              <a:sym typeface="Arial"/>
            </a:endParaRPr>
          </a:p>
          <a:p>
            <a:pPr marL="914400" lvl="1" indent="-317500" algn="l" rtl="0">
              <a:lnSpc>
                <a:spcPct val="115000"/>
              </a:lnSpc>
              <a:spcBef>
                <a:spcPts val="0"/>
              </a:spcBef>
              <a:spcAft>
                <a:spcPts val="0"/>
              </a:spcAft>
              <a:buClr>
                <a:schemeClr val="lt1"/>
              </a:buClr>
              <a:buSzPts val="1400"/>
              <a:buFont typeface="Arial"/>
              <a:buChar char="○"/>
            </a:pPr>
            <a:r>
              <a:rPr lang="en" sz="1400">
                <a:solidFill>
                  <a:schemeClr val="lt1"/>
                </a:solidFill>
                <a:latin typeface="Arial"/>
                <a:ea typeface="Arial"/>
                <a:cs typeface="Arial"/>
                <a:sym typeface="Arial"/>
              </a:rPr>
              <a:t>Older demographics may seek comprehensive coverage plans.</a:t>
            </a:r>
            <a:endParaRPr sz="1400">
              <a:solidFill>
                <a:schemeClr val="lt1"/>
              </a:solidFill>
              <a:latin typeface="Arial"/>
              <a:ea typeface="Arial"/>
              <a:cs typeface="Arial"/>
              <a:sym typeface="Arial"/>
            </a:endParaRPr>
          </a:p>
          <a:p>
            <a:pPr marL="457200" lvl="0" indent="-317500" algn="l" rtl="0">
              <a:lnSpc>
                <a:spcPct val="115000"/>
              </a:lnSpc>
              <a:spcBef>
                <a:spcPts val="0"/>
              </a:spcBef>
              <a:spcAft>
                <a:spcPts val="0"/>
              </a:spcAft>
              <a:buClr>
                <a:schemeClr val="lt1"/>
              </a:buClr>
              <a:buSzPts val="1400"/>
              <a:buFont typeface="Arial"/>
              <a:buAutoNum type="arabicPeriod"/>
            </a:pPr>
            <a:r>
              <a:rPr lang="en" sz="1400" b="1">
                <a:latin typeface="Arial"/>
                <a:ea typeface="Arial"/>
                <a:cs typeface="Arial"/>
                <a:sym typeface="Arial"/>
              </a:rPr>
              <a:t>Income Distribution</a:t>
            </a:r>
            <a:r>
              <a:rPr lang="en" sz="1400">
                <a:latin typeface="Arial"/>
                <a:ea typeface="Arial"/>
                <a:cs typeface="Arial"/>
                <a:sym typeface="Arial"/>
              </a:rPr>
              <a:t>: Studying income levels ensures premium pricing is competitive yet accessible. This improves customer retention and affordability.</a:t>
            </a:r>
            <a:endParaRPr sz="1400">
              <a:latin typeface="Arial"/>
              <a:ea typeface="Arial"/>
              <a:cs typeface="Arial"/>
              <a:sym typeface="Arial"/>
            </a:endParaRPr>
          </a:p>
          <a:p>
            <a:pPr marL="914400" lvl="1" indent="-317500" algn="l" rtl="0">
              <a:lnSpc>
                <a:spcPct val="115000"/>
              </a:lnSpc>
              <a:spcBef>
                <a:spcPts val="0"/>
              </a:spcBef>
              <a:spcAft>
                <a:spcPts val="0"/>
              </a:spcAft>
              <a:buClr>
                <a:schemeClr val="lt1"/>
              </a:buClr>
              <a:buSzPts val="1400"/>
              <a:buFont typeface="Arial"/>
              <a:buChar char="○"/>
            </a:pPr>
            <a:r>
              <a:rPr lang="en" sz="1400">
                <a:solidFill>
                  <a:schemeClr val="lt1"/>
                </a:solidFill>
                <a:latin typeface="Arial"/>
                <a:ea typeface="Arial"/>
                <a:cs typeface="Arial"/>
                <a:sym typeface="Arial"/>
              </a:rPr>
              <a:t>High-income regions can support premium policies.</a:t>
            </a:r>
            <a:endParaRPr sz="1400">
              <a:solidFill>
                <a:schemeClr val="lt1"/>
              </a:solidFill>
              <a:latin typeface="Arial"/>
              <a:ea typeface="Arial"/>
              <a:cs typeface="Arial"/>
              <a:sym typeface="Arial"/>
            </a:endParaRPr>
          </a:p>
          <a:p>
            <a:pPr marL="914400" lvl="1" indent="-317500" algn="l" rtl="0">
              <a:lnSpc>
                <a:spcPct val="115000"/>
              </a:lnSpc>
              <a:spcBef>
                <a:spcPts val="0"/>
              </a:spcBef>
              <a:spcAft>
                <a:spcPts val="0"/>
              </a:spcAft>
              <a:buClr>
                <a:schemeClr val="lt1"/>
              </a:buClr>
              <a:buSzPts val="1400"/>
              <a:buFont typeface="Arial"/>
              <a:buChar char="○"/>
            </a:pPr>
            <a:r>
              <a:rPr lang="en" sz="1400">
                <a:solidFill>
                  <a:schemeClr val="lt1"/>
                </a:solidFill>
                <a:latin typeface="Arial"/>
                <a:ea typeface="Arial"/>
                <a:cs typeface="Arial"/>
                <a:sym typeface="Arial"/>
              </a:rPr>
              <a:t>Lower-income regions may benefit from tailored, cost-effective options.</a:t>
            </a:r>
            <a:endParaRPr sz="1400">
              <a:solidFill>
                <a:schemeClr val="lt1"/>
              </a:solidFill>
              <a:latin typeface="Arial"/>
              <a:ea typeface="Arial"/>
              <a:cs typeface="Arial"/>
              <a:sym typeface="Arial"/>
            </a:endParaRPr>
          </a:p>
          <a:p>
            <a:pPr marL="457200" lvl="0" indent="-317500" algn="l" rtl="0">
              <a:lnSpc>
                <a:spcPct val="115000"/>
              </a:lnSpc>
              <a:spcBef>
                <a:spcPts val="0"/>
              </a:spcBef>
              <a:spcAft>
                <a:spcPts val="0"/>
              </a:spcAft>
              <a:buClr>
                <a:schemeClr val="lt1"/>
              </a:buClr>
              <a:buSzPts val="1400"/>
              <a:buFont typeface="Arial"/>
              <a:buAutoNum type="arabicPeriod"/>
            </a:pPr>
            <a:r>
              <a:rPr lang="en" sz="1400" b="1">
                <a:latin typeface="Arial"/>
                <a:ea typeface="Arial"/>
                <a:cs typeface="Arial"/>
                <a:sym typeface="Arial"/>
              </a:rPr>
              <a:t>Regional Preferences</a:t>
            </a:r>
            <a:r>
              <a:rPr lang="en" sz="1400">
                <a:latin typeface="Arial"/>
                <a:ea typeface="Arial"/>
                <a:cs typeface="Arial"/>
                <a:sym typeface="Arial"/>
              </a:rPr>
              <a:t>: Data about specific provinces or cities highlights geographical differences in insurance needs. For instance:</a:t>
            </a:r>
            <a:endParaRPr sz="1400">
              <a:latin typeface="Arial"/>
              <a:ea typeface="Arial"/>
              <a:cs typeface="Arial"/>
              <a:sym typeface="Arial"/>
            </a:endParaRPr>
          </a:p>
          <a:p>
            <a:pPr marL="914400" lvl="1" indent="-317500" algn="l" rtl="0">
              <a:lnSpc>
                <a:spcPct val="115000"/>
              </a:lnSpc>
              <a:spcBef>
                <a:spcPts val="0"/>
              </a:spcBef>
              <a:spcAft>
                <a:spcPts val="0"/>
              </a:spcAft>
              <a:buClr>
                <a:schemeClr val="lt1"/>
              </a:buClr>
              <a:buSzPts val="1400"/>
              <a:buFont typeface="Arial"/>
              <a:buChar char="○"/>
            </a:pPr>
            <a:r>
              <a:rPr lang="en" sz="1400">
                <a:solidFill>
                  <a:schemeClr val="lt1"/>
                </a:solidFill>
                <a:latin typeface="Arial"/>
                <a:ea typeface="Arial"/>
                <a:cs typeface="Arial"/>
                <a:sym typeface="Arial"/>
              </a:rPr>
              <a:t>Urban areas may prioritize family plans.</a:t>
            </a:r>
            <a:endParaRPr sz="1400">
              <a:solidFill>
                <a:schemeClr val="lt1"/>
              </a:solidFill>
              <a:latin typeface="Arial"/>
              <a:ea typeface="Arial"/>
              <a:cs typeface="Arial"/>
              <a:sym typeface="Arial"/>
            </a:endParaRPr>
          </a:p>
          <a:p>
            <a:pPr marL="914400" lvl="1" indent="-317500" algn="l" rtl="0">
              <a:lnSpc>
                <a:spcPct val="115000"/>
              </a:lnSpc>
              <a:spcBef>
                <a:spcPts val="0"/>
              </a:spcBef>
              <a:spcAft>
                <a:spcPts val="0"/>
              </a:spcAft>
              <a:buClr>
                <a:schemeClr val="lt1"/>
              </a:buClr>
              <a:buSzPts val="1400"/>
              <a:buFont typeface="Arial"/>
              <a:buChar char="○"/>
            </a:pPr>
            <a:r>
              <a:rPr lang="en" sz="1400">
                <a:solidFill>
                  <a:schemeClr val="lt1"/>
                </a:solidFill>
                <a:latin typeface="Arial"/>
                <a:ea typeface="Arial"/>
                <a:cs typeface="Arial"/>
                <a:sym typeface="Arial"/>
              </a:rPr>
              <a:t>Rural areas might focus more on basic coverage options.</a:t>
            </a:r>
            <a:endParaRPr sz="1400">
              <a:solidFill>
                <a:schemeClr val="lt1"/>
              </a:solidFill>
              <a:latin typeface="Arial"/>
              <a:ea typeface="Arial"/>
              <a:cs typeface="Arial"/>
              <a:sym typeface="Arial"/>
            </a:endParaRPr>
          </a:p>
          <a:p>
            <a:pPr marL="0" lvl="0" indent="0" algn="l" rtl="0">
              <a:lnSpc>
                <a:spcPct val="115000"/>
              </a:lnSpc>
              <a:spcBef>
                <a:spcPts val="1200"/>
              </a:spcBef>
              <a:spcAft>
                <a:spcPts val="0"/>
              </a:spcAft>
              <a:buClr>
                <a:schemeClr val="dk1"/>
              </a:buClr>
              <a:buSzPts val="1100"/>
              <a:buFont typeface="Arial"/>
              <a:buNone/>
            </a:pPr>
            <a:r>
              <a:rPr lang="en" sz="1400">
                <a:latin typeface="Arial"/>
                <a:ea typeface="Arial"/>
                <a:cs typeface="Arial"/>
                <a:sym typeface="Arial"/>
              </a:rPr>
              <a:t>By targeting these variables, Zenith can fine-tune its marketing strategies and product offerings, ensuring greater customer satisfaction and market relevance.</a:t>
            </a:r>
            <a:endParaRPr sz="1400">
              <a:latin typeface="Arial"/>
              <a:ea typeface="Arial"/>
              <a:cs typeface="Arial"/>
              <a:sym typeface="Arial"/>
            </a:endParaRPr>
          </a:p>
          <a:p>
            <a:pPr marL="0" lvl="0" indent="0" algn="l" rtl="0">
              <a:spcBef>
                <a:spcPts val="1200"/>
              </a:spcBef>
              <a:spcAft>
                <a:spcPts val="0"/>
              </a:spcAft>
              <a:buNone/>
            </a:pP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9"/>
          <p:cNvSpPr txBox="1">
            <a:spLocks noGrp="1"/>
          </p:cNvSpPr>
          <p:nvPr>
            <p:ph type="title"/>
          </p:nvPr>
        </p:nvSpPr>
        <p:spPr>
          <a:xfrm>
            <a:off x="515925" y="88072"/>
            <a:ext cx="5423100" cy="350700"/>
          </a:xfrm>
          <a:prstGeom prst="rect">
            <a:avLst/>
          </a:prstGeom>
          <a:noFill/>
          <a:ln>
            <a:noFill/>
          </a:ln>
        </p:spPr>
        <p:txBody>
          <a:bodyPr spcFirstLastPara="1" wrap="square" lIns="68575" tIns="34275" rIns="68575" bIns="34275" anchor="b" anchorCtr="0">
            <a:noAutofit/>
          </a:bodyPr>
          <a:lstStyle/>
          <a:p>
            <a:pPr marL="0" lvl="0" indent="0" algn="l" rtl="0">
              <a:lnSpc>
                <a:spcPct val="90000"/>
              </a:lnSpc>
              <a:spcBef>
                <a:spcPts val="0"/>
              </a:spcBef>
              <a:spcAft>
                <a:spcPts val="0"/>
              </a:spcAft>
              <a:buClr>
                <a:schemeClr val="lt1"/>
              </a:buClr>
              <a:buSzPts val="1800"/>
              <a:buFont typeface="Quattrocento Sans"/>
              <a:buNone/>
            </a:pPr>
            <a:r>
              <a:rPr lang="en" sz="1800">
                <a:latin typeface="Quattrocento Sans"/>
                <a:ea typeface="Quattrocento Sans"/>
                <a:cs typeface="Quattrocento Sans"/>
                <a:sym typeface="Quattrocento Sans"/>
              </a:rPr>
              <a:t>HIGH-LEVEL TIMELINE CHART (GANTT)</a:t>
            </a:r>
            <a:endParaRPr sz="1800"/>
          </a:p>
        </p:txBody>
      </p:sp>
      <p:sp>
        <p:nvSpPr>
          <p:cNvPr id="199" name="Google Shape;199;p29"/>
          <p:cNvSpPr txBox="1">
            <a:spLocks noGrp="1"/>
          </p:cNvSpPr>
          <p:nvPr>
            <p:ph type="body" idx="1"/>
          </p:nvPr>
        </p:nvSpPr>
        <p:spPr>
          <a:xfrm>
            <a:off x="733806" y="1309878"/>
            <a:ext cx="7749540" cy="301752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SzPts val="1800"/>
              <a:buNone/>
            </a:pPr>
            <a:endParaRPr/>
          </a:p>
        </p:txBody>
      </p:sp>
      <p:pic>
        <p:nvPicPr>
          <p:cNvPr id="200" name="Google Shape;200;p29"/>
          <p:cNvPicPr preferRelativeResize="0"/>
          <p:nvPr/>
        </p:nvPicPr>
        <p:blipFill>
          <a:blip r:embed="rId3">
            <a:alphaModFix/>
          </a:blip>
          <a:stretch>
            <a:fillRect/>
          </a:stretch>
        </p:blipFill>
        <p:spPr>
          <a:xfrm>
            <a:off x="0" y="603600"/>
            <a:ext cx="9144000" cy="4539899"/>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2008</Words>
  <Application>Microsoft Office PowerPoint</Application>
  <PresentationFormat>On-screen Show (16:9)</PresentationFormat>
  <Paragraphs>166</Paragraphs>
  <Slides>24</Slides>
  <Notes>24</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24</vt:i4>
      </vt:variant>
    </vt:vector>
  </HeadingPairs>
  <TitlesOfParts>
    <vt:vector size="35" baseType="lpstr">
      <vt:lpstr>-apple-system</vt:lpstr>
      <vt:lpstr>Arial</vt:lpstr>
      <vt:lpstr>Calibri</vt:lpstr>
      <vt:lpstr>Constantia</vt:lpstr>
      <vt:lpstr>Courier New</vt:lpstr>
      <vt:lpstr>Quattrocento Sans</vt:lpstr>
      <vt:lpstr>Roboto</vt:lpstr>
      <vt:lpstr>Times New Roman</vt:lpstr>
      <vt:lpstr>Twentieth Century</vt:lpstr>
      <vt:lpstr>Simple Light</vt:lpstr>
      <vt:lpstr>Office Theme</vt:lpstr>
      <vt:lpstr> Data Analytics Project REGIONAL MARKET ANALYSIS FOR LIFE INSUARANCE &amp; DETERMINATION OF PREMIUM AMOUNT</vt:lpstr>
      <vt:lpstr>Agenda</vt:lpstr>
      <vt:lpstr>PROJECT SUMMARY</vt:lpstr>
      <vt:lpstr> PROFILE</vt:lpstr>
      <vt:lpstr> Introduction</vt:lpstr>
      <vt:lpstr>Scope of Project</vt:lpstr>
      <vt:lpstr>Deliverables</vt:lpstr>
      <vt:lpstr>Why This Project is Important?</vt:lpstr>
      <vt:lpstr>HIGH-LEVEL TIMELINE CHART (GANTT)</vt:lpstr>
      <vt:lpstr>COMMUNICATION PLAN: REGIONAL MARKET ANALYSIS FOR LIFE INSURANCE</vt:lpstr>
      <vt:lpstr>BUDGETED VS ACTUAL CONSUMPTION</vt:lpstr>
      <vt:lpstr>Project Execution</vt:lpstr>
      <vt:lpstr>Analysis with Python (code snippets)</vt:lpstr>
      <vt:lpstr>PowerPoint Presentation</vt:lpstr>
      <vt:lpstr>Zenith Life Insurance: Strategic Insights </vt:lpstr>
      <vt:lpstr>PowerPoint Presentation</vt:lpstr>
      <vt:lpstr>PowerPoint Presentation</vt:lpstr>
      <vt:lpstr>EXPLANATION OF PREMIUM AMOUNT FORMULA (MS EXCEL)</vt:lpstr>
      <vt:lpstr>PREMIUM AMOUNT MODELING(MS EXCEL- MACROS)</vt:lpstr>
      <vt:lpstr>POWER BI- DASHBOARD</vt:lpstr>
      <vt:lpstr>MARKET ANALYSIS (POWER BI)</vt:lpstr>
      <vt:lpstr>Lessons Learned and Recommendations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Data Analytics Project REGIONAL MARKET ANALYSIS FOR LIFE INSUARANCE &amp; DETERMINATION OF PREMIUM AMOUNT</dc:title>
  <cp:lastModifiedBy>Naseef Mohammed</cp:lastModifiedBy>
  <cp:revision>2</cp:revision>
  <dcterms:modified xsi:type="dcterms:W3CDTF">2025-03-21T19:52:08Z</dcterms:modified>
</cp:coreProperties>
</file>