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62" r:id="rId4"/>
    <p:sldId id="258" r:id="rId5"/>
    <p:sldId id="261" r:id="rId6"/>
    <p:sldId id="260"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76"/>
    <p:restoredTop sz="94648"/>
  </p:normalViewPr>
  <p:slideViewPr>
    <p:cSldViewPr snapToGrid="0">
      <p:cViewPr varScale="1">
        <p:scale>
          <a:sx n="55" d="100"/>
          <a:sy n="55" d="100"/>
        </p:scale>
        <p:origin x="192" y="1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0066975-D08E-1044-A89D-3316E1FF5053}" type="datetimeFigureOut">
              <a:rPr lang="en-UG" smtClean="0"/>
              <a:t>20/02/2025</a:t>
            </a:fld>
            <a:endParaRPr lang="en-UG"/>
          </a:p>
        </p:txBody>
      </p:sp>
      <p:sp>
        <p:nvSpPr>
          <p:cNvPr id="5" name="Footer Placeholder 4"/>
          <p:cNvSpPr>
            <a:spLocks noGrp="1"/>
          </p:cNvSpPr>
          <p:nvPr>
            <p:ph type="ftr" sz="quarter" idx="11"/>
          </p:nvPr>
        </p:nvSpPr>
        <p:spPr>
          <a:xfrm>
            <a:off x="1876424" y="5410201"/>
            <a:ext cx="5124886" cy="365125"/>
          </a:xfrm>
        </p:spPr>
        <p:txBody>
          <a:bodyPr/>
          <a:lstStyle/>
          <a:p>
            <a:endParaRPr lang="en-UG"/>
          </a:p>
        </p:txBody>
      </p:sp>
      <p:sp>
        <p:nvSpPr>
          <p:cNvPr id="6" name="Slide Number Placeholder 5"/>
          <p:cNvSpPr>
            <a:spLocks noGrp="1"/>
          </p:cNvSpPr>
          <p:nvPr>
            <p:ph type="sldNum" sz="quarter" idx="12"/>
          </p:nvPr>
        </p:nvSpPr>
        <p:spPr>
          <a:xfrm>
            <a:off x="9896911" y="5410199"/>
            <a:ext cx="771089" cy="365125"/>
          </a:xfrm>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249618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66975-D08E-1044-A89D-3316E1FF5053}" type="datetimeFigureOut">
              <a:rPr lang="en-UG" smtClean="0"/>
              <a:t>20/02/2025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3734453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66975-D08E-1044-A89D-3316E1FF5053}" type="datetimeFigureOut">
              <a:rPr lang="en-UG" smtClean="0"/>
              <a:t>20/02/2025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4092394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66975-D08E-1044-A89D-3316E1FF5053}" type="datetimeFigureOut">
              <a:rPr lang="en-UG" smtClean="0"/>
              <a:t>20/02/2025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9BC56E8-5FED-D941-B694-920933CD6FD7}" type="slidenum">
              <a:rPr lang="en-UG" smtClean="0"/>
              <a:t>‹#›</a:t>
            </a:fld>
            <a:endParaRPr lang="en-UG"/>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74685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66975-D08E-1044-A89D-3316E1FF5053}" type="datetimeFigureOut">
              <a:rPr lang="en-UG" smtClean="0"/>
              <a:t>20/02/2025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10596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066975-D08E-1044-A89D-3316E1FF5053}" type="datetimeFigureOut">
              <a:rPr lang="en-UG" smtClean="0"/>
              <a:t>20/02/2025</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2873654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066975-D08E-1044-A89D-3316E1FF5053}" type="datetimeFigureOut">
              <a:rPr lang="en-UG" smtClean="0"/>
              <a:t>20/02/2025</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396333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66975-D08E-1044-A89D-3316E1FF5053}" type="datetimeFigureOut">
              <a:rPr lang="en-UG" smtClean="0"/>
              <a:t>20/02/2025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19876318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66975-D08E-1044-A89D-3316E1FF5053}" type="datetimeFigureOut">
              <a:rPr lang="en-UG" smtClean="0"/>
              <a:t>20/02/2025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233921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066975-D08E-1044-A89D-3316E1FF5053}" type="datetimeFigureOut">
              <a:rPr lang="en-UG" smtClean="0"/>
              <a:t>20/02/2025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4181175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66975-D08E-1044-A89D-3316E1FF5053}" type="datetimeFigureOut">
              <a:rPr lang="en-UG" smtClean="0"/>
              <a:t>20/02/2025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310783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066975-D08E-1044-A89D-3316E1FF5053}" type="datetimeFigureOut">
              <a:rPr lang="en-UG" smtClean="0"/>
              <a:t>20/02/2025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221506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066975-D08E-1044-A89D-3316E1FF5053}" type="datetimeFigureOut">
              <a:rPr lang="en-UG" smtClean="0"/>
              <a:t>20/02/2025</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2108909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066975-D08E-1044-A89D-3316E1FF5053}" type="datetimeFigureOut">
              <a:rPr lang="en-UG" smtClean="0"/>
              <a:t>20/02/2025</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2071178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66975-D08E-1044-A89D-3316E1FF5053}" type="datetimeFigureOut">
              <a:rPr lang="en-UG" smtClean="0"/>
              <a:t>20/02/2025</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2109348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66975-D08E-1044-A89D-3316E1FF5053}" type="datetimeFigureOut">
              <a:rPr lang="en-UG" smtClean="0"/>
              <a:t>20/02/2025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858189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066975-D08E-1044-A89D-3316E1FF5053}" type="datetimeFigureOut">
              <a:rPr lang="en-UG" smtClean="0"/>
              <a:t>20/02/2025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C9BC56E8-5FED-D941-B694-920933CD6FD7}" type="slidenum">
              <a:rPr lang="en-UG" smtClean="0"/>
              <a:t>‹#›</a:t>
            </a:fld>
            <a:endParaRPr lang="en-UG"/>
          </a:p>
        </p:txBody>
      </p:sp>
    </p:spTree>
    <p:extLst>
      <p:ext uri="{BB962C8B-B14F-4D97-AF65-F5344CB8AC3E}">
        <p14:creationId xmlns:p14="http://schemas.microsoft.com/office/powerpoint/2010/main" val="868097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066975-D08E-1044-A89D-3316E1FF5053}" type="datetimeFigureOut">
              <a:rPr lang="en-UG" smtClean="0"/>
              <a:t>20/02/2025</a:t>
            </a:fld>
            <a:endParaRPr lang="en-UG"/>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BC56E8-5FED-D941-B694-920933CD6FD7}" type="slidenum">
              <a:rPr lang="en-UG" smtClean="0"/>
              <a:t>‹#›</a:t>
            </a:fld>
            <a:endParaRPr lang="en-UG"/>
          </a:p>
        </p:txBody>
      </p:sp>
    </p:spTree>
    <p:extLst>
      <p:ext uri="{BB962C8B-B14F-4D97-AF65-F5344CB8AC3E}">
        <p14:creationId xmlns:p14="http://schemas.microsoft.com/office/powerpoint/2010/main" val="397774778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7077-8730-828C-C2DB-D8E186FE0CBF}"/>
              </a:ext>
            </a:extLst>
          </p:cNvPr>
          <p:cNvSpPr>
            <a:spLocks noGrp="1"/>
          </p:cNvSpPr>
          <p:nvPr>
            <p:ph type="ctrTitle"/>
          </p:nvPr>
        </p:nvSpPr>
        <p:spPr/>
        <p:txBody>
          <a:bodyPr/>
          <a:lstStyle/>
          <a:p>
            <a:r>
              <a:rPr lang="en-UG" dirty="0"/>
              <a:t>Statistical Errors</a:t>
            </a:r>
          </a:p>
        </p:txBody>
      </p:sp>
      <p:sp>
        <p:nvSpPr>
          <p:cNvPr id="3" name="Subtitle 2">
            <a:extLst>
              <a:ext uri="{FF2B5EF4-FFF2-40B4-BE49-F238E27FC236}">
                <a16:creationId xmlns:a16="http://schemas.microsoft.com/office/drawing/2014/main" id="{A3C9B082-94BC-BC32-ECE1-E18BACAE53D8}"/>
              </a:ext>
            </a:extLst>
          </p:cNvPr>
          <p:cNvSpPr>
            <a:spLocks noGrp="1"/>
          </p:cNvSpPr>
          <p:nvPr>
            <p:ph type="subTitle" idx="1"/>
          </p:nvPr>
        </p:nvSpPr>
        <p:spPr/>
        <p:txBody>
          <a:bodyPr/>
          <a:lstStyle/>
          <a:p>
            <a:endParaRPr lang="en-UG"/>
          </a:p>
        </p:txBody>
      </p:sp>
    </p:spTree>
    <p:extLst>
      <p:ext uri="{BB962C8B-B14F-4D97-AF65-F5344CB8AC3E}">
        <p14:creationId xmlns:p14="http://schemas.microsoft.com/office/powerpoint/2010/main" val="112759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F81A5-FECD-609D-A1C4-FD409FDB4E82}"/>
              </a:ext>
            </a:extLst>
          </p:cNvPr>
          <p:cNvSpPr>
            <a:spLocks noGrp="1"/>
          </p:cNvSpPr>
          <p:nvPr>
            <p:ph type="title"/>
          </p:nvPr>
        </p:nvSpPr>
        <p:spPr/>
        <p:txBody>
          <a:bodyPr/>
          <a:lstStyle/>
          <a:p>
            <a:r>
              <a:rPr lang="en-UG" u="sng" dirty="0">
                <a:solidFill>
                  <a:schemeClr val="bg1"/>
                </a:solidFill>
                <a:latin typeface="Meiryo UI" panose="020B0604030504040204" pitchFamily="34" charset="-128"/>
                <a:ea typeface="Meiryo UI" panose="020B0604030504040204" pitchFamily="34" charset="-128"/>
              </a:rPr>
              <a:t>Type I</a:t>
            </a:r>
            <a:r>
              <a:rPr lang="en-UG" u="sng" dirty="0">
                <a:solidFill>
                  <a:schemeClr val="bg1"/>
                </a:solidFill>
              </a:rPr>
              <a:t> </a:t>
            </a:r>
            <a:r>
              <a:rPr lang="en-UG" u="sng" dirty="0">
                <a:solidFill>
                  <a:schemeClr val="bg1"/>
                </a:solidFill>
                <a:latin typeface="Meiryo UI" panose="020B0604030504040204" pitchFamily="34" charset="-128"/>
                <a:ea typeface="Meiryo UI" panose="020B0604030504040204" pitchFamily="34" charset="-128"/>
              </a:rPr>
              <a:t>Errors in hypothesis testing</a:t>
            </a:r>
          </a:p>
        </p:txBody>
      </p:sp>
      <p:sp>
        <p:nvSpPr>
          <p:cNvPr id="3" name="Content Placeholder 2">
            <a:extLst>
              <a:ext uri="{FF2B5EF4-FFF2-40B4-BE49-F238E27FC236}">
                <a16:creationId xmlns:a16="http://schemas.microsoft.com/office/drawing/2014/main" id="{0EF09313-50E7-AAD8-7AB1-4BB43338922B}"/>
              </a:ext>
            </a:extLst>
          </p:cNvPr>
          <p:cNvSpPr>
            <a:spLocks noGrp="1"/>
          </p:cNvSpPr>
          <p:nvPr>
            <p:ph idx="1"/>
          </p:nvPr>
        </p:nvSpPr>
        <p:spPr>
          <a:xfrm>
            <a:off x="1141412" y="2249486"/>
            <a:ext cx="9905999" cy="3989995"/>
          </a:xfrm>
        </p:spPr>
        <p:txBody>
          <a:bodyPr>
            <a:noAutofit/>
          </a:bodyPr>
          <a:lstStyle/>
          <a:p>
            <a:r>
              <a:rPr lang="en-US" dirty="0"/>
              <a:t>A</a:t>
            </a:r>
            <a:r>
              <a:rPr lang="en-UG" dirty="0"/>
              <a:t> type</a:t>
            </a:r>
            <a:r>
              <a:rPr lang="en-UG" dirty="0">
                <a:latin typeface="Meiryo UI" panose="020B0604030504040204" pitchFamily="34" charset="-128"/>
                <a:ea typeface="Meiryo UI" panose="020B0604030504040204" pitchFamily="34" charset="-128"/>
              </a:rPr>
              <a:t> I </a:t>
            </a:r>
            <a:r>
              <a:rPr lang="en-UG" dirty="0"/>
              <a:t>error means rejecting the null hpothesis when it’s actually true. This means concluding that results are statistically significant yet they came out by chance</a:t>
            </a:r>
          </a:p>
          <a:p>
            <a:r>
              <a:rPr lang="en-UG" dirty="0"/>
              <a:t>The risk of having this error is the significance level(alpha) that you choose. Significance level is usually set at 5% or 0.05. This means that your results have a 5% chance of happening if the null hypothesis is actually true.</a:t>
            </a:r>
          </a:p>
          <a:p>
            <a:r>
              <a:rPr lang="en-UG" dirty="0"/>
              <a:t>To reduce the risk of a type I error, you can lower the significance level.</a:t>
            </a:r>
          </a:p>
          <a:p>
            <a:r>
              <a:rPr lang="en-UG" dirty="0"/>
              <a:t>Conclusively, this is a false positive.</a:t>
            </a:r>
          </a:p>
        </p:txBody>
      </p:sp>
    </p:spTree>
    <p:extLst>
      <p:ext uri="{BB962C8B-B14F-4D97-AF65-F5344CB8AC3E}">
        <p14:creationId xmlns:p14="http://schemas.microsoft.com/office/powerpoint/2010/main" val="76296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C9629-1AF3-94A1-059A-C12E650A7795}"/>
              </a:ext>
            </a:extLst>
          </p:cNvPr>
          <p:cNvSpPr>
            <a:spLocks noGrp="1"/>
          </p:cNvSpPr>
          <p:nvPr>
            <p:ph type="title"/>
          </p:nvPr>
        </p:nvSpPr>
        <p:spPr/>
        <p:txBody>
          <a:bodyPr/>
          <a:lstStyle/>
          <a:p>
            <a:r>
              <a:rPr lang="en-UG" dirty="0">
                <a:solidFill>
                  <a:schemeClr val="bg1"/>
                </a:solidFill>
              </a:rPr>
              <a:t>Reducing Type I errors</a:t>
            </a:r>
          </a:p>
        </p:txBody>
      </p:sp>
      <p:sp>
        <p:nvSpPr>
          <p:cNvPr id="3" name="Content Placeholder 2">
            <a:extLst>
              <a:ext uri="{FF2B5EF4-FFF2-40B4-BE49-F238E27FC236}">
                <a16:creationId xmlns:a16="http://schemas.microsoft.com/office/drawing/2014/main" id="{48C3EE2D-802A-0D97-CB79-0279F9771602}"/>
              </a:ext>
            </a:extLst>
          </p:cNvPr>
          <p:cNvSpPr>
            <a:spLocks noGrp="1"/>
          </p:cNvSpPr>
          <p:nvPr>
            <p:ph idx="1"/>
          </p:nvPr>
        </p:nvSpPr>
        <p:spPr>
          <a:xfrm>
            <a:off x="726831" y="2097088"/>
            <a:ext cx="10574215" cy="4142394"/>
          </a:xfrm>
        </p:spPr>
        <p:txBody>
          <a:bodyPr>
            <a:normAutofit/>
          </a:bodyPr>
          <a:lstStyle/>
          <a:p>
            <a:r>
              <a:rPr lang="en-UG" dirty="0"/>
              <a:t>Lowering the significance level(alpha)</a:t>
            </a:r>
          </a:p>
          <a:p>
            <a:r>
              <a:rPr lang="en-UG" dirty="0"/>
              <a:t>Using Bonferroni Correction when carrying out multiple hypothesis tests. For example if the significance level has been set to 0.05 and you are to carry out 8 tests, you can apply 0.05/8 for each test.</a:t>
            </a:r>
          </a:p>
          <a:p>
            <a:r>
              <a:rPr lang="en-UG" dirty="0"/>
              <a:t>Using more robust tests like the non-parametric ones(Wilcoxon signed rank test) that are not affect by ouliers and so do not assume normalization. </a:t>
            </a:r>
            <a:r>
              <a:rPr lang="en-US" dirty="0"/>
              <a:t>A</a:t>
            </a:r>
            <a:r>
              <a:rPr lang="en-UG" dirty="0"/>
              <a:t>nd choosing a statistical test that best fits your data.</a:t>
            </a:r>
          </a:p>
        </p:txBody>
      </p:sp>
    </p:spTree>
    <p:extLst>
      <p:ext uri="{BB962C8B-B14F-4D97-AF65-F5344CB8AC3E}">
        <p14:creationId xmlns:p14="http://schemas.microsoft.com/office/powerpoint/2010/main" val="298693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DCEEF-E4CB-EC51-B6D5-54602EF64B24}"/>
              </a:ext>
            </a:extLst>
          </p:cNvPr>
          <p:cNvSpPr>
            <a:spLocks noGrp="1"/>
          </p:cNvSpPr>
          <p:nvPr>
            <p:ph type="title"/>
          </p:nvPr>
        </p:nvSpPr>
        <p:spPr/>
        <p:txBody>
          <a:bodyPr/>
          <a:lstStyle/>
          <a:p>
            <a:r>
              <a:rPr lang="en-UG" dirty="0">
                <a:solidFill>
                  <a:schemeClr val="bg1"/>
                </a:solidFill>
              </a:rPr>
              <a:t>Type </a:t>
            </a:r>
            <a:r>
              <a:rPr lang="en-UG" dirty="0">
                <a:solidFill>
                  <a:schemeClr val="bg1"/>
                </a:solidFill>
                <a:latin typeface="Meiryo UI" panose="020B0604030504040204" pitchFamily="34" charset="-128"/>
                <a:ea typeface="Meiryo UI" panose="020B0604030504040204" pitchFamily="34" charset="-128"/>
              </a:rPr>
              <a:t>II</a:t>
            </a:r>
            <a:r>
              <a:rPr lang="en-UG" dirty="0">
                <a:solidFill>
                  <a:schemeClr val="bg1"/>
                </a:solidFill>
              </a:rPr>
              <a:t> Errors in Hypothesis testing</a:t>
            </a:r>
          </a:p>
        </p:txBody>
      </p:sp>
      <p:sp>
        <p:nvSpPr>
          <p:cNvPr id="3" name="Content Placeholder 2">
            <a:extLst>
              <a:ext uri="{FF2B5EF4-FFF2-40B4-BE49-F238E27FC236}">
                <a16:creationId xmlns:a16="http://schemas.microsoft.com/office/drawing/2014/main" id="{40EDEC72-6220-55A2-44E5-307C6888FD0E}"/>
              </a:ext>
            </a:extLst>
          </p:cNvPr>
          <p:cNvSpPr>
            <a:spLocks noGrp="1"/>
          </p:cNvSpPr>
          <p:nvPr>
            <p:ph idx="1"/>
          </p:nvPr>
        </p:nvSpPr>
        <p:spPr/>
        <p:txBody>
          <a:bodyPr>
            <a:noAutofit/>
          </a:bodyPr>
          <a:lstStyle/>
          <a:p>
            <a:r>
              <a:rPr lang="en-UG" sz="2800" dirty="0"/>
              <a:t>This means not rejecting the null hypothesis when it’s actually false. It is failing to conclude there was an effect when there actually was. </a:t>
            </a:r>
          </a:p>
          <a:p>
            <a:r>
              <a:rPr lang="en-UG" sz="2800" dirty="0"/>
              <a:t>Your study may have failed due to lack of statistical power to detect an effect of particular size. Statistical power is the extent to which a test can correctly detect a real effect when there is one. A power level of 80% or higher is usually considered acceptable.</a:t>
            </a:r>
          </a:p>
        </p:txBody>
      </p:sp>
    </p:spTree>
    <p:extLst>
      <p:ext uri="{BB962C8B-B14F-4D97-AF65-F5344CB8AC3E}">
        <p14:creationId xmlns:p14="http://schemas.microsoft.com/office/powerpoint/2010/main" val="141480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3275-404D-9E02-CB0C-6B29168F4118}"/>
              </a:ext>
            </a:extLst>
          </p:cNvPr>
          <p:cNvSpPr>
            <a:spLocks noGrp="1"/>
          </p:cNvSpPr>
          <p:nvPr>
            <p:ph type="title"/>
          </p:nvPr>
        </p:nvSpPr>
        <p:spPr/>
        <p:txBody>
          <a:bodyPr/>
          <a:lstStyle/>
          <a:p>
            <a:r>
              <a:rPr lang="en-UG" dirty="0">
                <a:solidFill>
                  <a:schemeClr val="bg1"/>
                </a:solidFill>
              </a:rPr>
              <a:t>Example</a:t>
            </a:r>
          </a:p>
        </p:txBody>
      </p:sp>
      <p:sp>
        <p:nvSpPr>
          <p:cNvPr id="3" name="Content Placeholder 2">
            <a:extLst>
              <a:ext uri="{FF2B5EF4-FFF2-40B4-BE49-F238E27FC236}">
                <a16:creationId xmlns:a16="http://schemas.microsoft.com/office/drawing/2014/main" id="{4AFD4D5A-4377-B5B7-B977-B96108568597}"/>
              </a:ext>
            </a:extLst>
          </p:cNvPr>
          <p:cNvSpPr>
            <a:spLocks noGrp="1"/>
          </p:cNvSpPr>
          <p:nvPr>
            <p:ph idx="1"/>
          </p:nvPr>
        </p:nvSpPr>
        <p:spPr>
          <a:xfrm>
            <a:off x="1141412" y="2249486"/>
            <a:ext cx="10089296" cy="3989995"/>
          </a:xfrm>
        </p:spPr>
        <p:txBody>
          <a:bodyPr>
            <a:noAutofit/>
          </a:bodyPr>
          <a:lstStyle/>
          <a:p>
            <a:r>
              <a:rPr lang="en-UG" dirty="0"/>
              <a:t>Testing whether a new drug intervention can alleviate symptomsof a disease.</a:t>
            </a:r>
          </a:p>
          <a:p>
            <a:r>
              <a:rPr lang="en-US" dirty="0"/>
              <a:t>N</a:t>
            </a:r>
            <a:r>
              <a:rPr lang="en-UG" dirty="0"/>
              <a:t>ull hypothesis: the new drug has no effect on symptoms of the disease</a:t>
            </a:r>
          </a:p>
          <a:p>
            <a:r>
              <a:rPr lang="en-UG" dirty="0"/>
              <a:t>Alternative hypothesis: The drug is effective for alleviating symptoms of the disease.</a:t>
            </a:r>
          </a:p>
          <a:p>
            <a:r>
              <a:rPr lang="en-UG" dirty="0"/>
              <a:t>A type I error, you conclude that the drug intervention improved symptoms when it actually did not.</a:t>
            </a:r>
          </a:p>
          <a:p>
            <a:r>
              <a:rPr lang="en-UG" dirty="0"/>
              <a:t>A type II error, you conclude that the drug intervention did not improve symptoms of the disease when it actually did. </a:t>
            </a:r>
          </a:p>
        </p:txBody>
      </p:sp>
    </p:spTree>
    <p:extLst>
      <p:ext uri="{BB962C8B-B14F-4D97-AF65-F5344CB8AC3E}">
        <p14:creationId xmlns:p14="http://schemas.microsoft.com/office/powerpoint/2010/main" val="157661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873B-2AD0-2DCD-C527-AF2B6F7AD724}"/>
              </a:ext>
            </a:extLst>
          </p:cNvPr>
          <p:cNvSpPr>
            <a:spLocks noGrp="1"/>
          </p:cNvSpPr>
          <p:nvPr>
            <p:ph type="title"/>
          </p:nvPr>
        </p:nvSpPr>
        <p:spPr/>
        <p:txBody>
          <a:bodyPr/>
          <a:lstStyle/>
          <a:p>
            <a:r>
              <a:rPr lang="en-UG" dirty="0">
                <a:solidFill>
                  <a:schemeClr val="bg1"/>
                </a:solidFill>
              </a:rPr>
              <a:t>Factors that determine statistical power:</a:t>
            </a:r>
          </a:p>
        </p:txBody>
      </p:sp>
      <p:sp>
        <p:nvSpPr>
          <p:cNvPr id="3" name="Content Placeholder 2">
            <a:extLst>
              <a:ext uri="{FF2B5EF4-FFF2-40B4-BE49-F238E27FC236}">
                <a16:creationId xmlns:a16="http://schemas.microsoft.com/office/drawing/2014/main" id="{9ED5E9B4-7186-F26C-8147-C6458A314118}"/>
              </a:ext>
            </a:extLst>
          </p:cNvPr>
          <p:cNvSpPr>
            <a:spLocks noGrp="1"/>
          </p:cNvSpPr>
          <p:nvPr>
            <p:ph idx="1"/>
          </p:nvPr>
        </p:nvSpPr>
        <p:spPr>
          <a:xfrm>
            <a:off x="1141413" y="2249486"/>
            <a:ext cx="9905998" cy="3989995"/>
          </a:xfrm>
        </p:spPr>
        <p:txBody>
          <a:bodyPr>
            <a:noAutofit/>
          </a:bodyPr>
          <a:lstStyle/>
          <a:p>
            <a:r>
              <a:rPr lang="en-UG" dirty="0"/>
              <a:t>Measurement error: Systematic and random errors</a:t>
            </a:r>
          </a:p>
          <a:p>
            <a:r>
              <a:rPr lang="en-UG" dirty="0"/>
              <a:t>Size of the effect: Larger effects are more easily detected</a:t>
            </a:r>
          </a:p>
          <a:p>
            <a:r>
              <a:rPr lang="en-UG" dirty="0"/>
              <a:t>Sample size: Larger samples reduce sampling error and increase power.</a:t>
            </a:r>
          </a:p>
          <a:p>
            <a:r>
              <a:rPr lang="en-UG" dirty="0"/>
              <a:t>Significance level: Increasing the significance level increases power.</a:t>
            </a:r>
          </a:p>
          <a:p>
            <a:endParaRPr lang="en-UG" dirty="0"/>
          </a:p>
          <a:p>
            <a:r>
              <a:rPr lang="en-UG" dirty="0"/>
              <a:t>To reduce the risk of a type II error, you can increase the size of the significance level.</a:t>
            </a:r>
          </a:p>
        </p:txBody>
      </p:sp>
    </p:spTree>
    <p:extLst>
      <p:ext uri="{BB962C8B-B14F-4D97-AF65-F5344CB8AC3E}">
        <p14:creationId xmlns:p14="http://schemas.microsoft.com/office/powerpoint/2010/main" val="1646028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FD3B6-A267-6B3A-29EC-830CEA250DD9}"/>
              </a:ext>
            </a:extLst>
          </p:cNvPr>
          <p:cNvSpPr>
            <a:spLocks noGrp="1"/>
          </p:cNvSpPr>
          <p:nvPr>
            <p:ph type="title"/>
          </p:nvPr>
        </p:nvSpPr>
        <p:spPr/>
        <p:txBody>
          <a:bodyPr/>
          <a:lstStyle/>
          <a:p>
            <a:r>
              <a:rPr lang="en-UG" dirty="0">
                <a:solidFill>
                  <a:schemeClr val="bg1"/>
                </a:solidFill>
              </a:rPr>
              <a:t>Mitigating for statistical errors</a:t>
            </a:r>
          </a:p>
        </p:txBody>
      </p:sp>
      <p:sp>
        <p:nvSpPr>
          <p:cNvPr id="3" name="Content Placeholder 2">
            <a:extLst>
              <a:ext uri="{FF2B5EF4-FFF2-40B4-BE49-F238E27FC236}">
                <a16:creationId xmlns:a16="http://schemas.microsoft.com/office/drawing/2014/main" id="{5A166138-BD47-33A7-D76F-EEB332865F5E}"/>
              </a:ext>
            </a:extLst>
          </p:cNvPr>
          <p:cNvSpPr>
            <a:spLocks noGrp="1"/>
          </p:cNvSpPr>
          <p:nvPr>
            <p:ph idx="1"/>
          </p:nvPr>
        </p:nvSpPr>
        <p:spPr>
          <a:xfrm>
            <a:off x="1141412" y="2249486"/>
            <a:ext cx="10229973" cy="4198205"/>
          </a:xfrm>
        </p:spPr>
        <p:txBody>
          <a:bodyPr>
            <a:normAutofit fontScale="62500" lnSpcReduction="20000"/>
          </a:bodyPr>
          <a:lstStyle/>
          <a:p>
            <a:r>
              <a:rPr lang="en-UG" sz="3400" dirty="0"/>
              <a:t>T</a:t>
            </a:r>
            <a:r>
              <a:rPr lang="en-US" sz="3400" dirty="0"/>
              <a:t>y</a:t>
            </a:r>
            <a:r>
              <a:rPr lang="en-UG" sz="3400" dirty="0"/>
              <a:t>pe </a:t>
            </a:r>
            <a:r>
              <a:rPr lang="en-US" sz="3400" dirty="0"/>
              <a:t>I</a:t>
            </a:r>
            <a:r>
              <a:rPr lang="en-UG" sz="3400" dirty="0"/>
              <a:t> errors can be reduced by lowering the significance level while type II errors can be reduced by increasing the significance level.</a:t>
            </a:r>
          </a:p>
          <a:p>
            <a:r>
              <a:rPr lang="en-UG" sz="3400" dirty="0"/>
              <a:t>However, this means that lowering alpha, increases the chances of having type II errors and vice versa. Therefore the ideal balance depends on the context of the statistical dat you are working with.</a:t>
            </a:r>
          </a:p>
          <a:p>
            <a:pPr marL="0" indent="0">
              <a:buNone/>
            </a:pPr>
            <a:endParaRPr lang="en-UG" sz="3400" b="1" dirty="0"/>
          </a:p>
          <a:p>
            <a:pPr marL="0" indent="0">
              <a:buNone/>
            </a:pPr>
            <a:r>
              <a:rPr lang="en-UG" sz="3400" b="1" dirty="0"/>
              <a:t>General ways to minimize both errors</a:t>
            </a:r>
          </a:p>
          <a:p>
            <a:r>
              <a:rPr lang="en-UG" sz="3400" dirty="0"/>
              <a:t>Randomization can reduce bias therefore improving the reliability of results.</a:t>
            </a:r>
          </a:p>
          <a:p>
            <a:r>
              <a:rPr lang="en-UG" sz="3400" dirty="0"/>
              <a:t>Using bayesian statistics that incorporate prior knowledge which helps get more accurate conclu</a:t>
            </a:r>
            <a:r>
              <a:rPr lang="en-UG" dirty="0"/>
              <a:t>sions.</a:t>
            </a:r>
          </a:p>
        </p:txBody>
      </p:sp>
    </p:spTree>
    <p:extLst>
      <p:ext uri="{BB962C8B-B14F-4D97-AF65-F5344CB8AC3E}">
        <p14:creationId xmlns:p14="http://schemas.microsoft.com/office/powerpoint/2010/main" val="1847835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{CF9F9A24-563C-D944-BC46-430C2ABF4B67}tf10001122</Template>
  <TotalTime>41</TotalTime>
  <Words>529</Words>
  <Application>Microsoft Macintosh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Meiryo UI</vt:lpstr>
      <vt:lpstr>Arial</vt:lpstr>
      <vt:lpstr>Tw Cen MT</vt:lpstr>
      <vt:lpstr>Circuit</vt:lpstr>
      <vt:lpstr>Statistical Errors</vt:lpstr>
      <vt:lpstr>Type I Errors in hypothesis testing</vt:lpstr>
      <vt:lpstr>Reducing Type I errors</vt:lpstr>
      <vt:lpstr>Type II Errors in Hypothesis testing</vt:lpstr>
      <vt:lpstr>Example</vt:lpstr>
      <vt:lpstr>Factors that determine statistical power:</vt:lpstr>
      <vt:lpstr>Mitigating for statistical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lusingalisa7@gmail.com</dc:creator>
  <cp:lastModifiedBy>lusingalisa7@gmail.com</cp:lastModifiedBy>
  <cp:revision>4</cp:revision>
  <dcterms:created xsi:type="dcterms:W3CDTF">2025-02-20T03:15:40Z</dcterms:created>
  <dcterms:modified xsi:type="dcterms:W3CDTF">2025-02-20T03:56:44Z</dcterms:modified>
</cp:coreProperties>
</file>