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6" r:id="rId10"/>
    <p:sldId id="267" r:id="rId11"/>
    <p:sldId id="268" r:id="rId12"/>
    <p:sldId id="269" r:id="rId13"/>
    <p:sldId id="270" r:id="rId14"/>
    <p:sldId id="271" r:id="rId15"/>
    <p:sldId id="272" r:id="rId16"/>
    <p:sldId id="273" r:id="rId17"/>
    <p:sldId id="274" r:id="rId18"/>
    <p:sldId id="278" r:id="rId19"/>
    <p:sldId id="279" r:id="rId20"/>
    <p:sldId id="280" r:id="rId21"/>
    <p:sldId id="276" r:id="rId22"/>
    <p:sldId id="275" r:id="rId23"/>
    <p:sldId id="277"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B6F1E0-200C-4F73-AFF1-E8D007C4F05E}"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F77DC-A198-468F-900F-E41A842A271B}" type="slidenum">
              <a:rPr lang="en-US" smtClean="0"/>
              <a:pPr/>
              <a:t>‹#›</a:t>
            </a:fld>
            <a:endParaRPr lang="en-US" dirty="0"/>
          </a:p>
        </p:txBody>
      </p:sp>
    </p:spTree>
    <p:extLst>
      <p:ext uri="{BB962C8B-B14F-4D97-AF65-F5344CB8AC3E}">
        <p14:creationId xmlns="" xmlns:p14="http://schemas.microsoft.com/office/powerpoint/2010/main" val="250587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B6F1E0-200C-4F73-AFF1-E8D007C4F05E}"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F77DC-A198-468F-900F-E41A842A271B}" type="slidenum">
              <a:rPr lang="en-US" smtClean="0"/>
              <a:pPr/>
              <a:t>‹#›</a:t>
            </a:fld>
            <a:endParaRPr lang="en-US" dirty="0"/>
          </a:p>
        </p:txBody>
      </p:sp>
    </p:spTree>
    <p:extLst>
      <p:ext uri="{BB962C8B-B14F-4D97-AF65-F5344CB8AC3E}">
        <p14:creationId xmlns="" xmlns:p14="http://schemas.microsoft.com/office/powerpoint/2010/main" val="67746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B6F1E0-200C-4F73-AFF1-E8D007C4F05E}"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F77DC-A198-468F-900F-E41A842A271B}" type="slidenum">
              <a:rPr lang="en-US" smtClean="0"/>
              <a:pPr/>
              <a:t>‹#›</a:t>
            </a:fld>
            <a:endParaRPr lang="en-US" dirty="0"/>
          </a:p>
        </p:txBody>
      </p:sp>
    </p:spTree>
    <p:extLst>
      <p:ext uri="{BB962C8B-B14F-4D97-AF65-F5344CB8AC3E}">
        <p14:creationId xmlns="" xmlns:p14="http://schemas.microsoft.com/office/powerpoint/2010/main" val="1748715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B6F1E0-200C-4F73-AFF1-E8D007C4F05E}"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F77DC-A198-468F-900F-E41A842A271B}" type="slidenum">
              <a:rPr lang="en-US" smtClean="0"/>
              <a:pPr/>
              <a:t>‹#›</a:t>
            </a:fld>
            <a:endParaRPr lang="en-US" dirty="0"/>
          </a:p>
        </p:txBody>
      </p:sp>
    </p:spTree>
    <p:extLst>
      <p:ext uri="{BB962C8B-B14F-4D97-AF65-F5344CB8AC3E}">
        <p14:creationId xmlns="" xmlns:p14="http://schemas.microsoft.com/office/powerpoint/2010/main" val="793761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B6F1E0-200C-4F73-AFF1-E8D007C4F05E}"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F77DC-A198-468F-900F-E41A842A271B}" type="slidenum">
              <a:rPr lang="en-US" smtClean="0"/>
              <a:pPr/>
              <a:t>‹#›</a:t>
            </a:fld>
            <a:endParaRPr lang="en-US" dirty="0"/>
          </a:p>
        </p:txBody>
      </p:sp>
    </p:spTree>
    <p:extLst>
      <p:ext uri="{BB962C8B-B14F-4D97-AF65-F5344CB8AC3E}">
        <p14:creationId xmlns="" xmlns:p14="http://schemas.microsoft.com/office/powerpoint/2010/main" val="2516415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B6F1E0-200C-4F73-AFF1-E8D007C4F05E}"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F77DC-A198-468F-900F-E41A842A271B}" type="slidenum">
              <a:rPr lang="en-US" smtClean="0"/>
              <a:pPr/>
              <a:t>‹#›</a:t>
            </a:fld>
            <a:endParaRPr lang="en-US" dirty="0"/>
          </a:p>
        </p:txBody>
      </p:sp>
    </p:spTree>
    <p:extLst>
      <p:ext uri="{BB962C8B-B14F-4D97-AF65-F5344CB8AC3E}">
        <p14:creationId xmlns="" xmlns:p14="http://schemas.microsoft.com/office/powerpoint/2010/main" val="301777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B6F1E0-200C-4F73-AFF1-E8D007C4F05E}" type="datetimeFigureOut">
              <a:rPr lang="en-US" smtClean="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BF77DC-A198-468F-900F-E41A842A271B}" type="slidenum">
              <a:rPr lang="en-US" smtClean="0"/>
              <a:pPr/>
              <a:t>‹#›</a:t>
            </a:fld>
            <a:endParaRPr lang="en-US" dirty="0"/>
          </a:p>
        </p:txBody>
      </p:sp>
    </p:spTree>
    <p:extLst>
      <p:ext uri="{BB962C8B-B14F-4D97-AF65-F5344CB8AC3E}">
        <p14:creationId xmlns="" xmlns:p14="http://schemas.microsoft.com/office/powerpoint/2010/main" val="572871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B6F1E0-200C-4F73-AFF1-E8D007C4F05E}" type="datetimeFigureOut">
              <a:rPr lang="en-US" smtClean="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BF77DC-A198-468F-900F-E41A842A271B}" type="slidenum">
              <a:rPr lang="en-US" smtClean="0"/>
              <a:pPr/>
              <a:t>‹#›</a:t>
            </a:fld>
            <a:endParaRPr lang="en-US" dirty="0"/>
          </a:p>
        </p:txBody>
      </p:sp>
    </p:spTree>
    <p:extLst>
      <p:ext uri="{BB962C8B-B14F-4D97-AF65-F5344CB8AC3E}">
        <p14:creationId xmlns="" xmlns:p14="http://schemas.microsoft.com/office/powerpoint/2010/main" val="596986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B6F1E0-200C-4F73-AFF1-E8D007C4F05E}" type="datetimeFigureOut">
              <a:rPr lang="en-US" smtClean="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BF77DC-A198-468F-900F-E41A842A271B}" type="slidenum">
              <a:rPr lang="en-US" smtClean="0"/>
              <a:pPr/>
              <a:t>‹#›</a:t>
            </a:fld>
            <a:endParaRPr lang="en-US" dirty="0"/>
          </a:p>
        </p:txBody>
      </p:sp>
    </p:spTree>
    <p:extLst>
      <p:ext uri="{BB962C8B-B14F-4D97-AF65-F5344CB8AC3E}">
        <p14:creationId xmlns="" xmlns:p14="http://schemas.microsoft.com/office/powerpoint/2010/main" val="1959609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B6F1E0-200C-4F73-AFF1-E8D007C4F05E}"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F77DC-A198-468F-900F-E41A842A271B}" type="slidenum">
              <a:rPr lang="en-US" smtClean="0"/>
              <a:pPr/>
              <a:t>‹#›</a:t>
            </a:fld>
            <a:endParaRPr lang="en-US" dirty="0"/>
          </a:p>
        </p:txBody>
      </p:sp>
    </p:spTree>
    <p:extLst>
      <p:ext uri="{BB962C8B-B14F-4D97-AF65-F5344CB8AC3E}">
        <p14:creationId xmlns="" xmlns:p14="http://schemas.microsoft.com/office/powerpoint/2010/main" val="258700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B6F1E0-200C-4F73-AFF1-E8D007C4F05E}"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F77DC-A198-468F-900F-E41A842A271B}" type="slidenum">
              <a:rPr lang="en-US" smtClean="0"/>
              <a:pPr/>
              <a:t>‹#›</a:t>
            </a:fld>
            <a:endParaRPr lang="en-US" dirty="0"/>
          </a:p>
        </p:txBody>
      </p:sp>
    </p:spTree>
    <p:extLst>
      <p:ext uri="{BB962C8B-B14F-4D97-AF65-F5344CB8AC3E}">
        <p14:creationId xmlns="" xmlns:p14="http://schemas.microsoft.com/office/powerpoint/2010/main" val="211353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6F1E0-200C-4F73-AFF1-E8D007C4F05E}" type="datetimeFigureOut">
              <a:rPr lang="en-US" smtClean="0"/>
              <a:pPr/>
              <a:t>4/3/2024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F77DC-A198-468F-900F-E41A842A271B}" type="slidenum">
              <a:rPr lang="en-US" smtClean="0"/>
              <a:pPr/>
              <a:t>‹#›</a:t>
            </a:fld>
            <a:endParaRPr lang="en-US" dirty="0"/>
          </a:p>
        </p:txBody>
      </p:sp>
    </p:spTree>
    <p:extLst>
      <p:ext uri="{BB962C8B-B14F-4D97-AF65-F5344CB8AC3E}">
        <p14:creationId xmlns="" xmlns:p14="http://schemas.microsoft.com/office/powerpoint/2010/main" val="456930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7132" y="323873"/>
            <a:ext cx="8817735" cy="1672352"/>
          </a:xfrm>
        </p:spPr>
        <p:txBody>
          <a:bodyPr>
            <a:noAutofit/>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Machine Learning Model for Prediction and Forecasting of CO2 Emission with Exploratory Data Analysis:</a:t>
            </a:r>
            <a:endParaRPr lang="en-US"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6920248" y="3421734"/>
            <a:ext cx="4361645" cy="2244970"/>
          </a:xfrm>
        </p:spPr>
        <p:txBody>
          <a:bodyPr>
            <a:normAutofit fontScale="92500" lnSpcReduction="20000"/>
          </a:bodyPr>
          <a:lstStyle/>
          <a:p>
            <a:pPr algn="just"/>
            <a:r>
              <a:rPr lang="en-US" b="1" dirty="0" smtClean="0">
                <a:latin typeface="Times New Roman" panose="02020603050405020304" pitchFamily="18" charset="0"/>
                <a:cs typeface="Times New Roman" panose="02020603050405020304" pitchFamily="18" charset="0"/>
              </a:rPr>
              <a:t>BY:</a:t>
            </a:r>
          </a:p>
          <a:p>
            <a:pPr algn="just"/>
            <a:r>
              <a:rPr lang="en-US" dirty="0" smtClean="0">
                <a:latin typeface="Times New Roman" panose="02020603050405020304" pitchFamily="18" charset="0"/>
                <a:cs typeface="Times New Roman" panose="02020603050405020304" pitchFamily="18" charset="0"/>
              </a:rPr>
              <a:t>I.Suprateek-208R1A6785</a:t>
            </a:r>
          </a:p>
          <a:p>
            <a:pPr algn="just"/>
            <a:r>
              <a:rPr lang="en-US" dirty="0" smtClean="0">
                <a:latin typeface="Times New Roman" panose="02020603050405020304" pitchFamily="18" charset="0"/>
                <a:cs typeface="Times New Roman" panose="02020603050405020304" pitchFamily="18" charset="0"/>
              </a:rPr>
              <a:t>D. Upender Reddy-208R1A6777</a:t>
            </a:r>
          </a:p>
          <a:p>
            <a:pPr algn="just"/>
            <a:r>
              <a:rPr lang="en-US" dirty="0" smtClean="0">
                <a:latin typeface="Times New Roman" panose="02020603050405020304" pitchFamily="18" charset="0"/>
                <a:cs typeface="Times New Roman" panose="02020603050405020304" pitchFamily="18" charset="0"/>
              </a:rPr>
              <a:t>P.Prathyusha-208R1A67A7</a:t>
            </a:r>
          </a:p>
          <a:p>
            <a:pPr algn="just"/>
            <a:r>
              <a:rPr lang="en-US" dirty="0" smtClean="0">
                <a:latin typeface="Times New Roman" panose="02020603050405020304" pitchFamily="18" charset="0"/>
                <a:cs typeface="Times New Roman" panose="02020603050405020304" pitchFamily="18" charset="0"/>
              </a:rPr>
              <a:t>B.Sai Aravind-208R1A67B7</a:t>
            </a:r>
          </a:p>
          <a:p>
            <a:pPr algn="just"/>
            <a:r>
              <a:rPr lang="en-US" dirty="0" smtClean="0">
                <a:latin typeface="Times New Roman" panose="02020603050405020304" pitchFamily="18" charset="0"/>
                <a:cs typeface="Times New Roman" panose="02020603050405020304" pitchFamily="18" charset="0"/>
              </a:rPr>
              <a:t>Naseer Baba-218R5A6710</a:t>
            </a:r>
          </a:p>
        </p:txBody>
      </p:sp>
    </p:spTree>
    <p:extLst>
      <p:ext uri="{BB962C8B-B14F-4D97-AF65-F5344CB8AC3E}">
        <p14:creationId xmlns="" xmlns:p14="http://schemas.microsoft.com/office/powerpoint/2010/main" val="182708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2272937" y="-1"/>
            <a:ext cx="7406640" cy="4624252"/>
          </a:xfrm>
          <a:prstGeom prst="rect">
            <a:avLst/>
          </a:prstGeom>
          <a:noFill/>
          <a:ln>
            <a:noFill/>
          </a:ln>
        </p:spPr>
      </p:pic>
      <p:sp>
        <p:nvSpPr>
          <p:cNvPr id="6" name="TextBox 5"/>
          <p:cNvSpPr txBox="1"/>
          <p:nvPr/>
        </p:nvSpPr>
        <p:spPr>
          <a:xfrm>
            <a:off x="3409406" y="5081451"/>
            <a:ext cx="6035040" cy="830997"/>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Block diagram of RFC(Random Forest Classification) model</a:t>
            </a:r>
            <a:endParaRPr lang="en-US" sz="24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Hardware and Software Requirements</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Software Requirements</a:t>
            </a:r>
          </a:p>
          <a:p>
            <a:r>
              <a:rPr lang="en-US" sz="2200" dirty="0" smtClean="0">
                <a:latin typeface="Times New Roman" panose="02020603050405020304" pitchFamily="18" charset="0"/>
                <a:cs typeface="Times New Roman" panose="02020603050405020304" pitchFamily="18" charset="0"/>
              </a:rPr>
              <a:t>Jupyter notebook (or) Google colab</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Hardware Requirements</a:t>
            </a:r>
          </a:p>
          <a:p>
            <a:r>
              <a:rPr lang="en-US" sz="2200" dirty="0" smtClean="0">
                <a:latin typeface="Times New Roman" panose="02020603050405020304" pitchFamily="18" charset="0"/>
                <a:cs typeface="Times New Roman" panose="02020603050405020304" pitchFamily="18" charset="0"/>
              </a:rPr>
              <a:t>Operating system : </a:t>
            </a:r>
            <a:r>
              <a:rPr lang="en-US" sz="2200" dirty="0" smtClean="0">
                <a:latin typeface="Times New Roman" panose="02020603050405020304" pitchFamily="18" charset="0"/>
                <a:cs typeface="Times New Roman" panose="02020603050405020304" pitchFamily="18" charset="0"/>
              </a:rPr>
              <a:t>Windows or Linux</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Processor </a:t>
            </a:r>
            <a:r>
              <a:rPr lang="en-US"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intel </a:t>
            </a:r>
            <a:r>
              <a:rPr lang="en-US" sz="2200" dirty="0" smtClean="0">
                <a:latin typeface="Times New Roman" panose="02020603050405020304" pitchFamily="18" charset="0"/>
                <a:cs typeface="Times New Roman" panose="02020603050405020304" pitchFamily="18" charset="0"/>
              </a:rPr>
              <a:t>i3 5</a:t>
            </a:r>
            <a:r>
              <a:rPr lang="en-US" sz="2200" baseline="30000" dirty="0" smtClean="0">
                <a:latin typeface="Times New Roman" panose="02020603050405020304" pitchFamily="18" charset="0"/>
                <a:cs typeface="Times New Roman" panose="02020603050405020304" pitchFamily="18" charset="0"/>
              </a:rPr>
              <a:t>th</a:t>
            </a:r>
            <a:r>
              <a:rPr lang="en-US" sz="2200" dirty="0" smtClean="0">
                <a:latin typeface="Times New Roman" panose="02020603050405020304" pitchFamily="18" charset="0"/>
                <a:cs typeface="Times New Roman" panose="02020603050405020304" pitchFamily="18" charset="0"/>
              </a:rPr>
              <a:t> gen and above</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Ram : </a:t>
            </a:r>
            <a:r>
              <a:rPr lang="en-US" sz="2200" dirty="0" smtClean="0">
                <a:latin typeface="Times New Roman" panose="02020603050405020304" pitchFamily="18" charset="0"/>
                <a:cs typeface="Times New Roman" panose="02020603050405020304" pitchFamily="18" charset="0"/>
              </a:rPr>
              <a:t>4 GB and above</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Hard disk </a:t>
            </a:r>
            <a:r>
              <a:rPr lang="en-US" sz="2200" dirty="0" smtClean="0">
                <a:latin typeface="Times New Roman" panose="02020603050405020304" pitchFamily="18" charset="0"/>
                <a:cs typeface="Times New Roman" panose="02020603050405020304" pitchFamily="18" charset="0"/>
              </a:rPr>
              <a:t>: 256GB and above</a:t>
            </a:r>
            <a:endParaRPr lang="en-US" sz="2200"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8" y="195308"/>
            <a:ext cx="2636520" cy="823595"/>
          </a:xfrm>
        </p:spPr>
        <p:txBody>
          <a:bodyPr>
            <a:normAutofit/>
          </a:bodyPr>
          <a:lstStyle/>
          <a:p>
            <a:r>
              <a:rPr lang="en-US" sz="2400" b="1" dirty="0" smtClean="0">
                <a:latin typeface="Times New Roman" pitchFamily="18" charset="0"/>
                <a:cs typeface="Times New Roman" pitchFamily="18" charset="0"/>
              </a:rPr>
              <a:t>UML Diagrams:</a:t>
            </a:r>
            <a:endParaRPr lang="en-US" sz="2400" b="1" dirty="0">
              <a:latin typeface="Times New Roman" pitchFamily="18" charset="0"/>
              <a:cs typeface="Times New Roman" pitchFamily="18" charset="0"/>
            </a:endParaRPr>
          </a:p>
        </p:txBody>
      </p:sp>
      <p:pic>
        <p:nvPicPr>
          <p:cNvPr id="4" name="Picture 3"/>
          <p:cNvPicPr/>
          <p:nvPr/>
        </p:nvPicPr>
        <p:blipFill rotWithShape="1">
          <a:blip r:embed="rId2" cstate="print"/>
          <a:srcRect t="1818"/>
          <a:stretch/>
        </p:blipFill>
        <p:spPr bwMode="auto">
          <a:xfrm>
            <a:off x="1763486" y="2690948"/>
            <a:ext cx="8843554" cy="3984171"/>
          </a:xfrm>
          <a:prstGeom prst="rect">
            <a:avLst/>
          </a:prstGeom>
          <a:ln>
            <a:noFill/>
          </a:ln>
          <a:extLst>
            <a:ext uri="{53640926-AAD7-44D8-BBD7-CCE9431645EC}">
              <a14:shadowObscured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pic>
      <p:sp>
        <p:nvSpPr>
          <p:cNvPr id="5" name="TextBox 4"/>
          <p:cNvSpPr txBox="1"/>
          <p:nvPr/>
        </p:nvSpPr>
        <p:spPr>
          <a:xfrm>
            <a:off x="940526" y="1071154"/>
            <a:ext cx="8373291" cy="150810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Class Diagram</a:t>
            </a:r>
            <a:r>
              <a:rPr lang="en-US" sz="2400" b="1" dirty="0" smtClean="0">
                <a:latin typeface="Times New Roman" pitchFamily="18" charset="0"/>
                <a:cs typeface="Times New Roman" pitchFamily="18" charset="0"/>
              </a:rPr>
              <a:t>:</a:t>
            </a:r>
          </a:p>
          <a:p>
            <a:endParaRPr lang="en-US" sz="2400" b="1" dirty="0" smtClean="0">
              <a:latin typeface="Times New Roman" pitchFamily="18" charset="0"/>
              <a:cs typeface="Times New Roman" pitchFamily="18" charset="0"/>
            </a:endParaRPr>
          </a:p>
          <a:p>
            <a:pPr>
              <a:buFont typeface="Arial" pitchFamily="34" charset="0"/>
              <a:buChar char="•"/>
            </a:pPr>
            <a:r>
              <a:rPr lang="en-IN" sz="2200" dirty="0" smtClean="0">
                <a:latin typeface="Times New Roman" pitchFamily="18" charset="0"/>
                <a:cs typeface="Times New Roman" pitchFamily="18" charset="0"/>
              </a:rPr>
              <a:t>  The class diagram is used to refine the use case diagram and define a detailed design of the system. </a:t>
            </a:r>
            <a:endParaRPr lang="en-US" sz="22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2" y="1149537"/>
            <a:ext cx="4663440" cy="4154984"/>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Use-Case Diagram:</a:t>
            </a:r>
          </a:p>
          <a:p>
            <a:endParaRPr lang="en-US" sz="2000" b="1" dirty="0" smtClean="0">
              <a:latin typeface="Times New Roman" pitchFamily="18" charset="0"/>
              <a:cs typeface="Times New Roman" pitchFamily="18" charset="0"/>
            </a:endParaRPr>
          </a:p>
          <a:p>
            <a:pPr>
              <a:buFont typeface="Arial" pitchFamily="34" charset="0"/>
              <a:buChar char="•"/>
            </a:pPr>
            <a:r>
              <a:rPr lang="en-IN" sz="2200" dirty="0" smtClean="0">
                <a:latin typeface="Times New Roman" pitchFamily="18" charset="0"/>
                <a:cs typeface="Times New Roman" pitchFamily="18" charset="0"/>
              </a:rPr>
              <a:t>  A use case diagram in the Unified Modelling Language (UML) is a type of behavioural diagram defined by and created from a Use-case analysis. Its purpose is to present a graphical overview of the functionality provided by a system in terms of actors, their goals (represented as use cases), and any dependencies between those use cases</a:t>
            </a:r>
            <a:endParaRPr lang="en-US" sz="2200" b="1" dirty="0">
              <a:latin typeface="Times New Roman" pitchFamily="18" charset="0"/>
              <a:cs typeface="Times New Roman" pitchFamily="18" charset="0"/>
            </a:endParaRPr>
          </a:p>
        </p:txBody>
      </p:sp>
      <p:pic>
        <p:nvPicPr>
          <p:cNvPr id="3" name="Picture 2"/>
          <p:cNvPicPr/>
          <p:nvPr/>
        </p:nvPicPr>
        <p:blipFill>
          <a:blip r:embed="rId2" cstate="print"/>
          <a:stretch>
            <a:fillRect/>
          </a:stretch>
        </p:blipFill>
        <p:spPr>
          <a:xfrm>
            <a:off x="5802054" y="0"/>
            <a:ext cx="6389945"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 y="1410799"/>
            <a:ext cx="4441371" cy="3447098"/>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Sequence Diagram:</a:t>
            </a:r>
          </a:p>
          <a:p>
            <a:endParaRPr lang="en-US" sz="2000" b="1" dirty="0" smtClean="0">
              <a:latin typeface="Times New Roman" pitchFamily="18" charset="0"/>
              <a:cs typeface="Times New Roman" pitchFamily="18" charset="0"/>
            </a:endParaRPr>
          </a:p>
          <a:p>
            <a:pPr>
              <a:buFont typeface="Arial" pitchFamily="34" charset="0"/>
              <a:buChar char="•"/>
            </a:pPr>
            <a:r>
              <a:rPr lang="en-IN" sz="2200" dirty="0" smtClean="0">
                <a:latin typeface="Times New Roman" pitchFamily="18" charset="0"/>
                <a:cs typeface="Times New Roman" pitchFamily="18" charset="0"/>
              </a:rPr>
              <a:t>  A </a:t>
            </a:r>
            <a:r>
              <a:rPr lang="en-IN" sz="2200" b="1" dirty="0" smtClean="0">
                <a:latin typeface="Times New Roman" pitchFamily="18" charset="0"/>
                <a:cs typeface="Times New Roman" pitchFamily="18" charset="0"/>
              </a:rPr>
              <a:t>sequence diagram</a:t>
            </a:r>
            <a:r>
              <a:rPr lang="en-IN" sz="2200" dirty="0" smtClean="0">
                <a:latin typeface="Times New Roman" pitchFamily="18" charset="0"/>
                <a:cs typeface="Times New Roman" pitchFamily="18" charset="0"/>
              </a:rPr>
              <a:t> in Unified Modelling Language (UML) is a kind of interaction diagram that shows how processes operate with one another and in what order. It is a construct of a Message Sequence Chart. </a:t>
            </a:r>
            <a:endParaRPr lang="en-US" sz="2200" b="1"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p:txBody>
      </p:sp>
      <p:pic>
        <p:nvPicPr>
          <p:cNvPr id="3" name="Picture 2" descr="A diagram of a software development process&#10;&#10;Description automatically generated"/>
          <p:cNvPicPr/>
          <p:nvPr/>
        </p:nvPicPr>
        <p:blipFill>
          <a:blip r:embed="rId2" cstate="print"/>
          <a:stretch>
            <a:fillRect/>
          </a:stretch>
        </p:blipFill>
        <p:spPr>
          <a:xfrm>
            <a:off x="5450930" y="0"/>
            <a:ext cx="6741069"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1702" y="326571"/>
            <a:ext cx="11051178" cy="2123658"/>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Component Diagram:</a:t>
            </a:r>
          </a:p>
          <a:p>
            <a:endParaRPr lang="en-US" sz="2000" b="1" dirty="0" smtClean="0">
              <a:latin typeface="Times New Roman" pitchFamily="18" charset="0"/>
              <a:cs typeface="Times New Roman" pitchFamily="18" charset="0"/>
            </a:endParaRPr>
          </a:p>
          <a:p>
            <a:pPr>
              <a:buFont typeface="Arial" pitchFamily="34" charset="0"/>
              <a:buChar char="•"/>
            </a:pPr>
            <a:r>
              <a:rPr lang="en-US" sz="2200" dirty="0" smtClean="0">
                <a:latin typeface="Times New Roman" pitchFamily="18" charset="0"/>
                <a:cs typeface="Times New Roman" pitchFamily="18" charset="0"/>
              </a:rPr>
              <a:t>A component diagram in Unified Modeling Language (UML) is a type of diagram that illustrates the components or parts of a system, along with the dependencies between these components. It's used to depict the organization and relationships between software components in a system.</a:t>
            </a:r>
            <a:endParaRPr lang="en-US" sz="2200" b="1" dirty="0">
              <a:latin typeface="Times New Roman" pitchFamily="18" charset="0"/>
              <a:cs typeface="Times New Roman" pitchFamily="18" charset="0"/>
            </a:endParaRPr>
          </a:p>
        </p:txBody>
      </p:sp>
      <p:pic>
        <p:nvPicPr>
          <p:cNvPr id="3" name="Picture 2" descr="A diagram of a model&#10;&#10;Description automatically generated"/>
          <p:cNvPicPr/>
          <p:nvPr/>
        </p:nvPicPr>
        <p:blipFill>
          <a:blip r:embed="rId2" cstate="print"/>
          <a:stretch>
            <a:fillRect/>
          </a:stretch>
        </p:blipFill>
        <p:spPr>
          <a:xfrm>
            <a:off x="0" y="2756263"/>
            <a:ext cx="12192000" cy="410173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431074"/>
            <a:ext cx="10398034" cy="1754326"/>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Deployment diagram:</a:t>
            </a:r>
            <a:r>
              <a:rPr lang="en-IN" sz="2400" dirty="0" smtClean="0">
                <a:latin typeface="Times New Roman" pitchFamily="18" charset="0"/>
                <a:cs typeface="Times New Roman" pitchFamily="18" charset="0"/>
              </a:rPr>
              <a:t> </a:t>
            </a:r>
          </a:p>
          <a:p>
            <a:endParaRPr lang="en-IN" sz="2000" dirty="0" smtClean="0">
              <a:latin typeface="Times New Roman" pitchFamily="18" charset="0"/>
              <a:cs typeface="Times New Roman" pitchFamily="18" charset="0"/>
            </a:endParaRPr>
          </a:p>
          <a:p>
            <a:pPr>
              <a:buFont typeface="Arial" pitchFamily="34" charset="0"/>
              <a:buChar char="•"/>
            </a:pPr>
            <a:r>
              <a:rPr lang="en-IN" sz="2200" dirty="0" smtClean="0">
                <a:latin typeface="Times New Roman" pitchFamily="18" charset="0"/>
                <a:cs typeface="Times New Roman" pitchFamily="18" charset="0"/>
              </a:rPr>
              <a:t>  The deployment diagram visualizes the physical hardware on which the software will be deployed.</a:t>
            </a:r>
            <a:endParaRPr lang="en-US" sz="22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3" name="Picture 2" descr="A diagram of a data flow&#10;&#10;Description automatically generated"/>
          <p:cNvPicPr/>
          <p:nvPr/>
        </p:nvPicPr>
        <p:blipFill>
          <a:blip r:embed="rId2" cstate="print"/>
          <a:stretch>
            <a:fillRect/>
          </a:stretch>
        </p:blipFill>
        <p:spPr>
          <a:xfrm>
            <a:off x="0" y="2526030"/>
            <a:ext cx="12192000" cy="43319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0263" y="1293222"/>
            <a:ext cx="5172891" cy="3477875"/>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Activity diagram</a:t>
            </a:r>
            <a:r>
              <a:rPr lang="en-IN" sz="2400" dirty="0" smtClean="0">
                <a:latin typeface="Times New Roman" pitchFamily="18" charset="0"/>
                <a:cs typeface="Times New Roman" pitchFamily="18" charset="0"/>
              </a:rPr>
              <a:t>: </a:t>
            </a:r>
          </a:p>
          <a:p>
            <a:endParaRPr lang="en-IN" sz="2000" dirty="0" smtClean="0">
              <a:latin typeface="Times New Roman" pitchFamily="18" charset="0"/>
              <a:cs typeface="Times New Roman" pitchFamily="18" charset="0"/>
            </a:endParaRPr>
          </a:p>
          <a:p>
            <a:pPr>
              <a:buFont typeface="Arial" pitchFamily="34" charset="0"/>
              <a:buChar char="•"/>
            </a:pPr>
            <a:r>
              <a:rPr lang="en-IN" sz="2200" dirty="0" smtClean="0">
                <a:latin typeface="Times New Roman" pitchFamily="18" charset="0"/>
                <a:cs typeface="Times New Roman" pitchFamily="18" charset="0"/>
              </a:rPr>
              <a:t>  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t>
            </a:r>
            <a:endParaRPr lang="en-US" sz="2200" dirty="0">
              <a:latin typeface="Times New Roman" pitchFamily="18" charset="0"/>
              <a:cs typeface="Times New Roman" pitchFamily="18" charset="0"/>
            </a:endParaRPr>
          </a:p>
        </p:txBody>
      </p:sp>
      <p:pic>
        <p:nvPicPr>
          <p:cNvPr id="3" name="Picture 2" descr="A diagram of a process&#10;&#10;Description automatically generated"/>
          <p:cNvPicPr/>
          <p:nvPr/>
        </p:nvPicPr>
        <p:blipFill>
          <a:blip r:embed="rId2" cstate="print"/>
          <a:stretch>
            <a:fillRect/>
          </a:stretch>
        </p:blipFill>
        <p:spPr>
          <a:xfrm>
            <a:off x="6648994" y="0"/>
            <a:ext cx="5543005"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772" y="574767"/>
            <a:ext cx="6805748"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Testing and outputs:</a:t>
            </a:r>
            <a:endParaRPr lang="en-US" sz="2000" b="1" dirty="0">
              <a:latin typeface="Times New Roman" pitchFamily="18" charset="0"/>
              <a:cs typeface="Times New Roman" pitchFamily="18" charset="0"/>
            </a:endParaRPr>
          </a:p>
        </p:txBody>
      </p:sp>
      <p:pic>
        <p:nvPicPr>
          <p:cNvPr id="3" name="Image 8"/>
          <p:cNvPicPr/>
          <p:nvPr/>
        </p:nvPicPr>
        <p:blipFill>
          <a:blip r:embed="rId2" cstate="print"/>
          <a:stretch>
            <a:fillRect/>
          </a:stretch>
        </p:blipFill>
        <p:spPr>
          <a:xfrm>
            <a:off x="1280160" y="1380971"/>
            <a:ext cx="9784080" cy="3661292"/>
          </a:xfrm>
          <a:prstGeom prst="rect">
            <a:avLst/>
          </a:prstGeom>
        </p:spPr>
      </p:pic>
      <p:sp>
        <p:nvSpPr>
          <p:cNvPr id="4" name="TextBox 3"/>
          <p:cNvSpPr txBox="1"/>
          <p:nvPr/>
        </p:nvSpPr>
        <p:spPr>
          <a:xfrm>
            <a:off x="2351315" y="5786845"/>
            <a:ext cx="7276011" cy="430887"/>
          </a:xfrm>
          <a:prstGeom prst="rect">
            <a:avLst/>
          </a:prstGeom>
          <a:noFill/>
        </p:spPr>
        <p:txBody>
          <a:bodyPr wrap="square" rtlCol="0">
            <a:spAutoFit/>
          </a:bodyPr>
          <a:lstStyle/>
          <a:p>
            <a:pPr algn="ctr"/>
            <a:r>
              <a:rPr lang="en-US" sz="2200" b="1" dirty="0" smtClean="0">
                <a:latin typeface="Times New Roman" pitchFamily="18" charset="0"/>
                <a:cs typeface="Times New Roman" pitchFamily="18" charset="0"/>
              </a:rPr>
              <a:t>Sample Dataset used for CO2 emission</a:t>
            </a:r>
            <a:endParaRPr lang="en-US" sz="2200" b="1"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9"/>
          <p:cNvPicPr/>
          <p:nvPr/>
        </p:nvPicPr>
        <p:blipFill>
          <a:blip r:embed="rId2" cstate="print"/>
          <a:stretch>
            <a:fillRect/>
          </a:stretch>
        </p:blipFill>
        <p:spPr>
          <a:xfrm>
            <a:off x="632335" y="814801"/>
            <a:ext cx="4631032" cy="2171700"/>
          </a:xfrm>
          <a:prstGeom prst="rect">
            <a:avLst/>
          </a:prstGeom>
        </p:spPr>
      </p:pic>
      <p:sp>
        <p:nvSpPr>
          <p:cNvPr id="3" name="TextBox 2"/>
          <p:cNvSpPr txBox="1"/>
          <p:nvPr/>
        </p:nvSpPr>
        <p:spPr>
          <a:xfrm>
            <a:off x="274318" y="4911655"/>
            <a:ext cx="5355772" cy="430887"/>
          </a:xfrm>
          <a:prstGeom prst="rect">
            <a:avLst/>
          </a:prstGeom>
          <a:noFill/>
        </p:spPr>
        <p:txBody>
          <a:bodyPr wrap="square" rtlCol="0">
            <a:spAutoFit/>
          </a:bodyPr>
          <a:lstStyle/>
          <a:p>
            <a:pPr algn="ctr"/>
            <a:r>
              <a:rPr lang="en-US" sz="2200" b="1" dirty="0" smtClean="0">
                <a:latin typeface="Times New Roman" pitchFamily="18" charset="0"/>
                <a:cs typeface="Times New Roman" pitchFamily="18" charset="0"/>
              </a:rPr>
              <a:t>Subplot displaying emission of Co2</a:t>
            </a:r>
            <a:endParaRPr lang="en-US" sz="2200" b="1" dirty="0">
              <a:latin typeface="Times New Roman" pitchFamily="18" charset="0"/>
              <a:cs typeface="Times New Roman" pitchFamily="18" charset="0"/>
            </a:endParaRPr>
          </a:p>
        </p:txBody>
      </p:sp>
      <p:pic>
        <p:nvPicPr>
          <p:cNvPr id="4" name="Image 10"/>
          <p:cNvPicPr/>
          <p:nvPr/>
        </p:nvPicPr>
        <p:blipFill>
          <a:blip r:embed="rId3" cstate="print"/>
          <a:stretch>
            <a:fillRect/>
          </a:stretch>
        </p:blipFill>
        <p:spPr>
          <a:xfrm>
            <a:off x="6541841" y="283123"/>
            <a:ext cx="4699221" cy="3888188"/>
          </a:xfrm>
          <a:prstGeom prst="rect">
            <a:avLst/>
          </a:prstGeom>
        </p:spPr>
      </p:pic>
      <p:sp>
        <p:nvSpPr>
          <p:cNvPr id="5" name="TextBox 4"/>
          <p:cNvSpPr txBox="1"/>
          <p:nvPr/>
        </p:nvSpPr>
        <p:spPr>
          <a:xfrm>
            <a:off x="7119257" y="5003074"/>
            <a:ext cx="4088674" cy="430887"/>
          </a:xfrm>
          <a:prstGeom prst="rect">
            <a:avLst/>
          </a:prstGeom>
          <a:noFill/>
        </p:spPr>
        <p:txBody>
          <a:bodyPr wrap="square" rtlCol="0">
            <a:spAutoFit/>
          </a:bodyPr>
          <a:lstStyle/>
          <a:p>
            <a:pPr algn="ctr"/>
            <a:r>
              <a:rPr lang="en-US" sz="2200" b="1" dirty="0" smtClean="0">
                <a:latin typeface="Times New Roman" pitchFamily="18" charset="0"/>
                <a:cs typeface="Times New Roman" pitchFamily="18" charset="0"/>
              </a:rPr>
              <a:t>Correlation Matrix</a:t>
            </a:r>
            <a:endParaRPr lang="en-US" sz="22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189" y="352063"/>
            <a:ext cx="10515600" cy="1325563"/>
          </a:xfrm>
        </p:spPr>
        <p:txBody>
          <a:bodyPr>
            <a:normAutofit/>
          </a:bodyPr>
          <a:lstStyle/>
          <a:p>
            <a:r>
              <a:rPr lang="en-US" sz="2400" b="1" dirty="0" smtClean="0">
                <a:latin typeface="Times New Roman" panose="02020603050405020304" pitchFamily="18" charset="0"/>
                <a:cs typeface="Times New Roman" panose="02020603050405020304" pitchFamily="18" charset="0"/>
              </a:rPr>
              <a:t>Contents: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200" dirty="0" smtClean="0">
                <a:latin typeface="Times New Roman" panose="02020603050405020304" pitchFamily="18" charset="0"/>
                <a:cs typeface="Times New Roman" panose="02020603050405020304" pitchFamily="18" charset="0"/>
              </a:rPr>
              <a:t>Abstract/Introduction</a:t>
            </a:r>
          </a:p>
          <a:p>
            <a:r>
              <a:rPr lang="en-US" sz="2200" dirty="0" smtClean="0">
                <a:latin typeface="Times New Roman" panose="02020603050405020304" pitchFamily="18" charset="0"/>
                <a:cs typeface="Times New Roman" panose="02020603050405020304" pitchFamily="18" charset="0"/>
              </a:rPr>
              <a:t>Literature Survey/Existing System</a:t>
            </a:r>
          </a:p>
          <a:p>
            <a:r>
              <a:rPr lang="en-US" sz="2200" dirty="0" smtClean="0">
                <a:latin typeface="Times New Roman" panose="02020603050405020304" pitchFamily="18" charset="0"/>
                <a:cs typeface="Times New Roman" panose="02020603050405020304" pitchFamily="18" charset="0"/>
              </a:rPr>
              <a:t>Disadvantages of existing system</a:t>
            </a:r>
          </a:p>
          <a:p>
            <a:r>
              <a:rPr lang="en-US" sz="2200" dirty="0" smtClean="0">
                <a:latin typeface="Times New Roman" panose="02020603050405020304" pitchFamily="18" charset="0"/>
                <a:cs typeface="Times New Roman" panose="02020603050405020304" pitchFamily="18" charset="0"/>
              </a:rPr>
              <a:t>Proposed system</a:t>
            </a:r>
          </a:p>
          <a:p>
            <a:r>
              <a:rPr lang="en-US" sz="2200" dirty="0" smtClean="0">
                <a:latin typeface="Times New Roman" panose="02020603050405020304" pitchFamily="18" charset="0"/>
                <a:cs typeface="Times New Roman" panose="02020603050405020304" pitchFamily="18" charset="0"/>
              </a:rPr>
              <a:t>Advantages of proposed system</a:t>
            </a:r>
          </a:p>
          <a:p>
            <a:r>
              <a:rPr lang="en-US" sz="2200" dirty="0" smtClean="0">
                <a:latin typeface="Times New Roman" panose="02020603050405020304" pitchFamily="18" charset="0"/>
                <a:cs typeface="Times New Roman" panose="02020603050405020304" pitchFamily="18" charset="0"/>
              </a:rPr>
              <a:t>Hardware and Software requirements</a:t>
            </a:r>
          </a:p>
          <a:p>
            <a:r>
              <a:rPr lang="en-US" sz="2200" dirty="0" smtClean="0">
                <a:latin typeface="Times New Roman" panose="02020603050405020304" pitchFamily="18" charset="0"/>
                <a:cs typeface="Times New Roman" panose="02020603050405020304" pitchFamily="18" charset="0"/>
              </a:rPr>
              <a:t>UML Diagrams</a:t>
            </a:r>
          </a:p>
          <a:p>
            <a:r>
              <a:rPr lang="en-US" sz="2200" dirty="0" smtClean="0">
                <a:latin typeface="Times New Roman" panose="02020603050405020304" pitchFamily="18" charset="0"/>
                <a:cs typeface="Times New Roman" panose="02020603050405020304" pitchFamily="18" charset="0"/>
              </a:rPr>
              <a:t>Testing and Output</a:t>
            </a:r>
          </a:p>
          <a:p>
            <a:r>
              <a:rPr lang="en-US" sz="2200" dirty="0" smtClean="0">
                <a:latin typeface="Times New Roman" panose="02020603050405020304" pitchFamily="18" charset="0"/>
                <a:cs typeface="Times New Roman" panose="02020603050405020304" pitchFamily="18" charset="0"/>
              </a:rPr>
              <a:t>Conclusion</a:t>
            </a:r>
          </a:p>
          <a:p>
            <a:r>
              <a:rPr lang="en-US" sz="2200" dirty="0" smtClean="0">
                <a:latin typeface="Times New Roman" panose="02020603050405020304" pitchFamily="18" charset="0"/>
                <a:cs typeface="Times New Roman" panose="02020603050405020304" pitchFamily="18" charset="0"/>
              </a:rPr>
              <a:t>Future Scope</a:t>
            </a:r>
          </a:p>
          <a:p>
            <a:r>
              <a:rPr lang="en-US" sz="2200" dirty="0" smtClean="0">
                <a:latin typeface="Times New Roman" panose="02020603050405020304" pitchFamily="18" charset="0"/>
                <a:cs typeface="Times New Roman" panose="02020603050405020304" pitchFamily="18" charset="0"/>
              </a:rPr>
              <a:t>References</a:t>
            </a:r>
          </a:p>
        </p:txBody>
      </p:sp>
    </p:spTree>
    <p:extLst>
      <p:ext uri="{BB962C8B-B14F-4D97-AF65-F5344CB8AC3E}">
        <p14:creationId xmlns="" xmlns:p14="http://schemas.microsoft.com/office/powerpoint/2010/main" val="1251240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3"/>
          <p:cNvPicPr/>
          <p:nvPr/>
        </p:nvPicPr>
        <p:blipFill>
          <a:blip r:embed="rId2" cstate="print"/>
          <a:stretch>
            <a:fillRect/>
          </a:stretch>
        </p:blipFill>
        <p:spPr>
          <a:xfrm>
            <a:off x="969112" y="1451965"/>
            <a:ext cx="4166483" cy="3013544"/>
          </a:xfrm>
          <a:prstGeom prst="rect">
            <a:avLst/>
          </a:prstGeom>
        </p:spPr>
      </p:pic>
      <p:pic>
        <p:nvPicPr>
          <p:cNvPr id="3" name="Image 14"/>
          <p:cNvPicPr/>
          <p:nvPr/>
        </p:nvPicPr>
        <p:blipFill>
          <a:blip r:embed="rId3" cstate="print"/>
          <a:stretch>
            <a:fillRect/>
          </a:stretch>
        </p:blipFill>
        <p:spPr>
          <a:xfrm>
            <a:off x="6168130" y="1367341"/>
            <a:ext cx="4349364" cy="3156668"/>
          </a:xfrm>
          <a:prstGeom prst="rect">
            <a:avLst/>
          </a:prstGeom>
        </p:spPr>
      </p:pic>
      <p:sp>
        <p:nvSpPr>
          <p:cNvPr id="4" name="TextBox 3"/>
          <p:cNvSpPr txBox="1"/>
          <p:nvPr/>
        </p:nvSpPr>
        <p:spPr>
          <a:xfrm>
            <a:off x="1045029" y="5251269"/>
            <a:ext cx="4127862" cy="430887"/>
          </a:xfrm>
          <a:prstGeom prst="rect">
            <a:avLst/>
          </a:prstGeom>
          <a:noFill/>
        </p:spPr>
        <p:txBody>
          <a:bodyPr wrap="square" rtlCol="0">
            <a:spAutoFit/>
          </a:bodyPr>
          <a:lstStyle/>
          <a:p>
            <a:pPr algn="ctr"/>
            <a:r>
              <a:rPr lang="en-US" sz="2200" b="1" dirty="0" smtClean="0">
                <a:latin typeface="Times New Roman" pitchFamily="18" charset="0"/>
                <a:cs typeface="Times New Roman" pitchFamily="18" charset="0"/>
              </a:rPr>
              <a:t>Predictions using KNN</a:t>
            </a:r>
            <a:endParaRPr lang="en-US" sz="2200" b="1" dirty="0">
              <a:latin typeface="Times New Roman" pitchFamily="18" charset="0"/>
              <a:cs typeface="Times New Roman" pitchFamily="18" charset="0"/>
            </a:endParaRPr>
          </a:p>
        </p:txBody>
      </p:sp>
      <p:sp>
        <p:nvSpPr>
          <p:cNvPr id="5" name="TextBox 4"/>
          <p:cNvSpPr txBox="1"/>
          <p:nvPr/>
        </p:nvSpPr>
        <p:spPr>
          <a:xfrm>
            <a:off x="6688183" y="5185955"/>
            <a:ext cx="3762102" cy="769441"/>
          </a:xfrm>
          <a:prstGeom prst="rect">
            <a:avLst/>
          </a:prstGeom>
          <a:noFill/>
        </p:spPr>
        <p:txBody>
          <a:bodyPr wrap="square" rtlCol="0">
            <a:spAutoFit/>
          </a:bodyPr>
          <a:lstStyle/>
          <a:p>
            <a:pPr algn="ctr"/>
            <a:r>
              <a:rPr lang="en-US" sz="2200" b="1" dirty="0" smtClean="0">
                <a:latin typeface="Times New Roman" pitchFamily="18" charset="0"/>
                <a:cs typeface="Times New Roman" pitchFamily="18" charset="0"/>
              </a:rPr>
              <a:t>Predictions using </a:t>
            </a:r>
            <a:r>
              <a:rPr lang="en-US" sz="2200" b="1" dirty="0" smtClean="0">
                <a:latin typeface="Times New Roman" pitchFamily="18" charset="0"/>
                <a:cs typeface="Times New Roman" pitchFamily="18" charset="0"/>
              </a:rPr>
              <a:t>RFC in KNN model</a:t>
            </a:r>
            <a:endParaRPr lang="en-US" sz="2200" b="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937" y="352063"/>
            <a:ext cx="3381103" cy="810532"/>
          </a:xfrm>
        </p:spPr>
        <p:txBody>
          <a:bodyPr>
            <a:normAutofit/>
          </a:bodyPr>
          <a:lstStyle/>
          <a:p>
            <a:r>
              <a:rPr lang="en-US" sz="2400" b="1" dirty="0" smtClean="0">
                <a:latin typeface="Times New Roman" pitchFamily="18" charset="0"/>
                <a:cs typeface="Times New Roman" pitchFamily="18" charset="0"/>
              </a:rPr>
              <a:t>Future Scope:</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355362"/>
            <a:ext cx="10515600" cy="4351338"/>
          </a:xfrm>
        </p:spPr>
        <p:txBody>
          <a:bodyPr>
            <a:normAutofit lnSpcReduction="10000"/>
          </a:bodyPr>
          <a:lstStyle/>
          <a:p>
            <a:r>
              <a:rPr lang="en-US" sz="2200" dirty="0" smtClean="0">
                <a:latin typeface="Times New Roman" pitchFamily="18" charset="0"/>
                <a:cs typeface="Times New Roman" pitchFamily="18" charset="0"/>
              </a:rPr>
              <a:t>Looking ahead, the future scope of this research is promising. Firstly, the refinement and improvement of machine learning models can enhance prediction accuracy and reliability. Researchers can explore advanced deep learning techniques and ensemble methods to further optimize CO2 emission forecasts.</a:t>
            </a:r>
          </a:p>
          <a:p>
            <a:r>
              <a:rPr lang="en-US" sz="2200" dirty="0" smtClean="0">
                <a:latin typeface="Times New Roman" pitchFamily="18" charset="0"/>
                <a:cs typeface="Times New Roman" pitchFamily="18" charset="0"/>
              </a:rPr>
              <a:t> Additionally, incorporating real-time data sources and satellite imagery for monitoring and updating emissions data will make the models more dynamic and responsive to changing environmental conditions. </a:t>
            </a:r>
          </a:p>
          <a:p>
            <a:r>
              <a:rPr lang="en-US" sz="2200" dirty="0" smtClean="0">
                <a:latin typeface="Times New Roman" pitchFamily="18" charset="0"/>
                <a:cs typeface="Times New Roman" pitchFamily="18" charset="0"/>
              </a:rPr>
              <a:t>Furthermore, the integration of socioeconomic and policy-related variables can provide a more comprehensive understanding of the drivers of CO2 emissions, facilitating the development of targeted and effective climate policies. Collaboration between researchers, governments, and environmental organizations will be crucial in collecting high-quality data and implementing the findings into actionable policies. Ultimately, the future scope of this research lies in its potential to drive meaningful change in our efforts to combat climate change and protect our planet for future generations.</a:t>
            </a:r>
          </a:p>
          <a:p>
            <a:endParaRPr lang="en-US" sz="22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97" y="208371"/>
            <a:ext cx="10515600" cy="1325563"/>
          </a:xfrm>
        </p:spPr>
        <p:txBody>
          <a:bodyPr>
            <a:normAutofit/>
          </a:bodyPr>
          <a:lstStyle/>
          <a:p>
            <a:r>
              <a:rPr lang="en-US" sz="2400" b="1" dirty="0" smtClean="0">
                <a:latin typeface="Times New Roman" pitchFamily="18" charset="0"/>
                <a:cs typeface="Times New Roman" pitchFamily="18" charset="0"/>
              </a:rPr>
              <a:t>Conclusion:</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463040"/>
            <a:ext cx="10515600" cy="4713923"/>
          </a:xfrm>
        </p:spPr>
        <p:txBody>
          <a:bodyPr>
            <a:normAutofit lnSpcReduction="10000"/>
          </a:bodyPr>
          <a:lstStyle/>
          <a:p>
            <a:r>
              <a:rPr lang="en-US" sz="2200" dirty="0" smtClean="0">
                <a:latin typeface="Times New Roman" pitchFamily="18" charset="0"/>
                <a:cs typeface="Times New Roman" pitchFamily="18" charset="0"/>
              </a:rPr>
              <a:t>In conclusion, the integration of machine learning models and exploratory data analysis (EDA) techniques offers a powerful approach for predicting and forecasting CO2 emissions, addressing the critical issue of climate change and its environmental consequences.</a:t>
            </a:r>
          </a:p>
          <a:p>
            <a:r>
              <a:rPr lang="en-US" sz="2200" dirty="0" smtClean="0">
                <a:latin typeface="Times New Roman" pitchFamily="18" charset="0"/>
                <a:cs typeface="Times New Roman" pitchFamily="18" charset="0"/>
              </a:rPr>
              <a:t> Through this research, we have demonstrated the potential of machine learning to analyze large and intricate datasets, revealing hidden patterns and relationships that traditional statistical methods might miss. EDA has proven invaluable in providing a deeper understanding of the data, enabling the identification of influential features and outliers.</a:t>
            </a:r>
          </a:p>
          <a:p>
            <a:r>
              <a:rPr lang="en-US" sz="2200" dirty="0" smtClean="0">
                <a:latin typeface="Times New Roman" pitchFamily="18" charset="0"/>
                <a:cs typeface="Times New Roman" pitchFamily="18" charset="0"/>
              </a:rPr>
              <a:t> By combining these two approaches, we can offer accurate and reliable predictions of CO2 emissions, empowering policymakers and environmentalists with valuable insights to develop effective strategies for emission reduction and sustainability. This work not only contributes to the scientific understanding of the factors driving CO2 emissions but also has practical implications in optimizing resource allocation, promoting renewable energy sources, and planning adaptation measures to mitigate the consequences of global warming.</a:t>
            </a:r>
          </a:p>
          <a:p>
            <a:endParaRPr lang="en-US" sz="22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09" y="0"/>
            <a:ext cx="6006737" cy="1071789"/>
          </a:xfrm>
        </p:spPr>
        <p:txBody>
          <a:bodyPr>
            <a:normAutofit/>
          </a:bodyPr>
          <a:lstStyle/>
          <a:p>
            <a:r>
              <a:rPr lang="en-US" sz="2400" b="1" dirty="0" smtClean="0">
                <a:latin typeface="Times New Roman" pitchFamily="18" charset="0"/>
                <a:cs typeface="Times New Roman" pitchFamily="18" charset="0"/>
              </a:rPr>
              <a:t>References:</a:t>
            </a:r>
            <a:endParaRPr lang="en-US" sz="2400" b="1" dirty="0">
              <a:latin typeface="Times New Roman" pitchFamily="18" charset="0"/>
              <a:cs typeface="Times New Roman" pitchFamily="18" charset="0"/>
            </a:endParaRPr>
          </a:p>
        </p:txBody>
      </p:sp>
      <p:sp>
        <p:nvSpPr>
          <p:cNvPr id="4" name="TextBox 3"/>
          <p:cNvSpPr txBox="1"/>
          <p:nvPr/>
        </p:nvSpPr>
        <p:spPr>
          <a:xfrm>
            <a:off x="627017" y="914400"/>
            <a:ext cx="10933611" cy="5632311"/>
          </a:xfrm>
          <a:prstGeom prst="rect">
            <a:avLst/>
          </a:prstGeom>
          <a:noFill/>
        </p:spPr>
        <p:txBody>
          <a:bodyPr wrap="square" rtlCol="0">
            <a:spAutoFit/>
          </a:bodyPr>
          <a:lstStyle/>
          <a:p>
            <a:pPr lvl="0"/>
            <a:r>
              <a:rPr lang="en-IN" sz="2000" dirty="0" smtClean="0">
                <a:latin typeface="Times New Roman" pitchFamily="18" charset="0"/>
                <a:cs typeface="Times New Roman" pitchFamily="18" charset="0"/>
              </a:rPr>
              <a:t>[1] Intergovernmental Panel on Climate Change (IPCC). Contribution of Working Group III to the Sixth Assessment Report of the Intergovernmental Panel on Climate Change; Shukla, P.R., Skea, J., Slade, R., Al Khourdajie, A., van Diemen, R., McCollum, D., Pathak, M., Some, S., Vyas, P., Fradera, R., et al., Eds.; Cambridge University Press: Cambridge, UK, 2022. [Google Scholar]</a:t>
            </a:r>
          </a:p>
          <a:p>
            <a:pPr lvl="0"/>
            <a:endParaRPr lang="en-US" sz="2000" dirty="0" smtClean="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[2] Song, M.; Zhu, S.; Wang, J.; Zhao, J. Share green growth: Regional evaluation of green output performance in China. Int. J. Prod. Econ. 2020, 219, 152–163. </a:t>
            </a:r>
          </a:p>
          <a:p>
            <a:pPr lvl="0"/>
            <a:endParaRPr lang="en-US" sz="2000" dirty="0" smtClean="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[3] Wang, W.W.; Zhang, M.; Zhou, M. Using LMDI method to analyze transport sector CO2 emissions in China. Energy 2011, 36, 5909–5915. </a:t>
            </a:r>
            <a:endParaRPr lang="en-US" sz="2000" dirty="0" smtClean="0">
              <a:latin typeface="Times New Roman" pitchFamily="18" charset="0"/>
              <a:cs typeface="Times New Roman" pitchFamily="18" charset="0"/>
            </a:endParaRPr>
          </a:p>
          <a:p>
            <a:pPr lvl="0"/>
            <a:endParaRPr lang="en-IN" sz="2000" dirty="0" smtClean="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[4] Jing, Q.; Bai, H.; Luo, W.; Cai, B.; Xu, H. A top-bottom method for city-scale energy-related CO2 emissions estimation: A case study of 41 Chinese cities. J. Clean. Prod. 2018, 202, 444–455. </a:t>
            </a:r>
          </a:p>
          <a:p>
            <a:pPr lvl="0"/>
            <a:endParaRPr lang="en-US" sz="2000" dirty="0" smtClean="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[5] Wang, H.; Chen, Z.; Wu, X.; Nie, X. Can a carbon trading system promote the transformation of a low-carbon economy under the framework of the porter hypothesis?—Empirical analysis based on the PSM-DID method. Energy Policy 2019, 129, 930–938. </a:t>
            </a:r>
            <a:endParaRPr lang="en-US" sz="2000" dirty="0" smtClean="0">
              <a:latin typeface="Times New Roman" pitchFamily="18" charset="0"/>
              <a:cs typeface="Times New Roman" pitchFamily="18" charset="0"/>
            </a:endParaRPr>
          </a:p>
          <a:p>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and drawn vintage Vector text Thank you on white background. Calligraphy  lettering illustration EPS10 418269 Vector Art at Vecteezy"/>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592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365125"/>
            <a:ext cx="10515600" cy="1325563"/>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Abstract/Introduction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r>
              <a:rPr lang="en-US" sz="2200" dirty="0">
                <a:latin typeface="Times New Roman" panose="02020603050405020304" pitchFamily="18" charset="0"/>
                <a:cs typeface="Times New Roman" panose="02020603050405020304" pitchFamily="18" charset="0"/>
              </a:rPr>
              <a:t>The emission of carbon dioxide (CO2) into the Earth's atmosphere is a critical issue that has garnered increasing attention in the context of global environmental sustainability</a:t>
            </a:r>
            <a:r>
              <a:rPr lang="en-US" sz="2200" dirty="0" smtClean="0">
                <a:latin typeface="Times New Roman" panose="02020603050405020304" pitchFamily="18" charset="0"/>
                <a:cs typeface="Times New Roman" panose="02020603050405020304" pitchFamily="18" charset="0"/>
              </a:rPr>
              <a:t>.</a:t>
            </a:r>
          </a:p>
          <a:p>
            <a:pPr marL="0" indent="0"/>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This abstract provides an overview of the current state of CO2 emissions, their environmental impact, and explores potential sustainable solutions. CO2, primarily generated from human activities such as fossil fuel combustion, deforestation, and industrial processes, contributes significantly to the greenhouse effect and climate </a:t>
            </a:r>
            <a:r>
              <a:rPr lang="en-US" sz="2200" dirty="0" smtClean="0">
                <a:latin typeface="Times New Roman" panose="02020603050405020304" pitchFamily="18" charset="0"/>
                <a:cs typeface="Times New Roman" panose="02020603050405020304" pitchFamily="18" charset="0"/>
              </a:rPr>
              <a:t>change.</a:t>
            </a:r>
          </a:p>
          <a:p>
            <a:pPr marL="0" indent="0"/>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Furthermore, it delves into innovative approaches and technologies aimed at mitigating CO2 emissions, including renewable energy sources, carbon capture and storage, and policy measures to incentivize sustainable practices. Understanding the complexities of CO2 emissions and implementing effective strategies to reduce them is crucial for addressing the challenges posed by climate change and fostering a more sustainable future.</a:t>
            </a:r>
          </a:p>
        </p:txBody>
      </p:sp>
    </p:spTree>
    <p:extLst>
      <p:ext uri="{BB962C8B-B14F-4D97-AF65-F5344CB8AC3E}">
        <p14:creationId xmlns="" xmlns:p14="http://schemas.microsoft.com/office/powerpoint/2010/main" val="140857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503" y="365125"/>
            <a:ext cx="10515600" cy="1325563"/>
          </a:xfrm>
        </p:spPr>
        <p:txBody>
          <a:bodyPr>
            <a:normAutofit/>
          </a:bodyPr>
          <a:lstStyle/>
          <a:p>
            <a:r>
              <a:rPr lang="en-US" sz="2400" b="1" dirty="0" smtClean="0">
                <a:latin typeface="Times New Roman" panose="02020603050405020304" pitchFamily="18" charset="0"/>
                <a:cs typeface="Times New Roman" panose="02020603050405020304" pitchFamily="18" charset="0"/>
              </a:rPr>
              <a:t>Literature survey/Existing system:</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200" dirty="0" smtClean="0"/>
              <a:t>K-Nearest neighbours (KNN) is a simple yet powerful supervised machine learning algorithm used for classification and regression tasks.</a:t>
            </a:r>
          </a:p>
          <a:p>
            <a:r>
              <a:rPr lang="en-IN" sz="2200" dirty="0" smtClean="0"/>
              <a:t> It's based on the idea that data points with similar features tend to belong to the same class or have similar values in the case of regression. </a:t>
            </a:r>
          </a:p>
          <a:p>
            <a:r>
              <a:rPr lang="en-IN" sz="2200" dirty="0" smtClean="0"/>
              <a:t> KNN is a distance-based classification algorithm. It assigns a new data point to the majority class of its k-nearest neighbours. </a:t>
            </a:r>
          </a:p>
          <a:p>
            <a:r>
              <a:rPr lang="en-IN" sz="2200" dirty="0" smtClean="0"/>
              <a:t>The choice of 'k' (the number of neighbours) is a crucial hyper parameter that impacts the model's performance. KNN is an instance-based learning method, meaning it doesn't build a model during training. Instead, it memorizes the entire training dataset and uses it for predictions.</a:t>
            </a:r>
            <a:endParaRPr lang="en-US" sz="2200" dirty="0"/>
          </a:p>
        </p:txBody>
      </p:sp>
    </p:spTree>
    <p:extLst>
      <p:ext uri="{BB962C8B-B14F-4D97-AF65-F5344CB8AC3E}">
        <p14:creationId xmlns="" xmlns:p14="http://schemas.microsoft.com/office/powerpoint/2010/main" val="46732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K-Nearest Neighbor(KNN) Algorithm for Machine Learning"/>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220978" y="1005840"/>
            <a:ext cx="5715000" cy="2857500"/>
          </a:xfrm>
          <a:prstGeom prst="rect">
            <a:avLst/>
          </a:prstGeom>
          <a:noFill/>
          <a:ln>
            <a:noFill/>
          </a:ln>
        </p:spPr>
      </p:pic>
      <p:pic>
        <p:nvPicPr>
          <p:cNvPr id="6" name="Picture 5" descr="K-Nearest Neighbor(KNN) Algorithm for Machine Learning"/>
          <p:cNvPicPr/>
          <p:nvPr/>
        </p:nvPicPr>
        <p:blipFill rotWithShape="1">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t="-1200" b="10400"/>
          <a:stretch/>
        </p:blipFill>
        <p:spPr bwMode="auto">
          <a:xfrm>
            <a:off x="6771459" y="601980"/>
            <a:ext cx="4762500" cy="3459480"/>
          </a:xfrm>
          <a:prstGeom prst="rect">
            <a:avLst/>
          </a:prstGeom>
          <a:noFill/>
          <a:ln>
            <a:noFill/>
          </a:ln>
          <a:extLst>
            <a:ext uri="{53640926-AAD7-44D8-BBD7-CCE9431645EC}">
              <a14:shadowObscured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pic>
      <p:sp>
        <p:nvSpPr>
          <p:cNvPr id="8" name="TextBox 7"/>
          <p:cNvSpPr txBox="1"/>
          <p:nvPr/>
        </p:nvSpPr>
        <p:spPr>
          <a:xfrm>
            <a:off x="1058091" y="4676503"/>
            <a:ext cx="4506686"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KNN Initialization</a:t>
            </a:r>
            <a:endParaRPr lang="en-US" sz="2400" b="1" dirty="0">
              <a:latin typeface="Times New Roman" pitchFamily="18" charset="0"/>
              <a:cs typeface="Times New Roman" pitchFamily="18" charset="0"/>
            </a:endParaRPr>
          </a:p>
        </p:txBody>
      </p:sp>
      <p:sp>
        <p:nvSpPr>
          <p:cNvPr id="9" name="TextBox 8"/>
          <p:cNvSpPr txBox="1"/>
          <p:nvPr/>
        </p:nvSpPr>
        <p:spPr>
          <a:xfrm>
            <a:off x="7602583" y="4767943"/>
            <a:ext cx="3487783" cy="830997"/>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Distance measurement in KNN</a:t>
            </a:r>
            <a:endParaRPr lang="en-US" sz="24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629" y="352062"/>
            <a:ext cx="10515600" cy="1325563"/>
          </a:xfrm>
        </p:spPr>
        <p:txBody>
          <a:bodyPr>
            <a:normAutofit/>
          </a:bodyPr>
          <a:lstStyle/>
          <a:p>
            <a:r>
              <a:rPr lang="en-US" sz="2400" b="1" dirty="0" smtClean="0">
                <a:latin typeface="Times New Roman" panose="02020603050405020304" pitchFamily="18" charset="0"/>
                <a:cs typeface="Times New Roman" panose="02020603050405020304" pitchFamily="18" charset="0"/>
              </a:rPr>
              <a:t>Disadvantages of existing system:</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r>
              <a:rPr lang="en-IN" sz="2200" dirty="0" smtClean="0">
                <a:latin typeface="Times New Roman" pitchFamily="18" charset="0"/>
                <a:cs typeface="Times New Roman" pitchFamily="18" charset="0"/>
              </a:rPr>
              <a:t>  KNN's performance is highly dependent on the choice of distance metric. The algorithm may yield different results with different distance metrics (e.g., Euclidean, Manhattan, etc.), and selecting the right metric can be challenging.</a:t>
            </a:r>
          </a:p>
          <a:p>
            <a:pPr marL="0" lvl="0" indent="0"/>
            <a:r>
              <a:rPr lang="en-IN" sz="2200" dirty="0" smtClean="0">
                <a:latin typeface="Times New Roman" pitchFamily="18" charset="0"/>
                <a:cs typeface="Times New Roman" pitchFamily="18" charset="0"/>
              </a:rPr>
              <a:t>  KNN requires calculating the distance between the query point and all data points in the training set. For large datasets, this can be computationally expensive and slow, making real-time predictions difficult.</a:t>
            </a:r>
          </a:p>
          <a:p>
            <a:pPr marL="0" lvl="0" indent="0"/>
            <a:r>
              <a:rPr lang="en-IN" sz="2200" dirty="0" smtClean="0">
                <a:latin typeface="Times New Roman" pitchFamily="18" charset="0"/>
                <a:cs typeface="Times New Roman" pitchFamily="18" charset="0"/>
              </a:rPr>
              <a:t>  In high-dimensional feature spaces, the distance between data points becomes less meaningful. This phenomenon, known as the "curse of dimensionality," can adversely affect KNN's performance, as distances lose their discriminatory power</a:t>
            </a:r>
            <a:endParaRPr lang="en-US" sz="2200" dirty="0" smtClean="0">
              <a:latin typeface="Times New Roman" pitchFamily="18" charset="0"/>
              <a:cs typeface="Times New Roman" pitchFamily="18" charset="0"/>
            </a:endParaRPr>
          </a:p>
          <a:p>
            <a:pPr marL="0" lvl="0" indent="0"/>
            <a:r>
              <a:rPr lang="en-IN" sz="2200" dirty="0" smtClean="0">
                <a:latin typeface="Times New Roman" pitchFamily="18" charset="0"/>
                <a:cs typeface="Times New Roman" pitchFamily="18" charset="0"/>
              </a:rPr>
              <a:t> KNN is sensitive to noisy data or outliers, as they can significantly affect the distance calculations. Outliers can lead to incorrect predictions and decrease model performance</a:t>
            </a:r>
            <a:r>
              <a:rPr lang="en-IN" sz="2200" dirty="0" smtClean="0">
                <a:latin typeface="Times New Roman" pitchFamily="18" charset="0"/>
                <a:cs typeface="Times New Roman" pitchFamily="18" charset="0"/>
              </a:rPr>
              <a:t>. For </a:t>
            </a:r>
            <a:r>
              <a:rPr lang="en-IN" sz="2200" dirty="0" smtClean="0">
                <a:latin typeface="Times New Roman" pitchFamily="18" charset="0"/>
                <a:cs typeface="Times New Roman" pitchFamily="18" charset="0"/>
              </a:rPr>
              <a:t>large datasets, this can consume a substantial amount of memory.</a:t>
            </a:r>
            <a:endParaRPr lang="en-US" sz="2200" dirty="0" smtClean="0">
              <a:latin typeface="Times New Roman" pitchFamily="18" charset="0"/>
              <a:cs typeface="Times New Roman" pitchFamily="18" charset="0"/>
            </a:endParaRPr>
          </a:p>
          <a:p>
            <a:pPr marL="0" indent="0"/>
            <a:endParaRPr lang="en-US" sz="2200" dirty="0">
              <a:latin typeface="Times New Roman" pitchFamily="18" charset="0"/>
              <a:cs typeface="Times New Roman" pitchFamily="18" charset="0"/>
            </a:endParaRPr>
          </a:p>
        </p:txBody>
      </p:sp>
    </p:spTree>
    <p:extLst>
      <p:ext uri="{BB962C8B-B14F-4D97-AF65-F5344CB8AC3E}">
        <p14:creationId xmlns="" xmlns:p14="http://schemas.microsoft.com/office/powerpoint/2010/main" val="267145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414" y="390699"/>
            <a:ext cx="10515600" cy="1325563"/>
          </a:xfrm>
        </p:spPr>
        <p:txBody>
          <a:bodyPr>
            <a:normAutofit/>
          </a:bodyPr>
          <a:lstStyle/>
          <a:p>
            <a:r>
              <a:rPr lang="en-US" sz="2400" b="1" dirty="0" smtClean="0">
                <a:latin typeface="Times New Roman" pitchFamily="18" charset="0"/>
                <a:cs typeface="Times New Roman" pitchFamily="18" charset="0"/>
              </a:rPr>
              <a:t>Proposed System:</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748048" y="1845235"/>
            <a:ext cx="10515600" cy="4351338"/>
          </a:xfrm>
        </p:spPr>
        <p:txBody>
          <a:bodyPr>
            <a:noAutofit/>
          </a:bodyPr>
          <a:lstStyle/>
          <a:p>
            <a:pPr marL="0" indent="0"/>
            <a:r>
              <a:rPr lang="en-US" sz="2200" dirty="0" smtClean="0">
                <a:latin typeface="Times New Roman" pitchFamily="18" charset="0"/>
                <a:cs typeface="Times New Roman" pitchFamily="18" charset="0"/>
              </a:rPr>
              <a:t>  We generally follow 6 steps in order to optimize the prediction of emission of CO2 and forecasting under machine learning. They are:</a:t>
            </a:r>
          </a:p>
          <a:p>
            <a:pPr marL="0" indent="0">
              <a:buNone/>
            </a:pPr>
            <a:endParaRPr lang="en-US" sz="2200" dirty="0" smtClean="0">
              <a:latin typeface="Times New Roman" pitchFamily="18" charset="0"/>
              <a:cs typeface="Times New Roman" pitchFamily="18" charset="0"/>
            </a:endParaRPr>
          </a:p>
          <a:p>
            <a:pPr marL="457200" indent="-457200">
              <a:buFont typeface="+mj-lt"/>
              <a:buAutoNum type="arabicPeriod"/>
            </a:pPr>
            <a:r>
              <a:rPr lang="en-IN" sz="2200" dirty="0" smtClean="0">
                <a:latin typeface="Times New Roman" pitchFamily="18" charset="0"/>
                <a:cs typeface="Times New Roman" pitchFamily="18" charset="0"/>
              </a:rPr>
              <a:t>Exploratory Data Analysis (EDA)</a:t>
            </a:r>
            <a:endParaRPr lang="en-US" sz="2200" dirty="0" smtClean="0">
              <a:latin typeface="Times New Roman" pitchFamily="18" charset="0"/>
              <a:cs typeface="Times New Roman" pitchFamily="18" charset="0"/>
            </a:endParaRPr>
          </a:p>
          <a:p>
            <a:pPr marL="457200" indent="-457200">
              <a:buFont typeface="+mj-lt"/>
              <a:buAutoNum type="arabicPeriod"/>
            </a:pPr>
            <a:r>
              <a:rPr lang="en-IN" sz="2200" dirty="0" smtClean="0">
                <a:latin typeface="Times New Roman" pitchFamily="18" charset="0"/>
                <a:cs typeface="Times New Roman" pitchFamily="18" charset="0"/>
              </a:rPr>
              <a:t>Data Pre-processing</a:t>
            </a:r>
            <a:endParaRPr lang="en-US" sz="2200" dirty="0" smtClean="0">
              <a:latin typeface="Times New Roman" pitchFamily="18" charset="0"/>
              <a:cs typeface="Times New Roman" pitchFamily="18" charset="0"/>
            </a:endParaRPr>
          </a:p>
          <a:p>
            <a:pPr marL="457200" indent="-457200">
              <a:buFont typeface="+mj-lt"/>
              <a:buAutoNum type="arabicPeriod"/>
            </a:pPr>
            <a:r>
              <a:rPr lang="en-IN" sz="2200" dirty="0" smtClean="0">
                <a:latin typeface="Times New Roman" pitchFamily="18" charset="0"/>
                <a:cs typeface="Times New Roman" pitchFamily="18" charset="0"/>
              </a:rPr>
              <a:t>Existing KNN Model</a:t>
            </a:r>
            <a:endParaRPr lang="en-US" sz="2200" dirty="0" smtClean="0">
              <a:latin typeface="Times New Roman" pitchFamily="18" charset="0"/>
              <a:cs typeface="Times New Roman" pitchFamily="18" charset="0"/>
            </a:endParaRPr>
          </a:p>
          <a:p>
            <a:pPr marL="457200" indent="-457200">
              <a:buFont typeface="+mj-lt"/>
              <a:buAutoNum type="arabicPeriod"/>
            </a:pPr>
            <a:r>
              <a:rPr lang="en-IN" sz="2200" dirty="0" smtClean="0">
                <a:latin typeface="Times New Roman" pitchFamily="18" charset="0"/>
                <a:cs typeface="Times New Roman" pitchFamily="18" charset="0"/>
              </a:rPr>
              <a:t>Proposed KNN Model</a:t>
            </a:r>
            <a:endParaRPr lang="en-US" sz="2200" dirty="0" smtClean="0">
              <a:latin typeface="Times New Roman" pitchFamily="18" charset="0"/>
              <a:cs typeface="Times New Roman" pitchFamily="18" charset="0"/>
            </a:endParaRPr>
          </a:p>
          <a:p>
            <a:pPr marL="457200" indent="-457200">
              <a:buFont typeface="+mj-lt"/>
              <a:buAutoNum type="arabicPeriod"/>
            </a:pPr>
            <a:r>
              <a:rPr lang="en-IN" sz="2200" dirty="0" smtClean="0">
                <a:latin typeface="Times New Roman" pitchFamily="18" charset="0"/>
                <a:cs typeface="Times New Roman" pitchFamily="18" charset="0"/>
              </a:rPr>
              <a:t>Prediction</a:t>
            </a:r>
            <a:endParaRPr lang="en-US" sz="2200" dirty="0" smtClean="0">
              <a:latin typeface="Times New Roman" pitchFamily="18" charset="0"/>
              <a:cs typeface="Times New Roman" pitchFamily="18" charset="0"/>
            </a:endParaRPr>
          </a:p>
          <a:p>
            <a:pPr marL="457200" indent="-457200">
              <a:buFont typeface="+mj-lt"/>
              <a:buAutoNum type="arabicPeriod"/>
            </a:pPr>
            <a:r>
              <a:rPr lang="en-IN" sz="2200" dirty="0" smtClean="0">
                <a:latin typeface="Times New Roman" pitchFamily="18" charset="0"/>
                <a:cs typeface="Times New Roman" pitchFamily="18" charset="0"/>
              </a:rPr>
              <a:t>Performance Estimation</a:t>
            </a:r>
            <a:endParaRPr lang="en-US" sz="2200" dirty="0" smtClean="0">
              <a:latin typeface="Times New Roman" pitchFamily="18" charset="0"/>
              <a:cs typeface="Times New Roman" pitchFamily="18" charset="0"/>
            </a:endParaRPr>
          </a:p>
          <a:p>
            <a:pPr marL="457200" indent="-457200">
              <a:buFont typeface="+mj-lt"/>
              <a:buAutoNum type="arabicPeriod"/>
            </a:pPr>
            <a:endParaRPr lang="en-US" sz="2200" dirty="0" smtClean="0">
              <a:latin typeface="Times New Roman" pitchFamily="18" charset="0"/>
              <a:cs typeface="Times New Roman" pitchFamily="18" charset="0"/>
            </a:endParaRPr>
          </a:p>
          <a:p>
            <a:pPr marL="457200" indent="-457200">
              <a:buFont typeface="+mj-lt"/>
              <a:buAutoNum type="arabicPeriod"/>
            </a:pPr>
            <a:endParaRPr lang="en-US" sz="2200" dirty="0">
              <a:latin typeface="Times New Roman" pitchFamily="18" charset="0"/>
              <a:cs typeface="Times New Roman" pitchFamily="18" charset="0"/>
            </a:endParaRPr>
          </a:p>
        </p:txBody>
      </p:sp>
    </p:spTree>
    <p:extLst>
      <p:ext uri="{BB962C8B-B14F-4D97-AF65-F5344CB8AC3E}">
        <p14:creationId xmlns="" xmlns:p14="http://schemas.microsoft.com/office/powerpoint/2010/main" val="2753235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811" y="352062"/>
            <a:ext cx="10515600" cy="1325563"/>
          </a:xfrm>
        </p:spPr>
        <p:txBody>
          <a:bodyPr>
            <a:normAutofit/>
          </a:bodyPr>
          <a:lstStyle/>
          <a:p>
            <a:r>
              <a:rPr lang="en-US" sz="2400" b="1" dirty="0" smtClean="0">
                <a:latin typeface="Times New Roman" pitchFamily="18" charset="0"/>
                <a:cs typeface="Times New Roman" pitchFamily="18" charset="0"/>
              </a:rPr>
              <a:t>Advantages of proposed system:</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4"/>
            <a:ext cx="10515600" cy="4601301"/>
          </a:xfrm>
        </p:spPr>
        <p:txBody>
          <a:bodyPr>
            <a:normAutofit lnSpcReduction="10000"/>
          </a:bodyPr>
          <a:lstStyle/>
          <a:p>
            <a:pPr marL="0" indent="0"/>
            <a:r>
              <a:rPr lang="en-US" sz="2200" dirty="0" smtClean="0">
                <a:latin typeface="Times New Roman" pitchFamily="18" charset="0"/>
                <a:cs typeface="Times New Roman" pitchFamily="18" charset="0"/>
              </a:rPr>
              <a:t>  Data Driven Insights</a:t>
            </a:r>
          </a:p>
          <a:p>
            <a:pPr marL="0" indent="0"/>
            <a:endParaRPr lang="en-US" sz="2200" dirty="0" smtClean="0">
              <a:latin typeface="Times New Roman" pitchFamily="18" charset="0"/>
              <a:cs typeface="Times New Roman" pitchFamily="18" charset="0"/>
            </a:endParaRPr>
          </a:p>
          <a:p>
            <a:pPr marL="0" indent="0"/>
            <a:r>
              <a:rPr lang="en-US" sz="2200" dirty="0" smtClean="0">
                <a:latin typeface="Times New Roman" pitchFamily="18" charset="0"/>
                <a:cs typeface="Times New Roman" pitchFamily="18" charset="0"/>
              </a:rPr>
              <a:t>  Baseline Model</a:t>
            </a:r>
          </a:p>
          <a:p>
            <a:pPr marL="0" indent="0"/>
            <a:endParaRPr lang="en-US" sz="2200" dirty="0" smtClean="0">
              <a:latin typeface="Times New Roman" pitchFamily="18" charset="0"/>
              <a:cs typeface="Times New Roman" pitchFamily="18" charset="0"/>
            </a:endParaRPr>
          </a:p>
          <a:p>
            <a:pPr marL="0" indent="0"/>
            <a:r>
              <a:rPr lang="en-IN" sz="2200" dirty="0" smtClean="0">
                <a:latin typeface="Times New Roman" pitchFamily="18" charset="0"/>
                <a:cs typeface="Times New Roman" pitchFamily="18" charset="0"/>
              </a:rPr>
              <a:t>  Prediction Capability</a:t>
            </a:r>
          </a:p>
          <a:p>
            <a:pPr marL="0" indent="0"/>
            <a:endParaRPr lang="en-IN" sz="2200" dirty="0" smtClean="0">
              <a:latin typeface="Times New Roman" pitchFamily="18" charset="0"/>
              <a:cs typeface="Times New Roman" pitchFamily="18" charset="0"/>
            </a:endParaRPr>
          </a:p>
          <a:p>
            <a:pPr marL="0" indent="0"/>
            <a:r>
              <a:rPr lang="en-IN" sz="2200" dirty="0" smtClean="0">
                <a:latin typeface="Times New Roman" pitchFamily="18" charset="0"/>
                <a:cs typeface="Times New Roman" pitchFamily="18" charset="0"/>
              </a:rPr>
              <a:t>  Performance Evaluation</a:t>
            </a:r>
          </a:p>
          <a:p>
            <a:pPr marL="0" indent="0"/>
            <a:endParaRPr lang="en-IN" sz="2200" dirty="0" smtClean="0">
              <a:latin typeface="Times New Roman" pitchFamily="18" charset="0"/>
              <a:cs typeface="Times New Roman" pitchFamily="18" charset="0"/>
            </a:endParaRPr>
          </a:p>
          <a:p>
            <a:pPr marL="0" indent="0"/>
            <a:r>
              <a:rPr lang="en-IN" sz="2200" dirty="0" smtClean="0">
                <a:latin typeface="Times New Roman" pitchFamily="18" charset="0"/>
                <a:cs typeface="Times New Roman" pitchFamily="18" charset="0"/>
              </a:rPr>
              <a:t>  Sustainability Impact</a:t>
            </a:r>
          </a:p>
          <a:p>
            <a:pPr marL="0" indent="0"/>
            <a:endParaRPr lang="en-IN" sz="2200" dirty="0" smtClean="0">
              <a:latin typeface="Times New Roman" pitchFamily="18" charset="0"/>
              <a:cs typeface="Times New Roman" pitchFamily="18" charset="0"/>
            </a:endParaRPr>
          </a:p>
          <a:p>
            <a:pPr marL="0" indent="0"/>
            <a:r>
              <a:rPr lang="en-IN" sz="2200" dirty="0" smtClean="0">
                <a:latin typeface="Times New Roman" pitchFamily="18" charset="0"/>
                <a:cs typeface="Times New Roman" pitchFamily="18" charset="0"/>
              </a:rPr>
              <a:t>  Research Expansion</a:t>
            </a:r>
          </a:p>
        </p:txBody>
      </p:sp>
    </p:spTree>
    <p:extLst>
      <p:ext uri="{BB962C8B-B14F-4D97-AF65-F5344CB8AC3E}">
        <p14:creationId xmlns="" xmlns:p14="http://schemas.microsoft.com/office/powerpoint/2010/main" val="944308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model&#10;&#10;Description automatically generated"/>
          <p:cNvPicPr/>
          <p:nvPr/>
        </p:nvPicPr>
        <p:blipFill>
          <a:blip r:embed="rId2" cstate="print"/>
          <a:stretch>
            <a:fillRect/>
          </a:stretch>
        </p:blipFill>
        <p:spPr>
          <a:xfrm>
            <a:off x="0" y="0"/>
            <a:ext cx="6100354" cy="6858000"/>
          </a:xfrm>
          <a:prstGeom prst="rect">
            <a:avLst/>
          </a:prstGeom>
        </p:spPr>
      </p:pic>
      <p:sp>
        <p:nvSpPr>
          <p:cNvPr id="5" name="TextBox 4"/>
          <p:cNvSpPr txBox="1"/>
          <p:nvPr/>
        </p:nvSpPr>
        <p:spPr>
          <a:xfrm>
            <a:off x="7707085" y="2952206"/>
            <a:ext cx="3683726" cy="830997"/>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Block Diagram of proposed system</a:t>
            </a:r>
            <a:endParaRPr lang="en-US" sz="2400"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1500</Words>
  <Application>Microsoft Office PowerPoint</Application>
  <PresentationFormat>Custom</PresentationFormat>
  <Paragraphs>110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Machine Learning Model for Prediction and Forecasting of CO2 Emission with Exploratory Data Analysis:</vt:lpstr>
      <vt:lpstr>Contents:</vt:lpstr>
      <vt:lpstr>Abstract/Introduction:</vt:lpstr>
      <vt:lpstr>Literature survey/Existing system:</vt:lpstr>
      <vt:lpstr>Slide 5</vt:lpstr>
      <vt:lpstr>Disadvantages of existing system:</vt:lpstr>
      <vt:lpstr>Proposed System:</vt:lpstr>
      <vt:lpstr>Advantages of proposed system:</vt:lpstr>
      <vt:lpstr>Slide 9</vt:lpstr>
      <vt:lpstr>Slide 10</vt:lpstr>
      <vt:lpstr>Hardware and Software Requirements:</vt:lpstr>
      <vt:lpstr>UML Diagrams:</vt:lpstr>
      <vt:lpstr>Slide 13</vt:lpstr>
      <vt:lpstr>Slide 14</vt:lpstr>
      <vt:lpstr>Slide 15</vt:lpstr>
      <vt:lpstr>Slide 16</vt:lpstr>
      <vt:lpstr>Slide 17</vt:lpstr>
      <vt:lpstr>Slide 18</vt:lpstr>
      <vt:lpstr>Slide 19</vt:lpstr>
      <vt:lpstr>Slide 20</vt:lpstr>
      <vt:lpstr>Future Scope:</vt:lpstr>
      <vt:lpstr>Conclusion:</vt:lpstr>
      <vt:lpstr>References:</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for prediction and forecasting of CO2 emission with exploratory data analysis</dc:title>
  <dc:creator>Jyothi</dc:creator>
  <cp:lastModifiedBy>HP</cp:lastModifiedBy>
  <cp:revision>107</cp:revision>
  <dcterms:created xsi:type="dcterms:W3CDTF">2023-11-02T15:47:04Z</dcterms:created>
  <dcterms:modified xsi:type="dcterms:W3CDTF">2024-04-03T14:35:23Z</dcterms:modified>
</cp:coreProperties>
</file>