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10" r:id="rId5"/>
    <p:sldId id="383" r:id="rId6"/>
    <p:sldId id="430" r:id="rId7"/>
    <p:sldId id="389" r:id="rId8"/>
    <p:sldId id="391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397" r:id="rId17"/>
    <p:sldId id="408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AB754-DDC7-99E1-12FD-E88CE05491C8}" v="1496" dt="2025-04-22T22:17:36.37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554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84DB3-BB91-4620-8FA6-0572E05B46ED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87BB22-85A7-4913-A863-FDD461F60667}">
      <dgm:prSet/>
      <dgm:spPr/>
      <dgm:t>
        <a:bodyPr/>
        <a:lstStyle/>
        <a:p>
          <a:r>
            <a:rPr lang="en-US" b="0" dirty="0"/>
            <a:t>Pairs Trading: A Proven, Profitable, Market-Neutral Strategy</a:t>
          </a:r>
          <a:endParaRPr lang="en-US" dirty="0"/>
        </a:p>
      </dgm:t>
    </dgm:pt>
    <dgm:pt modelId="{0C1BB97B-0A6F-4D63-8837-D2A694D81147}" type="parTrans" cxnId="{9F1B542B-B9AA-4F8C-8F07-A154C7B307D0}">
      <dgm:prSet/>
      <dgm:spPr/>
      <dgm:t>
        <a:bodyPr/>
        <a:lstStyle/>
        <a:p>
          <a:endParaRPr lang="en-US"/>
        </a:p>
      </dgm:t>
    </dgm:pt>
    <dgm:pt modelId="{69EA3ED4-5122-441D-B90E-C320E466EE2A}" type="sibTrans" cxnId="{9F1B542B-B9AA-4F8C-8F07-A154C7B307D0}">
      <dgm:prSet/>
      <dgm:spPr/>
      <dgm:t>
        <a:bodyPr/>
        <a:lstStyle/>
        <a:p>
          <a:endParaRPr lang="en-US"/>
        </a:p>
      </dgm:t>
    </dgm:pt>
    <dgm:pt modelId="{8A201763-ED1B-4B08-BAA7-F41D9A30C517}">
      <dgm:prSet/>
      <dgm:spPr/>
      <dgm:t>
        <a:bodyPr/>
        <a:lstStyle/>
        <a:p>
          <a:r>
            <a:rPr lang="en-US" b="0" dirty="0"/>
            <a:t>Selected Candidate Pairs</a:t>
          </a:r>
          <a:endParaRPr lang="en-US" dirty="0"/>
        </a:p>
      </dgm:t>
    </dgm:pt>
    <dgm:pt modelId="{9D6D4DC4-10F6-41AC-BE5E-DEDCC35B6D12}" type="parTrans" cxnId="{A84C559A-B462-407B-9808-C19B71977D23}">
      <dgm:prSet/>
      <dgm:spPr/>
      <dgm:t>
        <a:bodyPr/>
        <a:lstStyle/>
        <a:p>
          <a:endParaRPr lang="en-US"/>
        </a:p>
      </dgm:t>
    </dgm:pt>
    <dgm:pt modelId="{BBEEE73A-E955-4882-AC5E-931B90660DF0}" type="sibTrans" cxnId="{A84C559A-B462-407B-9808-C19B71977D23}">
      <dgm:prSet/>
      <dgm:spPr/>
      <dgm:t>
        <a:bodyPr/>
        <a:lstStyle/>
        <a:p>
          <a:endParaRPr lang="en-US"/>
        </a:p>
      </dgm:t>
    </dgm:pt>
    <dgm:pt modelId="{C5A9181D-D7D7-4350-B0B6-86479546E6FF}">
      <dgm:prSet/>
      <dgm:spPr/>
      <dgm:t>
        <a:bodyPr/>
        <a:lstStyle/>
        <a:p>
          <a:r>
            <a:rPr lang="en-US" b="0" dirty="0"/>
            <a:t>CVX/XOM Passed Cointegration — Strong Mean-Reverting Behavior</a:t>
          </a:r>
          <a:endParaRPr lang="en-US" dirty="0"/>
        </a:p>
      </dgm:t>
    </dgm:pt>
    <dgm:pt modelId="{51A57FA1-E751-45CA-96A9-89F099DC8CB7}" type="parTrans" cxnId="{E2AD6368-4BA6-400D-B9E6-96A13F3FE83B}">
      <dgm:prSet/>
      <dgm:spPr/>
      <dgm:t>
        <a:bodyPr/>
        <a:lstStyle/>
        <a:p>
          <a:endParaRPr lang="en-US"/>
        </a:p>
      </dgm:t>
    </dgm:pt>
    <dgm:pt modelId="{60B0CF59-FE99-42E7-A36E-C258E27B251B}" type="sibTrans" cxnId="{E2AD6368-4BA6-400D-B9E6-96A13F3FE83B}">
      <dgm:prSet/>
      <dgm:spPr/>
      <dgm:t>
        <a:bodyPr/>
        <a:lstStyle/>
        <a:p>
          <a:endParaRPr lang="en-US"/>
        </a:p>
      </dgm:t>
    </dgm:pt>
    <dgm:pt modelId="{E82CCAE9-3D90-4303-A0A9-3E1718171952}">
      <dgm:prSet/>
      <dgm:spPr/>
      <dgm:t>
        <a:bodyPr/>
        <a:lstStyle/>
        <a:p>
          <a:r>
            <a:rPr lang="en-US" b="0" dirty="0"/>
            <a:t>Optimizing Entry/Exit Signals by Volatility Regime</a:t>
          </a:r>
          <a:endParaRPr lang="en-US" dirty="0"/>
        </a:p>
      </dgm:t>
    </dgm:pt>
    <dgm:pt modelId="{923EFBD3-A502-45EE-9A38-6F5A059C43DD}" type="parTrans" cxnId="{21FF59D4-91D0-48B2-AA17-28304421E28B}">
      <dgm:prSet/>
      <dgm:spPr/>
      <dgm:t>
        <a:bodyPr/>
        <a:lstStyle/>
        <a:p>
          <a:endParaRPr lang="en-US"/>
        </a:p>
      </dgm:t>
    </dgm:pt>
    <dgm:pt modelId="{891B4545-52AB-41C8-8714-4EA945C74B37}" type="sibTrans" cxnId="{21FF59D4-91D0-48B2-AA17-28304421E28B}">
      <dgm:prSet/>
      <dgm:spPr/>
      <dgm:t>
        <a:bodyPr/>
        <a:lstStyle/>
        <a:p>
          <a:endParaRPr lang="en-US"/>
        </a:p>
      </dgm:t>
    </dgm:pt>
    <dgm:pt modelId="{D4D7B02E-5F71-453F-B73E-A9977A739566}">
      <dgm:prSet/>
      <dgm:spPr/>
      <dgm:t>
        <a:bodyPr/>
        <a:lstStyle/>
        <a:p>
          <a:r>
            <a:rPr lang="en-US" b="0" u="none" dirty="0"/>
            <a:t>Evaluating Strategy Performance Under Realistic Transaction Costs</a:t>
          </a:r>
          <a:endParaRPr lang="en-US" u="none" dirty="0"/>
        </a:p>
      </dgm:t>
    </dgm:pt>
    <dgm:pt modelId="{1C40D4CE-2CD7-45D1-9DFC-42092D32AFD3}" type="parTrans" cxnId="{1674DBE9-ED9E-44D2-ACE0-0D026AEB039B}">
      <dgm:prSet/>
      <dgm:spPr/>
      <dgm:t>
        <a:bodyPr/>
        <a:lstStyle/>
        <a:p>
          <a:endParaRPr lang="en-US"/>
        </a:p>
      </dgm:t>
    </dgm:pt>
    <dgm:pt modelId="{7BC96A5A-2C28-44D5-82FC-D1E56EF86108}" type="sibTrans" cxnId="{1674DBE9-ED9E-44D2-ACE0-0D026AEB039B}">
      <dgm:prSet/>
      <dgm:spPr/>
      <dgm:t>
        <a:bodyPr/>
        <a:lstStyle/>
        <a:p>
          <a:endParaRPr lang="en-US"/>
        </a:p>
      </dgm:t>
    </dgm:pt>
    <dgm:pt modelId="{3563F25A-D275-4603-B45B-C9BA39FD2BF6}">
      <dgm:prSet/>
      <dgm:spPr/>
      <dgm:t>
        <a:bodyPr/>
        <a:lstStyle/>
        <a:p>
          <a:r>
            <a:rPr lang="en-US" b="0" u="none" dirty="0"/>
            <a:t>Risk-Adjusted Performance Analysis</a:t>
          </a:r>
          <a:endParaRPr lang="en-US" u="none" dirty="0"/>
        </a:p>
      </dgm:t>
    </dgm:pt>
    <dgm:pt modelId="{BEFB9CAC-1F1F-46BD-AE32-84885D28407E}" type="parTrans" cxnId="{515F44E7-DC36-42EC-90BC-A0C9FDC01315}">
      <dgm:prSet/>
      <dgm:spPr/>
      <dgm:t>
        <a:bodyPr/>
        <a:lstStyle/>
        <a:p>
          <a:endParaRPr lang="en-US"/>
        </a:p>
      </dgm:t>
    </dgm:pt>
    <dgm:pt modelId="{36EC7038-AEC4-42F4-BCA9-F3E79B04248C}" type="sibTrans" cxnId="{515F44E7-DC36-42EC-90BC-A0C9FDC01315}">
      <dgm:prSet/>
      <dgm:spPr/>
      <dgm:t>
        <a:bodyPr/>
        <a:lstStyle/>
        <a:p>
          <a:endParaRPr lang="en-US"/>
        </a:p>
      </dgm:t>
    </dgm:pt>
    <dgm:pt modelId="{EB103483-160C-445C-9D43-B3FD82349721}">
      <dgm:prSet/>
      <dgm:spPr/>
      <dgm:t>
        <a:bodyPr/>
        <a:lstStyle/>
        <a:p>
          <a:r>
            <a:rPr lang="en-US" b="0" dirty="0"/>
            <a:t>Z-Score Parameter Stability Analysis</a:t>
          </a:r>
          <a:endParaRPr lang="en-US" dirty="0"/>
        </a:p>
      </dgm:t>
    </dgm:pt>
    <dgm:pt modelId="{C8072BA9-F81B-4A42-B870-524C989E924B}" type="parTrans" cxnId="{EC93DD34-ACAA-4260-8776-00A63C125F1D}">
      <dgm:prSet/>
      <dgm:spPr/>
      <dgm:t>
        <a:bodyPr/>
        <a:lstStyle/>
        <a:p>
          <a:endParaRPr lang="en-US"/>
        </a:p>
      </dgm:t>
    </dgm:pt>
    <dgm:pt modelId="{9E98FE83-9B95-4EA6-A1CE-235550F486EF}" type="sibTrans" cxnId="{EC93DD34-ACAA-4260-8776-00A63C125F1D}">
      <dgm:prSet/>
      <dgm:spPr/>
      <dgm:t>
        <a:bodyPr/>
        <a:lstStyle/>
        <a:p>
          <a:endParaRPr lang="en-US"/>
        </a:p>
      </dgm:t>
    </dgm:pt>
    <dgm:pt modelId="{1A3544E1-25F4-4D74-A5F3-BE233E939B4A}">
      <dgm:prSet/>
      <dgm:spPr/>
      <dgm:t>
        <a:bodyPr/>
        <a:lstStyle/>
        <a:p>
          <a:r>
            <a:rPr lang="en-US" b="0" dirty="0"/>
            <a:t>2024 Walk-Forward Test (out of Sample): Real-World Validation</a:t>
          </a:r>
          <a:endParaRPr lang="en-US" dirty="0"/>
        </a:p>
      </dgm:t>
    </dgm:pt>
    <dgm:pt modelId="{D3FA4B8B-3DF3-4E7A-809C-8DA5F9F6E73B}" type="parTrans" cxnId="{585352FB-5956-4C1D-8251-2CE0FB0F4798}">
      <dgm:prSet/>
      <dgm:spPr/>
      <dgm:t>
        <a:bodyPr/>
        <a:lstStyle/>
        <a:p>
          <a:endParaRPr lang="en-US"/>
        </a:p>
      </dgm:t>
    </dgm:pt>
    <dgm:pt modelId="{1D3911FE-E3E1-42B0-A5C5-21D8700B7D22}" type="sibTrans" cxnId="{585352FB-5956-4C1D-8251-2CE0FB0F4798}">
      <dgm:prSet/>
      <dgm:spPr/>
      <dgm:t>
        <a:bodyPr/>
        <a:lstStyle/>
        <a:p>
          <a:endParaRPr lang="en-US"/>
        </a:p>
      </dgm:t>
    </dgm:pt>
    <dgm:pt modelId="{899C345B-6E74-45E5-8428-AC0E252307A7}">
      <dgm:prSet/>
      <dgm:spPr/>
      <dgm:t>
        <a:bodyPr/>
        <a:lstStyle/>
        <a:p>
          <a:r>
            <a:rPr lang="en-US" b="0" dirty="0"/>
            <a:t>My 3-Step Process to Build the Final Strategy</a:t>
          </a:r>
          <a:endParaRPr lang="en-US" dirty="0"/>
        </a:p>
      </dgm:t>
    </dgm:pt>
    <dgm:pt modelId="{2615C5B1-3BE3-4F58-8D42-A6D8754B211B}" type="parTrans" cxnId="{B58ABF2C-5087-4E6E-A9DC-CA06A4671B4C}">
      <dgm:prSet/>
      <dgm:spPr/>
      <dgm:t>
        <a:bodyPr/>
        <a:lstStyle/>
        <a:p>
          <a:endParaRPr lang="en-US"/>
        </a:p>
      </dgm:t>
    </dgm:pt>
    <dgm:pt modelId="{E9AE37C5-52D9-4D35-95C5-42A5884090FF}" type="sibTrans" cxnId="{B58ABF2C-5087-4E6E-A9DC-CA06A4671B4C}">
      <dgm:prSet/>
      <dgm:spPr/>
      <dgm:t>
        <a:bodyPr/>
        <a:lstStyle/>
        <a:p>
          <a:endParaRPr lang="en-US"/>
        </a:p>
      </dgm:t>
    </dgm:pt>
    <dgm:pt modelId="{51910987-9E6C-43EE-9B88-790727F291FF}">
      <dgm:prSet/>
      <dgm:spPr/>
      <dgm:t>
        <a:bodyPr/>
        <a:lstStyle/>
        <a:p>
          <a:r>
            <a:rPr lang="en-US" b="0" dirty="0"/>
            <a:t>Capacity Analysis</a:t>
          </a:r>
          <a:endParaRPr lang="en-US" dirty="0"/>
        </a:p>
      </dgm:t>
    </dgm:pt>
    <dgm:pt modelId="{73ED3E7F-E44E-4FE9-9F06-14C577C2BD9B}" type="parTrans" cxnId="{6C4B2746-DCEC-4E1D-9064-5906C8BA7102}">
      <dgm:prSet/>
      <dgm:spPr/>
      <dgm:t>
        <a:bodyPr/>
        <a:lstStyle/>
        <a:p>
          <a:endParaRPr lang="en-US"/>
        </a:p>
      </dgm:t>
    </dgm:pt>
    <dgm:pt modelId="{0E9E634A-CAB2-478C-B931-25ACC19EA0D9}" type="sibTrans" cxnId="{6C4B2746-DCEC-4E1D-9064-5906C8BA7102}">
      <dgm:prSet/>
      <dgm:spPr/>
      <dgm:t>
        <a:bodyPr/>
        <a:lstStyle/>
        <a:p>
          <a:endParaRPr lang="en-US"/>
        </a:p>
      </dgm:t>
    </dgm:pt>
    <dgm:pt modelId="{4E9F5AB4-0B86-43BE-B435-D13C9DACF8C1}">
      <dgm:prSet/>
      <dgm:spPr/>
      <dgm:t>
        <a:bodyPr/>
        <a:lstStyle/>
        <a:p>
          <a:r>
            <a:rPr lang="en-US" b="0" dirty="0"/>
            <a:t>Mean Reversion Test (AR(1) Model) — Statistical Validation</a:t>
          </a:r>
          <a:endParaRPr lang="en-US" dirty="0"/>
        </a:p>
      </dgm:t>
    </dgm:pt>
    <dgm:pt modelId="{47A970AB-DE3E-4656-AED3-9C1C494875FD}" type="parTrans" cxnId="{1B99C1FC-A1B5-483E-A995-E21EF4AA0A81}">
      <dgm:prSet/>
      <dgm:spPr/>
      <dgm:t>
        <a:bodyPr/>
        <a:lstStyle/>
        <a:p>
          <a:endParaRPr lang="en-US"/>
        </a:p>
      </dgm:t>
    </dgm:pt>
    <dgm:pt modelId="{0B007F6B-9383-4C49-B326-8737261AF3F7}" type="sibTrans" cxnId="{1B99C1FC-A1B5-483E-A995-E21EF4AA0A81}">
      <dgm:prSet/>
      <dgm:spPr/>
      <dgm:t>
        <a:bodyPr/>
        <a:lstStyle/>
        <a:p>
          <a:endParaRPr lang="en-US"/>
        </a:p>
      </dgm:t>
    </dgm:pt>
    <dgm:pt modelId="{6E42F25C-E498-4258-8CDA-6B64929D6DC6}">
      <dgm:prSet/>
      <dgm:spPr/>
      <dgm:t>
        <a:bodyPr/>
        <a:lstStyle/>
        <a:p>
          <a:r>
            <a:rPr lang="en-US" b="0" dirty="0"/>
            <a:t>Final Strategy Performance (2021–2023)</a:t>
          </a:r>
          <a:endParaRPr lang="en-US" dirty="0"/>
        </a:p>
      </dgm:t>
    </dgm:pt>
    <dgm:pt modelId="{095312B5-FECD-4E66-B4C4-CC6220FD05FC}" type="parTrans" cxnId="{AC9E513A-8294-4209-951D-855FCF6852D9}">
      <dgm:prSet/>
      <dgm:spPr/>
      <dgm:t>
        <a:bodyPr/>
        <a:lstStyle/>
        <a:p>
          <a:endParaRPr lang="en-US"/>
        </a:p>
      </dgm:t>
    </dgm:pt>
    <dgm:pt modelId="{54749D67-F724-45CF-BA59-017971A3A201}" type="sibTrans" cxnId="{AC9E513A-8294-4209-951D-855FCF6852D9}">
      <dgm:prSet/>
      <dgm:spPr/>
      <dgm:t>
        <a:bodyPr/>
        <a:lstStyle/>
        <a:p>
          <a:endParaRPr lang="en-US"/>
        </a:p>
      </dgm:t>
    </dgm:pt>
    <dgm:pt modelId="{94655722-C899-4BF4-9121-7D066B9AC93E}">
      <dgm:prSet/>
      <dgm:spPr/>
      <dgm:t>
        <a:bodyPr/>
        <a:lstStyle/>
        <a:p>
          <a:r>
            <a:rPr lang="en-US" b="0" dirty="0"/>
            <a:t>Benchmark Comparison: CVX-XOM Strategy vs S&amp;P 500</a:t>
          </a:r>
          <a:endParaRPr lang="en-US" dirty="0"/>
        </a:p>
      </dgm:t>
    </dgm:pt>
    <dgm:pt modelId="{D479BB99-2F43-41C8-A085-FB47A3CFB78C}" type="parTrans" cxnId="{200AE3DD-80B5-4875-86DA-F15139A04B43}">
      <dgm:prSet/>
      <dgm:spPr/>
      <dgm:t>
        <a:bodyPr/>
        <a:lstStyle/>
        <a:p>
          <a:endParaRPr lang="en-US"/>
        </a:p>
      </dgm:t>
    </dgm:pt>
    <dgm:pt modelId="{23EF2A7E-6F24-4B82-9CF0-9BB8693321D2}" type="sibTrans" cxnId="{200AE3DD-80B5-4875-86DA-F15139A04B43}">
      <dgm:prSet/>
      <dgm:spPr/>
      <dgm:t>
        <a:bodyPr/>
        <a:lstStyle/>
        <a:p>
          <a:endParaRPr lang="en-US"/>
        </a:p>
      </dgm:t>
    </dgm:pt>
    <dgm:pt modelId="{983EA4FE-57F3-4E83-974C-488643B41580}">
      <dgm:prSet/>
      <dgm:spPr/>
      <dgm:t>
        <a:bodyPr/>
        <a:lstStyle/>
        <a:p>
          <a:r>
            <a:rPr lang="en-US" b="0" dirty="0"/>
            <a:t>Final Notes &amp; Strategic Recommendation</a:t>
          </a:r>
          <a:endParaRPr lang="en-US" dirty="0"/>
        </a:p>
      </dgm:t>
    </dgm:pt>
    <dgm:pt modelId="{2A0CBBD0-36A7-4C08-B34A-036E0601726E}" type="parTrans" cxnId="{1F5DD5CC-B926-487E-B079-CE4D9E0FA8EA}">
      <dgm:prSet/>
      <dgm:spPr/>
      <dgm:t>
        <a:bodyPr/>
        <a:lstStyle/>
        <a:p>
          <a:endParaRPr lang="en-US"/>
        </a:p>
      </dgm:t>
    </dgm:pt>
    <dgm:pt modelId="{8235FF81-513F-485D-B520-756DD8B54194}" type="sibTrans" cxnId="{1F5DD5CC-B926-487E-B079-CE4D9E0FA8EA}">
      <dgm:prSet/>
      <dgm:spPr/>
      <dgm:t>
        <a:bodyPr/>
        <a:lstStyle/>
        <a:p>
          <a:endParaRPr lang="en-US"/>
        </a:p>
      </dgm:t>
    </dgm:pt>
    <dgm:pt modelId="{DE33336D-48B7-4875-8849-D6FC4D30FCF0}" type="pres">
      <dgm:prSet presAssocID="{9DC84DB3-BB91-4620-8FA6-0572E05B46ED}" presName="diagram" presStyleCnt="0">
        <dgm:presLayoutVars>
          <dgm:dir/>
          <dgm:resizeHandles val="exact"/>
        </dgm:presLayoutVars>
      </dgm:prSet>
      <dgm:spPr/>
    </dgm:pt>
    <dgm:pt modelId="{0DF41439-D529-4443-B67E-B447863D8F96}" type="pres">
      <dgm:prSet presAssocID="{B287BB22-85A7-4913-A863-FDD461F60667}" presName="node" presStyleLbl="node1" presStyleIdx="0" presStyleCnt="14">
        <dgm:presLayoutVars>
          <dgm:bulletEnabled val="1"/>
        </dgm:presLayoutVars>
      </dgm:prSet>
      <dgm:spPr/>
    </dgm:pt>
    <dgm:pt modelId="{7AA9AEBF-5134-4B08-8D06-605747DBF363}" type="pres">
      <dgm:prSet presAssocID="{69EA3ED4-5122-441D-B90E-C320E466EE2A}" presName="sibTrans" presStyleCnt="0"/>
      <dgm:spPr/>
    </dgm:pt>
    <dgm:pt modelId="{8CD9F328-4570-47B6-B2E2-EE880A6C6D56}" type="pres">
      <dgm:prSet presAssocID="{8A201763-ED1B-4B08-BAA7-F41D9A30C517}" presName="node" presStyleLbl="node1" presStyleIdx="1" presStyleCnt="14">
        <dgm:presLayoutVars>
          <dgm:bulletEnabled val="1"/>
        </dgm:presLayoutVars>
      </dgm:prSet>
      <dgm:spPr/>
    </dgm:pt>
    <dgm:pt modelId="{B69FCEE7-479B-4E38-852D-6F028EE8A9B7}" type="pres">
      <dgm:prSet presAssocID="{BBEEE73A-E955-4882-AC5E-931B90660DF0}" presName="sibTrans" presStyleCnt="0"/>
      <dgm:spPr/>
    </dgm:pt>
    <dgm:pt modelId="{7BA91704-29D2-4109-819D-2E0DF80FBD01}" type="pres">
      <dgm:prSet presAssocID="{C5A9181D-D7D7-4350-B0B6-86479546E6FF}" presName="node" presStyleLbl="node1" presStyleIdx="2" presStyleCnt="14">
        <dgm:presLayoutVars>
          <dgm:bulletEnabled val="1"/>
        </dgm:presLayoutVars>
      </dgm:prSet>
      <dgm:spPr/>
    </dgm:pt>
    <dgm:pt modelId="{A22E7CD4-8176-4B2A-803C-13B2F92E7378}" type="pres">
      <dgm:prSet presAssocID="{60B0CF59-FE99-42E7-A36E-C258E27B251B}" presName="sibTrans" presStyleCnt="0"/>
      <dgm:spPr/>
    </dgm:pt>
    <dgm:pt modelId="{2E0D5AD6-F06F-49E8-AB4B-CBBD71252352}" type="pres">
      <dgm:prSet presAssocID="{E82CCAE9-3D90-4303-A0A9-3E1718171952}" presName="node" presStyleLbl="node1" presStyleIdx="3" presStyleCnt="14">
        <dgm:presLayoutVars>
          <dgm:bulletEnabled val="1"/>
        </dgm:presLayoutVars>
      </dgm:prSet>
      <dgm:spPr/>
    </dgm:pt>
    <dgm:pt modelId="{68C1D8A8-BCAC-4B0C-AC81-87C8EB7424ED}" type="pres">
      <dgm:prSet presAssocID="{891B4545-52AB-41C8-8714-4EA945C74B37}" presName="sibTrans" presStyleCnt="0"/>
      <dgm:spPr/>
    </dgm:pt>
    <dgm:pt modelId="{36824306-CE23-445E-B235-96E6AA8AED72}" type="pres">
      <dgm:prSet presAssocID="{D4D7B02E-5F71-453F-B73E-A9977A739566}" presName="node" presStyleLbl="node1" presStyleIdx="4" presStyleCnt="14">
        <dgm:presLayoutVars>
          <dgm:bulletEnabled val="1"/>
        </dgm:presLayoutVars>
      </dgm:prSet>
      <dgm:spPr/>
    </dgm:pt>
    <dgm:pt modelId="{93903C7B-8231-4DC1-8322-3136755FF38D}" type="pres">
      <dgm:prSet presAssocID="{7BC96A5A-2C28-44D5-82FC-D1E56EF86108}" presName="sibTrans" presStyleCnt="0"/>
      <dgm:spPr/>
    </dgm:pt>
    <dgm:pt modelId="{AC27E8EF-CAA4-47E7-8ED6-C4A148B9C384}" type="pres">
      <dgm:prSet presAssocID="{3563F25A-D275-4603-B45B-C9BA39FD2BF6}" presName="node" presStyleLbl="node1" presStyleIdx="5" presStyleCnt="14">
        <dgm:presLayoutVars>
          <dgm:bulletEnabled val="1"/>
        </dgm:presLayoutVars>
      </dgm:prSet>
      <dgm:spPr/>
    </dgm:pt>
    <dgm:pt modelId="{F87F0B12-D86D-4DC1-BC6D-123C9ABECFE6}" type="pres">
      <dgm:prSet presAssocID="{36EC7038-AEC4-42F4-BCA9-F3E79B04248C}" presName="sibTrans" presStyleCnt="0"/>
      <dgm:spPr/>
    </dgm:pt>
    <dgm:pt modelId="{533E16CB-46AD-4EFC-B904-A7C627EAD75F}" type="pres">
      <dgm:prSet presAssocID="{EB103483-160C-445C-9D43-B3FD82349721}" presName="node" presStyleLbl="node1" presStyleIdx="6" presStyleCnt="14">
        <dgm:presLayoutVars>
          <dgm:bulletEnabled val="1"/>
        </dgm:presLayoutVars>
      </dgm:prSet>
      <dgm:spPr/>
    </dgm:pt>
    <dgm:pt modelId="{CF75B781-E627-4AFF-A887-5970B932AB44}" type="pres">
      <dgm:prSet presAssocID="{9E98FE83-9B95-4EA6-A1CE-235550F486EF}" presName="sibTrans" presStyleCnt="0"/>
      <dgm:spPr/>
    </dgm:pt>
    <dgm:pt modelId="{A9A8E0E2-7921-46A6-95D5-16E4B555F13D}" type="pres">
      <dgm:prSet presAssocID="{1A3544E1-25F4-4D74-A5F3-BE233E939B4A}" presName="node" presStyleLbl="node1" presStyleIdx="7" presStyleCnt="14">
        <dgm:presLayoutVars>
          <dgm:bulletEnabled val="1"/>
        </dgm:presLayoutVars>
      </dgm:prSet>
      <dgm:spPr/>
    </dgm:pt>
    <dgm:pt modelId="{441A715E-A3C2-49C4-A122-8459F887EEEB}" type="pres">
      <dgm:prSet presAssocID="{1D3911FE-E3E1-42B0-A5C5-21D8700B7D22}" presName="sibTrans" presStyleCnt="0"/>
      <dgm:spPr/>
    </dgm:pt>
    <dgm:pt modelId="{378B1D50-DA18-4BAE-9F5A-2A9D3B5C7210}" type="pres">
      <dgm:prSet presAssocID="{899C345B-6E74-45E5-8428-AC0E252307A7}" presName="node" presStyleLbl="node1" presStyleIdx="8" presStyleCnt="14">
        <dgm:presLayoutVars>
          <dgm:bulletEnabled val="1"/>
        </dgm:presLayoutVars>
      </dgm:prSet>
      <dgm:spPr/>
    </dgm:pt>
    <dgm:pt modelId="{5F5A7C4C-3167-4BE3-851E-05982586BC05}" type="pres">
      <dgm:prSet presAssocID="{E9AE37C5-52D9-4D35-95C5-42A5884090FF}" presName="sibTrans" presStyleCnt="0"/>
      <dgm:spPr/>
    </dgm:pt>
    <dgm:pt modelId="{DEF9287A-FAA0-4F63-AE87-04A045DC3608}" type="pres">
      <dgm:prSet presAssocID="{51910987-9E6C-43EE-9B88-790727F291FF}" presName="node" presStyleLbl="node1" presStyleIdx="9" presStyleCnt="14">
        <dgm:presLayoutVars>
          <dgm:bulletEnabled val="1"/>
        </dgm:presLayoutVars>
      </dgm:prSet>
      <dgm:spPr/>
    </dgm:pt>
    <dgm:pt modelId="{44CD382C-041C-4C87-BEC2-FA43EC2EE686}" type="pres">
      <dgm:prSet presAssocID="{0E9E634A-CAB2-478C-B931-25ACC19EA0D9}" presName="sibTrans" presStyleCnt="0"/>
      <dgm:spPr/>
    </dgm:pt>
    <dgm:pt modelId="{BFC025EC-E1A1-4945-920F-275D891B28E0}" type="pres">
      <dgm:prSet presAssocID="{4E9F5AB4-0B86-43BE-B435-D13C9DACF8C1}" presName="node" presStyleLbl="node1" presStyleIdx="10" presStyleCnt="14">
        <dgm:presLayoutVars>
          <dgm:bulletEnabled val="1"/>
        </dgm:presLayoutVars>
      </dgm:prSet>
      <dgm:spPr/>
    </dgm:pt>
    <dgm:pt modelId="{96A239B1-CF3B-470C-9A6D-D8632ED2235C}" type="pres">
      <dgm:prSet presAssocID="{0B007F6B-9383-4C49-B326-8737261AF3F7}" presName="sibTrans" presStyleCnt="0"/>
      <dgm:spPr/>
    </dgm:pt>
    <dgm:pt modelId="{5AAFB2EC-85CE-4C03-8323-0341ACAD2949}" type="pres">
      <dgm:prSet presAssocID="{6E42F25C-E498-4258-8CDA-6B64929D6DC6}" presName="node" presStyleLbl="node1" presStyleIdx="11" presStyleCnt="14">
        <dgm:presLayoutVars>
          <dgm:bulletEnabled val="1"/>
        </dgm:presLayoutVars>
      </dgm:prSet>
      <dgm:spPr/>
    </dgm:pt>
    <dgm:pt modelId="{4C1D77BB-7AFD-4BB3-8CDB-389C3FA02960}" type="pres">
      <dgm:prSet presAssocID="{54749D67-F724-45CF-BA59-017971A3A201}" presName="sibTrans" presStyleCnt="0"/>
      <dgm:spPr/>
    </dgm:pt>
    <dgm:pt modelId="{BBB5254A-5984-4814-9A62-8A82C1D8907F}" type="pres">
      <dgm:prSet presAssocID="{94655722-C899-4BF4-9121-7D066B9AC93E}" presName="node" presStyleLbl="node1" presStyleIdx="12" presStyleCnt="14">
        <dgm:presLayoutVars>
          <dgm:bulletEnabled val="1"/>
        </dgm:presLayoutVars>
      </dgm:prSet>
      <dgm:spPr/>
    </dgm:pt>
    <dgm:pt modelId="{78075DEF-B76E-4CA4-A1D3-3AE0DBF795DD}" type="pres">
      <dgm:prSet presAssocID="{23EF2A7E-6F24-4B82-9CF0-9BB8693321D2}" presName="sibTrans" presStyleCnt="0"/>
      <dgm:spPr/>
    </dgm:pt>
    <dgm:pt modelId="{BABF13C3-506A-448E-AF4D-17AD710F8549}" type="pres">
      <dgm:prSet presAssocID="{983EA4FE-57F3-4E83-974C-488643B41580}" presName="node" presStyleLbl="node1" presStyleIdx="13" presStyleCnt="14">
        <dgm:presLayoutVars>
          <dgm:bulletEnabled val="1"/>
        </dgm:presLayoutVars>
      </dgm:prSet>
      <dgm:spPr/>
    </dgm:pt>
  </dgm:ptLst>
  <dgm:cxnLst>
    <dgm:cxn modelId="{07042506-E1A1-4668-95FB-0CD6C3E34ECC}" type="presOf" srcId="{9DC84DB3-BB91-4620-8FA6-0572E05B46ED}" destId="{DE33336D-48B7-4875-8849-D6FC4D30FCF0}" srcOrd="0" destOrd="0" presId="urn:microsoft.com/office/officeart/2005/8/layout/default"/>
    <dgm:cxn modelId="{36D1AE0F-BE33-4075-87B8-97C98AF014C5}" type="presOf" srcId="{51910987-9E6C-43EE-9B88-790727F291FF}" destId="{DEF9287A-FAA0-4F63-AE87-04A045DC3608}" srcOrd="0" destOrd="0" presId="urn:microsoft.com/office/officeart/2005/8/layout/default"/>
    <dgm:cxn modelId="{5C933B1B-C955-425A-951E-EACD6A8FA5AA}" type="presOf" srcId="{899C345B-6E74-45E5-8428-AC0E252307A7}" destId="{378B1D50-DA18-4BAE-9F5A-2A9D3B5C7210}" srcOrd="0" destOrd="0" presId="urn:microsoft.com/office/officeart/2005/8/layout/default"/>
    <dgm:cxn modelId="{6F1B0023-A719-4ACE-8CD0-6E5C4FB539B7}" type="presOf" srcId="{D4D7B02E-5F71-453F-B73E-A9977A739566}" destId="{36824306-CE23-445E-B235-96E6AA8AED72}" srcOrd="0" destOrd="0" presId="urn:microsoft.com/office/officeart/2005/8/layout/default"/>
    <dgm:cxn modelId="{B2C8DA29-B6A5-4FA4-A134-7EBC6B82253F}" type="presOf" srcId="{8A201763-ED1B-4B08-BAA7-F41D9A30C517}" destId="{8CD9F328-4570-47B6-B2E2-EE880A6C6D56}" srcOrd="0" destOrd="0" presId="urn:microsoft.com/office/officeart/2005/8/layout/default"/>
    <dgm:cxn modelId="{F3804A2A-C12E-4F46-B719-829BF6FAAC9F}" type="presOf" srcId="{4E9F5AB4-0B86-43BE-B435-D13C9DACF8C1}" destId="{BFC025EC-E1A1-4945-920F-275D891B28E0}" srcOrd="0" destOrd="0" presId="urn:microsoft.com/office/officeart/2005/8/layout/default"/>
    <dgm:cxn modelId="{9F1B542B-B9AA-4F8C-8F07-A154C7B307D0}" srcId="{9DC84DB3-BB91-4620-8FA6-0572E05B46ED}" destId="{B287BB22-85A7-4913-A863-FDD461F60667}" srcOrd="0" destOrd="0" parTransId="{0C1BB97B-0A6F-4D63-8837-D2A694D81147}" sibTransId="{69EA3ED4-5122-441D-B90E-C320E466EE2A}"/>
    <dgm:cxn modelId="{B58ABF2C-5087-4E6E-A9DC-CA06A4671B4C}" srcId="{9DC84DB3-BB91-4620-8FA6-0572E05B46ED}" destId="{899C345B-6E74-45E5-8428-AC0E252307A7}" srcOrd="8" destOrd="0" parTransId="{2615C5B1-3BE3-4F58-8D42-A6D8754B211B}" sibTransId="{E9AE37C5-52D9-4D35-95C5-42A5884090FF}"/>
    <dgm:cxn modelId="{EC93DD34-ACAA-4260-8776-00A63C125F1D}" srcId="{9DC84DB3-BB91-4620-8FA6-0572E05B46ED}" destId="{EB103483-160C-445C-9D43-B3FD82349721}" srcOrd="6" destOrd="0" parTransId="{C8072BA9-F81B-4A42-B870-524C989E924B}" sibTransId="{9E98FE83-9B95-4EA6-A1CE-235550F486EF}"/>
    <dgm:cxn modelId="{AC9E513A-8294-4209-951D-855FCF6852D9}" srcId="{9DC84DB3-BB91-4620-8FA6-0572E05B46ED}" destId="{6E42F25C-E498-4258-8CDA-6B64929D6DC6}" srcOrd="11" destOrd="0" parTransId="{095312B5-FECD-4E66-B4C4-CC6220FD05FC}" sibTransId="{54749D67-F724-45CF-BA59-017971A3A201}"/>
    <dgm:cxn modelId="{6C4B2746-DCEC-4E1D-9064-5906C8BA7102}" srcId="{9DC84DB3-BB91-4620-8FA6-0572E05B46ED}" destId="{51910987-9E6C-43EE-9B88-790727F291FF}" srcOrd="9" destOrd="0" parTransId="{73ED3E7F-E44E-4FE9-9F06-14C577C2BD9B}" sibTransId="{0E9E634A-CAB2-478C-B931-25ACC19EA0D9}"/>
    <dgm:cxn modelId="{E2AD6368-4BA6-400D-B9E6-96A13F3FE83B}" srcId="{9DC84DB3-BB91-4620-8FA6-0572E05B46ED}" destId="{C5A9181D-D7D7-4350-B0B6-86479546E6FF}" srcOrd="2" destOrd="0" parTransId="{51A57FA1-E751-45CA-96A9-89F099DC8CB7}" sibTransId="{60B0CF59-FE99-42E7-A36E-C258E27B251B}"/>
    <dgm:cxn modelId="{5C2DFD71-2878-4042-A50F-CF0D73981233}" type="presOf" srcId="{3563F25A-D275-4603-B45B-C9BA39FD2BF6}" destId="{AC27E8EF-CAA4-47E7-8ED6-C4A148B9C384}" srcOrd="0" destOrd="0" presId="urn:microsoft.com/office/officeart/2005/8/layout/default"/>
    <dgm:cxn modelId="{CCCA3E55-B162-40DF-9A63-AA25DB867752}" type="presOf" srcId="{6E42F25C-E498-4258-8CDA-6B64929D6DC6}" destId="{5AAFB2EC-85CE-4C03-8323-0341ACAD2949}" srcOrd="0" destOrd="0" presId="urn:microsoft.com/office/officeart/2005/8/layout/default"/>
    <dgm:cxn modelId="{E97D3094-E0FC-4D39-99F7-BB27E98EF366}" type="presOf" srcId="{EB103483-160C-445C-9D43-B3FD82349721}" destId="{533E16CB-46AD-4EFC-B904-A7C627EAD75F}" srcOrd="0" destOrd="0" presId="urn:microsoft.com/office/officeart/2005/8/layout/default"/>
    <dgm:cxn modelId="{A84C559A-B462-407B-9808-C19B71977D23}" srcId="{9DC84DB3-BB91-4620-8FA6-0572E05B46ED}" destId="{8A201763-ED1B-4B08-BAA7-F41D9A30C517}" srcOrd="1" destOrd="0" parTransId="{9D6D4DC4-10F6-41AC-BE5E-DEDCC35B6D12}" sibTransId="{BBEEE73A-E955-4882-AC5E-931B90660DF0}"/>
    <dgm:cxn modelId="{55D8EBAC-9B7F-4715-8650-167F0311BAEB}" type="presOf" srcId="{94655722-C899-4BF4-9121-7D066B9AC93E}" destId="{BBB5254A-5984-4814-9A62-8A82C1D8907F}" srcOrd="0" destOrd="0" presId="urn:microsoft.com/office/officeart/2005/8/layout/default"/>
    <dgm:cxn modelId="{48B111B6-AE1F-4A7B-ACA4-31B6096D5DA8}" type="presOf" srcId="{E82CCAE9-3D90-4303-A0A9-3E1718171952}" destId="{2E0D5AD6-F06F-49E8-AB4B-CBBD71252352}" srcOrd="0" destOrd="0" presId="urn:microsoft.com/office/officeart/2005/8/layout/default"/>
    <dgm:cxn modelId="{2313B0C2-DF78-4F6F-BB75-953DB54A9CF6}" type="presOf" srcId="{1A3544E1-25F4-4D74-A5F3-BE233E939B4A}" destId="{A9A8E0E2-7921-46A6-95D5-16E4B555F13D}" srcOrd="0" destOrd="0" presId="urn:microsoft.com/office/officeart/2005/8/layout/default"/>
    <dgm:cxn modelId="{1F5DD5CC-B926-487E-B079-CE4D9E0FA8EA}" srcId="{9DC84DB3-BB91-4620-8FA6-0572E05B46ED}" destId="{983EA4FE-57F3-4E83-974C-488643B41580}" srcOrd="13" destOrd="0" parTransId="{2A0CBBD0-36A7-4C08-B34A-036E0601726E}" sibTransId="{8235FF81-513F-485D-B520-756DD8B54194}"/>
    <dgm:cxn modelId="{458913CD-5679-4E2A-B76E-AE8B25DF71DE}" type="presOf" srcId="{C5A9181D-D7D7-4350-B0B6-86479546E6FF}" destId="{7BA91704-29D2-4109-819D-2E0DF80FBD01}" srcOrd="0" destOrd="0" presId="urn:microsoft.com/office/officeart/2005/8/layout/default"/>
    <dgm:cxn modelId="{21FF59D4-91D0-48B2-AA17-28304421E28B}" srcId="{9DC84DB3-BB91-4620-8FA6-0572E05B46ED}" destId="{E82CCAE9-3D90-4303-A0A9-3E1718171952}" srcOrd="3" destOrd="0" parTransId="{923EFBD3-A502-45EE-9A38-6F5A059C43DD}" sibTransId="{891B4545-52AB-41C8-8714-4EA945C74B37}"/>
    <dgm:cxn modelId="{7727DAD6-85E2-45E1-B738-55BC6579D66D}" type="presOf" srcId="{983EA4FE-57F3-4E83-974C-488643B41580}" destId="{BABF13C3-506A-448E-AF4D-17AD710F8549}" srcOrd="0" destOrd="0" presId="urn:microsoft.com/office/officeart/2005/8/layout/default"/>
    <dgm:cxn modelId="{200AE3DD-80B5-4875-86DA-F15139A04B43}" srcId="{9DC84DB3-BB91-4620-8FA6-0572E05B46ED}" destId="{94655722-C899-4BF4-9121-7D066B9AC93E}" srcOrd="12" destOrd="0" parTransId="{D479BB99-2F43-41C8-A085-FB47A3CFB78C}" sibTransId="{23EF2A7E-6F24-4B82-9CF0-9BB8693321D2}"/>
    <dgm:cxn modelId="{515F44E7-DC36-42EC-90BC-A0C9FDC01315}" srcId="{9DC84DB3-BB91-4620-8FA6-0572E05B46ED}" destId="{3563F25A-D275-4603-B45B-C9BA39FD2BF6}" srcOrd="5" destOrd="0" parTransId="{BEFB9CAC-1F1F-46BD-AE32-84885D28407E}" sibTransId="{36EC7038-AEC4-42F4-BCA9-F3E79B04248C}"/>
    <dgm:cxn modelId="{94D7D7E8-DEA4-4432-A8D8-1264C9F1D409}" type="presOf" srcId="{B287BB22-85A7-4913-A863-FDD461F60667}" destId="{0DF41439-D529-4443-B67E-B447863D8F96}" srcOrd="0" destOrd="0" presId="urn:microsoft.com/office/officeart/2005/8/layout/default"/>
    <dgm:cxn modelId="{1674DBE9-ED9E-44D2-ACE0-0D026AEB039B}" srcId="{9DC84DB3-BB91-4620-8FA6-0572E05B46ED}" destId="{D4D7B02E-5F71-453F-B73E-A9977A739566}" srcOrd="4" destOrd="0" parTransId="{1C40D4CE-2CD7-45D1-9DFC-42092D32AFD3}" sibTransId="{7BC96A5A-2C28-44D5-82FC-D1E56EF86108}"/>
    <dgm:cxn modelId="{585352FB-5956-4C1D-8251-2CE0FB0F4798}" srcId="{9DC84DB3-BB91-4620-8FA6-0572E05B46ED}" destId="{1A3544E1-25F4-4D74-A5F3-BE233E939B4A}" srcOrd="7" destOrd="0" parTransId="{D3FA4B8B-3DF3-4E7A-809C-8DA5F9F6E73B}" sibTransId="{1D3911FE-E3E1-42B0-A5C5-21D8700B7D22}"/>
    <dgm:cxn modelId="{1B99C1FC-A1B5-483E-A995-E21EF4AA0A81}" srcId="{9DC84DB3-BB91-4620-8FA6-0572E05B46ED}" destId="{4E9F5AB4-0B86-43BE-B435-D13C9DACF8C1}" srcOrd="10" destOrd="0" parTransId="{47A970AB-DE3E-4656-AED3-9C1C494875FD}" sibTransId="{0B007F6B-9383-4C49-B326-8737261AF3F7}"/>
    <dgm:cxn modelId="{CD8FE1C7-E128-454C-900B-4BABAB977718}" type="presParOf" srcId="{DE33336D-48B7-4875-8849-D6FC4D30FCF0}" destId="{0DF41439-D529-4443-B67E-B447863D8F96}" srcOrd="0" destOrd="0" presId="urn:microsoft.com/office/officeart/2005/8/layout/default"/>
    <dgm:cxn modelId="{22084030-23DE-4E78-85D8-52EA31BCEF40}" type="presParOf" srcId="{DE33336D-48B7-4875-8849-D6FC4D30FCF0}" destId="{7AA9AEBF-5134-4B08-8D06-605747DBF363}" srcOrd="1" destOrd="0" presId="urn:microsoft.com/office/officeart/2005/8/layout/default"/>
    <dgm:cxn modelId="{F961F47C-A348-43F9-ACC6-79A8238E5568}" type="presParOf" srcId="{DE33336D-48B7-4875-8849-D6FC4D30FCF0}" destId="{8CD9F328-4570-47B6-B2E2-EE880A6C6D56}" srcOrd="2" destOrd="0" presId="urn:microsoft.com/office/officeart/2005/8/layout/default"/>
    <dgm:cxn modelId="{A83DD269-7056-4F12-9059-F4145A13D617}" type="presParOf" srcId="{DE33336D-48B7-4875-8849-D6FC4D30FCF0}" destId="{B69FCEE7-479B-4E38-852D-6F028EE8A9B7}" srcOrd="3" destOrd="0" presId="urn:microsoft.com/office/officeart/2005/8/layout/default"/>
    <dgm:cxn modelId="{C105E7FB-1925-4255-8D6E-3C79AF2F641B}" type="presParOf" srcId="{DE33336D-48B7-4875-8849-D6FC4D30FCF0}" destId="{7BA91704-29D2-4109-819D-2E0DF80FBD01}" srcOrd="4" destOrd="0" presId="urn:microsoft.com/office/officeart/2005/8/layout/default"/>
    <dgm:cxn modelId="{F871CBED-C527-44B8-8FD0-5FCCEAB8B92A}" type="presParOf" srcId="{DE33336D-48B7-4875-8849-D6FC4D30FCF0}" destId="{A22E7CD4-8176-4B2A-803C-13B2F92E7378}" srcOrd="5" destOrd="0" presId="urn:microsoft.com/office/officeart/2005/8/layout/default"/>
    <dgm:cxn modelId="{5BAA11A6-E51E-4308-9C50-760A4FD9B5C2}" type="presParOf" srcId="{DE33336D-48B7-4875-8849-D6FC4D30FCF0}" destId="{2E0D5AD6-F06F-49E8-AB4B-CBBD71252352}" srcOrd="6" destOrd="0" presId="urn:microsoft.com/office/officeart/2005/8/layout/default"/>
    <dgm:cxn modelId="{ACC92FBB-701E-4AFD-B283-0970C68B35B0}" type="presParOf" srcId="{DE33336D-48B7-4875-8849-D6FC4D30FCF0}" destId="{68C1D8A8-BCAC-4B0C-AC81-87C8EB7424ED}" srcOrd="7" destOrd="0" presId="urn:microsoft.com/office/officeart/2005/8/layout/default"/>
    <dgm:cxn modelId="{0C33CFA5-E3F2-47AF-A32D-EAA39496D702}" type="presParOf" srcId="{DE33336D-48B7-4875-8849-D6FC4D30FCF0}" destId="{36824306-CE23-445E-B235-96E6AA8AED72}" srcOrd="8" destOrd="0" presId="urn:microsoft.com/office/officeart/2005/8/layout/default"/>
    <dgm:cxn modelId="{5AF5955F-046D-496B-8EEF-40B6795C10BB}" type="presParOf" srcId="{DE33336D-48B7-4875-8849-D6FC4D30FCF0}" destId="{93903C7B-8231-4DC1-8322-3136755FF38D}" srcOrd="9" destOrd="0" presId="urn:microsoft.com/office/officeart/2005/8/layout/default"/>
    <dgm:cxn modelId="{0EE501CB-66FB-4C6C-86CA-CB2DAA338D73}" type="presParOf" srcId="{DE33336D-48B7-4875-8849-D6FC4D30FCF0}" destId="{AC27E8EF-CAA4-47E7-8ED6-C4A148B9C384}" srcOrd="10" destOrd="0" presId="urn:microsoft.com/office/officeart/2005/8/layout/default"/>
    <dgm:cxn modelId="{E1B18AD1-8224-4082-8B76-55A79D5993FA}" type="presParOf" srcId="{DE33336D-48B7-4875-8849-D6FC4D30FCF0}" destId="{F87F0B12-D86D-4DC1-BC6D-123C9ABECFE6}" srcOrd="11" destOrd="0" presId="urn:microsoft.com/office/officeart/2005/8/layout/default"/>
    <dgm:cxn modelId="{B85C5C70-D50C-4E64-B06B-D268AB82FB2F}" type="presParOf" srcId="{DE33336D-48B7-4875-8849-D6FC4D30FCF0}" destId="{533E16CB-46AD-4EFC-B904-A7C627EAD75F}" srcOrd="12" destOrd="0" presId="urn:microsoft.com/office/officeart/2005/8/layout/default"/>
    <dgm:cxn modelId="{E16197A7-C644-40FC-AC88-4EE6BAA24AC0}" type="presParOf" srcId="{DE33336D-48B7-4875-8849-D6FC4D30FCF0}" destId="{CF75B781-E627-4AFF-A887-5970B932AB44}" srcOrd="13" destOrd="0" presId="urn:microsoft.com/office/officeart/2005/8/layout/default"/>
    <dgm:cxn modelId="{115642BC-E58F-4282-9EF0-F8809700BF6B}" type="presParOf" srcId="{DE33336D-48B7-4875-8849-D6FC4D30FCF0}" destId="{A9A8E0E2-7921-46A6-95D5-16E4B555F13D}" srcOrd="14" destOrd="0" presId="urn:microsoft.com/office/officeart/2005/8/layout/default"/>
    <dgm:cxn modelId="{7302EB05-E8AD-42D8-AAFE-9F74C04EBC95}" type="presParOf" srcId="{DE33336D-48B7-4875-8849-D6FC4D30FCF0}" destId="{441A715E-A3C2-49C4-A122-8459F887EEEB}" srcOrd="15" destOrd="0" presId="urn:microsoft.com/office/officeart/2005/8/layout/default"/>
    <dgm:cxn modelId="{1205C712-BA8E-42AB-89E8-B416A953D1DB}" type="presParOf" srcId="{DE33336D-48B7-4875-8849-D6FC4D30FCF0}" destId="{378B1D50-DA18-4BAE-9F5A-2A9D3B5C7210}" srcOrd="16" destOrd="0" presId="urn:microsoft.com/office/officeart/2005/8/layout/default"/>
    <dgm:cxn modelId="{D0E7088E-06FA-46B5-8E8B-0E7C591BF3EE}" type="presParOf" srcId="{DE33336D-48B7-4875-8849-D6FC4D30FCF0}" destId="{5F5A7C4C-3167-4BE3-851E-05982586BC05}" srcOrd="17" destOrd="0" presId="urn:microsoft.com/office/officeart/2005/8/layout/default"/>
    <dgm:cxn modelId="{F3DF6826-6FD6-4B1B-ADCB-7552E48F7C90}" type="presParOf" srcId="{DE33336D-48B7-4875-8849-D6FC4D30FCF0}" destId="{DEF9287A-FAA0-4F63-AE87-04A045DC3608}" srcOrd="18" destOrd="0" presId="urn:microsoft.com/office/officeart/2005/8/layout/default"/>
    <dgm:cxn modelId="{5938E062-2EB6-4EEC-87CF-B820FD584D57}" type="presParOf" srcId="{DE33336D-48B7-4875-8849-D6FC4D30FCF0}" destId="{44CD382C-041C-4C87-BEC2-FA43EC2EE686}" srcOrd="19" destOrd="0" presId="urn:microsoft.com/office/officeart/2005/8/layout/default"/>
    <dgm:cxn modelId="{2A2CA6A5-EACD-4712-89FD-9002CF3973F9}" type="presParOf" srcId="{DE33336D-48B7-4875-8849-D6FC4D30FCF0}" destId="{BFC025EC-E1A1-4945-920F-275D891B28E0}" srcOrd="20" destOrd="0" presId="urn:microsoft.com/office/officeart/2005/8/layout/default"/>
    <dgm:cxn modelId="{A9D574C6-8DD5-40B2-96A3-1CA8BC9E1FAD}" type="presParOf" srcId="{DE33336D-48B7-4875-8849-D6FC4D30FCF0}" destId="{96A239B1-CF3B-470C-9A6D-D8632ED2235C}" srcOrd="21" destOrd="0" presId="urn:microsoft.com/office/officeart/2005/8/layout/default"/>
    <dgm:cxn modelId="{885CAA31-877A-426E-9DD0-1B893BAE49F5}" type="presParOf" srcId="{DE33336D-48B7-4875-8849-D6FC4D30FCF0}" destId="{5AAFB2EC-85CE-4C03-8323-0341ACAD2949}" srcOrd="22" destOrd="0" presId="urn:microsoft.com/office/officeart/2005/8/layout/default"/>
    <dgm:cxn modelId="{358B3754-2BAE-41C8-89BE-FED0BB79AAC1}" type="presParOf" srcId="{DE33336D-48B7-4875-8849-D6FC4D30FCF0}" destId="{4C1D77BB-7AFD-4BB3-8CDB-389C3FA02960}" srcOrd="23" destOrd="0" presId="urn:microsoft.com/office/officeart/2005/8/layout/default"/>
    <dgm:cxn modelId="{2E4FF8A4-2E81-4B7D-ABD6-5E3CA2FB6C07}" type="presParOf" srcId="{DE33336D-48B7-4875-8849-D6FC4D30FCF0}" destId="{BBB5254A-5984-4814-9A62-8A82C1D8907F}" srcOrd="24" destOrd="0" presId="urn:microsoft.com/office/officeart/2005/8/layout/default"/>
    <dgm:cxn modelId="{366B2157-5D97-49B6-AB9C-21F0418681B7}" type="presParOf" srcId="{DE33336D-48B7-4875-8849-D6FC4D30FCF0}" destId="{78075DEF-B76E-4CA4-A1D3-3AE0DBF795DD}" srcOrd="25" destOrd="0" presId="urn:microsoft.com/office/officeart/2005/8/layout/default"/>
    <dgm:cxn modelId="{B39FA267-FBEB-47D2-BDC2-12A6EBD6FF63}" type="presParOf" srcId="{DE33336D-48B7-4875-8849-D6FC4D30FCF0}" destId="{BABF13C3-506A-448E-AF4D-17AD710F8549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41439-D529-4443-B67E-B447863D8F96}">
      <dsp:nvSpPr>
        <dsp:cNvPr id="0" name=""/>
        <dsp:cNvSpPr/>
      </dsp:nvSpPr>
      <dsp:spPr>
        <a:xfrm>
          <a:off x="582394" y="2071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Pairs Trading: A Proven, Profitable, Market-Neutral Strategy</a:t>
          </a:r>
          <a:endParaRPr lang="en-US" sz="1600" kern="1200" dirty="0"/>
        </a:p>
      </dsp:txBody>
      <dsp:txXfrm>
        <a:off x="582394" y="2071"/>
        <a:ext cx="1816298" cy="1089779"/>
      </dsp:txXfrm>
    </dsp:sp>
    <dsp:sp modelId="{8CD9F328-4570-47B6-B2E2-EE880A6C6D56}">
      <dsp:nvSpPr>
        <dsp:cNvPr id="0" name=""/>
        <dsp:cNvSpPr/>
      </dsp:nvSpPr>
      <dsp:spPr>
        <a:xfrm>
          <a:off x="2580322" y="2071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Selected Candidate Pairs</a:t>
          </a:r>
          <a:endParaRPr lang="en-US" sz="1600" kern="1200" dirty="0"/>
        </a:p>
      </dsp:txBody>
      <dsp:txXfrm>
        <a:off x="2580322" y="2071"/>
        <a:ext cx="1816298" cy="1089779"/>
      </dsp:txXfrm>
    </dsp:sp>
    <dsp:sp modelId="{7BA91704-29D2-4109-819D-2E0DF80FBD01}">
      <dsp:nvSpPr>
        <dsp:cNvPr id="0" name=""/>
        <dsp:cNvSpPr/>
      </dsp:nvSpPr>
      <dsp:spPr>
        <a:xfrm>
          <a:off x="4578250" y="2071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CVX/XOM Passed Cointegration — Strong Mean-Reverting Behavior</a:t>
          </a:r>
          <a:endParaRPr lang="en-US" sz="1600" kern="1200" dirty="0"/>
        </a:p>
      </dsp:txBody>
      <dsp:txXfrm>
        <a:off x="4578250" y="2071"/>
        <a:ext cx="1816298" cy="1089779"/>
      </dsp:txXfrm>
    </dsp:sp>
    <dsp:sp modelId="{2E0D5AD6-F06F-49E8-AB4B-CBBD71252352}">
      <dsp:nvSpPr>
        <dsp:cNvPr id="0" name=""/>
        <dsp:cNvSpPr/>
      </dsp:nvSpPr>
      <dsp:spPr>
        <a:xfrm>
          <a:off x="6576179" y="2071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Optimizing Entry/Exit Signals by Volatility Regime</a:t>
          </a:r>
          <a:endParaRPr lang="en-US" sz="1600" kern="1200" dirty="0"/>
        </a:p>
      </dsp:txBody>
      <dsp:txXfrm>
        <a:off x="6576179" y="2071"/>
        <a:ext cx="1816298" cy="1089779"/>
      </dsp:txXfrm>
    </dsp:sp>
    <dsp:sp modelId="{36824306-CE23-445E-B235-96E6AA8AED72}">
      <dsp:nvSpPr>
        <dsp:cNvPr id="0" name=""/>
        <dsp:cNvSpPr/>
      </dsp:nvSpPr>
      <dsp:spPr>
        <a:xfrm>
          <a:off x="8574107" y="2071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/>
            <a:t>Evaluating Strategy Performance Under Realistic Transaction Costs</a:t>
          </a:r>
          <a:endParaRPr lang="en-US" sz="1600" u="none" kern="1200" dirty="0"/>
        </a:p>
      </dsp:txBody>
      <dsp:txXfrm>
        <a:off x="8574107" y="2071"/>
        <a:ext cx="1816298" cy="1089779"/>
      </dsp:txXfrm>
    </dsp:sp>
    <dsp:sp modelId="{AC27E8EF-CAA4-47E7-8ED6-C4A148B9C384}">
      <dsp:nvSpPr>
        <dsp:cNvPr id="0" name=""/>
        <dsp:cNvSpPr/>
      </dsp:nvSpPr>
      <dsp:spPr>
        <a:xfrm>
          <a:off x="582394" y="1273480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/>
            <a:t>Risk-Adjusted Performance Analysis</a:t>
          </a:r>
          <a:endParaRPr lang="en-US" sz="1600" u="none" kern="1200" dirty="0"/>
        </a:p>
      </dsp:txBody>
      <dsp:txXfrm>
        <a:off x="582394" y="1273480"/>
        <a:ext cx="1816298" cy="1089779"/>
      </dsp:txXfrm>
    </dsp:sp>
    <dsp:sp modelId="{533E16CB-46AD-4EFC-B904-A7C627EAD75F}">
      <dsp:nvSpPr>
        <dsp:cNvPr id="0" name=""/>
        <dsp:cNvSpPr/>
      </dsp:nvSpPr>
      <dsp:spPr>
        <a:xfrm>
          <a:off x="2580322" y="1273480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Z-Score Parameter Stability Analysis</a:t>
          </a:r>
          <a:endParaRPr lang="en-US" sz="1600" kern="1200" dirty="0"/>
        </a:p>
      </dsp:txBody>
      <dsp:txXfrm>
        <a:off x="2580322" y="1273480"/>
        <a:ext cx="1816298" cy="1089779"/>
      </dsp:txXfrm>
    </dsp:sp>
    <dsp:sp modelId="{A9A8E0E2-7921-46A6-95D5-16E4B555F13D}">
      <dsp:nvSpPr>
        <dsp:cNvPr id="0" name=""/>
        <dsp:cNvSpPr/>
      </dsp:nvSpPr>
      <dsp:spPr>
        <a:xfrm>
          <a:off x="4578250" y="1273480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2024 Walk-Forward Test (out of Sample): Real-World Validation</a:t>
          </a:r>
          <a:endParaRPr lang="en-US" sz="1600" kern="1200" dirty="0"/>
        </a:p>
      </dsp:txBody>
      <dsp:txXfrm>
        <a:off x="4578250" y="1273480"/>
        <a:ext cx="1816298" cy="1089779"/>
      </dsp:txXfrm>
    </dsp:sp>
    <dsp:sp modelId="{378B1D50-DA18-4BAE-9F5A-2A9D3B5C7210}">
      <dsp:nvSpPr>
        <dsp:cNvPr id="0" name=""/>
        <dsp:cNvSpPr/>
      </dsp:nvSpPr>
      <dsp:spPr>
        <a:xfrm>
          <a:off x="6576179" y="1273480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My 3-Step Process to Build the Final Strategy</a:t>
          </a:r>
          <a:endParaRPr lang="en-US" sz="1600" kern="1200" dirty="0"/>
        </a:p>
      </dsp:txBody>
      <dsp:txXfrm>
        <a:off x="6576179" y="1273480"/>
        <a:ext cx="1816298" cy="1089779"/>
      </dsp:txXfrm>
    </dsp:sp>
    <dsp:sp modelId="{DEF9287A-FAA0-4F63-AE87-04A045DC3608}">
      <dsp:nvSpPr>
        <dsp:cNvPr id="0" name=""/>
        <dsp:cNvSpPr/>
      </dsp:nvSpPr>
      <dsp:spPr>
        <a:xfrm>
          <a:off x="8574107" y="1273480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Capacity Analysis</a:t>
          </a:r>
          <a:endParaRPr lang="en-US" sz="1600" kern="1200" dirty="0"/>
        </a:p>
      </dsp:txBody>
      <dsp:txXfrm>
        <a:off x="8574107" y="1273480"/>
        <a:ext cx="1816298" cy="1089779"/>
      </dsp:txXfrm>
    </dsp:sp>
    <dsp:sp modelId="{BFC025EC-E1A1-4945-920F-275D891B28E0}">
      <dsp:nvSpPr>
        <dsp:cNvPr id="0" name=""/>
        <dsp:cNvSpPr/>
      </dsp:nvSpPr>
      <dsp:spPr>
        <a:xfrm>
          <a:off x="1581358" y="2544889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Mean Reversion Test (AR(1) Model) — Statistical Validation</a:t>
          </a:r>
          <a:endParaRPr lang="en-US" sz="1600" kern="1200" dirty="0"/>
        </a:p>
      </dsp:txBody>
      <dsp:txXfrm>
        <a:off x="1581358" y="2544889"/>
        <a:ext cx="1816298" cy="1089779"/>
      </dsp:txXfrm>
    </dsp:sp>
    <dsp:sp modelId="{5AAFB2EC-85CE-4C03-8323-0341ACAD2949}">
      <dsp:nvSpPr>
        <dsp:cNvPr id="0" name=""/>
        <dsp:cNvSpPr/>
      </dsp:nvSpPr>
      <dsp:spPr>
        <a:xfrm>
          <a:off x="3579286" y="2544889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Final Strategy Performance (2021–2023)</a:t>
          </a:r>
          <a:endParaRPr lang="en-US" sz="1600" kern="1200" dirty="0"/>
        </a:p>
      </dsp:txBody>
      <dsp:txXfrm>
        <a:off x="3579286" y="2544889"/>
        <a:ext cx="1816298" cy="1089779"/>
      </dsp:txXfrm>
    </dsp:sp>
    <dsp:sp modelId="{BBB5254A-5984-4814-9A62-8A82C1D8907F}">
      <dsp:nvSpPr>
        <dsp:cNvPr id="0" name=""/>
        <dsp:cNvSpPr/>
      </dsp:nvSpPr>
      <dsp:spPr>
        <a:xfrm>
          <a:off x="5577214" y="2544889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Benchmark Comparison: CVX-XOM Strategy vs S&amp;P 500</a:t>
          </a:r>
          <a:endParaRPr lang="en-US" sz="1600" kern="1200" dirty="0"/>
        </a:p>
      </dsp:txBody>
      <dsp:txXfrm>
        <a:off x="5577214" y="2544889"/>
        <a:ext cx="1816298" cy="1089779"/>
      </dsp:txXfrm>
    </dsp:sp>
    <dsp:sp modelId="{BABF13C3-506A-448E-AF4D-17AD710F8549}">
      <dsp:nvSpPr>
        <dsp:cNvPr id="0" name=""/>
        <dsp:cNvSpPr/>
      </dsp:nvSpPr>
      <dsp:spPr>
        <a:xfrm>
          <a:off x="7575143" y="2544889"/>
          <a:ext cx="1816298" cy="10897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Final Notes &amp; Strategic Recommendation</a:t>
          </a:r>
          <a:endParaRPr lang="en-US" sz="1600" kern="1200" dirty="0"/>
        </a:p>
      </dsp:txBody>
      <dsp:txXfrm>
        <a:off x="7575143" y="2544889"/>
        <a:ext cx="1816298" cy="108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20:28:46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29554 20188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C621B-EFB0-7BE3-2C00-32E44784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099EA-EB27-BDD5-8FD3-4228F461A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3EE35-3DED-09E0-CFB0-95957A321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6ECB-ECD4-A3C6-F442-411E62DA1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67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CF45-E50E-A031-F0B7-A4A7C144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F5081-37D1-39A4-9D50-CA532B171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92CE-2AF3-6619-5C93-AF7F00D37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EAAB3-9939-7F98-8815-FABDC2865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789C7-DED5-1B40-DCE0-A4EB2EAD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F1DD7-C1D5-C55A-08BD-C1B052F7D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2CF31-ADF6-D4BD-3A6B-8CB05A27E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5456-B50F-A937-68AC-5D5FCAD4C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4629-14B0-D8AB-10DF-230AA696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3CB48E-E3CE-705D-D197-393F437FE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B77C83-0805-251F-6ED0-2E2773F36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6E4E0-778E-9CFB-39D3-3E24DE18F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4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E1C3E-B414-6296-D989-ED6503AD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5F122D-F5E1-DCC5-EBFC-F72CF193A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E5A85-4543-7C1F-1D87-A3208BFBB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6203-4358-1D10-17BC-6233EC49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D28D-1ED3-5336-4BFE-140F54D9D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2B51D-DB69-1950-0A72-71DD9CBAA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F1FED-0470-142E-E546-DFFFD5F4D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9E280-08E9-9C13-68F6-B9CFACA74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0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 userDrawn="1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5736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4008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440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36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Baidasak@mail.uc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 b="0"/>
              <a:t>Outperforming the S&amp;P 500 with a Market-Neutral Strategy</a:t>
            </a:r>
            <a:endParaRPr lang="en-US" sz="5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BF76-DE95-5544-07DA-C367BB0AAE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Presenter:</a:t>
            </a:r>
            <a:r>
              <a:rPr lang="en-US" b="0" dirty="0">
                <a:solidFill>
                  <a:schemeClr val="bg1"/>
                </a:solidFill>
              </a:rPr>
              <a:t> Naser Baidas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Course:</a:t>
            </a:r>
            <a:r>
              <a:rPr lang="en-US" b="0" dirty="0" err="1">
                <a:solidFill>
                  <a:schemeClr val="bg1"/>
                </a:solidFill>
              </a:rPr>
              <a:t>AlgorithmicTrading</a:t>
            </a:r>
            <a:r>
              <a:rPr lang="en-US" b="0" dirty="0">
                <a:solidFill>
                  <a:schemeClr val="bg1"/>
                </a:solidFill>
              </a:rPr>
              <a:t>                                                            </a:t>
            </a:r>
            <a:r>
              <a:rPr lang="en-US" dirty="0">
                <a:solidFill>
                  <a:schemeClr val="bg1"/>
                </a:solidFill>
              </a:rPr>
              <a:t>University:</a:t>
            </a:r>
            <a:r>
              <a:rPr lang="en-US" b="0" dirty="0">
                <a:solidFill>
                  <a:schemeClr val="bg1"/>
                </a:solidFill>
              </a:rPr>
              <a:t> University of Cincinnati </a:t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Date:</a:t>
            </a:r>
            <a:r>
              <a:rPr lang="en-US" b="0" dirty="0">
                <a:solidFill>
                  <a:schemeClr val="bg1"/>
                </a:solidFill>
              </a:rPr>
              <a:t> April 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900E-4408-614B-CF41-2177E034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8A7F-D692-4680-F061-990E254D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954846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b="0" u="sng" dirty="0">
                <a:ea typeface="+mj-lt"/>
                <a:cs typeface="+mj-lt"/>
              </a:rPr>
              <a:t>Risk-Adjusted Performance Analysis</a:t>
            </a:r>
            <a:endParaRPr lang="en-US" sz="2000" u="s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3F68-EFB4-DD01-81EC-E5488FE9F2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22860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0EC3BC5-3E30-510F-7275-24C6313BF1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2961" y="2348893"/>
            <a:ext cx="4467183" cy="4361664"/>
          </a:xfrm>
        </p:spPr>
        <p:txBody>
          <a:bodyPr vert="horz" lIns="0" tIns="45720" rIns="0" bIns="0" rtlCol="0" anchor="t">
            <a:noAutofit/>
          </a:bodyPr>
          <a:lstStyle/>
          <a:p>
            <a:r>
              <a:rPr lang="en-US" sz="1050" b="1" u="sng" dirty="0">
                <a:ea typeface="+mn-lt"/>
                <a:cs typeface="+mn-lt"/>
              </a:rPr>
              <a:t>Risk Management Techniques Applied:</a:t>
            </a:r>
            <a:endParaRPr lang="en-US" sz="1050" u="sng"/>
          </a:p>
          <a:p>
            <a:pPr>
              <a:buFont typeface="Arial"/>
              <a:buChar char="•"/>
            </a:pPr>
            <a:r>
              <a:rPr lang="en-US" sz="1000" b="1" dirty="0">
                <a:ea typeface="+mn-lt"/>
                <a:cs typeface="+mn-lt"/>
              </a:rPr>
              <a:t>Max Holding Period:</a:t>
            </a:r>
            <a:r>
              <a:rPr lang="en-US" sz="1000" dirty="0">
                <a:ea typeface="+mn-lt"/>
                <a:cs typeface="+mn-lt"/>
              </a:rPr>
              <a:t> Positions closed after </a:t>
            </a:r>
            <a:r>
              <a:rPr lang="en-US" sz="1000" b="1" dirty="0">
                <a:ea typeface="+mn-lt"/>
                <a:cs typeface="+mn-lt"/>
              </a:rPr>
              <a:t>20 days</a:t>
            </a:r>
            <a:r>
              <a:rPr lang="en-US" sz="1000" dirty="0">
                <a:ea typeface="+mn-lt"/>
                <a:cs typeface="+mn-lt"/>
              </a:rPr>
              <a:t> if not reverted.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000" b="1" dirty="0">
                <a:ea typeface="+mn-lt"/>
                <a:cs typeface="+mn-lt"/>
              </a:rPr>
              <a:t>Max Drawdown per Trade:</a:t>
            </a:r>
            <a:r>
              <a:rPr lang="en-US" sz="1000" dirty="0">
                <a:ea typeface="+mn-lt"/>
                <a:cs typeface="+mn-lt"/>
              </a:rPr>
              <a:t> Trades exited immediately if losing more than </a:t>
            </a:r>
            <a:r>
              <a:rPr lang="en-US" sz="1000" b="1" dirty="0">
                <a:ea typeface="+mn-lt"/>
                <a:cs typeface="+mn-lt"/>
              </a:rPr>
              <a:t>10%</a:t>
            </a:r>
            <a:r>
              <a:rPr lang="en-US" sz="1000" dirty="0">
                <a:ea typeface="+mn-lt"/>
                <a:cs typeface="+mn-lt"/>
              </a:rPr>
              <a:t> from peak value.</a:t>
            </a:r>
            <a:endParaRPr lang="en-US" sz="1600" dirty="0"/>
          </a:p>
          <a:p>
            <a:r>
              <a:rPr lang="en-US" sz="1050" b="1" u="sng" dirty="0">
                <a:ea typeface="+mn-lt"/>
                <a:cs typeface="+mn-lt"/>
              </a:rPr>
              <a:t>Performance Summary (With vs. Without Risk Management):</a:t>
            </a:r>
          </a:p>
          <a:p>
            <a:pPr marL="285750" indent="-285750">
              <a:buFont typeface="Wingdings"/>
              <a:buChar char="v"/>
            </a:pPr>
            <a:r>
              <a:rPr lang="en-US" sz="1000" b="1" dirty="0">
                <a:ea typeface="+mn-lt"/>
                <a:cs typeface="+mn-lt"/>
              </a:rPr>
              <a:t>Risk Management reduced total return</a:t>
            </a:r>
            <a:r>
              <a:rPr lang="en-US" sz="1000" dirty="0">
                <a:ea typeface="+mn-lt"/>
                <a:cs typeface="+mn-lt"/>
              </a:rPr>
              <a:t> (38.05% vs. 66.72%) but significantly enhanced control over risk.</a:t>
            </a:r>
            <a:endParaRPr lang="en-US" sz="1000"/>
          </a:p>
          <a:p>
            <a:pPr marL="285750" indent="-285750">
              <a:buFont typeface="Wingdings"/>
              <a:buChar char="v"/>
            </a:pPr>
            <a:r>
              <a:rPr lang="en-US" sz="1000" dirty="0">
                <a:ea typeface="+mn-lt"/>
                <a:cs typeface="+mn-lt"/>
              </a:rPr>
              <a:t>Slight improvement in max drawdown (</a:t>
            </a:r>
            <a:r>
              <a:rPr lang="en-US" sz="1000" b="1" dirty="0">
                <a:ea typeface="+mn-lt"/>
                <a:cs typeface="+mn-lt"/>
              </a:rPr>
              <a:t>-10.27% vs. -10.83%</a:t>
            </a:r>
            <a:r>
              <a:rPr lang="en-US" sz="1000" dirty="0">
                <a:ea typeface="+mn-lt"/>
                <a:cs typeface="+mn-lt"/>
              </a:rPr>
              <a:t>) achieved by limiting position risk and holding periods.</a:t>
            </a:r>
            <a:endParaRPr lang="en-US" sz="1000"/>
          </a:p>
          <a:p>
            <a:pPr marL="285750" indent="-285750">
              <a:buFont typeface="Wingdings"/>
              <a:buChar char="v"/>
            </a:pPr>
            <a:r>
              <a:rPr lang="en-US" sz="1000" dirty="0">
                <a:ea typeface="+mn-lt"/>
                <a:cs typeface="+mn-lt"/>
              </a:rPr>
              <a:t>Although Sharpe ratio decreased (</a:t>
            </a:r>
            <a:r>
              <a:rPr lang="en-US" sz="1000" b="1" dirty="0">
                <a:ea typeface="+mn-lt"/>
                <a:cs typeface="+mn-lt"/>
              </a:rPr>
              <a:t>0.72 vs. 1.06</a:t>
            </a:r>
            <a:r>
              <a:rPr lang="en-US" sz="1000" dirty="0">
                <a:ea typeface="+mn-lt"/>
                <a:cs typeface="+mn-lt"/>
              </a:rPr>
              <a:t>), the strategy became more realistic and stable for practical implementation.</a:t>
            </a:r>
            <a:endParaRPr lang="en-US" sz="1000"/>
          </a:p>
          <a:p>
            <a:r>
              <a:rPr lang="en-US" sz="1050" b="1" u="sng" dirty="0">
                <a:ea typeface="+mn-lt"/>
                <a:cs typeface="+mn-lt"/>
              </a:rPr>
              <a:t>Conclusion:</a:t>
            </a:r>
            <a:br>
              <a:rPr lang="en-US" sz="1000" b="1" dirty="0">
                <a:ea typeface="+mn-lt"/>
                <a:cs typeface="+mn-lt"/>
              </a:rPr>
            </a:br>
            <a:r>
              <a:rPr lang="en-US" sz="1000" dirty="0">
                <a:ea typeface="+mn-lt"/>
                <a:cs typeface="+mn-lt"/>
              </a:rPr>
              <a:t> Implementing risk management makes the strategy safer and more suitable for real-world trading, despite lower absolute returns.</a:t>
            </a:r>
            <a:endParaRPr lang="en-US" sz="1100"/>
          </a:p>
          <a:p>
            <a:pPr>
              <a:buFont typeface="Wingdings"/>
              <a:buChar char="v"/>
            </a:pPr>
            <a:endParaRPr lang="en-US" sz="1400" dirty="0"/>
          </a:p>
          <a:p>
            <a:pPr marL="285750" indent="-285750">
              <a:buFont typeface="Wingdings"/>
              <a:buChar char="v"/>
            </a:pP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4" name="Picture 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5F4412C7-204A-63C5-A6D7-F18BAC16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987" y="0"/>
            <a:ext cx="6764337" cy="2055813"/>
          </a:xfrm>
          <a:prstGeom prst="rect">
            <a:avLst/>
          </a:prstGeom>
        </p:spPr>
      </p:pic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4AA8671C-76AC-0B1B-36AC-2957A22E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228850"/>
            <a:ext cx="6767514" cy="44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5A1A9-4290-339A-0010-1BCE6B2E3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C36-C3C2-6EAA-B131-BDE94D7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490825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b="0" dirty="0">
                <a:ea typeface="+mj-lt"/>
                <a:cs typeface="+mj-lt"/>
              </a:rPr>
              <a:t>Z-Score Parameter Stability Analysis</a:t>
            </a:r>
            <a:endParaRPr lang="en-US" sz="2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3C66-B168-B1A2-DBD9-DCC47838712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245475" y="2676525"/>
            <a:ext cx="3946525" cy="3597275"/>
          </a:xfrm>
        </p:spPr>
        <p:txBody>
          <a:bodyPr vert="horz" lIns="0" tIns="22860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CA328202-A59B-8CD7-51DD-177EF3E9EF3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269149" y="587004"/>
            <a:ext cx="6788150" cy="5687944"/>
          </a:xfrm>
        </p:spPr>
        <p:txBody>
          <a:bodyPr vert="horz" lIns="0" tIns="45720" rIns="0" bIns="0" rtlCol="0" anchor="t">
            <a:noAutofit/>
          </a:bodyPr>
          <a:lstStyle/>
          <a:p>
            <a:pPr marL="0" indent="0">
              <a:buNone/>
            </a:pPr>
            <a:r>
              <a:rPr lang="en-US" sz="1050" b="1" dirty="0">
                <a:ea typeface="+mn-lt"/>
                <a:cs typeface="+mn-lt"/>
              </a:rPr>
              <a:t>Purpose: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Check if our chosen Z-score entry (</a:t>
            </a:r>
            <a:r>
              <a:rPr lang="en-US" sz="1050" b="1" dirty="0">
                <a:ea typeface="+mn-lt"/>
                <a:cs typeface="+mn-lt"/>
              </a:rPr>
              <a:t>1.5</a:t>
            </a:r>
            <a:r>
              <a:rPr lang="en-US" sz="1050" dirty="0">
                <a:ea typeface="+mn-lt"/>
                <a:cs typeface="+mn-lt"/>
              </a:rPr>
              <a:t>) and exit (</a:t>
            </a:r>
            <a:r>
              <a:rPr lang="en-US" sz="1050" b="1" dirty="0">
                <a:ea typeface="+mn-lt"/>
                <a:cs typeface="+mn-lt"/>
              </a:rPr>
              <a:t>0.5</a:t>
            </a:r>
            <a:r>
              <a:rPr lang="en-US" sz="1050" dirty="0">
                <a:ea typeface="+mn-lt"/>
                <a:cs typeface="+mn-lt"/>
              </a:rPr>
              <a:t>) thresholds remain optimal over time (2019–2023).</a:t>
            </a:r>
            <a:endParaRPr lang="en-US" dirty="0"/>
          </a:p>
          <a:p>
            <a:pPr marL="0" indent="0">
              <a:buNone/>
            </a:pPr>
            <a:r>
              <a:rPr lang="en-US" sz="1050" b="1" dirty="0">
                <a:ea typeface="+mn-lt"/>
                <a:cs typeface="+mn-lt"/>
              </a:rPr>
              <a:t>Methodology.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Split the </a:t>
            </a:r>
            <a:r>
              <a:rPr lang="en-US" sz="1050" err="1">
                <a:ea typeface="+mn-lt"/>
                <a:cs typeface="+mn-lt"/>
              </a:rPr>
              <a:t>backtest</a:t>
            </a:r>
            <a:r>
              <a:rPr lang="en-US" sz="1050" dirty="0">
                <a:ea typeface="+mn-lt"/>
                <a:cs typeface="+mn-lt"/>
              </a:rPr>
              <a:t> into </a:t>
            </a:r>
            <a:r>
              <a:rPr lang="en-US" sz="1050" b="1" dirty="0">
                <a:ea typeface="+mn-lt"/>
                <a:cs typeface="+mn-lt"/>
              </a:rPr>
              <a:t>6 equal periods</a:t>
            </a:r>
            <a:r>
              <a:rPr lang="en-US" sz="1050" dirty="0">
                <a:ea typeface="+mn-lt"/>
                <a:cs typeface="+mn-lt"/>
              </a:rPr>
              <a:t>.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b="1" dirty="0">
                <a:ea typeface="+mn-lt"/>
                <a:cs typeface="+mn-lt"/>
              </a:rPr>
              <a:t>Cointegration test</a:t>
            </a:r>
            <a:r>
              <a:rPr lang="en-US" sz="1050" dirty="0">
                <a:ea typeface="+mn-lt"/>
                <a:cs typeface="+mn-lt"/>
              </a:rPr>
              <a:t>: Check if CVX and XOM remain cointegrated in each window.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b="1" err="1">
                <a:ea typeface="+mn-lt"/>
                <a:cs typeface="+mn-lt"/>
              </a:rPr>
              <a:t>Backtested</a:t>
            </a:r>
            <a:r>
              <a:rPr lang="en-US" sz="1050" b="1" dirty="0">
                <a:ea typeface="+mn-lt"/>
                <a:cs typeface="+mn-lt"/>
              </a:rPr>
              <a:t> multiple Z-score combinations</a:t>
            </a:r>
            <a:r>
              <a:rPr lang="en-US" sz="1050" dirty="0">
                <a:ea typeface="+mn-lt"/>
                <a:cs typeface="+mn-lt"/>
              </a:rPr>
              <a:t>:</a:t>
            </a:r>
            <a:endParaRPr lang="en-US" dirty="0"/>
          </a:p>
          <a:p>
            <a:pPr marL="171450" lvl="1" indent="-171450">
              <a:buFont typeface="Wingdings" panose="020B0604020202020204" pitchFamily="34" charset="0"/>
              <a:buChar char="Ø"/>
            </a:pPr>
            <a:r>
              <a:rPr lang="en-US" sz="1050" dirty="0">
                <a:ea typeface="+mn-lt"/>
                <a:cs typeface="+mn-lt"/>
              </a:rPr>
              <a:t>Entry: [1.5, 2.0, 2.5, 3.0]</a:t>
            </a:r>
            <a:endParaRPr lang="en-US" dirty="0"/>
          </a:p>
          <a:p>
            <a:pPr marL="171450" lvl="1" indent="-171450">
              <a:buFont typeface="Wingdings" panose="020B0604020202020204" pitchFamily="34" charset="0"/>
              <a:buChar char="Ø"/>
            </a:pPr>
            <a:r>
              <a:rPr lang="en-US" sz="1050" dirty="0">
                <a:ea typeface="+mn-lt"/>
                <a:cs typeface="+mn-lt"/>
              </a:rPr>
              <a:t>Exit: [0.5, 1.0]</a:t>
            </a:r>
            <a:endParaRPr lang="en-US" dirty="0"/>
          </a:p>
          <a:p>
            <a:pPr marL="0" lvl="1" indent="0">
              <a:buNone/>
            </a:pPr>
            <a:r>
              <a:rPr lang="en-US" sz="1050" b="1" dirty="0">
                <a:ea typeface="+mn-lt"/>
                <a:cs typeface="+mn-lt"/>
              </a:rPr>
              <a:t>Key Findings: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Cointegration was </a:t>
            </a:r>
            <a:r>
              <a:rPr lang="en-US" sz="1050" b="1" dirty="0">
                <a:ea typeface="+mn-lt"/>
                <a:cs typeface="+mn-lt"/>
              </a:rPr>
              <a:t>unstable</a:t>
            </a:r>
            <a:r>
              <a:rPr lang="en-US" sz="1050" dirty="0">
                <a:ea typeface="+mn-lt"/>
                <a:cs typeface="+mn-lt"/>
              </a:rPr>
              <a:t>: Only </a:t>
            </a:r>
            <a:r>
              <a:rPr lang="en-US" sz="1050" b="1" dirty="0">
                <a:ea typeface="+mn-lt"/>
                <a:cs typeface="+mn-lt"/>
              </a:rPr>
              <a:t>2 of 6 windows</a:t>
            </a:r>
            <a:r>
              <a:rPr lang="en-US" sz="1050" dirty="0">
                <a:ea typeface="+mn-lt"/>
                <a:cs typeface="+mn-lt"/>
              </a:rPr>
              <a:t> showed stable cointegration.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b="1" dirty="0">
                <a:ea typeface="+mn-lt"/>
                <a:cs typeface="+mn-lt"/>
              </a:rPr>
              <a:t>Best Z-entry:</a:t>
            </a:r>
            <a:r>
              <a:rPr lang="en-US" sz="1050" dirty="0">
                <a:ea typeface="+mn-lt"/>
                <a:cs typeface="+mn-lt"/>
              </a:rPr>
              <a:t> consistently </a:t>
            </a:r>
            <a:r>
              <a:rPr lang="en-US" sz="1050" b="1" dirty="0">
                <a:ea typeface="+mn-lt"/>
                <a:cs typeface="+mn-lt"/>
              </a:rPr>
              <a:t>2.0</a:t>
            </a:r>
            <a:r>
              <a:rPr lang="en-US" sz="1050" dirty="0">
                <a:ea typeface="+mn-lt"/>
                <a:cs typeface="+mn-lt"/>
              </a:rPr>
              <a:t> in cointegrated periods, indicating fewer but stronger signals.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b="1" dirty="0">
                <a:ea typeface="+mn-lt"/>
                <a:cs typeface="+mn-lt"/>
              </a:rPr>
              <a:t>Best Z-exit:</a:t>
            </a:r>
            <a:r>
              <a:rPr lang="en-US" sz="1050" dirty="0">
                <a:ea typeface="+mn-lt"/>
                <a:cs typeface="+mn-lt"/>
              </a:rPr>
              <a:t> Varied (</a:t>
            </a:r>
            <a:r>
              <a:rPr lang="en-US" sz="1050" b="1" dirty="0">
                <a:ea typeface="+mn-lt"/>
                <a:cs typeface="+mn-lt"/>
              </a:rPr>
              <a:t>0.5 or 1.0</a:t>
            </a:r>
            <a:r>
              <a:rPr lang="en-US" sz="1050" dirty="0">
                <a:ea typeface="+mn-lt"/>
                <a:cs typeface="+mn-lt"/>
              </a:rPr>
              <a:t>), no clear optimal threshold.</a:t>
            </a:r>
            <a:endParaRPr lang="en-US" dirty="0"/>
          </a:p>
          <a:p>
            <a:pPr marL="0" indent="0">
              <a:buNone/>
            </a:pPr>
            <a:r>
              <a:rPr lang="en-US" sz="1050" b="1" dirty="0">
                <a:ea typeface="+mn-lt"/>
                <a:cs typeface="+mn-lt"/>
              </a:rPr>
              <a:t>Decision &amp; Justification:</a:t>
            </a:r>
            <a:endParaRPr lang="en-US" dirty="0"/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Continue using original parameters (</a:t>
            </a:r>
            <a:r>
              <a:rPr lang="en-US" sz="1050" b="1" dirty="0">
                <a:ea typeface="+mn-lt"/>
                <a:cs typeface="+mn-lt"/>
              </a:rPr>
              <a:t>Entry = 1.5</a:t>
            </a:r>
            <a:r>
              <a:rPr lang="en-US" sz="1050" dirty="0">
                <a:ea typeface="+mn-lt"/>
                <a:cs typeface="+mn-lt"/>
              </a:rPr>
              <a:t>, </a:t>
            </a:r>
            <a:r>
              <a:rPr lang="en-US" sz="1050" b="1" dirty="0">
                <a:ea typeface="+mn-lt"/>
                <a:cs typeface="+mn-lt"/>
              </a:rPr>
              <a:t>Exit = 0.5</a:t>
            </a:r>
            <a:r>
              <a:rPr lang="en-US" sz="1050" dirty="0">
                <a:ea typeface="+mn-lt"/>
                <a:cs typeface="+mn-lt"/>
              </a:rPr>
              <a:t>):</a:t>
            </a:r>
            <a:endParaRPr lang="en-US" dirty="0"/>
          </a:p>
          <a:p>
            <a:pPr marL="171450" lvl="1" indent="-171450">
              <a:buFont typeface="Wingdings" panose="020B0604020202020204" pitchFamily="34" charset="0"/>
              <a:buChar char="Ø"/>
            </a:pPr>
            <a:r>
              <a:rPr lang="en-US" sz="1050" dirty="0">
                <a:ea typeface="+mn-lt"/>
                <a:cs typeface="+mn-lt"/>
              </a:rPr>
              <a:t>    Already validated earlier with solid results.</a:t>
            </a:r>
            <a:endParaRPr lang="en-US" dirty="0"/>
          </a:p>
          <a:p>
            <a:pPr marL="171450" lvl="1" indent="-171450">
              <a:buFont typeface="Wingdings" panose="020B0604020202020204" pitchFamily="34" charset="0"/>
              <a:buChar char="Ø"/>
            </a:pPr>
            <a:r>
              <a:rPr lang="en-US" sz="1050" dirty="0">
                <a:ea typeface="+mn-lt"/>
                <a:cs typeface="+mn-lt"/>
              </a:rPr>
              <a:t>    Limited evidence due to unstable cointegration (only 2 periods).</a:t>
            </a:r>
            <a:endParaRPr lang="en-US" dirty="0"/>
          </a:p>
          <a:p>
            <a:pPr marL="171450" lvl="1" indent="-171450">
              <a:buFont typeface="Wingdings" panose="020B0604020202020204" pitchFamily="34" charset="0"/>
              <a:buChar char="Ø"/>
            </a:pPr>
            <a:r>
              <a:rPr lang="en-US" sz="1050" dirty="0">
                <a:ea typeface="+mn-lt"/>
                <a:cs typeface="+mn-lt"/>
              </a:rPr>
              <a:t>     Risk management (max holding, drawdown limits) already reduces parameter sensitivity.</a:t>
            </a:r>
            <a:endParaRPr lang="en-US" dirty="0"/>
          </a:p>
          <a:p>
            <a:pPr marL="0" indent="0">
              <a:buNone/>
            </a:pPr>
            <a:r>
              <a:rPr lang="en-US" sz="1050" b="1" dirty="0">
                <a:ea typeface="+mn-lt"/>
                <a:cs typeface="+mn-lt"/>
              </a:rPr>
              <a:t>Future:</a:t>
            </a:r>
            <a:r>
              <a:rPr lang="en-US" sz="105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Revisit and dynamically adjust parameters if market conditions or performance change.</a:t>
            </a:r>
            <a:endParaRPr lang="en-US" dirty="0"/>
          </a:p>
          <a:p>
            <a:pPr indent="-283210">
              <a:buFont typeface="Wingdings" panose="020B0604020202020204" pitchFamily="34" charset="0"/>
              <a:buChar char="v"/>
            </a:pPr>
            <a:endParaRPr lang="en-US" sz="1050" b="1" u="sng" dirty="0"/>
          </a:p>
          <a:p>
            <a:pPr indent="-283210">
              <a:buFont typeface="Wingdings"/>
              <a:buChar char="v"/>
            </a:pPr>
            <a:endParaRPr lang="en-US" sz="1400" dirty="0"/>
          </a:p>
          <a:p>
            <a:pPr marL="285750" indent="-285750">
              <a:buFont typeface="Wingdings"/>
              <a:buChar char="v"/>
            </a:pP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9" name="Picture 8" descr="A graph with a line and a point&#10;&#10;AI-generated content may be incorrect.">
            <a:extLst>
              <a:ext uri="{FF2B5EF4-FFF2-40B4-BE49-F238E27FC236}">
                <a16:creationId xmlns:a16="http://schemas.microsoft.com/office/drawing/2014/main" id="{96E459AA-D77D-FC69-EA44-5D936466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6" y="2900363"/>
            <a:ext cx="4914900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2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ECA4-3E7F-7537-B546-313A915D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2024 Walk-Forward Test </a:t>
            </a:r>
            <a:r>
              <a:rPr lang="en-US" sz="2400" b="0" dirty="0">
                <a:ea typeface="+mj-lt"/>
                <a:cs typeface="+mj-lt"/>
              </a:rPr>
              <a:t>(out of Sample)</a:t>
            </a:r>
            <a:r>
              <a:rPr lang="en-US" sz="3200" b="0" dirty="0">
                <a:ea typeface="+mj-lt"/>
                <a:cs typeface="+mj-lt"/>
              </a:rPr>
              <a:t>: Real-World Validation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82509-F7AF-A6E9-804A-16B0D7AA57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9860" y="2271206"/>
            <a:ext cx="4935327" cy="4502851"/>
          </a:xfrm>
        </p:spPr>
        <p:txBody>
          <a:bodyPr vert="horz" lIns="0" tIns="45720" rIns="0" bIns="0" rtlCol="0" anchor="t">
            <a:noAutofit/>
          </a:bodyPr>
          <a:lstStyle/>
          <a:p>
            <a:r>
              <a:rPr lang="en-US" sz="1400" b="1" u="sng" dirty="0">
                <a:ea typeface="+mn-lt"/>
                <a:cs typeface="+mn-lt"/>
              </a:rPr>
              <a:t>Objective</a:t>
            </a:r>
            <a:r>
              <a:rPr lang="en-US" sz="1400" b="1" dirty="0">
                <a:ea typeface="+mn-lt"/>
                <a:cs typeface="+mn-lt"/>
              </a:rPr>
              <a:t>: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400" b="1" dirty="0">
                <a:ea typeface="+mn-lt"/>
                <a:cs typeface="+mn-lt"/>
              </a:rPr>
              <a:t>Test the final strategy on unseen 2024 data</a:t>
            </a:r>
            <a:r>
              <a:rPr lang="en-US" sz="1400" dirty="0">
                <a:ea typeface="+mn-lt"/>
                <a:cs typeface="+mn-lt"/>
              </a:rPr>
              <a:t> to simulate live trading conditions.</a:t>
            </a:r>
            <a:endParaRPr lang="en-US" sz="1400"/>
          </a:p>
          <a:p>
            <a:r>
              <a:rPr lang="en-US" sz="1400" b="1" dirty="0">
                <a:ea typeface="+mn-lt"/>
                <a:cs typeface="+mn-lt"/>
              </a:rPr>
              <a:t>Setup (Fixed Parameters):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Z-Entry: </a:t>
            </a:r>
            <a:r>
              <a:rPr lang="en-US" sz="1400" b="1" dirty="0">
                <a:ea typeface="+mn-lt"/>
                <a:cs typeface="+mn-lt"/>
              </a:rPr>
              <a:t>1.5</a:t>
            </a:r>
            <a:r>
              <a:rPr lang="en-US" sz="1400" dirty="0">
                <a:ea typeface="+mn-lt"/>
                <a:cs typeface="+mn-lt"/>
              </a:rPr>
              <a:t> | Z-Exit: </a:t>
            </a:r>
            <a:r>
              <a:rPr lang="en-US" sz="1400" b="1" dirty="0">
                <a:ea typeface="+mn-lt"/>
                <a:cs typeface="+mn-lt"/>
              </a:rPr>
              <a:t>0.5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Max Holding: </a:t>
            </a:r>
            <a:r>
              <a:rPr lang="en-US" sz="1400" b="1" dirty="0">
                <a:ea typeface="+mn-lt"/>
                <a:cs typeface="+mn-lt"/>
              </a:rPr>
              <a:t>20 days</a:t>
            </a:r>
            <a:r>
              <a:rPr lang="en-US" sz="1400" dirty="0">
                <a:ea typeface="+mn-lt"/>
                <a:cs typeface="+mn-lt"/>
              </a:rPr>
              <a:t> | Max Drawdown: </a:t>
            </a:r>
            <a:r>
              <a:rPr lang="en-US" sz="1400" b="1" dirty="0">
                <a:ea typeface="+mn-lt"/>
                <a:cs typeface="+mn-lt"/>
              </a:rPr>
              <a:t>10%</a:t>
            </a:r>
            <a:endParaRPr lang="en-US" sz="1400"/>
          </a:p>
          <a:p>
            <a:r>
              <a:rPr lang="en-US" sz="1400" b="1" dirty="0">
                <a:ea typeface="+mn-lt"/>
                <a:cs typeface="+mn-lt"/>
              </a:rPr>
              <a:t>2024 Performance: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Total Return:</a:t>
            </a:r>
            <a:r>
              <a:rPr lang="en-US" sz="1400" dirty="0">
                <a:ea typeface="+mn-lt"/>
                <a:cs typeface="+mn-lt"/>
              </a:rPr>
              <a:t> –5.6%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Sharpe Ratio:</a:t>
            </a:r>
            <a:r>
              <a:rPr lang="en-US" sz="1400" dirty="0">
                <a:ea typeface="+mn-lt"/>
                <a:cs typeface="+mn-lt"/>
              </a:rPr>
              <a:t> –0.59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Max Drawdown:</a:t>
            </a:r>
            <a:r>
              <a:rPr lang="en-US" sz="1400" dirty="0">
                <a:ea typeface="+mn-lt"/>
                <a:cs typeface="+mn-lt"/>
              </a:rPr>
              <a:t> –9.0%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All exits triggered by holding period, not losses</a:t>
            </a:r>
            <a:endParaRPr lang="en-US" sz="14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093A75-9E99-716B-ABC9-8A98C7E41BD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5023" y="2271713"/>
            <a:ext cx="6554577" cy="4502344"/>
          </a:xfrm>
        </p:spPr>
        <p:txBody>
          <a:bodyPr vert="horz" lIns="0" tIns="45720" rIns="0" bIns="0" rtlCol="0" anchor="t">
            <a:noAutofit/>
          </a:bodyPr>
          <a:lstStyle/>
          <a:p>
            <a:r>
              <a:rPr lang="en-US" sz="1400" b="1" u="sng" dirty="0">
                <a:ea typeface="+mn-lt"/>
                <a:cs typeface="+mn-lt"/>
              </a:rPr>
              <a:t>Real-World Strengths of the Strategy</a:t>
            </a:r>
            <a:endParaRPr lang="en-US" sz="1400" u="sng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Proven Capital Protection</a:t>
            </a:r>
            <a:endParaRPr lang="en-US" sz="1400" dirty="0">
              <a:ea typeface="+mn-lt"/>
              <a:cs typeface="+mn-lt"/>
            </a:endParaRPr>
          </a:p>
          <a:p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The strategy avoided major losses</a:t>
            </a:r>
            <a:r>
              <a:rPr lang="en-US" sz="1400" dirty="0">
                <a:ea typeface="+mn-lt"/>
                <a:cs typeface="+mn-lt"/>
              </a:rPr>
              <a:t> even in a weak, noisy market year like 2024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Exits were controlled by design (20-day holding rule), not forced by volatility or stop-outs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400" b="1" dirty="0">
                <a:ea typeface="+mn-lt"/>
                <a:cs typeface="+mn-lt"/>
              </a:rPr>
              <a:t>Resilient in Unfavorable Conditions</a:t>
            </a:r>
            <a:endParaRPr lang="en-US" sz="1400">
              <a:ea typeface="+mn-lt"/>
              <a:cs typeface="+mn-lt"/>
            </a:endParaRPr>
          </a:p>
          <a:p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Despite no strong cointegration</a:t>
            </a:r>
            <a:r>
              <a:rPr lang="en-US" sz="1400" dirty="0">
                <a:ea typeface="+mn-lt"/>
                <a:cs typeface="+mn-lt"/>
              </a:rPr>
              <a:t> in 2024 (p = 0.0598), the system stayed disciplined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Shows </a:t>
            </a:r>
            <a:r>
              <a:rPr lang="en-US" sz="1400" b="1" dirty="0">
                <a:ea typeface="+mn-lt"/>
                <a:cs typeface="+mn-lt"/>
              </a:rPr>
              <a:t>real-world robustness</a:t>
            </a:r>
            <a:r>
              <a:rPr lang="en-US" sz="1400" dirty="0">
                <a:ea typeface="+mn-lt"/>
                <a:cs typeface="+mn-lt"/>
              </a:rPr>
              <a:t> — performs under pressure, not just in ideal </a:t>
            </a:r>
            <a:r>
              <a:rPr lang="en-US" sz="1400" err="1">
                <a:ea typeface="+mn-lt"/>
                <a:cs typeface="+mn-lt"/>
              </a:rPr>
              <a:t>backtests</a:t>
            </a:r>
            <a:endParaRPr lang="en-US" sz="1400"/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400" b="1" dirty="0">
                <a:ea typeface="+mn-lt"/>
                <a:cs typeface="+mn-lt"/>
              </a:rPr>
              <a:t>Smart Built-in Risk Management</a:t>
            </a:r>
            <a:endParaRPr lang="en-US" sz="1400" dirty="0">
              <a:ea typeface="+mn-lt"/>
              <a:cs typeface="+mn-lt"/>
            </a:endParaRPr>
          </a:p>
          <a:p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Holding period and drawdown limits acted as automatic safety brakes</a:t>
            </a:r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Preserved capital to stay in the game and take advantage of future profitable regimes</a:t>
            </a:r>
            <a:endParaRPr lang="en-US" sz="140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2E9E5-8E41-5C53-22EA-2D99C6080A8B}"/>
              </a:ext>
            </a:extLst>
          </p:cNvPr>
          <p:cNvSpPr/>
          <p:nvPr/>
        </p:nvSpPr>
        <p:spPr>
          <a:xfrm>
            <a:off x="4984749" y="2008187"/>
            <a:ext cx="357187" cy="4754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05600" y="4549775"/>
            <a:ext cx="5486400" cy="1646238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CD5BA-9756-6DA3-066F-67DC51B5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0" y="251297"/>
            <a:ext cx="11097245" cy="61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46" y="445539"/>
            <a:ext cx="10621905" cy="1520572"/>
          </a:xfrm>
        </p:spPr>
        <p:txBody>
          <a:bodyPr/>
          <a:lstStyle/>
          <a:p>
            <a:r>
              <a:rPr lang="en-US" sz="3600" dirty="0"/>
              <a:t>My 3-Step Process to Build the Final Strategy</a:t>
            </a:r>
            <a:endParaRPr lang="en-US" sz="4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3406998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/>
              <a:t>Step 1: Initial Strategy Test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Started with Z-entry = ±1.5, Z-exit = ±0.5, holding cap = 30 days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Performance was weak: signals were too aggressive, trades hit the cap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Return: </a:t>
            </a:r>
            <a:r>
              <a:rPr lang="en-US" b="1">
                <a:ea typeface="+mn-lt"/>
                <a:cs typeface="+mn-lt"/>
              </a:rPr>
              <a:t>–6.26%</a:t>
            </a:r>
            <a:r>
              <a:rPr lang="en-US">
                <a:ea typeface="+mn-lt"/>
                <a:cs typeface="+mn-lt"/>
              </a:rPr>
              <a:t>, Sharpe: </a:t>
            </a:r>
            <a:r>
              <a:rPr lang="en-US" b="1">
                <a:ea typeface="+mn-lt"/>
                <a:cs typeface="+mn-lt"/>
              </a:rPr>
              <a:t>–3.32</a:t>
            </a:r>
            <a:r>
              <a:rPr lang="en-US">
                <a:ea typeface="+mn-lt"/>
                <a:cs typeface="+mn-lt"/>
              </a:rPr>
              <a:t>, only 1 trade</a:t>
            </a:r>
            <a:endParaRPr lang="en-US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95721" y="2676525"/>
            <a:ext cx="3625640" cy="3597470"/>
          </a:xfrm>
        </p:spPr>
        <p:txBody>
          <a:bodyPr vert="horz" lIns="0" tIns="45720" rIns="0" bIns="0" rtlCol="0" anchor="t">
            <a:normAutofit/>
          </a:bodyPr>
          <a:lstStyle/>
          <a:p>
            <a:r>
              <a:rPr lang="en-US" b="1" dirty="0"/>
              <a:t>Step 2: Parameter Tuning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Tested new thresholds and constraints (Z-score, holding, drawdown)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Compared 4 setups to improve selectivity and risk control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“Higher Quality” version performed best: return +1.07%, Sharpe 2.02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B8660-D51E-5D01-8333-42A23B0FFE27}"/>
              </a:ext>
            </a:extLst>
          </p:cNvPr>
          <p:cNvSpPr/>
          <p:nvPr/>
        </p:nvSpPr>
        <p:spPr>
          <a:xfrm>
            <a:off x="8350250" y="1968500"/>
            <a:ext cx="3436937" cy="41592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Step 3: Full </a:t>
            </a:r>
            <a:r>
              <a:rPr lang="en-US" b="1" err="1">
                <a:solidFill>
                  <a:schemeClr val="bg1"/>
                </a:solidFill>
              </a:rPr>
              <a:t>Backtest</a:t>
            </a:r>
            <a:r>
              <a:rPr lang="en-US" b="1" dirty="0">
                <a:solidFill>
                  <a:schemeClr val="bg1"/>
                </a:solidFill>
              </a:rPr>
              <a:t> (2021–2023)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Ran the best version over 3 years of market data</a:t>
            </a:r>
            <a:endParaRPr lang="en-US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Return: </a:t>
            </a:r>
            <a:r>
              <a:rPr lang="en-US" b="1" dirty="0">
                <a:solidFill>
                  <a:schemeClr val="bg1"/>
                </a:solidFill>
              </a:rPr>
              <a:t>+28.18%</a:t>
            </a:r>
            <a:r>
              <a:rPr lang="en-US" dirty="0">
                <a:solidFill>
                  <a:schemeClr val="bg1"/>
                </a:solidFill>
              </a:rPr>
              <a:t>, Sharpe: </a:t>
            </a:r>
            <a:r>
              <a:rPr lang="en-US" b="1" dirty="0">
                <a:solidFill>
                  <a:schemeClr val="bg1"/>
                </a:solidFill>
              </a:rPr>
              <a:t>0.78</a:t>
            </a:r>
            <a:r>
              <a:rPr lang="en-US" dirty="0">
                <a:solidFill>
                  <a:schemeClr val="bg1"/>
                </a:solidFill>
              </a:rPr>
              <a:t>, Max Drawdown: </a:t>
            </a:r>
            <a:r>
              <a:rPr lang="en-US" b="1" dirty="0">
                <a:solidFill>
                  <a:schemeClr val="bg1"/>
                </a:solidFill>
              </a:rPr>
              <a:t>–11.53%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Most exits triggered by time cap → shows risk management is working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6051-2051-6DD0-08D9-2CB0A4D4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b="0" dirty="0"/>
              <a:t>Building the First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C01F-63E8-169F-C432-5E593B3DFF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45720" rIns="0" bIns="0" rtlCol="0">
            <a:normAutofit/>
          </a:bodyPr>
          <a:lstStyle/>
          <a:p>
            <a:r>
              <a:rPr lang="en-US" sz="1900" b="1"/>
              <a:t>I began by testing a basic Z-score strategy: 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900"/>
              <a:t>Enter when the Z-score hits ±1.5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900"/>
              <a:t> Exit when it returns to ±0.5 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900"/>
              <a:t>Added two risk controls: 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900"/>
              <a:t>                Max holding period: 30 days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900"/>
              <a:t>                Max drawdown: 10% </a:t>
            </a:r>
          </a:p>
          <a:p>
            <a:r>
              <a:rPr lang="en-US" sz="1900" b="1" dirty="0"/>
              <a:t>I tested this over Q1 2024.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ACCE4A6B-B6E3-57A2-886E-3A95D86A0CF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881898" y="3543413"/>
            <a:ext cx="4490827" cy="1863693"/>
          </a:xfrm>
          <a:noFill/>
        </p:spPr>
      </p:pic>
    </p:spTree>
    <p:extLst>
      <p:ext uri="{BB962C8B-B14F-4D97-AF65-F5344CB8AC3E}">
        <p14:creationId xmlns:p14="http://schemas.microsoft.com/office/powerpoint/2010/main" val="61456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90AD-0CB7-4910-6E93-22592DAD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ea typeface="+mj-lt"/>
                <a:cs typeface="+mj-lt"/>
              </a:rPr>
              <a:t>Final Strategy Selection: “Higher Quality” Version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BC30-51E7-C822-3B4E-4A3EDC5DFC0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0" tIns="45720" rIns="0" bIns="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To fix this, I ran a test with multiple parameter sets. I changed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Entry/exit thresholds 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Max holding days 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Drawdown limits 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91C83C-02EB-C41A-A7FD-2FC16B9B65F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945274" y="2247582"/>
            <a:ext cx="5768764" cy="4145792"/>
          </a:xfrm>
        </p:spPr>
      </p:pic>
    </p:spTree>
    <p:extLst>
      <p:ext uri="{BB962C8B-B14F-4D97-AF65-F5344CB8AC3E}">
        <p14:creationId xmlns:p14="http://schemas.microsoft.com/office/powerpoint/2010/main" val="258604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572-0082-A79E-3F1B-F8DD7097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sz="3600" b="0" dirty="0"/>
              <a:t>Full Strategy </a:t>
            </a:r>
            <a:r>
              <a:rPr lang="en-US" sz="3600" b="0" err="1"/>
              <a:t>Backtest</a:t>
            </a:r>
            <a:r>
              <a:rPr lang="en-US" sz="3600" b="0" dirty="0"/>
              <a:t> (2021–2023)</a:t>
            </a:r>
            <a:br>
              <a:rPr lang="en-US" sz="3600" b="0" dirty="0"/>
            </a:br>
            <a:r>
              <a:rPr lang="en-US" sz="2800" b="0" dirty="0"/>
              <a:t>Final Strategy Performance Over 3 Years</a:t>
            </a:r>
          </a:p>
          <a:p>
            <a:endParaRPr lang="en-US" b="0"/>
          </a:p>
        </p:txBody>
      </p:sp>
      <p:pic>
        <p:nvPicPr>
          <p:cNvPr id="5" name="Picture 4" descr="A screenshot of a report&#10;&#10;AI-generated content may be incorrect.">
            <a:extLst>
              <a:ext uri="{FF2B5EF4-FFF2-40B4-BE49-F238E27FC236}">
                <a16:creationId xmlns:a16="http://schemas.microsoft.com/office/drawing/2014/main" id="{36001428-ACC1-FBAF-9743-A9EA5430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" y="2588362"/>
            <a:ext cx="5273260" cy="4266774"/>
          </a:xfrm>
          <a:prstGeom prst="rect">
            <a:avLst/>
          </a:prstGeom>
          <a:noFill/>
        </p:spPr>
      </p:pic>
      <p:pic>
        <p:nvPicPr>
          <p:cNvPr id="6" name="Picture 5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04727351-89C5-D22C-D774-73D49216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484437"/>
            <a:ext cx="6532563" cy="4357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86954B-C72A-4C31-68C5-8A953B49CD1E}"/>
              </a:ext>
            </a:extLst>
          </p:cNvPr>
          <p:cNvSpPr/>
          <p:nvPr/>
        </p:nvSpPr>
        <p:spPr>
          <a:xfrm>
            <a:off x="5270500" y="1952625"/>
            <a:ext cx="373062" cy="4889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091D-E429-A240-E7EF-9F5CCE8D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Can the Strategy Handle Institutional Capital? </a:t>
            </a:r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(Capacity Analysis)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82C1-BC51-84AB-14E5-39A8C6A96D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5037" y="2432820"/>
            <a:ext cx="7469188" cy="4318453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r>
              <a:rPr lang="en-US" sz="1100" b="1" dirty="0">
                <a:ea typeface="+mn-lt"/>
                <a:cs typeface="+mn-lt"/>
              </a:rPr>
              <a:t>What I Tested: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“Higher Quality” strategy (Entry = 2.5, Exit = 1.0)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Period: 2021–2023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Capital sizes: $1M to $100M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Adjusted returns calculated using market impact model</a:t>
            </a:r>
            <a:endParaRPr lang="en-US" sz="1100"/>
          </a:p>
          <a:p>
            <a:pPr marL="0" indent="0">
              <a:buNone/>
            </a:pPr>
            <a:r>
              <a:rPr lang="en-US" sz="1100" b="1" dirty="0">
                <a:ea typeface="+mn-lt"/>
                <a:cs typeface="+mn-lt"/>
              </a:rPr>
              <a:t>Key Insights: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Returns remained strong </a:t>
            </a:r>
            <a:r>
              <a:rPr lang="en-US" sz="1100" b="1" dirty="0">
                <a:ea typeface="+mn-lt"/>
                <a:cs typeface="+mn-lt"/>
              </a:rPr>
              <a:t>even at $100M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Volume usage </a:t>
            </a:r>
            <a:r>
              <a:rPr lang="en-US" sz="1100" b="1" dirty="0">
                <a:ea typeface="+mn-lt"/>
                <a:cs typeface="+mn-lt"/>
              </a:rPr>
              <a:t>never exceeded 3%</a:t>
            </a:r>
            <a:r>
              <a:rPr lang="en-US" sz="1100" dirty="0">
                <a:ea typeface="+mn-lt"/>
                <a:cs typeface="+mn-lt"/>
              </a:rPr>
              <a:t> of daily volume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b="1" dirty="0">
                <a:ea typeface="+mn-lt"/>
                <a:cs typeface="+mn-lt"/>
              </a:rPr>
              <a:t>No capacity limit hit</a:t>
            </a:r>
            <a:r>
              <a:rPr lang="en-US" sz="1100" dirty="0">
                <a:ea typeface="+mn-lt"/>
                <a:cs typeface="+mn-lt"/>
              </a:rPr>
              <a:t> within tested range</a:t>
            </a:r>
            <a:endParaRPr lang="en-US" sz="11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100" dirty="0">
                <a:ea typeface="+mn-lt"/>
                <a:cs typeface="+mn-lt"/>
              </a:rPr>
              <a:t>Strategy is </a:t>
            </a:r>
            <a:r>
              <a:rPr lang="en-US" sz="1100" b="1" dirty="0">
                <a:ea typeface="+mn-lt"/>
                <a:cs typeface="+mn-lt"/>
              </a:rPr>
              <a:t>institutional-grade scalable</a:t>
            </a:r>
            <a:endParaRPr lang="en-US" sz="1100" dirty="0"/>
          </a:p>
          <a:p>
            <a:pPr marL="283210" indent="-28321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F1FF2-4D1A-714F-6C8F-241502C1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27" y="2687976"/>
            <a:ext cx="7206170" cy="24223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26497A-6E92-D86C-976F-19D13B0D18A1}"/>
              </a:ext>
            </a:extLst>
          </p:cNvPr>
          <p:cNvSpPr/>
          <p:nvPr/>
        </p:nvSpPr>
        <p:spPr>
          <a:xfrm>
            <a:off x="4661170" y="2440021"/>
            <a:ext cx="218872" cy="4393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A2D5CE-969C-662A-6312-EA679F8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200" dirty="0"/>
              <a:t>Capacity Analysis, Part 2</a:t>
            </a:r>
            <a:br>
              <a:rPr lang="en-US" sz="3200" dirty="0"/>
            </a:br>
            <a:endParaRPr lang="en-US"/>
          </a:p>
        </p:txBody>
      </p:sp>
      <p:pic>
        <p:nvPicPr>
          <p:cNvPr id="4" name="Content Placeholder 3" descr="A graph with a red line&#10;&#10;AI-generated content may be incorrect.">
            <a:extLst>
              <a:ext uri="{FF2B5EF4-FFF2-40B4-BE49-F238E27FC236}">
                <a16:creationId xmlns:a16="http://schemas.microsoft.com/office/drawing/2014/main" id="{0A45E765-2690-6A8D-B70D-A0E246A13A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92930" y="2282008"/>
            <a:ext cx="8088541" cy="4080328"/>
          </a:xfrm>
          <a:noFill/>
        </p:spPr>
      </p:pic>
    </p:spTree>
    <p:extLst>
      <p:ext uri="{BB962C8B-B14F-4D97-AF65-F5344CB8AC3E}">
        <p14:creationId xmlns:p14="http://schemas.microsoft.com/office/powerpoint/2010/main" val="86547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3B9B13-DB6A-0784-D931-710A6663B80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936184647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F651-6BE9-BA53-D7FA-AF3D645D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a typeface="+mj-lt"/>
                <a:cs typeface="+mj-lt"/>
              </a:rPr>
              <a:t>Mean Reversion Test (AR(1) Model) — Statistical Validation</a:t>
            </a:r>
            <a:endParaRPr lang="en-US" sz="2800"/>
          </a:p>
          <a:p>
            <a:endParaRPr lang="en-US" dirty="0"/>
          </a:p>
        </p:txBody>
      </p:sp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21C23A9F-E543-EDA1-899F-A97E9CA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" y="2262602"/>
            <a:ext cx="5724472" cy="4597508"/>
          </a:xfrm>
          <a:prstGeom prst="rect">
            <a:avLst/>
          </a:prstGeom>
        </p:spPr>
      </p:pic>
      <p:pic>
        <p:nvPicPr>
          <p:cNvPr id="5" name="Picture 4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AAC20234-6A67-487E-2447-1ADFF7A8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213" y="2266427"/>
            <a:ext cx="6327112" cy="459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B798BF-4D36-C687-5CDC-E5BEDCA8E09E}"/>
              </a:ext>
            </a:extLst>
          </p:cNvPr>
          <p:cNvSpPr/>
          <p:nvPr/>
        </p:nvSpPr>
        <p:spPr>
          <a:xfrm>
            <a:off x="5652197" y="1724967"/>
            <a:ext cx="100483" cy="5107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A3283-7622-D4DD-58D0-F6B48252DC75}"/>
              </a:ext>
            </a:extLst>
          </p:cNvPr>
          <p:cNvSpPr/>
          <p:nvPr/>
        </p:nvSpPr>
        <p:spPr>
          <a:xfrm>
            <a:off x="334679" y="1663412"/>
            <a:ext cx="5056332" cy="597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AR(1) fit shows strong linear structure — model matches actual spread.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054FA-580C-2AEC-9CC4-350C578E206F}"/>
              </a:ext>
            </a:extLst>
          </p:cNvPr>
          <p:cNvSpPr/>
          <p:nvPr/>
        </p:nvSpPr>
        <p:spPr>
          <a:xfrm>
            <a:off x="6096000" y="1661808"/>
            <a:ext cx="5755531" cy="5998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Autocorrelation shows high persistence, supporting mean-reversion.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4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D42B-D1E4-DD30-39D2-907808C0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AR(1) Model Confirms Mean-Reverting Behavior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4C95-81E0-6A33-4FE4-7077FA6AF8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Test Summary:</a:t>
            </a:r>
            <a:endParaRPr lang="en-US" sz="14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AR(1) Coefficient (φ) = </a:t>
            </a:r>
            <a:r>
              <a:rPr lang="en-US" sz="1400" b="1" dirty="0">
                <a:ea typeface="+mn-lt"/>
                <a:cs typeface="+mn-lt"/>
              </a:rPr>
              <a:t>0.9958</a:t>
            </a:r>
            <a:r>
              <a:rPr lang="en-US" sz="1400" dirty="0">
                <a:ea typeface="+mn-lt"/>
                <a:cs typeface="+mn-lt"/>
              </a:rPr>
              <a:t> → high persistence</a:t>
            </a:r>
            <a:endParaRPr lang="en-US" sz="1400" dirty="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b="1" dirty="0">
                <a:ea typeface="+mn-lt"/>
                <a:cs typeface="+mn-lt"/>
              </a:rPr>
              <a:t>t-statistic = 553.65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b="1" dirty="0">
                <a:ea typeface="+mn-lt"/>
                <a:cs typeface="+mn-lt"/>
              </a:rPr>
              <a:t>p-value = 0.0000</a:t>
            </a:r>
            <a:r>
              <a:rPr lang="en-US" sz="1400" dirty="0">
                <a:ea typeface="+mn-lt"/>
                <a:cs typeface="+mn-lt"/>
              </a:rPr>
              <a:t> → statistically significant</a:t>
            </a:r>
            <a:endParaRPr lang="en-US" sz="1400" dirty="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Half-life of reversion ≈ </a:t>
            </a:r>
            <a:r>
              <a:rPr lang="en-US" sz="1400" b="1" dirty="0">
                <a:ea typeface="+mn-lt"/>
                <a:cs typeface="+mn-lt"/>
              </a:rPr>
              <a:t>165 days</a:t>
            </a:r>
            <a:endParaRPr lang="en-US" sz="140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Conclusion:</a:t>
            </a:r>
            <a:endParaRPr lang="en-US" sz="14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Strong statistical evidence that the spread reverts to its mean</a:t>
            </a:r>
            <a:endParaRPr lang="en-US" sz="14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Validates the </a:t>
            </a:r>
            <a:r>
              <a:rPr lang="en-US" sz="1400" b="1" dirty="0">
                <a:ea typeface="+mn-lt"/>
                <a:cs typeface="+mn-lt"/>
              </a:rPr>
              <a:t>core assumption</a:t>
            </a:r>
            <a:r>
              <a:rPr lang="en-US" sz="1400" dirty="0">
                <a:ea typeface="+mn-lt"/>
                <a:cs typeface="+mn-lt"/>
              </a:rPr>
              <a:t> behind Z-score-based pairs trading</a:t>
            </a:r>
            <a:endParaRPr lang="en-US" sz="140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400" dirty="0">
                <a:ea typeface="+mn-lt"/>
                <a:cs typeface="+mn-lt"/>
              </a:rPr>
              <a:t>Confirms the </a:t>
            </a:r>
            <a:r>
              <a:rPr lang="en-US" sz="1400" b="1" dirty="0">
                <a:ea typeface="+mn-lt"/>
                <a:cs typeface="+mn-lt"/>
              </a:rPr>
              <a:t>trading edge is mathematically justified</a:t>
            </a:r>
            <a:endParaRPr lang="en-US" sz="1700" dirty="0"/>
          </a:p>
          <a:p>
            <a:pPr marL="283210" indent="-283210"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574-A475-407C-11AA-552C4746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Final Strategy Performance (2021–2023)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0" dirty="0">
                <a:ea typeface="+mj-lt"/>
                <a:cs typeface="+mj-lt"/>
              </a:rPr>
              <a:t> </a:t>
            </a:r>
            <a:r>
              <a:rPr lang="en-US" sz="1800" b="0" i="1" dirty="0">
                <a:ea typeface="+mj-lt"/>
                <a:cs typeface="+mj-lt"/>
              </a:rPr>
              <a:t>With Z-Score, Cointegration, and Risk Controls</a:t>
            </a:r>
            <a:endParaRPr lang="en-US" sz="1800" b="0"/>
          </a:p>
        </p:txBody>
      </p:sp>
      <p:pic>
        <p:nvPicPr>
          <p:cNvPr id="5" name="Picture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A7CF7DE7-0774-8382-BC1B-7C07824A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42" y="3044755"/>
            <a:ext cx="9100143" cy="3816489"/>
          </a:xfrm>
          <a:prstGeom prst="rect">
            <a:avLst/>
          </a:prstGeom>
        </p:spPr>
      </p:pic>
      <p:pic>
        <p:nvPicPr>
          <p:cNvPr id="8" name="Content Placeholder 7" descr="A table with text on it&#10;&#10;AI-generated content may be incorrect.">
            <a:extLst>
              <a:ext uri="{FF2B5EF4-FFF2-40B4-BE49-F238E27FC236}">
                <a16:creationId xmlns:a16="http://schemas.microsoft.com/office/drawing/2014/main" id="{422E0279-D1C5-1DBB-EAAF-782610D3E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05116" y="104076"/>
            <a:ext cx="5499380" cy="2754687"/>
          </a:xfrm>
        </p:spPr>
      </p:pic>
    </p:spTree>
    <p:extLst>
      <p:ext uri="{BB962C8B-B14F-4D97-AF65-F5344CB8AC3E}">
        <p14:creationId xmlns:p14="http://schemas.microsoft.com/office/powerpoint/2010/main" val="370918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264D-475C-59EC-74D2-8A707408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>
                <a:latin typeface="+mj-lt"/>
                <a:ea typeface="+mj-ea"/>
                <a:cs typeface="+mj-cs"/>
              </a:rPr>
              <a:t>Benchmark Comparison: CVX-XOM Strategy vs 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BED14-20E5-0015-AC71-C2A9C9DE04D0}"/>
              </a:ext>
            </a:extLst>
          </p:cNvPr>
          <p:cNvSpPr txBox="1"/>
          <p:nvPr/>
        </p:nvSpPr>
        <p:spPr>
          <a:xfrm>
            <a:off x="594360" y="2676525"/>
            <a:ext cx="4490827" cy="359747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v"/>
            </a:pPr>
            <a:r>
              <a:rPr lang="en-US" sz="1100" b="1" dirty="0">
                <a:solidFill>
                  <a:schemeClr val="bg1"/>
                </a:solidFill>
              </a:rPr>
              <a:t>Competitive Returns, Market-Neutral Design</a:t>
            </a:r>
            <a:br>
              <a:rPr lang="en-US" sz="1100" dirty="0"/>
            </a:br>
            <a:r>
              <a:rPr lang="en-US" sz="1100" dirty="0">
                <a:solidFill>
                  <a:schemeClr val="bg1"/>
                </a:solidFill>
              </a:rPr>
              <a:t>→ The strategy delivered returns similar to the S&amp;P 500, but without depending on market direction.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v"/>
            </a:pPr>
            <a:r>
              <a:rPr lang="en-US" sz="1100" b="1" dirty="0">
                <a:solidFill>
                  <a:schemeClr val="bg1"/>
                </a:solidFill>
              </a:rPr>
              <a:t>Stronger Drawdown Control</a:t>
            </a:r>
            <a:br>
              <a:rPr lang="en-US" sz="1100" dirty="0"/>
            </a:br>
            <a:r>
              <a:rPr lang="en-US" sz="1100" dirty="0">
                <a:solidFill>
                  <a:schemeClr val="bg1"/>
                </a:solidFill>
              </a:rPr>
              <a:t>→ It had about 55% less drawdown than SPY, which means better protection during downturns.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v"/>
            </a:pPr>
            <a:r>
              <a:rPr lang="en-US" sz="1100" b="1" dirty="0">
                <a:solidFill>
                  <a:schemeClr val="bg1"/>
                </a:solidFill>
              </a:rPr>
              <a:t>More Efficient Use of Risk</a:t>
            </a:r>
            <a:br>
              <a:rPr lang="en-US" sz="1100" dirty="0"/>
            </a:br>
            <a:r>
              <a:rPr lang="en-US" sz="1100" dirty="0">
                <a:solidFill>
                  <a:schemeClr val="bg1"/>
                </a:solidFill>
              </a:rPr>
              <a:t>→ With a Sharpe Ratio of 0.78 (vs 0.57 for SPY), we got more return per unit of risk taken.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v"/>
            </a:pPr>
            <a:r>
              <a:rPr lang="en-US" sz="1100" b="1" dirty="0">
                <a:solidFill>
                  <a:schemeClr val="bg1"/>
                </a:solidFill>
              </a:rPr>
              <a:t>Backed by Real Statistical Signals</a:t>
            </a:r>
            <a:br>
              <a:rPr lang="en-US" sz="1100" dirty="0"/>
            </a:br>
            <a:r>
              <a:rPr lang="en-US" sz="1100" dirty="0">
                <a:solidFill>
                  <a:schemeClr val="bg1"/>
                </a:solidFill>
              </a:rPr>
              <a:t>→ The strategy is built on a proven mean-reverting relationship, confirmed by cointegration and AR(1) tests.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buFont typeface="Wingdings" panose="020B0604020202020204" pitchFamily="34" charset="0"/>
              <a:buChar char="v"/>
            </a:pPr>
            <a:r>
              <a:rPr lang="en-US" sz="1100" b="1" dirty="0">
                <a:solidFill>
                  <a:schemeClr val="bg1"/>
                </a:solidFill>
              </a:rPr>
              <a:t>Fully Rule-Based — No Guesswork</a:t>
            </a:r>
            <a:br>
              <a:rPr lang="en-US" sz="1100" dirty="0"/>
            </a:br>
            <a:r>
              <a:rPr lang="en-US" sz="1100" dirty="0">
                <a:solidFill>
                  <a:schemeClr val="bg1"/>
                </a:solidFill>
              </a:rPr>
              <a:t>→ Every trade followed clear Z-score rules and risk controls. It’s 100% systematic — no overfitting, no emotional bias.</a:t>
            </a:r>
          </a:p>
        </p:txBody>
      </p:sp>
      <p:pic>
        <p:nvPicPr>
          <p:cNvPr id="4" name="Content Placeholder 3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A3CCCCC2-B6FB-815C-EBE0-6E5816BA8B4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576910" y="3073598"/>
            <a:ext cx="5093727" cy="2501874"/>
          </a:xfrm>
          <a:noFill/>
        </p:spPr>
      </p:pic>
    </p:spTree>
    <p:extLst>
      <p:ext uri="{BB962C8B-B14F-4D97-AF65-F5344CB8AC3E}">
        <p14:creationId xmlns:p14="http://schemas.microsoft.com/office/powerpoint/2010/main" val="197747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4B5-9EFB-40D0-6557-37A7B25D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vs S&amp;P 500</a:t>
            </a:r>
          </a:p>
        </p:txBody>
      </p:sp>
      <p:pic>
        <p:nvPicPr>
          <p:cNvPr id="5" name="Content Placeholder 4" descr="A graph with blue and green squares&#10;&#10;AI-generated content may be incorrect.">
            <a:extLst>
              <a:ext uri="{FF2B5EF4-FFF2-40B4-BE49-F238E27FC236}">
                <a16:creationId xmlns:a16="http://schemas.microsoft.com/office/drawing/2014/main" id="{E02B0E74-ED41-A5AD-0B62-ED585AED8EC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421211" y="2454518"/>
            <a:ext cx="8852061" cy="4017165"/>
          </a:xfrm>
        </p:spPr>
      </p:pic>
    </p:spTree>
    <p:extLst>
      <p:ext uri="{BB962C8B-B14F-4D97-AF65-F5344CB8AC3E}">
        <p14:creationId xmlns:p14="http://schemas.microsoft.com/office/powerpoint/2010/main" val="124104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8831-1F6D-D131-D2D3-4F0DC41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Final Notes &amp; Strategic Recommendation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B3F6-6DFC-A485-B0BB-63D610DE24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679190" cy="3597470"/>
          </a:xfrm>
        </p:spPr>
        <p:txBody>
          <a:bodyPr vert="horz" lIns="0" tIns="45720" rIns="0" bIns="0" rtlCol="0" anchor="ctr">
            <a:normAutofit/>
          </a:bodyPr>
          <a:lstStyle/>
          <a:p>
            <a:pPr marL="342900" indent="-342900" algn="ctr">
              <a:buFont typeface="Wingdings"/>
              <a:buChar char="v"/>
            </a:pPr>
            <a:r>
              <a:rPr lang="en-US" dirty="0">
                <a:ea typeface="+mn-lt"/>
                <a:cs typeface="+mn-lt"/>
              </a:rPr>
              <a:t>Based on all findings, I believe this strategy is a </a:t>
            </a:r>
            <a:r>
              <a:rPr lang="en-US" b="1" dirty="0">
                <a:ea typeface="+mn-lt"/>
                <a:cs typeface="+mn-lt"/>
              </a:rPr>
              <a:t>strong candidate for capital allocation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It performs competitively with the S&amp;P 500,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Maintains tighter risk exposure (lower drawdowns),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Follows a disciplined, rule-based process,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And passed out-of-sample, cost-adjusted, and capacity tests.</a:t>
            </a:r>
            <a:endParaRPr lang="en-US"/>
          </a:p>
          <a:p>
            <a:pPr marL="342900" indent="-342900" algn="ctr">
              <a:buFont typeface="Wingdings" panose="020B0604020202020204" pitchFamily="34" charset="0"/>
              <a:buChar char="v"/>
            </a:pPr>
            <a:r>
              <a:rPr lang="en-US" b="1" dirty="0">
                <a:ea typeface="+mn-lt"/>
                <a:cs typeface="+mn-lt"/>
              </a:rPr>
              <a:t>Recommendation: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With further monitoring and possible automation, this strategy is ready to manage institutional capital. It can operate as a standalone return engine</a:t>
            </a:r>
            <a:r>
              <a:rPr lang="en-US" dirty="0">
                <a:ea typeface="+mn-lt"/>
                <a:cs typeface="+mn-lt"/>
              </a:rPr>
              <a:t> or a </a:t>
            </a:r>
            <a:r>
              <a:rPr lang="en-US" b="1" dirty="0">
                <a:ea typeface="+mn-lt"/>
                <a:cs typeface="+mn-lt"/>
              </a:rPr>
              <a:t>risk-balancing complement</a:t>
            </a:r>
            <a:r>
              <a:rPr lang="en-US" dirty="0">
                <a:ea typeface="+mn-lt"/>
                <a:cs typeface="+mn-lt"/>
              </a:rPr>
              <a:t> in a broader portfolio.</a:t>
            </a:r>
            <a:endParaRPr lang="en-US" dirty="0"/>
          </a:p>
          <a:p>
            <a:pPr marL="457200" indent="-457200"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4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 vert="horz" lIns="0" tIns="0" rIns="0" bIns="0" rtlCol="0" anchor="t">
            <a:normAutofit/>
          </a:bodyPr>
          <a:lstStyle/>
          <a:p>
            <a:pPr marL="283210" indent="-283210"/>
            <a:r>
              <a:rPr lang="en-US" sz="2400" b="1" dirty="0"/>
              <a:t>Submitted by: Naser Baidas</a:t>
            </a:r>
          </a:p>
          <a:p>
            <a:pPr marL="283210" indent="-283210"/>
            <a:r>
              <a:rPr lang="en-US" sz="2400" b="1" dirty="0"/>
              <a:t>University of Cincinnati – Spring 2025 </a:t>
            </a:r>
          </a:p>
          <a:p>
            <a:pPr marL="283210" indent="-283210"/>
            <a:r>
              <a:rPr lang="en-US" sz="2400" b="1" dirty="0">
                <a:hlinkClick r:id="rId3"/>
              </a:rPr>
              <a:t>Baidasak@mail.uc.edu</a:t>
            </a:r>
            <a:endParaRPr lang="en-US" sz="2400" b="1" dirty="0"/>
          </a:p>
          <a:p>
            <a:pPr marL="283210" indent="-283210"/>
            <a:r>
              <a:rPr lang="en-US" sz="2400" b="1" dirty="0"/>
              <a:t>(656) 224-9270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EAF8-9984-809B-6D78-0D537E19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ea typeface="+mj-lt"/>
                <a:cs typeface="+mj-lt"/>
              </a:rPr>
              <a:t>Why This Strategy Deserves Attention?</a:t>
            </a:r>
            <a:endParaRPr lang="en-US" sz="4000" dirty="0"/>
          </a:p>
        </p:txBody>
      </p:sp>
      <p:pic>
        <p:nvPicPr>
          <p:cNvPr id="5" name="Content Placeholder 4" descr="A graph with blue and green squares&#10;&#10;AI-generated content may be incorrect.">
            <a:extLst>
              <a:ext uri="{FF2B5EF4-FFF2-40B4-BE49-F238E27FC236}">
                <a16:creationId xmlns:a16="http://schemas.microsoft.com/office/drawing/2014/main" id="{4573C72B-94FB-C0DB-E7DC-9352FDB1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66" y="2253373"/>
            <a:ext cx="9337731" cy="43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b="0" dirty="0"/>
              <a:t>Pairs Trading: A Proven, Profitable, Market-Neutral Strategy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228600" rIns="0" bIns="0" rtlCol="0" anchor="t"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en-US" sz="1300" dirty="0"/>
              <a:t>Used by leading hedge funds for decades (AQR, Citadel, Renaissance Tech)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Proven in real markets — not just theory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Generates consistent, market-independent profits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Academic studies show </a:t>
            </a:r>
            <a:r>
              <a:rPr lang="en-US" sz="1300" b="1" dirty="0"/>
              <a:t>6–11% annual returns</a:t>
            </a:r>
            <a:r>
              <a:rPr lang="en-US" sz="1300" dirty="0"/>
              <a:t> with low risk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Naturally hedged — profits from relative mispricing, not market direction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Strong fit for volatile or uncertain markets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One of the most scalable and reliable strategies in quant finance</a:t>
            </a:r>
          </a:p>
          <a:p>
            <a:r>
              <a:rPr lang="en-US" sz="900" dirty="0">
                <a:ea typeface="+mn-lt"/>
                <a:cs typeface="+mn-lt"/>
              </a:rPr>
              <a:t>Gatev, Evan, William N. Goetzmann, and K. Geert </a:t>
            </a:r>
            <a:r>
              <a:rPr lang="en-US" sz="900" err="1">
                <a:ea typeface="+mn-lt"/>
                <a:cs typeface="+mn-lt"/>
              </a:rPr>
              <a:t>Rouwenhorst</a:t>
            </a:r>
            <a:r>
              <a:rPr lang="en-US" sz="900" dirty="0">
                <a:ea typeface="+mn-lt"/>
                <a:cs typeface="+mn-lt"/>
              </a:rPr>
              <a:t>. </a:t>
            </a:r>
            <a:r>
              <a:rPr lang="en-US" sz="900" i="1" dirty="0">
                <a:ea typeface="+mn-lt"/>
                <a:cs typeface="+mn-lt"/>
              </a:rPr>
              <a:t>“Pairs Trading: Performance of a Relative-Value Arbitrage Rule.”</a:t>
            </a:r>
            <a:r>
              <a:rPr lang="en-US" sz="900" dirty="0">
                <a:ea typeface="+mn-lt"/>
                <a:cs typeface="+mn-lt"/>
              </a:rPr>
              <a:t> The Review of Financial Studies 19, no. 3 (2006): 797–827. </a:t>
            </a:r>
          </a:p>
          <a:p>
            <a:endParaRPr lang="en-US" sz="900" dirty="0"/>
          </a:p>
          <a:p>
            <a:endParaRPr lang="en-US" sz="900" dirty="0"/>
          </a:p>
        </p:txBody>
      </p:sp>
      <p:pic>
        <p:nvPicPr>
          <p:cNvPr id="6" name="Content Placeholder 5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3FF9A9E1-D574-E2E8-7819-209369FE44E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726718" y="2676525"/>
            <a:ext cx="4373824" cy="3597470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767E31-6794-B20C-2E3B-2060CDDC0B47}"/>
                  </a:ext>
                </a:extLst>
              </p14:cNvPr>
              <p14:cNvContentPartPr/>
              <p14:nvPr/>
            </p14:nvContentPartPr>
            <p14:xfrm>
              <a:off x="7469187" y="5445124"/>
              <a:ext cx="7937" cy="79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767E31-6794-B20C-2E3B-2060CDDC0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6574" y="3071961"/>
                <a:ext cx="2381100" cy="4762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F934C8-2766-68D7-77AB-7F45EDA196DB}"/>
              </a:ext>
            </a:extLst>
          </p:cNvPr>
          <p:cNvSpPr/>
          <p:nvPr/>
        </p:nvSpPr>
        <p:spPr>
          <a:xfrm>
            <a:off x="6778624" y="2174875"/>
            <a:ext cx="3309937" cy="63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ea typeface="+mn-lt"/>
                <a:cs typeface="+mn-lt"/>
              </a:rPr>
              <a:t>Academic Validation</a:t>
            </a:r>
            <a:endParaRPr lang="en-US" sz="20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600" b="0" dirty="0">
                <a:ea typeface="+mj-lt"/>
                <a:cs typeface="+mj-lt"/>
              </a:rPr>
              <a:t>Selected Candidate Pairs</a:t>
            </a:r>
            <a:endParaRPr lang="en-US" sz="3600" b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17725" y="2241551"/>
            <a:ext cx="7000875" cy="4510086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r>
              <a:rPr lang="en-US" sz="1100" b="1" u="sng" dirty="0">
                <a:ea typeface="+mn-lt"/>
                <a:cs typeface="+mn-lt"/>
              </a:rPr>
              <a:t>Key Selection Criteria</a:t>
            </a:r>
            <a:endParaRPr lang="en-US" sz="1100" b="1" u="sng"/>
          </a:p>
          <a:p>
            <a:pPr marL="283210" indent="-283210">
              <a:buFont typeface="Wingdings"/>
              <a:buChar char="v"/>
            </a:pPr>
            <a:r>
              <a:rPr lang="en-US" sz="1050" dirty="0">
                <a:ea typeface="+mn-lt"/>
                <a:cs typeface="+mn-lt"/>
              </a:rPr>
              <a:t>Focused on economically logical, industry-aligned pairs</a:t>
            </a:r>
            <a:endParaRPr lang="en-US" sz="1050"/>
          </a:p>
          <a:p>
            <a:pPr marL="283210" indent="-283210">
              <a:buFont typeface="Wingdings"/>
              <a:buChar char="v"/>
            </a:pPr>
            <a:r>
              <a:rPr lang="en-US" sz="1050" dirty="0">
                <a:ea typeface="+mn-lt"/>
                <a:cs typeface="+mn-lt"/>
              </a:rPr>
              <a:t>Screened for potential cointegration and mean-reverting behavior</a:t>
            </a:r>
            <a:endParaRPr lang="en-US" sz="1100"/>
          </a:p>
          <a:p>
            <a:pPr marL="0" indent="0">
              <a:buNone/>
            </a:pPr>
            <a:endParaRPr lang="en-US" sz="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 b="1" u="sng" dirty="0">
                <a:ea typeface="+mn-lt"/>
                <a:cs typeface="+mn-lt"/>
              </a:rPr>
              <a:t>Tested</a:t>
            </a:r>
            <a:r>
              <a:rPr lang="en-US" sz="1100" b="1" u="sng" dirty="0"/>
              <a:t> Stock Pairs</a:t>
            </a:r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Chevron (CVX) / ExxonMobil (XOM) — Oil majors, energy-driven correlation</a:t>
            </a:r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Goldman Sachs (GS) / Bank of America (BAC) — Investment banks, rate-sensitive</a:t>
            </a:r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UnitedHealth Group (UNH) / Humana (HUM) — Health insurers, policy-linked behavior</a:t>
            </a:r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050" dirty="0">
                <a:ea typeface="+mn-lt"/>
                <a:cs typeface="+mn-lt"/>
              </a:rPr>
              <a:t>Walmart (WMT) / Target (TGT) — Retail chains with similar seasonality and models</a:t>
            </a:r>
          </a:p>
          <a:p>
            <a:pPr marL="0" indent="0">
              <a:buNone/>
            </a:pPr>
            <a:endParaRPr lang="en-US" sz="1800" dirty="0"/>
          </a:p>
          <a:p>
            <a:pPr marL="283210" indent="-283210">
              <a:buFont typeface="Wingdings" panose="020B0604020202020204" pitchFamily="34" charset="0"/>
              <a:buChar char="v"/>
            </a:pPr>
            <a:r>
              <a:rPr lang="en-US" sz="1050" b="1" dirty="0">
                <a:ea typeface="+mn-lt"/>
                <a:cs typeface="+mn-lt"/>
              </a:rPr>
              <a:t>Only pairs that passed the ADF test and exhibited residual stationarity were considered for strategy implementation.</a:t>
            </a:r>
            <a:endParaRPr lang="en-US" sz="1050" b="1"/>
          </a:p>
          <a:p>
            <a:pPr marL="283210" indent="-283210">
              <a:buFont typeface="Wingdings" panose="020B0604020202020204" pitchFamily="34" charset="0"/>
              <a:buChar char="v"/>
            </a:pPr>
            <a:endParaRPr lang="en-US" dirty="0"/>
          </a:p>
          <a:p>
            <a:pPr marL="283210" indent="-283210">
              <a:buFont typeface="Wingdings" panose="020B0604020202020204" pitchFamily="34" charset="0"/>
              <a:buChar char="v"/>
            </a:pPr>
            <a:endParaRPr lang="en-US" dirty="0"/>
          </a:p>
          <a:p>
            <a:pPr marL="283210" indent="-283210">
              <a:buFont typeface="Wingdings" panose="020B0604020202020204" pitchFamily="34" charset="0"/>
              <a:buChar char="v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994189" y="4894319"/>
            <a:ext cx="2959226" cy="970853"/>
            <a:chOff x="0" y="14675"/>
            <a:chExt cx="3550" cy="116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group of blue text">
            <a:extLst>
              <a:ext uri="{FF2B5EF4-FFF2-40B4-BE49-F238E27FC236}">
                <a16:creationId xmlns:a16="http://schemas.microsoft.com/office/drawing/2014/main" id="{336039B1-3FA5-2C23-B21F-3327825E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023" y="2938463"/>
            <a:ext cx="5326264" cy="14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2960-36B8-2815-359F-4019B3FF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4DC9-A4CE-70AD-BFCC-1683F77D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95484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2400" dirty="0"/>
              <a:t>CVX/XOM Passed Cointegration — Strong Mean-Reverting Behavior</a:t>
            </a:r>
          </a:p>
          <a:p>
            <a:endParaRPr lang="en-US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8874-1BB7-863C-3BA9-581673FFB9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228600" rIns="0" bIns="0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7D34EA2-E07B-857C-BC56-9D7E691777E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1428143"/>
            <a:ext cx="4490996" cy="5282414"/>
          </a:xfrm>
        </p:spPr>
        <p:txBody>
          <a:bodyPr vert="horz" lIns="0" tIns="45720" rIns="0" bIns="0" rtlCol="0" anchor="t">
            <a:no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400" b="1" u="sng" dirty="0">
                <a:ea typeface="+mn-lt"/>
                <a:cs typeface="+mn-lt"/>
              </a:rPr>
              <a:t>ADF test confirms cointegration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P-value = 0.031 &lt; 0.05 → spread is statistically stationary</a:t>
            </a:r>
            <a:endParaRPr lang="en-US" sz="1400" dirty="0"/>
          </a:p>
          <a:p>
            <a:pPr marL="285750" indent="-285750">
              <a:buFont typeface="Wingdings"/>
              <a:buChar char="v"/>
            </a:pPr>
            <a:r>
              <a:rPr lang="en-US" sz="1400" b="1" u="sng" dirty="0">
                <a:ea typeface="+mn-lt"/>
                <a:cs typeface="+mn-lt"/>
              </a:rPr>
              <a:t>Strong price relationship</a:t>
            </a:r>
            <a:br>
              <a:rPr lang="en-US" sz="1400" b="1" u="sng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Regression slope (β = 1.22) shows proportional co-movement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b="1" u="sng" dirty="0">
                <a:ea typeface="+mn-lt"/>
                <a:cs typeface="+mn-lt"/>
              </a:rPr>
              <a:t>Stable spread behavior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Residuals consistently revert toward zero over time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b="1" u="sng" dirty="0">
                <a:ea typeface="+mn-lt"/>
                <a:cs typeface="+mn-lt"/>
              </a:rPr>
              <a:t> Visual confirmation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Normalized prices track closely across 5 years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Spread plot shows regular oscillation — ideal for Z-score signals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b="1" u="sng" dirty="0">
                <a:ea typeface="+mn-lt"/>
                <a:cs typeface="+mn-lt"/>
              </a:rPr>
              <a:t>Natural long-short opportunity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Spread dislocations offer predictable entry/exit points</a:t>
            </a:r>
            <a:endParaRPr lang="en-US" sz="140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u="sng" dirty="0">
                <a:ea typeface="+mn-lt"/>
                <a:cs typeface="+mn-lt"/>
              </a:rPr>
              <a:t>Other pairs tested did not pass ADF or showed weak mean-reversion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CVX/XOM was the only statistically strong candidate</a:t>
            </a: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15" name="Picture 1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638605F-B9E3-82E0-B2AB-C02CA1E8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" y="1374775"/>
            <a:ext cx="5681662" cy="54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55D83-83AA-DF54-E561-05E6F8F7F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2488-F16A-B1E9-CB6D-FA871737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954846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2800" b="0" dirty="0">
                <a:ea typeface="+mj-lt"/>
                <a:cs typeface="+mj-lt"/>
              </a:rPr>
              <a:t>Optimizing Entry/Exit Signals by Volatility Regime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E831-BA99-F73A-06A6-4CF66C1434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228600" rIns="0" bIns="0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4904EBD5-9A3F-887F-0984-01A33259D5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2961" y="2348893"/>
            <a:ext cx="9959933" cy="4361664"/>
          </a:xfrm>
        </p:spPr>
        <p:txBody>
          <a:bodyPr vert="horz" lIns="0" tIns="45720" rIns="0" bIns="0" rtlCol="0" anchor="t">
            <a:no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400" b="1" dirty="0">
                <a:ea typeface="+mn-lt"/>
                <a:cs typeface="+mn-lt"/>
              </a:rPr>
              <a:t>Z-score thresholds control when we enter and exit trades</a:t>
            </a:r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Choosing the right ones is key to balancing risk and signal strength</a:t>
            </a:r>
            <a:endParaRPr lang="en-US" sz="1400" dirty="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Market conditions affect strategy behavior</a:t>
            </a:r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→ What works in calm markets may fail in volatile ones</a:t>
            </a: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So we tested performance under 3 regimes: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→ </a:t>
            </a:r>
            <a:r>
              <a:rPr lang="en-US" sz="1400" b="1" dirty="0">
                <a:ea typeface="+mn-lt"/>
                <a:cs typeface="+mn-lt"/>
              </a:rPr>
              <a:t>Low, Normal, and High Volatility</a:t>
            </a: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For each regime, we evaluated Sharpe ratios for various Z-entry / Z-exit combos</a:t>
            </a: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b="1" dirty="0">
                <a:ea typeface="+mn-lt"/>
                <a:cs typeface="+mn-lt"/>
              </a:rPr>
              <a:t>Goal:</a:t>
            </a:r>
            <a:r>
              <a:rPr lang="en-US" sz="1400" dirty="0">
                <a:ea typeface="+mn-lt"/>
                <a:cs typeface="+mn-lt"/>
              </a:rPr>
              <a:t> Identify the best thresholds for each environment to improve risk-adjusted returns</a:t>
            </a:r>
            <a:endParaRPr lang="en-US" dirty="0"/>
          </a:p>
          <a:p>
            <a:pPr marL="285750" indent="-285750">
              <a:buFont typeface="Wingdings"/>
              <a:buChar char="v"/>
            </a:pPr>
            <a:r>
              <a:rPr lang="en-US" sz="1400" dirty="0">
                <a:ea typeface="+mn-lt"/>
                <a:cs typeface="+mn-lt"/>
              </a:rPr>
              <a:t> Adapting thresholds improves performance and reduces noise-driven losses</a:t>
            </a: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A6944-C645-DC86-5909-C61A42745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CF79-0CA9-6F46-571B-895FDB96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10849927" cy="1518408"/>
          </a:xfrm>
        </p:spPr>
        <p:txBody>
          <a:bodyPr vert="horz" lIns="0" tIns="0" rIns="0" bIns="0" rtlCol="0" anchor="b">
            <a:no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000" dirty="0">
                <a:ea typeface="+mj-lt"/>
                <a:cs typeface="+mj-lt"/>
              </a:rPr>
              <a:t>Low Volatility: Best combo → </a:t>
            </a:r>
            <a:r>
              <a:rPr lang="en-US" sz="1000" b="0" dirty="0" err="1">
                <a:latin typeface="Consolas"/>
              </a:rPr>
              <a:t>z_entry</a:t>
            </a:r>
            <a:r>
              <a:rPr lang="en-US" sz="1000" b="0" dirty="0">
                <a:latin typeface="Consolas"/>
              </a:rPr>
              <a:t> = 3.0</a:t>
            </a:r>
            <a:r>
              <a:rPr lang="en-US" sz="1000" b="0" dirty="0">
                <a:ea typeface="+mj-lt"/>
                <a:cs typeface="+mj-lt"/>
              </a:rPr>
              <a:t>, </a:t>
            </a:r>
            <a:r>
              <a:rPr lang="en-US" sz="1000" b="0" dirty="0" err="1">
                <a:latin typeface="Consolas"/>
              </a:rPr>
              <a:t>z_exit</a:t>
            </a:r>
            <a:r>
              <a:rPr lang="en-US" sz="1000" b="0" dirty="0">
                <a:latin typeface="Consolas"/>
              </a:rPr>
              <a:t> = 0.5</a:t>
            </a:r>
            <a:r>
              <a:rPr lang="en-US" sz="1000" b="0" dirty="0">
                <a:ea typeface="+mj-lt"/>
                <a:cs typeface="+mj-lt"/>
              </a:rPr>
              <a:t> → </a:t>
            </a:r>
            <a:r>
              <a:rPr lang="en-US" sz="1000" dirty="0">
                <a:ea typeface="+mj-lt"/>
                <a:cs typeface="+mj-lt"/>
              </a:rPr>
              <a:t>Sharpe = 1.29  → Stronger thresholds perform better in calmer environments</a:t>
            </a:r>
            <a:br>
              <a:rPr lang="en-US" sz="1000" dirty="0">
                <a:ea typeface="+mj-lt"/>
                <a:cs typeface="+mj-lt"/>
              </a:rPr>
            </a:br>
            <a:endParaRPr lang="en-US" sz="1000"/>
          </a:p>
          <a:p>
            <a:pPr marL="285750" indent="-285750">
              <a:buFont typeface="Wingdings"/>
              <a:buChar char="v"/>
            </a:pPr>
            <a:r>
              <a:rPr lang="en-US" sz="1000" dirty="0">
                <a:ea typeface="+mj-lt"/>
                <a:cs typeface="+mj-lt"/>
              </a:rPr>
              <a:t>Normal </a:t>
            </a:r>
            <a:r>
              <a:rPr lang="en-US" sz="1000" dirty="0" err="1">
                <a:ea typeface="+mj-lt"/>
                <a:cs typeface="+mj-lt"/>
              </a:rPr>
              <a:t>Volatility:Best</a:t>
            </a:r>
            <a:r>
              <a:rPr lang="en-US" sz="1000" dirty="0">
                <a:ea typeface="+mj-lt"/>
                <a:cs typeface="+mj-lt"/>
              </a:rPr>
              <a:t> combo → </a:t>
            </a:r>
            <a:r>
              <a:rPr lang="en-US" sz="1000" b="0" dirty="0" err="1">
                <a:latin typeface="Consolas"/>
              </a:rPr>
              <a:t>z_entry</a:t>
            </a:r>
            <a:r>
              <a:rPr lang="en-US" sz="1000" b="0" dirty="0">
                <a:latin typeface="Consolas"/>
              </a:rPr>
              <a:t> = 1.5</a:t>
            </a:r>
            <a:r>
              <a:rPr lang="en-US" sz="1000" b="0" dirty="0">
                <a:ea typeface="+mj-lt"/>
                <a:cs typeface="+mj-lt"/>
              </a:rPr>
              <a:t>, </a:t>
            </a:r>
            <a:r>
              <a:rPr lang="en-US" sz="1000" b="0" dirty="0" err="1">
                <a:latin typeface="Consolas"/>
              </a:rPr>
              <a:t>z_exit</a:t>
            </a:r>
            <a:r>
              <a:rPr lang="en-US" sz="1000" b="0" dirty="0">
                <a:latin typeface="Consolas"/>
              </a:rPr>
              <a:t> = 0.5</a:t>
            </a:r>
            <a:r>
              <a:rPr lang="en-US" sz="1000" b="0" dirty="0">
                <a:ea typeface="+mj-lt"/>
                <a:cs typeface="+mj-lt"/>
              </a:rPr>
              <a:t> → </a:t>
            </a:r>
            <a:r>
              <a:rPr lang="en-US" sz="1000" dirty="0">
                <a:ea typeface="+mj-lt"/>
                <a:cs typeface="+mj-lt"/>
              </a:rPr>
              <a:t>Sharpe = 1.28 → Matches classic pairs trading logic (1.5/0.5)</a:t>
            </a:r>
            <a:br>
              <a:rPr lang="en-US" sz="1000" dirty="0">
                <a:ea typeface="+mj-lt"/>
                <a:cs typeface="+mj-lt"/>
              </a:rPr>
            </a:br>
            <a:endParaRPr lang="en-US" sz="1000"/>
          </a:p>
          <a:p>
            <a:pPr marL="285750" indent="-285750">
              <a:buFont typeface="Wingdings"/>
              <a:buChar char="v"/>
            </a:pPr>
            <a:r>
              <a:rPr lang="en-US" sz="1000" dirty="0">
                <a:ea typeface="+mj-lt"/>
                <a:cs typeface="+mj-lt"/>
              </a:rPr>
              <a:t>High Volatility: Best combo → </a:t>
            </a:r>
            <a:r>
              <a:rPr lang="en-US" sz="1000" b="0" dirty="0" err="1">
                <a:latin typeface="Consolas"/>
              </a:rPr>
              <a:t>z_entry</a:t>
            </a:r>
            <a:r>
              <a:rPr lang="en-US" sz="1000" b="0" dirty="0">
                <a:latin typeface="Consolas"/>
              </a:rPr>
              <a:t> = 2.5</a:t>
            </a:r>
            <a:r>
              <a:rPr lang="en-US" sz="1000" b="0" dirty="0">
                <a:ea typeface="+mj-lt"/>
                <a:cs typeface="+mj-lt"/>
              </a:rPr>
              <a:t>, </a:t>
            </a:r>
            <a:r>
              <a:rPr lang="en-US" sz="1000" b="0" dirty="0" err="1">
                <a:latin typeface="Consolas"/>
              </a:rPr>
              <a:t>z_exit</a:t>
            </a:r>
            <a:r>
              <a:rPr lang="en-US" sz="1000" b="0" dirty="0">
                <a:latin typeface="Consolas"/>
              </a:rPr>
              <a:t> = 0.5</a:t>
            </a:r>
            <a:r>
              <a:rPr lang="en-US" sz="1000" b="0" dirty="0">
                <a:ea typeface="+mj-lt"/>
                <a:cs typeface="+mj-lt"/>
              </a:rPr>
              <a:t> → </a:t>
            </a:r>
            <a:r>
              <a:rPr lang="en-US" sz="1000" dirty="0">
                <a:ea typeface="+mj-lt"/>
                <a:cs typeface="+mj-lt"/>
              </a:rPr>
              <a:t>Sharpe = 1.01 → Wider thresholds help reduce overtrading in noisy conditions</a:t>
            </a:r>
            <a:endParaRPr lang="en-US" sz="1000"/>
          </a:p>
          <a:p>
            <a:pPr marL="457200" indent="-457200">
              <a:buFont typeface="Wingdings"/>
              <a:buChar char="v"/>
            </a:pPr>
            <a:endParaRPr lang="en-US" sz="32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C57F-9122-2C90-F5AB-81B16E57A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vert="horz" lIns="0" tIns="228600" rIns="0" bIns="0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A1DD2A1-67A4-AAF5-B3FA-665781D1CD1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2961" y="2348893"/>
            <a:ext cx="9959933" cy="4361664"/>
          </a:xfrm>
        </p:spPr>
        <p:txBody>
          <a:bodyPr vert="horz" lIns="0" tIns="45720" rIns="0" bIns="0" rtlCol="0" anchor="t">
            <a:noAutofit/>
          </a:bodyPr>
          <a:lstStyle/>
          <a:p>
            <a:pPr marL="285750" indent="-285750">
              <a:buFont typeface="Wingdings"/>
              <a:buChar char="v"/>
            </a:pPr>
            <a:endParaRPr lang="en-US" sz="1400" b="1" dirty="0"/>
          </a:p>
          <a:p>
            <a:pPr marL="285750" indent="-285750">
              <a:buFont typeface="Wingdings"/>
              <a:buChar char="v"/>
            </a:pP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CA6A1-213F-60E4-10B2-0CC374FD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2031999"/>
            <a:ext cx="11680825" cy="46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B8FF-68D4-6DAB-B541-1FE6D134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BF2B-18B9-40C3-3C09-D8F91C85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35" y="357504"/>
            <a:ext cx="9825990" cy="1915283"/>
          </a:xfrm>
        </p:spPr>
        <p:txBody>
          <a:bodyPr vert="horz" lIns="0" tIns="0" rIns="0" bIns="0" rtlCol="0" anchor="b">
            <a:noAutofit/>
          </a:bodyPr>
          <a:lstStyle/>
          <a:p>
            <a:br>
              <a:rPr lang="en-US" sz="2000" u="sng" dirty="0"/>
            </a:br>
            <a:br>
              <a:rPr lang="en-US" sz="2000" u="sng" dirty="0"/>
            </a:br>
            <a:br>
              <a:rPr lang="en-US" sz="2000" u="sng" dirty="0"/>
            </a:br>
            <a:r>
              <a:rPr lang="en-US" sz="2000" u="sng" dirty="0"/>
              <a:t>Evaluating Strategy Performance Under Realistic Transaction Costs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sz="24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EA49C-2363-B98F-8459-5418EEB7CB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6735" y="2676525"/>
            <a:ext cx="4538452" cy="3597470"/>
          </a:xfrm>
        </p:spPr>
        <p:txBody>
          <a:bodyPr vert="horz" lIns="0" tIns="228600" rIns="0" bIns="0" rtlCol="0"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98B8E00-9293-6363-A1A1-7A515A4340E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9773" y="2348893"/>
            <a:ext cx="10063121" cy="4361664"/>
          </a:xfrm>
        </p:spPr>
        <p:txBody>
          <a:bodyPr vert="horz" lIns="0" tIns="45720" rIns="0" bIns="0" rtlCol="0" anchor="t">
            <a:noAutofit/>
          </a:bodyPr>
          <a:lstStyle/>
          <a:p>
            <a:pPr marL="285750" indent="-285750">
              <a:buFont typeface="Wingdings"/>
              <a:buChar char="v"/>
            </a:pPr>
            <a:endParaRPr lang="en-US" sz="1800" dirty="0"/>
          </a:p>
          <a:p>
            <a:pPr marL="285750" indent="-285750">
              <a:buFont typeface="Wingdings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800" dirty="0">
                <a:ea typeface="+mn-lt"/>
                <a:cs typeface="+mn-lt"/>
              </a:rPr>
              <a:t>In the next step, I will apply </a:t>
            </a:r>
            <a:r>
              <a:rPr lang="en-US" sz="1800" b="1" dirty="0">
                <a:ea typeface="+mn-lt"/>
                <a:cs typeface="+mn-lt"/>
              </a:rPr>
              <a:t>risk management techniques</a:t>
            </a:r>
            <a:r>
              <a:rPr lang="en-US" sz="1800" dirty="0">
                <a:ea typeface="+mn-lt"/>
                <a:cs typeface="+mn-lt"/>
              </a:rPr>
              <a:t> to address these weaknesses and improve performance stability.</a:t>
            </a:r>
            <a:endParaRPr lang="en-US" sz="1800"/>
          </a:p>
          <a:p>
            <a:pPr marL="285750" indent="-285750">
              <a:buFont typeface="Wingdings"/>
              <a:buChar char="v"/>
            </a:pPr>
            <a:endParaRPr lang="en-US" sz="1400" b="1" dirty="0"/>
          </a:p>
          <a:p>
            <a:pPr marL="285750" indent="-285750">
              <a:buFont typeface="Wingdings"/>
              <a:buChar char="v"/>
            </a:pPr>
            <a:endParaRPr lang="en-US" sz="1400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</p:txBody>
      </p:sp>
      <p:pic>
        <p:nvPicPr>
          <p:cNvPr id="4" name="Picture 3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C17AABE5-AA5E-289F-9D87-3A4A0E9A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7" y="2351830"/>
            <a:ext cx="9101238" cy="25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8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1978</Words>
  <Application>Microsoft Office PowerPoint</Application>
  <PresentationFormat>Widescreen</PresentationFormat>
  <Paragraphs>205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Franklin Gothic Demi</vt:lpstr>
      <vt:lpstr>Wingdings</vt:lpstr>
      <vt:lpstr>Custom</vt:lpstr>
      <vt:lpstr>Outperforming the S&amp;P 500 with a Market-Neutral Strategy</vt:lpstr>
      <vt:lpstr>Agenda</vt:lpstr>
      <vt:lpstr>Why This Strategy Deserves Attention?</vt:lpstr>
      <vt:lpstr>Pairs Trading: A Proven, Profitable, Market-Neutral Strategy</vt:lpstr>
      <vt:lpstr>Selected Candidate Pairs</vt:lpstr>
      <vt:lpstr>CVX/XOM Passed Cointegration — Strong Mean-Reverting Behavior </vt:lpstr>
      <vt:lpstr>Optimizing Entry/Exit Signals by Volatility Regime</vt:lpstr>
      <vt:lpstr>Low Volatility: Best combo → z_entry = 3.0, z_exit = 0.5 → Sharpe = 1.29  → Stronger thresholds perform better in calmer environments  Normal Volatility:Best combo → z_entry = 1.5, z_exit = 0.5 → Sharpe = 1.28 → Matches classic pairs trading logic (1.5/0.5)  High Volatility: Best combo → z_entry = 2.5, z_exit = 0.5 → Sharpe = 1.01 → Wider thresholds help reduce overtrading in noisy conditions </vt:lpstr>
      <vt:lpstr>   Evaluating Strategy Performance Under Realistic Transaction Costs  </vt:lpstr>
      <vt:lpstr>Risk-Adjusted Performance Analysis</vt:lpstr>
      <vt:lpstr>Z-Score Parameter Stability Analysis</vt:lpstr>
      <vt:lpstr>2024 Walk-Forward Test (out of Sample): Real-World Validation</vt:lpstr>
      <vt:lpstr>Selecting visual aids</vt:lpstr>
      <vt:lpstr>My 3-Step Process to Build the Final Strategy</vt:lpstr>
      <vt:lpstr>Building the First Strategy</vt:lpstr>
      <vt:lpstr>Final Strategy Selection: “Higher Quality” Version</vt:lpstr>
      <vt:lpstr>Full Strategy Backtest (2021–2023) Final Strategy Performance Over 3 Years </vt:lpstr>
      <vt:lpstr>Can the Strategy Handle Institutional Capital?  (Capacity Analysis) </vt:lpstr>
      <vt:lpstr>Capacity Analysis, Part 2 </vt:lpstr>
      <vt:lpstr>Mean Reversion Test (AR(1) Model) — Statistical Validation </vt:lpstr>
      <vt:lpstr>AR(1) Model Confirms Mean-Reverting Behavior </vt:lpstr>
      <vt:lpstr>Final Strategy Performance (2021–2023)  With Z-Score, Cointegration, and Risk Controls</vt:lpstr>
      <vt:lpstr>Benchmark Comparison: CVX-XOM Strategy vs S&amp;P 500</vt:lpstr>
      <vt:lpstr>Strategy vs S&amp;P 500</vt:lpstr>
      <vt:lpstr>Final Notes &amp; Strategic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Outperforming the S&amp;P 500 with a Market-Neutral Strategy</dc:title>
  <dc:creator/>
  <cp:lastModifiedBy>Abdel Naser</cp:lastModifiedBy>
  <cp:revision>693</cp:revision>
  <dcterms:created xsi:type="dcterms:W3CDTF">2025-04-22T17:08:30Z</dcterms:created>
  <dcterms:modified xsi:type="dcterms:W3CDTF">2025-04-22T22:21:27Z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