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56d39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56d39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756d391d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756d391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44215c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44215c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2e89a3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2e89a3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56d391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56d391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56d391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56d391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756d391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756d391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56d391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756d391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56d391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56d391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56d391d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756d391d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756d391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756d391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3" name="Google Shape;83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04" name="Google Shape;104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3" name="Google Shape;113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6" name="Google Shape;136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type="ctrTitle"/>
          </p:nvPr>
        </p:nvSpPr>
        <p:spPr>
          <a:xfrm>
            <a:off x="460950" y="1649550"/>
            <a:ext cx="82221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80"/>
              <a:t>Potato Leaf Disease Detection using Dense Convolutional Neural Networks (D-CNNs)</a:t>
            </a:r>
            <a:endParaRPr b="1" sz="2380"/>
          </a:p>
        </p:txBody>
      </p: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46093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Naser Alkuhili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59750" y="45075"/>
            <a:ext cx="71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References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0" y="846450"/>
            <a:ext cx="66267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Main Research Paper</a:t>
            </a:r>
            <a:r>
              <a:rPr lang="en-GB" sz="1300"/>
              <a:t>: Erlin, Indra Fuadi, Ramalia Noratama Putri, Dewi Nasien, Gusrianty, and Dwi Oktarina. "Deep Learning Approaches for Potato Leaf Disease Detection: Evaluating the Efficacy of Convolutional Neural Network Architectures." Revue d'Intelligence Artificielle, Vol. 38, No. 2, April 2024, pp. 717-727. DOI: 10.18280/ria.380236.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Dataset</a:t>
            </a:r>
            <a:r>
              <a:rPr lang="en-GB" sz="1300"/>
              <a:t>: Hughes, D.P., &amp; Salathé, M. (2015). "An open access repository of images on plant health to enable the development of mobile disease diagnostics." arXiv preprint arXiv:1511.08060. Available at: https://data.mendeley.com/datasets/tywbtsjrjv/1.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>
            <p:ph type="ctrTitle"/>
          </p:nvPr>
        </p:nvSpPr>
        <p:spPr>
          <a:xfrm>
            <a:off x="3167250" y="2298450"/>
            <a:ext cx="28095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80"/>
              <a:t>Thank you!</a:t>
            </a:r>
            <a:endParaRPr b="1" sz="3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Problem Statement and Background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171125" y="865175"/>
            <a:ext cx="70926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Problem Statement:</a:t>
            </a:r>
            <a:r>
              <a:rPr lang="en-GB" sz="1300"/>
              <a:t> Potato leaf diseases like early and late blight impact productivity and food security. Current manual inspection methods are time-consuming, labor-intensive, and often inaccurate.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Background</a:t>
            </a:r>
            <a:r>
              <a:rPr lang="en-GB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Importance: Potato crops are economically valuable and crucial for food security.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Challenges: Disease detection is difficult due to subtle variations in symptoms​.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Project Importance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71125" y="865175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Agricultural Productivity</a:t>
            </a:r>
            <a:r>
              <a:rPr lang="en-GB" sz="1300"/>
              <a:t>: Early disease detection prevents crop losses.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Resource Optimization</a:t>
            </a:r>
            <a:r>
              <a:rPr lang="en-GB" sz="1300"/>
              <a:t>: Automated methods reduce manual labor and pesticide use.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Food Security</a:t>
            </a:r>
            <a:r>
              <a:rPr lang="en-GB" sz="1300"/>
              <a:t>: Accurate detection helps ensure stable food supplies.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Proposed Solution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171125" y="865175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Dense Convolutional Neural Network (D-CNN)</a:t>
            </a:r>
            <a:r>
              <a:rPr lang="en-GB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Dense Blocks</a:t>
            </a:r>
            <a:r>
              <a:rPr lang="en-GB" sz="1300"/>
              <a:t>: Connect all layers within a block to enhance feature propagation.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Growth Rate</a:t>
            </a:r>
            <a:r>
              <a:rPr lang="en-GB" sz="1300"/>
              <a:t>: Controls the amount of information added in each layer.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Transition Layers</a:t>
            </a:r>
            <a:r>
              <a:rPr lang="en-GB" sz="1300"/>
              <a:t>: Reduce dimensionality to prevent overly wide networks.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This model aims to improve feature reuse, reduce vanishing gradient issues, and increase classification accuracy.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Model Architecture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171125" y="865175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Layers</a:t>
            </a:r>
            <a:r>
              <a:rPr lang="en-GB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Input Layer</a:t>
            </a:r>
            <a:r>
              <a:rPr lang="en-GB" sz="1300"/>
              <a:t>: Receives resized images (224x224 pixels).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Convolutional and Max Pooling Layers</a:t>
            </a:r>
            <a:r>
              <a:rPr lang="en-GB" sz="1300"/>
              <a:t>: Initial feature extraction and dimension reduction.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Dense Blocks and Transition Layers</a:t>
            </a:r>
            <a:r>
              <a:rPr lang="en-GB" sz="1300"/>
              <a:t>: Enhance feature propagation and reduce dimensionality.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Global Average Pooling and Dense Layers</a:t>
            </a:r>
            <a:r>
              <a:rPr lang="en-GB" sz="1300"/>
              <a:t>: Aggregate features for classification.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Output Layer</a:t>
            </a:r>
            <a:r>
              <a:rPr lang="en-GB" sz="1300"/>
              <a:t>: Three-class softmax activation for final classification of healthy, early blight, and late blight leaves.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0" y="3825000"/>
            <a:ext cx="77914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Implementation Details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171125" y="865175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Environment</a:t>
            </a:r>
            <a:r>
              <a:rPr lang="en-GB" sz="1300"/>
              <a:t>: Python, TensorFlow, Keras, and others.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Dataset Preparation</a:t>
            </a:r>
            <a:r>
              <a:rPr lang="en-GB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Source</a:t>
            </a:r>
            <a:r>
              <a:rPr lang="en-GB" sz="1300"/>
              <a:t>: PlantVillage dataset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Classes</a:t>
            </a:r>
            <a:r>
              <a:rPr lang="en-GB" sz="1300"/>
              <a:t>: Healthy, Early Blight, Late Blight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Split</a:t>
            </a:r>
            <a:r>
              <a:rPr lang="en-GB" sz="1300"/>
              <a:t>: Training (70%), Validation (20%), Test (10%)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Preprocessing</a:t>
            </a:r>
            <a:r>
              <a:rPr lang="en-GB" sz="1300"/>
              <a:t>: Resized and scaled to 224x224 pixels, augmented with flips and rotations.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Training</a:t>
            </a:r>
            <a:r>
              <a:rPr lang="en-GB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Optimizer: Stochastic Gradient Descent (SGD) with a 0.001 learning rate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Loss Function: Sparse categorical cross-entropy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Challenges and Solutions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71125" y="865175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Data Imbalance</a:t>
            </a:r>
            <a:r>
              <a:rPr lang="en-GB" sz="1300"/>
              <a:t>: Addressed through data augmentation.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Overfitting</a:t>
            </a:r>
            <a:r>
              <a:rPr lang="en-GB" sz="1300"/>
              <a:t>: Managed with dropout layers and early stopping.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Image Preprocessing</a:t>
            </a:r>
            <a:r>
              <a:rPr lang="en-GB" sz="1300"/>
              <a:t>: Custom scaling and enhancement functions to improve model robustness.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59750" y="45075"/>
            <a:ext cx="585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Results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-57025" y="579950"/>
            <a:ext cx="66267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Training and Validation Performance</a:t>
            </a:r>
            <a:r>
              <a:rPr lang="en-GB" sz="1300"/>
              <a:t>: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 sz="1300"/>
              <a:t>Training Accuracy</a:t>
            </a:r>
            <a:r>
              <a:rPr lang="en-GB" sz="1300"/>
              <a:t>: 98.47%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 sz="1300"/>
              <a:t>Validation Accuracy</a:t>
            </a:r>
            <a:r>
              <a:rPr lang="en-GB" sz="1300"/>
              <a:t>: 99.00%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 sz="1300"/>
              <a:t>Test Accuracy</a:t>
            </a:r>
            <a:r>
              <a:rPr lang="en-GB" sz="1300"/>
              <a:t>: 99.00%</a:t>
            </a:r>
            <a:endParaRPr b="1" sz="1500"/>
          </a:p>
        </p:txBody>
      </p:sp>
      <p:sp>
        <p:nvSpPr>
          <p:cNvPr id="205" name="Google Shape;205;p24"/>
          <p:cNvSpPr txBox="1"/>
          <p:nvPr/>
        </p:nvSpPr>
        <p:spPr>
          <a:xfrm>
            <a:off x="240025" y="1743650"/>
            <a:ext cx="29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Confusion Matrix</a:t>
            </a:r>
            <a:r>
              <a:rPr lang="en-GB" sz="1300"/>
              <a:t>:</a:t>
            </a:r>
            <a:endParaRPr sz="1300"/>
          </a:p>
        </p:txBody>
      </p:sp>
      <p:sp>
        <p:nvSpPr>
          <p:cNvPr id="206" name="Google Shape;206;p24"/>
          <p:cNvSpPr txBox="1"/>
          <p:nvPr/>
        </p:nvSpPr>
        <p:spPr>
          <a:xfrm>
            <a:off x="4476925" y="1743650"/>
            <a:ext cx="274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Performance Metrics</a:t>
            </a:r>
            <a:r>
              <a:rPr lang="en-GB" sz="1300"/>
              <a:t>:</a:t>
            </a:r>
            <a:endParaRPr sz="13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" y="2025325"/>
            <a:ext cx="3220650" cy="2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925" y="2182082"/>
            <a:ext cx="4238850" cy="190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59750" y="45075"/>
            <a:ext cx="7194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5406"/>
                </a:solidFill>
              </a:rPr>
              <a:t>Comparison with Research Paper Models</a:t>
            </a:r>
            <a:endParaRPr b="1">
              <a:solidFill>
                <a:srgbClr val="005406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9025"/>
            <a:ext cx="9143999" cy="12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25" y="789400"/>
            <a:ext cx="4836084" cy="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42875" y="789400"/>
            <a:ext cx="6626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Main Paper Results</a:t>
            </a:r>
            <a:r>
              <a:rPr lang="en-GB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ResNet50: 97% test accuracy.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VGG16 and VGG19 had lower performance, especially for healthy leaf detection.</a:t>
            </a:r>
            <a:endParaRPr sz="13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D-CNN Performance</a:t>
            </a:r>
            <a:r>
              <a:rPr lang="en-GB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Outperformed ResNet50 with 98.67% </a:t>
            </a:r>
            <a:r>
              <a:rPr lang="en-GB" sz="1300"/>
              <a:t>test </a:t>
            </a:r>
            <a:r>
              <a:rPr lang="en-GB" sz="1300"/>
              <a:t>accuracy, demonstrating improved feature extraction and generalization.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46" y="2947275"/>
            <a:ext cx="2319875" cy="1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6100" y="2935244"/>
            <a:ext cx="2319875" cy="186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1548" y="3085000"/>
            <a:ext cx="3939549" cy="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