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BCF102-ADF6-474B-A7EC-F2FB699BADAF}" type="datetimeFigureOut">
              <a:rPr lang="en-US" smtClean="0"/>
              <a:pPr/>
              <a:t>10/14/2023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7F6CFD3-D2F5-4ACF-B25A-A2E6844AEB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BCF102-ADF6-474B-A7EC-F2FB699BADAF}" type="datetimeFigureOut">
              <a:rPr lang="en-US" smtClean="0"/>
              <a:pPr/>
              <a:t>10/14/2023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F6CFD3-D2F5-4ACF-B25A-A2E6844AEB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BCF102-ADF6-474B-A7EC-F2FB699BADAF}" type="datetimeFigureOut">
              <a:rPr lang="en-US" smtClean="0"/>
              <a:pPr/>
              <a:t>10/14/2023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F6CFD3-D2F5-4ACF-B25A-A2E6844AEB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BCF102-ADF6-474B-A7EC-F2FB699BADAF}" type="datetimeFigureOut">
              <a:rPr lang="en-US" smtClean="0"/>
              <a:pPr/>
              <a:t>10/14/2023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F6CFD3-D2F5-4ACF-B25A-A2E6844AEB2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BCF102-ADF6-474B-A7EC-F2FB699BADAF}" type="datetimeFigureOut">
              <a:rPr lang="en-US" smtClean="0"/>
              <a:pPr/>
              <a:t>10/14/2023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F6CFD3-D2F5-4ACF-B25A-A2E6844AEB2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BCF102-ADF6-474B-A7EC-F2FB699BADAF}" type="datetimeFigureOut">
              <a:rPr lang="en-US" smtClean="0"/>
              <a:pPr/>
              <a:t>10/14/2023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7F6CFD3-D2F5-4ACF-B25A-A2E6844AEB2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BCF102-ADF6-474B-A7EC-F2FB699BADAF}" type="datetimeFigureOut">
              <a:rPr lang="en-US" smtClean="0"/>
              <a:pPr/>
              <a:t>10/14/2023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7F6CFD3-D2F5-4ACF-B25A-A2E6844AEB2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BCF102-ADF6-474B-A7EC-F2FB699BADAF}" type="datetimeFigureOut">
              <a:rPr lang="en-US" smtClean="0"/>
              <a:pPr/>
              <a:t>10/14/2023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7F6CFD3-D2F5-4ACF-B25A-A2E6844AEB2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BCF102-ADF6-474B-A7EC-F2FB699BADAF}" type="datetimeFigureOut">
              <a:rPr lang="en-US" smtClean="0"/>
              <a:pPr/>
              <a:t>10/14/2023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7F6CFD3-D2F5-4ACF-B25A-A2E6844AEB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BCF102-ADF6-474B-A7EC-F2FB699BADAF}" type="datetimeFigureOut">
              <a:rPr lang="en-US" smtClean="0"/>
              <a:pPr/>
              <a:t>10/14/2023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7F6CFD3-D2F5-4ACF-B25A-A2E6844AEB2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BCF102-ADF6-474B-A7EC-F2FB699BADAF}" type="datetimeFigureOut">
              <a:rPr lang="en-US" smtClean="0"/>
              <a:pPr/>
              <a:t>10/14/2023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7F6CFD3-D2F5-4ACF-B25A-A2E6844AEB2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BCF102-ADF6-474B-A7EC-F2FB699BADAF}" type="datetimeFigureOut">
              <a:rPr lang="en-US" smtClean="0"/>
              <a:pPr/>
              <a:t>10/14/2023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7F6CFD3-D2F5-4ACF-B25A-A2E6844AEB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1480"/>
            <a:ext cx="7358082" cy="714379"/>
          </a:xfrm>
        </p:spPr>
        <p:txBody>
          <a:bodyPr>
            <a:normAutofit/>
          </a:bodyPr>
          <a:lstStyle/>
          <a:p>
            <a:r>
              <a:rPr lang="en-IN" sz="2400" dirty="0" smtClean="0"/>
              <a:t>     </a:t>
            </a:r>
            <a:r>
              <a:rPr lang="en-IN" sz="2400" dirty="0" smtClean="0">
                <a:solidFill>
                  <a:schemeClr val="tx1"/>
                </a:solidFill>
                <a:latin typeface="Times New Roman" pitchFamily="18" charset="0"/>
                <a:ea typeface="+mn-ea"/>
                <a:cs typeface="Times New Roman" pitchFamily="18" charset="0"/>
              </a:rPr>
              <a:t>Boosting Algorithm - Regression</a:t>
            </a:r>
            <a:endParaRPr lang="en-US" sz="1800" dirty="0">
              <a:solidFill>
                <a:schemeClr val="tx1"/>
              </a:solidFill>
              <a:latin typeface="Times New Roman" pitchFamily="18" charset="0"/>
              <a:ea typeface="+mn-ea"/>
              <a:cs typeface="Times New Roman" pitchFamily="18" charset="0"/>
            </a:endParaRPr>
          </a:p>
        </p:txBody>
      </p:sp>
      <p:sp>
        <p:nvSpPr>
          <p:cNvPr id="3" name="Subtitle 2"/>
          <p:cNvSpPr>
            <a:spLocks noGrp="1"/>
          </p:cNvSpPr>
          <p:nvPr>
            <p:ph type="subTitle" idx="1"/>
          </p:nvPr>
        </p:nvSpPr>
        <p:spPr>
          <a:xfrm>
            <a:off x="785786" y="1357298"/>
            <a:ext cx="7772400" cy="4429156"/>
          </a:xfrm>
          <a:ln>
            <a:solidFill>
              <a:schemeClr val="bg1"/>
            </a:solidFill>
          </a:ln>
        </p:spPr>
        <p:txBody>
          <a:bodyPr>
            <a:normAutofit/>
          </a:bodyPr>
          <a:lstStyle/>
          <a:p>
            <a:pPr algn="l"/>
            <a:endParaRPr lang="en-US" sz="1400" dirty="0" smtClean="0">
              <a:solidFill>
                <a:schemeClr val="tx1"/>
              </a:solidFill>
              <a:latin typeface="Times New Roman" pitchFamily="18" charset="0"/>
              <a:cs typeface="Times New Roman" pitchFamily="18" charset="0"/>
            </a:endParaRPr>
          </a:p>
          <a:p>
            <a:pPr algn="l"/>
            <a:r>
              <a:rPr lang="en-US" sz="1800" dirty="0" smtClean="0">
                <a:solidFill>
                  <a:schemeClr val="tx1"/>
                </a:solidFill>
                <a:latin typeface="Times New Roman" pitchFamily="18" charset="0"/>
                <a:cs typeface="Times New Roman" pitchFamily="18" charset="0"/>
              </a:rPr>
              <a:t>The boosting algorithm assesses model predictions and increases the weight of samples with a more significant error</a:t>
            </a:r>
            <a:endParaRPr lang="en-IN" sz="1800" dirty="0" smtClean="0">
              <a:solidFill>
                <a:schemeClr val="tx1"/>
              </a:solidFill>
              <a:latin typeface="Times New Roman" pitchFamily="18" charset="0"/>
              <a:cs typeface="Times New Roman" pitchFamily="18" charset="0"/>
            </a:endParaRPr>
          </a:p>
          <a:p>
            <a:pPr algn="ctr"/>
            <a:endParaRPr lang="en-IN" sz="1800" dirty="0" smtClean="0">
              <a:solidFill>
                <a:schemeClr val="tx1"/>
              </a:solidFill>
              <a:latin typeface="Times New Roman" pitchFamily="18" charset="0"/>
              <a:cs typeface="Times New Roman" pitchFamily="18" charset="0"/>
            </a:endParaRPr>
          </a:p>
          <a:p>
            <a:pPr algn="ctr"/>
            <a:endParaRPr lang="en-IN" sz="1800" dirty="0" smtClean="0">
              <a:solidFill>
                <a:schemeClr val="tx1"/>
              </a:solidFill>
              <a:latin typeface="Times New Roman" pitchFamily="18" charset="0"/>
              <a:cs typeface="Times New Roman" pitchFamily="18" charset="0"/>
            </a:endParaRPr>
          </a:p>
          <a:p>
            <a:pPr algn="ctr"/>
            <a:endParaRPr lang="en-IN" sz="2000" dirty="0" smtClean="0">
              <a:solidFill>
                <a:schemeClr val="tx1"/>
              </a:solidFill>
              <a:latin typeface="Times New Roman" pitchFamily="18" charset="0"/>
              <a:cs typeface="Times New Roman" pitchFamily="18" charset="0"/>
            </a:endParaRPr>
          </a:p>
          <a:p>
            <a:pPr algn="l"/>
            <a:r>
              <a:rPr lang="en-IN" sz="1800" dirty="0" smtClean="0">
                <a:solidFill>
                  <a:schemeClr val="tx1"/>
                </a:solidFill>
                <a:latin typeface="Times New Roman" pitchFamily="18" charset="0"/>
                <a:cs typeface="Times New Roman" pitchFamily="18" charset="0"/>
              </a:rPr>
              <a:t>Types of Boosting algorithm:</a:t>
            </a:r>
          </a:p>
          <a:p>
            <a:pPr lvl="1" algn="l">
              <a:buFont typeface="Arial" pitchFamily="34" charset="0"/>
              <a:buChar char="•"/>
            </a:pPr>
            <a:r>
              <a:rPr lang="en-IN" sz="1800" dirty="0" err="1" smtClean="0">
                <a:latin typeface="Times New Roman" pitchFamily="18" charset="0"/>
                <a:cs typeface="Times New Roman" pitchFamily="18" charset="0"/>
              </a:rPr>
              <a:t>Ada</a:t>
            </a:r>
            <a:r>
              <a:rPr lang="en-IN" sz="1800" dirty="0" smtClean="0">
                <a:latin typeface="Times New Roman" pitchFamily="18" charset="0"/>
                <a:cs typeface="Times New Roman" pitchFamily="18" charset="0"/>
              </a:rPr>
              <a:t> – Boost</a:t>
            </a:r>
          </a:p>
          <a:p>
            <a:pPr lvl="1" algn="l">
              <a:buFont typeface="Arial" pitchFamily="34" charset="0"/>
              <a:buChar char="•"/>
            </a:pPr>
            <a:r>
              <a:rPr lang="en-IN" sz="1800" dirty="0" smtClean="0">
                <a:latin typeface="Times New Roman" pitchFamily="18" charset="0"/>
                <a:cs typeface="Times New Roman" pitchFamily="18" charset="0"/>
              </a:rPr>
              <a:t>XG Boost</a:t>
            </a:r>
          </a:p>
          <a:p>
            <a:pPr lvl="1" algn="l">
              <a:buFont typeface="Arial" pitchFamily="34" charset="0"/>
              <a:buChar char="•"/>
            </a:pPr>
            <a:r>
              <a:rPr lang="en-IN" sz="1800" dirty="0" smtClean="0">
                <a:latin typeface="Times New Roman" pitchFamily="18" charset="0"/>
                <a:cs typeface="Times New Roman" pitchFamily="18" charset="0"/>
              </a:rPr>
              <a:t>LG Boost</a:t>
            </a:r>
            <a:endParaRPr lang="en-US" sz="18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sz="2000" dirty="0" smtClean="0">
                <a:solidFill>
                  <a:srgbClr val="202124"/>
                </a:solidFill>
                <a:latin typeface="Times New Roman" pitchFamily="18" charset="0"/>
                <a:cs typeface="Times New Roman" pitchFamily="18" charset="0"/>
              </a:rPr>
              <a:t>An </a:t>
            </a:r>
            <a:r>
              <a:rPr lang="en-US" sz="2000" dirty="0" err="1" smtClean="0">
                <a:solidFill>
                  <a:srgbClr val="202124"/>
                </a:solidFill>
                <a:latin typeface="Times New Roman" pitchFamily="18" charset="0"/>
                <a:cs typeface="Times New Roman" pitchFamily="18" charset="0"/>
              </a:rPr>
              <a:t>AdaBoost</a:t>
            </a:r>
            <a:r>
              <a:rPr lang="en-US" sz="2000" dirty="0" smtClean="0">
                <a:solidFill>
                  <a:srgbClr val="202124"/>
                </a:solidFill>
                <a:latin typeface="Times New Roman" pitchFamily="18" charset="0"/>
                <a:cs typeface="Times New Roman" pitchFamily="18" charset="0"/>
              </a:rPr>
              <a:t> </a:t>
            </a:r>
            <a:r>
              <a:rPr lang="en-US" sz="2000" dirty="0" err="1" smtClean="0">
                <a:solidFill>
                  <a:srgbClr val="202124"/>
                </a:solidFill>
                <a:latin typeface="Times New Roman" pitchFamily="18" charset="0"/>
                <a:cs typeface="Times New Roman" pitchFamily="18" charset="0"/>
              </a:rPr>
              <a:t>regressor</a:t>
            </a:r>
            <a:r>
              <a:rPr lang="en-US" sz="2000" dirty="0" smtClean="0">
                <a:solidFill>
                  <a:srgbClr val="202124"/>
                </a:solidFill>
                <a:latin typeface="Times New Roman" pitchFamily="18" charset="0"/>
                <a:cs typeface="Times New Roman" pitchFamily="18" charset="0"/>
              </a:rPr>
              <a:t> is a meta-estimator that begins by fitting a </a:t>
            </a:r>
            <a:r>
              <a:rPr lang="en-US" sz="2000" dirty="0" err="1" smtClean="0">
                <a:solidFill>
                  <a:srgbClr val="202124"/>
                </a:solidFill>
                <a:latin typeface="Times New Roman" pitchFamily="18" charset="0"/>
                <a:cs typeface="Times New Roman" pitchFamily="18" charset="0"/>
              </a:rPr>
              <a:t>regressor</a:t>
            </a:r>
            <a:r>
              <a:rPr lang="en-US" sz="2000" dirty="0" smtClean="0">
                <a:solidFill>
                  <a:srgbClr val="202124"/>
                </a:solidFill>
                <a:latin typeface="Times New Roman" pitchFamily="18" charset="0"/>
                <a:cs typeface="Times New Roman" pitchFamily="18" charset="0"/>
              </a:rPr>
              <a:t> on the original dataset and then fits additional copies of the </a:t>
            </a:r>
            <a:r>
              <a:rPr lang="en-US" sz="2000" dirty="0" err="1" smtClean="0">
                <a:solidFill>
                  <a:srgbClr val="202124"/>
                </a:solidFill>
                <a:latin typeface="Times New Roman" pitchFamily="18" charset="0"/>
                <a:cs typeface="Times New Roman" pitchFamily="18" charset="0"/>
              </a:rPr>
              <a:t>regressor</a:t>
            </a:r>
            <a:r>
              <a:rPr lang="en-US" sz="2000" dirty="0" smtClean="0">
                <a:solidFill>
                  <a:srgbClr val="202124"/>
                </a:solidFill>
                <a:latin typeface="Times New Roman" pitchFamily="18" charset="0"/>
                <a:cs typeface="Times New Roman" pitchFamily="18" charset="0"/>
              </a:rPr>
              <a:t> on the same dataset but where the weights of instances are adjusted according to the error of the current prediction.</a:t>
            </a:r>
          </a:p>
          <a:p>
            <a:pPr>
              <a:buNone/>
            </a:pPr>
            <a:endParaRPr lang="en-US" sz="2000" dirty="0" smtClean="0">
              <a:solidFill>
                <a:srgbClr val="202124"/>
              </a:solidFill>
              <a:latin typeface="Times New Roman" pitchFamily="18" charset="0"/>
              <a:cs typeface="Times New Roman" pitchFamily="18" charset="0"/>
            </a:endParaRPr>
          </a:p>
          <a:p>
            <a:pPr>
              <a:buFont typeface="Arial" pitchFamily="34" charset="0"/>
              <a:buChar char="•"/>
            </a:pPr>
            <a:r>
              <a:rPr lang="en-US" sz="2000" dirty="0" err="1" smtClean="0">
                <a:solidFill>
                  <a:srgbClr val="202124"/>
                </a:solidFill>
                <a:latin typeface="Times New Roman" pitchFamily="18" charset="0"/>
                <a:cs typeface="Times New Roman" pitchFamily="18" charset="0"/>
              </a:rPr>
              <a:t>AdaBoost</a:t>
            </a:r>
            <a:r>
              <a:rPr lang="en-US" sz="2000" dirty="0" smtClean="0">
                <a:solidFill>
                  <a:srgbClr val="202124"/>
                </a:solidFill>
                <a:latin typeface="Times New Roman" pitchFamily="18" charset="0"/>
                <a:cs typeface="Times New Roman" pitchFamily="18" charset="0"/>
              </a:rPr>
              <a:t> works by fitting one weak learner after the other. In subsequent fits, it gives more weight to incorrect predictions and less weight to correct predictions. In this way, the models learn to make predictions for the difficult classes. The final predictions are obtained by weighing the majority class or sum. The learning rate controls the contribution of each weak learner to the final prediction.</a:t>
            </a:r>
          </a:p>
          <a:p>
            <a:pPr>
              <a:buFont typeface="Arial" pitchFamily="34" charset="0"/>
              <a:buChar char="•"/>
            </a:pPr>
            <a:endParaRPr lang="en-IN" sz="2000" dirty="0" smtClean="0">
              <a:solidFill>
                <a:srgbClr val="202124"/>
              </a:solidFill>
              <a:latin typeface="Times New Roman" pitchFamily="18" charset="0"/>
              <a:cs typeface="Times New Roman" pitchFamily="18" charset="0"/>
            </a:endParaRPr>
          </a:p>
          <a:p>
            <a:pPr>
              <a:buFont typeface="Arial" pitchFamily="34" charset="0"/>
              <a:buChar char="•"/>
            </a:pPr>
            <a:endParaRPr lang="en-US" sz="2000" dirty="0" smtClean="0">
              <a:solidFill>
                <a:srgbClr val="202124"/>
              </a:solidFill>
              <a:latin typeface="Times New Roman" pitchFamily="18" charset="0"/>
              <a:cs typeface="Times New Roman" pitchFamily="18" charset="0"/>
            </a:endParaRPr>
          </a:p>
          <a:p>
            <a:pPr>
              <a:buFont typeface="Arial" pitchFamily="34" charset="0"/>
              <a:buChar char="•"/>
            </a:pPr>
            <a:endParaRPr lang="en-IN" sz="2000" dirty="0" smtClean="0">
              <a:solidFill>
                <a:srgbClr val="202124"/>
              </a:solidFill>
              <a:latin typeface="Times New Roman" pitchFamily="18" charset="0"/>
              <a:cs typeface="Times New Roman" pitchFamily="18" charset="0"/>
            </a:endParaRPr>
          </a:p>
          <a:p>
            <a:pPr>
              <a:buFont typeface="Arial" pitchFamily="34" charset="0"/>
              <a:buChar char="•"/>
            </a:pPr>
            <a:endParaRPr lang="en-IN" sz="2000" dirty="0" smtClean="0">
              <a:solidFill>
                <a:srgbClr val="202124"/>
              </a:solidFill>
              <a:latin typeface="Times New Roman" pitchFamily="18" charset="0"/>
              <a:cs typeface="Times New Roman" pitchFamily="18" charset="0"/>
            </a:endParaRPr>
          </a:p>
          <a:p>
            <a:pPr>
              <a:buFont typeface="Arial" pitchFamily="34" charset="0"/>
              <a:buChar char="•"/>
            </a:pPr>
            <a:endParaRPr lang="en-IN" sz="2000" dirty="0" smtClean="0">
              <a:solidFill>
                <a:srgbClr val="202124"/>
              </a:solidFill>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400" dirty="0" err="1" smtClean="0">
                <a:solidFill>
                  <a:srgbClr val="202124"/>
                </a:solidFill>
                <a:effectLst>
                  <a:outerShdw blurRad="38100" dist="38100" dir="2700000" algn="tl">
                    <a:srgbClr val="000000">
                      <a:alpha val="43137"/>
                    </a:srgbClr>
                  </a:outerShdw>
                </a:effectLst>
                <a:latin typeface="Times New Roman" pitchFamily="18" charset="0"/>
                <a:ea typeface="+mn-ea"/>
                <a:cs typeface="Times New Roman" pitchFamily="18" charset="0"/>
              </a:rPr>
              <a:t>Ada</a:t>
            </a:r>
            <a:r>
              <a:rPr lang="en-IN" sz="2400" dirty="0" smtClean="0">
                <a:solidFill>
                  <a:srgbClr val="202124"/>
                </a:solidFill>
                <a:effectLst>
                  <a:outerShdw blurRad="38100" dist="38100" dir="2700000" algn="tl">
                    <a:srgbClr val="000000">
                      <a:alpha val="43137"/>
                    </a:srgbClr>
                  </a:outerShdw>
                </a:effectLst>
                <a:latin typeface="Times New Roman" pitchFamily="18" charset="0"/>
                <a:ea typeface="+mn-ea"/>
                <a:cs typeface="Times New Roman" pitchFamily="18" charset="0"/>
              </a:rPr>
              <a:t> Boosting</a:t>
            </a:r>
            <a:endParaRPr lang="en-US" sz="2400" dirty="0">
              <a:solidFill>
                <a:srgbClr val="202124"/>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sz="2000" dirty="0" err="1" smtClean="0">
                <a:latin typeface="Times New Roman" pitchFamily="18" charset="0"/>
                <a:cs typeface="Times New Roman" pitchFamily="18" charset="0"/>
              </a:rPr>
              <a:t>XGBoost</a:t>
            </a:r>
            <a:r>
              <a:rPr lang="en-US" sz="2000" dirty="0" smtClean="0">
                <a:latin typeface="Times New Roman" pitchFamily="18" charset="0"/>
                <a:cs typeface="Times New Roman" pitchFamily="18" charset="0"/>
              </a:rPr>
              <a:t> is an efficient implementation of gradient boosting that can be used for regression predictive modeling. Gradient boosting is one of the variants of ensemble methods where you create multiple weak models and combine them to get better performance as a whole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It uses weak regression trees as weak learners. The algorithm also does cross-validation and computes the feature importance.  Furthermore, it accepts sparse input data. </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400" dirty="0" smtClean="0">
                <a:solidFill>
                  <a:schemeClr val="tx1"/>
                </a:solidFill>
                <a:latin typeface="Times New Roman" pitchFamily="18" charset="0"/>
                <a:ea typeface="+mn-ea"/>
                <a:cs typeface="Times New Roman" pitchFamily="18" charset="0"/>
              </a:rPr>
              <a:t>XG Boosting - </a:t>
            </a:r>
            <a:r>
              <a:rPr lang="en-IN" sz="2400" dirty="0" err="1" smtClean="0">
                <a:solidFill>
                  <a:schemeClr val="tx1"/>
                </a:solidFill>
                <a:latin typeface="Times New Roman" pitchFamily="18" charset="0"/>
                <a:ea typeface="+mn-ea"/>
                <a:cs typeface="Times New Roman" pitchFamily="18" charset="0"/>
              </a:rPr>
              <a:t>eXtreme</a:t>
            </a:r>
            <a:r>
              <a:rPr lang="en-IN" sz="2400" dirty="0" smtClean="0">
                <a:solidFill>
                  <a:schemeClr val="tx1"/>
                </a:solidFill>
                <a:latin typeface="Times New Roman" pitchFamily="18" charset="0"/>
                <a:ea typeface="+mn-ea"/>
                <a:cs typeface="Times New Roman" pitchFamily="18" charset="0"/>
              </a:rPr>
              <a:t> Gradient Boosting</a:t>
            </a:r>
            <a:r>
              <a:rPr lang="en-IN" sz="2400" dirty="0" smtClean="0">
                <a:latin typeface="Times New Roman" pitchFamily="18" charset="0"/>
                <a:cs typeface="Times New Roman" pitchFamily="18" charset="0"/>
              </a:rPr>
              <a:t> </a:t>
            </a:r>
            <a:br>
              <a:rPr lang="en-IN"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sz="2000" dirty="0" err="1" smtClean="0">
                <a:latin typeface="Times New Roman" pitchFamily="18" charset="0"/>
                <a:cs typeface="Times New Roman" pitchFamily="18" charset="0"/>
              </a:rPr>
              <a:t>LightGBM</a:t>
            </a:r>
            <a:r>
              <a:rPr lang="en-US" sz="2000" dirty="0" smtClean="0">
                <a:latin typeface="Times New Roman" pitchFamily="18" charset="0"/>
                <a:cs typeface="Times New Roman" pitchFamily="18" charset="0"/>
              </a:rPr>
              <a:t> is a tree-based gradient boosting algorithm that uses leaf-wise tree growth and not depth-wise growth. </a:t>
            </a:r>
            <a:endParaRPr lang="en-US" sz="2000" dirty="0" smtClean="0">
              <a:latin typeface="Times New Roman" pitchFamily="18" charset="0"/>
              <a:cs typeface="Times New Roman" pitchFamily="18" charset="0"/>
            </a:endParaRPr>
          </a:p>
          <a:p>
            <a:pPr>
              <a:buFont typeface="Arial" pitchFamily="34" charset="0"/>
              <a:buChar char="•"/>
            </a:pPr>
            <a:endParaRPr lang="en-IN" sz="2000" dirty="0" smtClean="0">
              <a:latin typeface="Times New Roman" pitchFamily="18" charset="0"/>
              <a:cs typeface="Times New Roman" pitchFamily="18" charset="0"/>
            </a:endParaRPr>
          </a:p>
          <a:p>
            <a:pPr>
              <a:buFont typeface="Arial" pitchFamily="34" charset="0"/>
              <a:buChar char="•"/>
            </a:pPr>
            <a:r>
              <a:rPr lang="en-US" sz="2000" dirty="0" err="1" smtClean="0">
                <a:latin typeface="Times New Roman" pitchFamily="18" charset="0"/>
                <a:cs typeface="Times New Roman" pitchFamily="18" charset="0"/>
              </a:rPr>
              <a:t>LightGBM</a:t>
            </a:r>
            <a:r>
              <a:rPr lang="en-US" sz="2000" dirty="0" smtClean="0">
                <a:latin typeface="Times New Roman" pitchFamily="18" charset="0"/>
                <a:cs typeface="Times New Roman" pitchFamily="18" charset="0"/>
              </a:rPr>
              <a:t> supports categorical features via the `</a:t>
            </a:r>
            <a:r>
              <a:rPr lang="en-US" sz="2000" dirty="0" err="1" smtClean="0">
                <a:latin typeface="Times New Roman" pitchFamily="18" charset="0"/>
                <a:cs typeface="Times New Roman" pitchFamily="18" charset="0"/>
              </a:rPr>
              <a:t>categorical_feature</a:t>
            </a:r>
            <a:r>
              <a:rPr lang="en-US" sz="2000" dirty="0" smtClean="0">
                <a:latin typeface="Times New Roman" pitchFamily="18" charset="0"/>
                <a:cs typeface="Times New Roman" pitchFamily="18" charset="0"/>
              </a:rPr>
              <a:t>` argument. One-hot encoding is not needed after specifying the categorical columns. </a:t>
            </a:r>
            <a:endParaRPr lang="en-US" sz="20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lvl="1" algn="l" rtl="0">
              <a:spcBef>
                <a:spcPct val="0"/>
              </a:spcBef>
            </a:pPr>
            <a:r>
              <a:rPr lang="en-US" sz="2400" b="1" kern="12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LG Boost</a:t>
            </a:r>
            <a:r>
              <a:rPr lang="en-US" sz="2000" kern="1200" dirty="0">
                <a:solidFill>
                  <a:schemeClr val="tx1"/>
                </a:solidFill>
                <a:latin typeface="Times New Roman" pitchFamily="18" charset="0"/>
                <a:ea typeface="+mn-ea"/>
                <a:cs typeface="Times New Roman" pitchFamily="18" charset="0"/>
              </a:rPr>
              <a:t/>
            </a:r>
            <a:br>
              <a:rPr lang="en-US" sz="2000" kern="1200" dirty="0">
                <a:solidFill>
                  <a:schemeClr val="tx1"/>
                </a:solidFill>
                <a:latin typeface="Times New Roman" pitchFamily="18" charset="0"/>
                <a:ea typeface="+mn-ea"/>
                <a:cs typeface="Times New Roman" pitchFamily="18" charset="0"/>
              </a:rPr>
            </a:br>
            <a:endParaRPr lang="en-US" sz="2000" kern="1200" dirty="0">
              <a:solidFill>
                <a:schemeClr val="tx1"/>
              </a:solidFill>
              <a:latin typeface="Times New Roman" pitchFamily="18" charset="0"/>
              <a:ea typeface="+mn-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a.JPG"/>
          <p:cNvPicPr>
            <a:picLocks noGrp="1" noChangeAspect="1"/>
          </p:cNvPicPr>
          <p:nvPr>
            <p:ph idx="1"/>
          </p:nvPr>
        </p:nvPicPr>
        <p:blipFill>
          <a:blip r:embed="rId2"/>
          <a:stretch>
            <a:fillRect/>
          </a:stretch>
        </p:blipFill>
        <p:spPr>
          <a:xfrm>
            <a:off x="1643042" y="928670"/>
            <a:ext cx="5000660" cy="2214578"/>
          </a:xfrm>
        </p:spPr>
      </p:pic>
      <p:sp>
        <p:nvSpPr>
          <p:cNvPr id="3" name="Title 2"/>
          <p:cNvSpPr>
            <a:spLocks noGrp="1"/>
          </p:cNvSpPr>
          <p:nvPr>
            <p:ph type="title"/>
          </p:nvPr>
        </p:nvSpPr>
        <p:spPr>
          <a:xfrm>
            <a:off x="428596" y="1714488"/>
            <a:ext cx="7758138" cy="857256"/>
          </a:xfrm>
        </p:spPr>
        <p:txBody>
          <a:bodyPr>
            <a:normAutofit/>
          </a:bodyPr>
          <a:lstStyle/>
          <a:p>
            <a:r>
              <a:rPr lang="en-IN" sz="1600" dirty="0" err="1" smtClean="0">
                <a:solidFill>
                  <a:schemeClr val="tx1"/>
                </a:solidFill>
                <a:effectLst/>
                <a:latin typeface="Times New Roman" pitchFamily="18" charset="0"/>
                <a:ea typeface="+mn-ea"/>
                <a:cs typeface="Times New Roman" pitchFamily="18" charset="0"/>
              </a:rPr>
              <a:t>Ada</a:t>
            </a:r>
            <a:r>
              <a:rPr lang="en-IN" sz="1600" dirty="0" smtClean="0">
                <a:solidFill>
                  <a:schemeClr val="tx1"/>
                </a:solidFill>
                <a:effectLst/>
                <a:latin typeface="Times New Roman" pitchFamily="18" charset="0"/>
                <a:ea typeface="+mn-ea"/>
                <a:cs typeface="Times New Roman" pitchFamily="18" charset="0"/>
              </a:rPr>
              <a:t> B</a:t>
            </a:r>
            <a:r>
              <a:rPr lang="en-IN" sz="1600" dirty="0" smtClean="0">
                <a:solidFill>
                  <a:schemeClr val="tx1"/>
                </a:solidFill>
                <a:effectLst/>
                <a:latin typeface="Times New Roman" pitchFamily="18" charset="0"/>
                <a:ea typeface="+mn-ea"/>
                <a:cs typeface="Times New Roman" pitchFamily="18" charset="0"/>
              </a:rPr>
              <a:t>oost</a:t>
            </a:r>
            <a:r>
              <a:rPr lang="en-IN" sz="1800" b="0" dirty="0" smtClean="0">
                <a:solidFill>
                  <a:schemeClr val="tx1"/>
                </a:solidFill>
                <a:effectLst/>
                <a:latin typeface="Times New Roman" pitchFamily="18" charset="0"/>
                <a:ea typeface="+mn-ea"/>
                <a:cs typeface="Times New Roman" pitchFamily="18" charset="0"/>
              </a:rPr>
              <a:t/>
            </a:r>
            <a:br>
              <a:rPr lang="en-IN" sz="1800" b="0" dirty="0" smtClean="0">
                <a:solidFill>
                  <a:schemeClr val="tx1"/>
                </a:solidFill>
                <a:effectLst/>
                <a:latin typeface="Times New Roman" pitchFamily="18" charset="0"/>
                <a:ea typeface="+mn-ea"/>
                <a:cs typeface="Times New Roman" pitchFamily="18" charset="0"/>
              </a:rPr>
            </a:br>
            <a:endParaRPr lang="en-US" sz="1800" b="0" dirty="0" smtClean="0">
              <a:solidFill>
                <a:schemeClr val="tx1"/>
              </a:solidFill>
              <a:effectLst/>
              <a:latin typeface="Times New Roman" pitchFamily="18" charset="0"/>
              <a:ea typeface="+mn-ea"/>
              <a:cs typeface="Times New Roman" pitchFamily="18" charset="0"/>
            </a:endParaRPr>
          </a:p>
        </p:txBody>
      </p:sp>
      <p:pic>
        <p:nvPicPr>
          <p:cNvPr id="5" name="Picture 4" descr="LG.JPG"/>
          <p:cNvPicPr>
            <a:picLocks noChangeAspect="1"/>
          </p:cNvPicPr>
          <p:nvPr/>
        </p:nvPicPr>
        <p:blipFill>
          <a:blip r:embed="rId3"/>
          <a:stretch>
            <a:fillRect/>
          </a:stretch>
        </p:blipFill>
        <p:spPr>
          <a:xfrm>
            <a:off x="0" y="3286124"/>
            <a:ext cx="8858280" cy="357187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108</TotalTime>
  <Words>156</Words>
  <Application>Microsoft Office PowerPoint</Application>
  <PresentationFormat>On-screen Show (4:3)</PresentationFormat>
  <Paragraphs>27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     Boosting Algorithm - Regression</vt:lpstr>
      <vt:lpstr>Ada Boosting</vt:lpstr>
      <vt:lpstr>XG Boosting - eXtreme Gradient Boosting  </vt:lpstr>
      <vt:lpstr>LG Boost </vt:lpstr>
      <vt:lpstr>Ada Boost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 - Regression</dc:title>
  <dc:creator>Windows User</dc:creator>
  <cp:lastModifiedBy>Windows User</cp:lastModifiedBy>
  <cp:revision>15</cp:revision>
  <dcterms:created xsi:type="dcterms:W3CDTF">2023-10-13T08:06:19Z</dcterms:created>
  <dcterms:modified xsi:type="dcterms:W3CDTF">2023-10-14T09:11:58Z</dcterms:modified>
</cp:coreProperties>
</file>