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80AF59-8C9D-4181-9BE4-AF8F6936571C}">
          <p14:sldIdLst>
            <p14:sldId id="256"/>
            <p14:sldId id="257"/>
            <p14:sldId id="258"/>
            <p14:sldId id="259"/>
            <p14:sldId id="260"/>
          </p14:sldIdLst>
        </p14:section>
        <p14:section name="Untitled Section" id="{4F20E2AF-6204-4464-85C9-8496E89141F0}">
          <p14:sldIdLst>
            <p14:sldId id="262"/>
            <p14:sldId id="261"/>
            <p14:sldId id="263"/>
            <p14:sldId id="264"/>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65381F-A7AD-4B5B-9170-0A1004B7589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389829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65381F-A7AD-4B5B-9170-0A1004B7589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180742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65381F-A7AD-4B5B-9170-0A1004B7589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312918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65381F-A7AD-4B5B-9170-0A1004B7589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262504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5381F-A7AD-4B5B-9170-0A1004B7589C}"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5384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65381F-A7AD-4B5B-9170-0A1004B7589C}"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214117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65381F-A7AD-4B5B-9170-0A1004B7589C}"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413443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65381F-A7AD-4B5B-9170-0A1004B7589C}"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7109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5381F-A7AD-4B5B-9170-0A1004B7589C}"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25829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5381F-A7AD-4B5B-9170-0A1004B7589C}"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77123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5381F-A7AD-4B5B-9170-0A1004B7589C}"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4483F-CC94-49D5-9506-8B6306943238}" type="slidenum">
              <a:rPr lang="en-IN" smtClean="0"/>
              <a:t>‹#›</a:t>
            </a:fld>
            <a:endParaRPr lang="en-IN"/>
          </a:p>
        </p:txBody>
      </p:sp>
    </p:spTree>
    <p:extLst>
      <p:ext uri="{BB962C8B-B14F-4D97-AF65-F5344CB8AC3E}">
        <p14:creationId xmlns:p14="http://schemas.microsoft.com/office/powerpoint/2010/main" val="399807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5381F-A7AD-4B5B-9170-0A1004B7589C}" type="datetimeFigureOut">
              <a:rPr lang="en-IN" smtClean="0"/>
              <a:t>25-11-2023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4483F-CC94-49D5-9506-8B6306943238}" type="slidenum">
              <a:rPr lang="en-IN" smtClean="0"/>
              <a:t>‹#›</a:t>
            </a:fld>
            <a:endParaRPr lang="en-IN"/>
          </a:p>
        </p:txBody>
      </p:sp>
    </p:spTree>
    <p:extLst>
      <p:ext uri="{BB962C8B-B14F-4D97-AF65-F5344CB8AC3E}">
        <p14:creationId xmlns:p14="http://schemas.microsoft.com/office/powerpoint/2010/main" val="1846845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dirty="0" smtClean="0"/>
              <a:t>Machine Learning </a:t>
            </a:r>
            <a:br>
              <a:rPr lang="en-IN" sz="3200" dirty="0" smtClean="0"/>
            </a:br>
            <a:r>
              <a:rPr lang="en-IN" sz="3200" dirty="0" smtClean="0"/>
              <a:t> Clustering </a:t>
            </a:r>
            <a:endParaRPr lang="en-IN" sz="32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1401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Shift</a:t>
            </a:r>
            <a:endParaRPr lang="en-IN" dirty="0"/>
          </a:p>
        </p:txBody>
      </p:sp>
      <p:sp>
        <p:nvSpPr>
          <p:cNvPr id="3" name="Content Placeholder 2"/>
          <p:cNvSpPr>
            <a:spLocks noGrp="1"/>
          </p:cNvSpPr>
          <p:nvPr>
            <p:ph idx="1"/>
          </p:nvPr>
        </p:nvSpPr>
        <p:spPr/>
        <p:txBody>
          <a:bodyPr/>
          <a:lstStyle/>
          <a:p>
            <a:r>
              <a:rPr lang="en-US" b="0" i="0" dirty="0" smtClean="0">
                <a:solidFill>
                  <a:srgbClr val="202124"/>
                </a:solidFill>
                <a:effectLst/>
                <a:latin typeface="Google Sans"/>
              </a:rPr>
              <a:t>Mean Shift is </a:t>
            </a:r>
            <a:r>
              <a:rPr lang="en-US" b="0" i="0" dirty="0" smtClean="0">
                <a:solidFill>
                  <a:srgbClr val="040C28"/>
                </a:solidFill>
                <a:effectLst/>
                <a:latin typeface="Google Sans"/>
              </a:rPr>
              <a:t>an unsupervised clustering algorithm that aims to discover blobs in a smooth density of samples</a:t>
            </a:r>
            <a:r>
              <a:rPr lang="en-US" b="0" i="0" dirty="0" smtClean="0">
                <a:solidFill>
                  <a:srgbClr val="202124"/>
                </a:solidFill>
                <a:effectLst/>
                <a:latin typeface="Google Sans"/>
              </a:rPr>
              <a:t>. It is a centroid-based algorithm that works by updating candidates for centroids to be the mean of the points within a given region (also called bandwidth).</a:t>
            </a:r>
            <a:endParaRPr lang="en-IN" dirty="0"/>
          </a:p>
        </p:txBody>
      </p:sp>
    </p:spTree>
    <p:extLst>
      <p:ext uri="{BB962C8B-B14F-4D97-AF65-F5344CB8AC3E}">
        <p14:creationId xmlns:p14="http://schemas.microsoft.com/office/powerpoint/2010/main" val="123965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568952" cy="576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74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a:t>
            </a:r>
            <a:endParaRPr lang="en-IN" dirty="0"/>
          </a:p>
        </p:txBody>
      </p:sp>
      <p:sp>
        <p:nvSpPr>
          <p:cNvPr id="3" name="Content Placeholder 2"/>
          <p:cNvSpPr>
            <a:spLocks noGrp="1"/>
          </p:cNvSpPr>
          <p:nvPr>
            <p:ph idx="1"/>
          </p:nvPr>
        </p:nvSpPr>
        <p:spPr/>
        <p:txBody>
          <a:bodyPr/>
          <a:lstStyle/>
          <a:p>
            <a:r>
              <a:rPr lang="en-US" dirty="0"/>
              <a:t>Spectral clustering helps us overcome two major problems in clustering: one being the shape of the cluster and the other is determining the cluster centroid. K-means algorithm generally assumes that the clusters are spherical or round i.e. within k-radius from the cluster centroid.</a:t>
            </a:r>
            <a:endParaRPr lang="en-IN" dirty="0"/>
          </a:p>
        </p:txBody>
      </p:sp>
    </p:spTree>
    <p:extLst>
      <p:ext uri="{BB962C8B-B14F-4D97-AF65-F5344CB8AC3E}">
        <p14:creationId xmlns:p14="http://schemas.microsoft.com/office/powerpoint/2010/main" val="84942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260648"/>
            <a:ext cx="4680520" cy="550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5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OPTICS</a:t>
            </a:r>
            <a:endParaRPr lang="en-IN" dirty="0"/>
          </a:p>
        </p:txBody>
      </p:sp>
      <p:sp>
        <p:nvSpPr>
          <p:cNvPr id="3" name="Content Placeholder 2"/>
          <p:cNvSpPr>
            <a:spLocks noGrp="1"/>
          </p:cNvSpPr>
          <p:nvPr>
            <p:ph idx="1"/>
          </p:nvPr>
        </p:nvSpPr>
        <p:spPr/>
        <p:txBody>
          <a:bodyPr/>
          <a:lstStyle/>
          <a:p>
            <a:r>
              <a:rPr lang="en-US" dirty="0"/>
              <a:t>Ordering points to identify the clustering structure (OPTICS) is an algorithm for finding density-based clusters in spatial data</a:t>
            </a:r>
            <a:endParaRPr lang="en-IN" dirty="0"/>
          </a:p>
        </p:txBody>
      </p:sp>
    </p:spTree>
    <p:extLst>
      <p:ext uri="{BB962C8B-B14F-4D97-AF65-F5344CB8AC3E}">
        <p14:creationId xmlns:p14="http://schemas.microsoft.com/office/powerpoint/2010/main" val="419052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7851262" cy="355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09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Hierarchical-Agglomerative</a:t>
            </a:r>
            <a:endParaRPr lang="en-IN" dirty="0"/>
          </a:p>
        </p:txBody>
      </p:sp>
      <p:sp>
        <p:nvSpPr>
          <p:cNvPr id="3" name="Content Placeholder 2"/>
          <p:cNvSpPr>
            <a:spLocks noGrp="1"/>
          </p:cNvSpPr>
          <p:nvPr>
            <p:ph idx="1"/>
          </p:nvPr>
        </p:nvSpPr>
        <p:spPr/>
        <p:txBody>
          <a:bodyPr/>
          <a:lstStyle/>
          <a:p>
            <a:r>
              <a:rPr lang="en-US" dirty="0"/>
              <a:t>Hierarchical clustering algorithms group similar objects into groups called clusters. There are two types of hierarchical clustering algorithms</a:t>
            </a:r>
            <a:endParaRPr lang="en-IN" dirty="0"/>
          </a:p>
        </p:txBody>
      </p:sp>
    </p:spTree>
    <p:extLst>
      <p:ext uri="{BB962C8B-B14F-4D97-AF65-F5344CB8AC3E}">
        <p14:creationId xmlns:p14="http://schemas.microsoft.com/office/powerpoint/2010/main" val="78494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848872"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51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Affinity Propagation</a:t>
            </a:r>
            <a:endParaRPr lang="en-IN" dirty="0"/>
          </a:p>
        </p:txBody>
      </p:sp>
      <p:sp>
        <p:nvSpPr>
          <p:cNvPr id="3" name="Content Placeholder 2"/>
          <p:cNvSpPr>
            <a:spLocks noGrp="1"/>
          </p:cNvSpPr>
          <p:nvPr>
            <p:ph idx="1"/>
          </p:nvPr>
        </p:nvSpPr>
        <p:spPr>
          <a:xfrm>
            <a:off x="457200" y="2348880"/>
            <a:ext cx="8229600" cy="3777283"/>
          </a:xfrm>
        </p:spPr>
        <p:txBody>
          <a:bodyPr/>
          <a:lstStyle/>
          <a:p>
            <a:r>
              <a:rPr lang="en-US" b="0" i="0" dirty="0" smtClean="0">
                <a:solidFill>
                  <a:srgbClr val="040C28"/>
                </a:solidFill>
                <a:effectLst/>
                <a:latin typeface="Google Sans"/>
              </a:rPr>
              <a:t>Affinity Propagation is a clustering algorithm used to cluster data points into multiple groups based on their similarity</a:t>
            </a:r>
            <a:r>
              <a:rPr lang="en-US" b="0" i="0" dirty="0" smtClean="0">
                <a:solidFill>
                  <a:srgbClr val="4D5156"/>
                </a:solidFill>
                <a:effectLst/>
                <a:latin typeface="Google Sans"/>
              </a:rPr>
              <a:t>.</a:t>
            </a:r>
          </a:p>
          <a:p>
            <a:endParaRPr lang="en-IN" dirty="0"/>
          </a:p>
        </p:txBody>
      </p:sp>
    </p:spTree>
    <p:extLst>
      <p:ext uri="{BB962C8B-B14F-4D97-AF65-F5344CB8AC3E}">
        <p14:creationId xmlns:p14="http://schemas.microsoft.com/office/powerpoint/2010/main" val="252272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ct val="20000"/>
              </a:spcBef>
            </a:pPr>
            <a:r>
              <a:rPr lang="en-US" sz="2700" b="1" dirty="0">
                <a:solidFill>
                  <a:prstClr val="black"/>
                </a:solidFill>
                <a:latin typeface="Söhne"/>
                <a:ea typeface="+mn-ea"/>
                <a:cs typeface="+mn-cs"/>
              </a:rPr>
              <a:t>Advantages and Disadvantages:</a:t>
            </a:r>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b="1" i="0" dirty="0" smtClean="0">
                <a:effectLst/>
                <a:latin typeface="Söhne"/>
              </a:rPr>
              <a:t>Advantages:</a:t>
            </a:r>
            <a:endParaRPr lang="en-US" b="0" i="0" dirty="0" smtClean="0">
              <a:effectLst/>
              <a:latin typeface="Söhne"/>
            </a:endParaRPr>
          </a:p>
          <a:p>
            <a:pPr lvl="1"/>
            <a:r>
              <a:rPr lang="en-US" b="0" i="0" dirty="0" smtClean="0">
                <a:effectLst/>
                <a:latin typeface="Söhne"/>
              </a:rPr>
              <a:t>Well-suited for large datasets and streaming data.</a:t>
            </a:r>
          </a:p>
          <a:p>
            <a:pPr lvl="1"/>
            <a:r>
              <a:rPr lang="en-US" b="0" i="0" dirty="0" smtClean="0">
                <a:effectLst/>
                <a:latin typeface="Söhne"/>
              </a:rPr>
              <a:t>Can efficiently handle data that doesn't fit into memory.</a:t>
            </a:r>
          </a:p>
          <a:p>
            <a:pPr lvl="1"/>
            <a:r>
              <a:rPr lang="en-US" b="0" i="0" dirty="0" smtClean="0">
                <a:effectLst/>
                <a:latin typeface="Söhne"/>
              </a:rPr>
              <a:t>Provides a hierarchical representation of the data.</a:t>
            </a:r>
          </a:p>
          <a:p>
            <a:r>
              <a:rPr lang="en-US" b="1" dirty="0"/>
              <a:t>Disadvantages:</a:t>
            </a:r>
            <a:endParaRPr lang="en-US" dirty="0"/>
          </a:p>
          <a:p>
            <a:pPr lvl="1"/>
            <a:r>
              <a:rPr lang="en-US" dirty="0"/>
              <a:t>Sensitive to the order of data points, as it processes them sequentially.</a:t>
            </a:r>
          </a:p>
          <a:p>
            <a:pPr lvl="1"/>
            <a:r>
              <a:rPr lang="en-US" dirty="0"/>
              <a:t>The choice of parameters, such as the branching factor and the threshold values for merging and splitting, can affect results.</a:t>
            </a:r>
          </a:p>
          <a:p>
            <a:pPr marL="0" indent="0">
              <a:buNone/>
            </a:pPr>
            <a:endParaRPr lang="en-US" b="1" dirty="0"/>
          </a:p>
        </p:txBody>
      </p:sp>
    </p:spTree>
    <p:extLst>
      <p:ext uri="{BB962C8B-B14F-4D97-AF65-F5344CB8AC3E}">
        <p14:creationId xmlns:p14="http://schemas.microsoft.com/office/powerpoint/2010/main" val="303297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848871" cy="491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35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BIRCH</a:t>
            </a:r>
            <a:endParaRPr lang="en-IN" dirty="0"/>
          </a:p>
        </p:txBody>
      </p:sp>
      <p:sp>
        <p:nvSpPr>
          <p:cNvPr id="5" name="Content Placeholder 4"/>
          <p:cNvSpPr>
            <a:spLocks noGrp="1"/>
          </p:cNvSpPr>
          <p:nvPr>
            <p:ph idx="1"/>
          </p:nvPr>
        </p:nvSpPr>
        <p:spPr/>
        <p:txBody>
          <a:bodyPr/>
          <a:lstStyle/>
          <a:p>
            <a:r>
              <a:rPr lang="en-US" b="0" i="0" dirty="0" smtClean="0">
                <a:solidFill>
                  <a:srgbClr val="202124"/>
                </a:solidFill>
                <a:effectLst/>
                <a:latin typeface="Google Sans"/>
              </a:rPr>
              <a:t>BIRCH (balanced iterative reducing and clustering using hierarchies) is </a:t>
            </a:r>
            <a:r>
              <a:rPr lang="en-US" b="0" i="0" dirty="0" smtClean="0">
                <a:solidFill>
                  <a:srgbClr val="040C28"/>
                </a:solidFill>
                <a:effectLst/>
                <a:latin typeface="Google Sans"/>
              </a:rPr>
              <a:t>an unsupervised data mining algorithm that performs hierarchical clustering over large data sets</a:t>
            </a:r>
            <a:r>
              <a:rPr lang="en-US" b="0" i="0" dirty="0" smtClean="0">
                <a:solidFill>
                  <a:srgbClr val="202124"/>
                </a:solidFill>
                <a:effectLst/>
                <a:latin typeface="Google Sans"/>
              </a:rPr>
              <a:t>. With modifications, it can also be used to accelerate k-means clustering and Gaussian mixture modeling with the expectation-maximization algorithm.</a:t>
            </a:r>
            <a:endParaRPr lang="en-IN" dirty="0"/>
          </a:p>
        </p:txBody>
      </p:sp>
    </p:spTree>
    <p:extLst>
      <p:ext uri="{BB962C8B-B14F-4D97-AF65-F5344CB8AC3E}">
        <p14:creationId xmlns:p14="http://schemas.microsoft.com/office/powerpoint/2010/main" val="363745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643856"/>
            <a:ext cx="54864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52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dirty="0"/>
              <a:t>Advantages of </a:t>
            </a:r>
            <a:r>
              <a:rPr lang="en-US" dirty="0" smtClean="0"/>
              <a:t>BIRCH:</a:t>
            </a:r>
            <a:endParaRPr lang="en-US" dirty="0"/>
          </a:p>
          <a:p>
            <a:r>
              <a:rPr lang="en-US" dirty="0"/>
              <a:t>It is local in that each clustering decision is made without scanning all data points and existing clusters. It exploits the observation that the data space is not usually uniformly occupied, and not every data point is equally important.</a:t>
            </a:r>
          </a:p>
          <a:p>
            <a:endParaRPr lang="en-IN" dirty="0"/>
          </a:p>
        </p:txBody>
      </p:sp>
    </p:spTree>
    <p:extLst>
      <p:ext uri="{BB962C8B-B14F-4D97-AF65-F5344CB8AC3E}">
        <p14:creationId xmlns:p14="http://schemas.microsoft.com/office/powerpoint/2010/main" val="392065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DBSCAN</a:t>
            </a:r>
            <a:br>
              <a:rPr lang="en-IN" dirty="0" smtClean="0"/>
            </a:br>
            <a:endParaRPr lang="en-IN" dirty="0"/>
          </a:p>
        </p:txBody>
      </p:sp>
      <p:sp>
        <p:nvSpPr>
          <p:cNvPr id="3" name="Content Placeholder 2"/>
          <p:cNvSpPr>
            <a:spLocks noGrp="1"/>
          </p:cNvSpPr>
          <p:nvPr>
            <p:ph idx="1"/>
          </p:nvPr>
        </p:nvSpPr>
        <p:spPr/>
        <p:txBody>
          <a:bodyPr/>
          <a:lstStyle/>
          <a:p>
            <a:r>
              <a:rPr lang="en-US" b="0" i="0" dirty="0" smtClean="0">
                <a:solidFill>
                  <a:srgbClr val="202124"/>
                </a:solidFill>
                <a:effectLst/>
                <a:latin typeface="Google Sans"/>
              </a:rPr>
              <a:t>It is a </a:t>
            </a:r>
            <a:r>
              <a:rPr lang="en-US" b="0" i="0" dirty="0" smtClean="0">
                <a:solidFill>
                  <a:srgbClr val="040C28"/>
                </a:solidFill>
                <a:effectLst/>
                <a:latin typeface="Google Sans"/>
              </a:rPr>
              <a:t>density-based clustering non-parametric algorithm</a:t>
            </a:r>
            <a:r>
              <a:rPr lang="en-US" b="0" i="0" dirty="0" smtClean="0">
                <a:solidFill>
                  <a:srgbClr val="202124"/>
                </a:solidFill>
                <a:effectLst/>
                <a:latin typeface="Google Sans"/>
              </a:rPr>
              <a:t>: given a set of points in some space, it groups together points that are closely packed together (points with many nearby neighbors), marking as outliers points that lie alone in low-density regions (whose nearest neighbors are too far away).</a:t>
            </a:r>
            <a:endParaRPr lang="en-IN" dirty="0"/>
          </a:p>
        </p:txBody>
      </p:sp>
    </p:spTree>
    <p:extLst>
      <p:ext uri="{BB962C8B-B14F-4D97-AF65-F5344CB8AC3E}">
        <p14:creationId xmlns:p14="http://schemas.microsoft.com/office/powerpoint/2010/main" val="41259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476672"/>
            <a:ext cx="6336704"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17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214</Words>
  <Application>Microsoft Office PowerPoint</Application>
  <PresentationFormat>On-screen Show (4:3)</PresentationFormat>
  <Paragraphs>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Machine Learning   Clustering </vt:lpstr>
      <vt:lpstr>Affinity Propagation</vt:lpstr>
      <vt:lpstr>Advantages and Disadvantages:</vt:lpstr>
      <vt:lpstr>PowerPoint Presentation</vt:lpstr>
      <vt:lpstr>BIRCH</vt:lpstr>
      <vt:lpstr>PowerPoint Presentation</vt:lpstr>
      <vt:lpstr>PowerPoint Presentation</vt:lpstr>
      <vt:lpstr>DBSCAN </vt:lpstr>
      <vt:lpstr>PowerPoint Presentation</vt:lpstr>
      <vt:lpstr>Mean Shift</vt:lpstr>
      <vt:lpstr>PowerPoint Presentation</vt:lpstr>
      <vt:lpstr>Spectral</vt:lpstr>
      <vt:lpstr>PowerPoint Presentation</vt:lpstr>
      <vt:lpstr>OPTICS</vt:lpstr>
      <vt:lpstr>PowerPoint Presentation</vt:lpstr>
      <vt:lpstr>Hierarchical-Agglomerative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Clustering</dc:title>
  <dc:creator>Windows User</dc:creator>
  <cp:lastModifiedBy>Windows User</cp:lastModifiedBy>
  <cp:revision>8</cp:revision>
  <dcterms:created xsi:type="dcterms:W3CDTF">2023-11-25T11:17:25Z</dcterms:created>
  <dcterms:modified xsi:type="dcterms:W3CDTF">2023-11-25T12:51:11Z</dcterms:modified>
</cp:coreProperties>
</file>