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Есть самый нижний слой с данными, мы его не будем рассматривать.</a:t>
            </a:r>
            <a:endParaRPr sz="2800"/>
          </a:p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Нас интересует то что повыше.</a:t>
            </a:r>
            <a:endParaRPr sz="2800"/>
          </a:p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MQ — Message Queue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6" name="Shape 4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Если на выходе нужен JSON, на этом всё заканчивается.</a:t>
            </a:r>
            <a:endParaRPr sz="2800"/>
          </a:p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Если же клиенту нужна веб-страница, с XML ещё придётся поработать, чтобы превратить его в HTML.</a:t>
            </a:r>
          </a:p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Какими шаблонизаторами пользовались?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3" name="Shape 5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Контекст!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Сервисы выдают XML, иногда JSON.</a:t>
            </a:r>
            <a:endParaRPr sz="2800"/>
          </a:p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Каждый отвечает за свои бизнес-фичи.</a:t>
            </a:r>
            <a:endParaRPr sz="2800"/>
          </a:p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Они особо не работают с XML, просто сериализуют свои данные.</a:t>
            </a:r>
            <a:endParaRPr sz="2800"/>
          </a:p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Иногда сервисы генерят Excel-отчёты, и это больно.</a:t>
            </a:r>
            <a:endParaRPr sz="2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Есть интеграционный слой на Питоне и на Джаве.</a:t>
            </a:r>
            <a:endParaRPr sz="2800"/>
          </a:p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Питон-сервисы из этого слоя переписываем на Джаву, чтобы всё было на одном языке.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Вью слой может переформировать данные так, чтобы их было удобно рендерить.</a:t>
            </a:r>
            <a:endParaRPr sz="2800"/>
          </a:p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Обогащать переводами, сортировать, денормализовывать и т.п.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Если на выходе нужен JSON, на этом всё заканчивается.</a:t>
            </a:r>
            <a:endParaRPr sz="2800"/>
          </a:p>
          <a:p>
            <a:pPr defTabSz="914400">
              <a:lnSpc>
                <a:spcPct val="100000"/>
              </a:lnSpc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Если же клиенту нужна веб-страница, с XML ещё придётся поработать, чтобы превратить его в HTML.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Параллель между XML и 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1" name="Shape 2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Как организовать поиск по дереву JSON?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4" name="Shape 3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Ось это что-то, что имеет начало, точку отсчёта и направление. 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Соответственно на оси ты можешь расположить какие-то элементы и, потом, определить какой из этих элементов находится дальше от начала, а какой ближе.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Вот, поэтому оси и названы осями. Прямая аналогия с осями координат, только их не три, а 13.  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Как будто мы в тринадцатимерном пространстве и движение в разные стороны даст нам разные результаты, при этом оси ещё и так расположены, что часть элементов лежащих по одной оси может лежать и на другой.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А начали координат всегда будет текущий контекстный элемент.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2" name="Shape 3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Preceding - общий  родитель </a:t>
            </a:r>
          </a:p>
          <a:p>
            <a:pPr/>
            <a:r>
              <a:t>Это те, которые имеют того же родителя, что и self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Текст заголовка"/>
          <p:cNvSpPr txBox="1"/>
          <p:nvPr>
            <p:ph type="title"/>
          </p:nvPr>
        </p:nvSpPr>
        <p:spPr>
          <a:xfrm>
            <a:off x="3047998" y="4409728"/>
            <a:ext cx="18288001" cy="2111553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1828800">
              <a:lnSpc>
                <a:spcPct val="90000"/>
              </a:lnSpc>
              <a:defRPr b="1" sz="12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8" name="Уровень текста 1…"/>
          <p:cNvSpPr txBox="1"/>
          <p:nvPr>
            <p:ph type="body" sz="quarter" idx="1"/>
          </p:nvPr>
        </p:nvSpPr>
        <p:spPr>
          <a:xfrm>
            <a:off x="3047998" y="6860603"/>
            <a:ext cx="18288001" cy="1080561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  <a:lvl2pPr marL="0" indent="4572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2pPr>
            <a:lvl3pPr marL="0" indent="9144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3pPr>
            <a:lvl4pPr marL="0" indent="13716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4pPr>
            <a:lvl5pPr marL="0" indent="18288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xfrm>
            <a:off x="23190200" y="12661900"/>
            <a:ext cx="534611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Текст заголовка"/>
          <p:cNvSpPr txBox="1"/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</p:spPr>
        <p:txBody>
          <a:bodyPr lIns="243799" tIns="243799" rIns="243799" bIns="243799" anchor="t"/>
          <a:lstStyle>
            <a:lvl1pPr algn="l" defTabSz="2438400">
              <a:defRPr sz="7400">
                <a:latin typeface="PT Serif"/>
                <a:ea typeface="PT Serif"/>
                <a:cs typeface="PT Serif"/>
                <a:sym typeface="PT Serif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7" name="Уровень текста 1…"/>
          <p:cNvSpPr txBox="1"/>
          <p:nvPr>
            <p:ph type="body" sz="half" idx="1"/>
          </p:nvPr>
        </p:nvSpPr>
        <p:spPr>
          <a:xfrm>
            <a:off x="831199" y="3073266"/>
            <a:ext cx="10666401" cy="9110401"/>
          </a:xfrm>
          <a:prstGeom prst="rect">
            <a:avLst/>
          </a:prstGeom>
        </p:spPr>
        <p:txBody>
          <a:bodyPr lIns="243799" tIns="243799" rIns="243799" bIns="243799" anchor="t"/>
          <a:lstStyle>
            <a:lvl1pPr marL="993775" indent="-866775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200"/>
              <a:buFont typeface="Helvetica"/>
              <a:buChar char="●"/>
              <a:defRPr sz="4200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1549400" indent="-952500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200"/>
              <a:buFont typeface="Helvetica"/>
              <a:buChar char="○"/>
              <a:defRPr sz="4200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2006600" indent="-952500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200"/>
              <a:buFont typeface="Helvetica"/>
              <a:buChar char="■"/>
              <a:defRPr sz="4200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2463800" indent="-952500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200"/>
              <a:buFont typeface="Helvetica"/>
              <a:buChar char="●"/>
              <a:defRPr sz="4200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921000" indent="-952500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200"/>
              <a:buFont typeface="Helvetica"/>
              <a:buChar char="○"/>
              <a:defRPr sz="4200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Google Shape;23;p5"/>
          <p:cNvSpPr txBox="1"/>
          <p:nvPr>
            <p:ph type="body" sz="half" idx="13"/>
          </p:nvPr>
        </p:nvSpPr>
        <p:spPr>
          <a:xfrm>
            <a:off x="12886400" y="3073266"/>
            <a:ext cx="10666401" cy="9110401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993775" indent="-866775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200"/>
              <a:buFont typeface="Helvetica"/>
              <a:buChar char="●"/>
              <a:defRPr sz="4200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pPr>
          </a:p>
        </p:txBody>
      </p:sp>
      <p:sp>
        <p:nvSpPr>
          <p:cNvPr id="129" name="Номер слайда"/>
          <p:cNvSpPr txBox="1"/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lIns="243799" tIns="243799" rIns="243799" bIns="243799" anchor="ctr"/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Номер слайда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w3.org/TR/2008/REC-xml-20081126/#sec-cdata-sect" TargetMode="Externa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w3.org/TR/xml-names" TargetMode="External"/><Relationship Id="rId3" Type="http://schemas.openxmlformats.org/officeDocument/2006/relationships/hyperlink" Target="https://www.w3.org/TR/2008/REC-xml-20081126/#sec-entity-decl" TargetMode="External"/><Relationship Id="rId4" Type="http://schemas.openxmlformats.org/officeDocument/2006/relationships/hyperlink" Target="https://ru.wikipedia.org/wiki/DTD" TargetMode="External"/><Relationship Id="rId5" Type="http://schemas.openxmlformats.org/officeDocument/2006/relationships/hyperlink" Target="https://ru.wikipedia.org/wiki/XML_Schema_(W3C)" TargetMode="External"/><Relationship Id="rId6" Type="http://schemas.openxmlformats.org/officeDocument/2006/relationships/hyperlink" Target="https://www.w3.org/TR/2008/REC-xml-20081126/#sec-pi" TargetMode="External"/><Relationship Id="rId7" Type="http://schemas.openxmlformats.org/officeDocument/2006/relationships/hyperlink" Target="https://www.artlebedev.ru/technogrette/xslt/xmlns-1/" TargetMode="External"/><Relationship Id="rId8" Type="http://schemas.openxmlformats.org/officeDocument/2006/relationships/hyperlink" Target="https://www.artlebedev.ru/technogrette/xslt/entity-2/" TargetMode="External"/><Relationship Id="rId9" Type="http://schemas.openxmlformats.org/officeDocument/2006/relationships/hyperlink" Target="https://www.artlebedev.ru/technogrette/xslt/entity-3/" TargetMode="External"/><Relationship Id="rId10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hyperlink" Target="https://ru.wikipedia.org/wiki/XPath#%D0%9E%D1%81%D0%B8" TargetMode="External"/><Relationship Id="rId5" Type="http://schemas.openxmlformats.org/officeDocument/2006/relationships/image" Target="../media/image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hyperlink" Target="https://yandex.ru/" TargetMode="Externa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w3.org/TR/xslt-10" TargetMode="Externa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xsltdev.ru/xslt/" TargetMode="Externa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original.jpg" descr="original.jpg"/>
          <p:cNvPicPr>
            <a:picLocks noChangeAspect="1"/>
          </p:cNvPicPr>
          <p:nvPr/>
        </p:nvPicPr>
        <p:blipFill>
          <a:blip r:embed="rId2">
            <a:extLst/>
          </a:blip>
          <a:srcRect l="10000" t="0" r="10000" b="0"/>
          <a:stretch>
            <a:fillRect/>
          </a:stretch>
        </p:blipFill>
        <p:spPr>
          <a:xfrm>
            <a:off x="7818687" y="10278"/>
            <a:ext cx="16533069" cy="126901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1" name="Прямоугольник 1"/>
          <p:cNvGrpSpPr/>
          <p:nvPr/>
        </p:nvGrpSpPr>
        <p:grpSpPr>
          <a:xfrm>
            <a:off x="710990" y="9304336"/>
            <a:ext cx="15121236" cy="1396453"/>
            <a:chOff x="0" y="0"/>
            <a:chExt cx="15121235" cy="1396451"/>
          </a:xfrm>
        </p:grpSpPr>
        <p:sp>
          <p:nvSpPr>
            <p:cNvPr id="139" name="Прямоугольник"/>
            <p:cNvSpPr/>
            <p:nvPr/>
          </p:nvSpPr>
          <p:spPr>
            <a:xfrm>
              <a:off x="-1" y="0"/>
              <a:ext cx="15121236" cy="1396452"/>
            </a:xfrm>
            <a:prstGeom prst="rect">
              <a:avLst/>
            </a:prstGeom>
            <a:solidFill>
              <a:srgbClr val="E1011C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b="0" sz="3600">
                  <a:solidFill>
                    <a:srgbClr val="FFFFFF"/>
                  </a:solidFill>
                  <a:latin typeface="Proxima Nova Cn Rg"/>
                  <a:ea typeface="Proxima Nova Cn Rg"/>
                  <a:cs typeface="Proxima Nova Cn Rg"/>
                  <a:sym typeface="Proxima Nova Cn Rg"/>
                </a:defRPr>
              </a:pPr>
            </a:p>
          </p:txBody>
        </p:sp>
        <p:sp>
          <p:nvSpPr>
            <p:cNvPr id="140" name="Прямоугольник"/>
            <p:cNvSpPr txBox="1"/>
            <p:nvPr/>
          </p:nvSpPr>
          <p:spPr>
            <a:xfrm>
              <a:off x="67828" y="423141"/>
              <a:ext cx="14985578" cy="5501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defTabSz="1828800">
                <a:defRPr b="0" sz="3600">
                  <a:solidFill>
                    <a:srgbClr val="FFFFFF"/>
                  </a:solidFill>
                  <a:latin typeface="Proxima Nova Cn Rg"/>
                  <a:ea typeface="Proxima Nova Cn Rg"/>
                  <a:cs typeface="Proxima Nova Cn Rg"/>
                  <a:sym typeface="Proxima Nova Cn Rg"/>
                </a:defRPr>
              </a:lvl1pPr>
            </a:lstStyle>
            <a:p>
              <a:pPr/>
              <a:r>
                <a:t>                </a:t>
              </a:r>
            </a:p>
          </p:txBody>
        </p:sp>
      </p:grpSp>
      <p:sp>
        <p:nvSpPr>
          <p:cNvPr id="142" name="Прямоугольник 2"/>
          <p:cNvSpPr txBox="1"/>
          <p:nvPr/>
        </p:nvSpPr>
        <p:spPr>
          <a:xfrm>
            <a:off x="1037492" y="11585623"/>
            <a:ext cx="14938800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b="0" sz="6000">
                <a:solidFill>
                  <a:srgbClr val="FFFFFF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Ванчинов Ярослав</a:t>
            </a:r>
          </a:p>
        </p:txBody>
      </p:sp>
      <p:sp>
        <p:nvSpPr>
          <p:cNvPr id="143" name="Прямоугольник 3"/>
          <p:cNvSpPr txBox="1"/>
          <p:nvPr/>
        </p:nvSpPr>
        <p:spPr>
          <a:xfrm>
            <a:off x="946274" y="9112773"/>
            <a:ext cx="15121236" cy="1706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10000">
                <a:solidFill>
                  <a:srgbClr val="FFFFFF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XML / XPath / XSLT </a:t>
            </a:r>
          </a:p>
        </p:txBody>
      </p:sp>
      <p:pic>
        <p:nvPicPr>
          <p:cNvPr id="144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13079" y="1025352"/>
            <a:ext cx="1533479" cy="1533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Прямоугольник 5"/>
          <p:cNvSpPr txBox="1"/>
          <p:nvPr/>
        </p:nvSpPr>
        <p:spPr>
          <a:xfrm>
            <a:off x="1014373" y="955379"/>
            <a:ext cx="19743419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eXtensible Markup Language</a:t>
            </a:r>
          </a:p>
        </p:txBody>
      </p:sp>
      <p:sp>
        <p:nvSpPr>
          <p:cNvPr id="197" name="&lt;?xml version=&quot;1.0&quot; encoding=&quot;utf-8&quot;?&gt;…"/>
          <p:cNvSpPr txBox="1"/>
          <p:nvPr/>
        </p:nvSpPr>
        <p:spPr>
          <a:xfrm>
            <a:off x="14882291" y="2437881"/>
            <a:ext cx="8595569" cy="1132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solidFill>
                  <a:srgbClr val="000000"/>
                </a:solidFill>
              </a:rPr>
              <a:t>&lt;?</a:t>
            </a:r>
            <a:r>
              <a:t>xml 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t>encoding</a:t>
            </a:r>
            <a:r>
              <a:rPr>
                <a:solidFill>
                  <a:srgbClr val="018001"/>
                </a:solidFill>
              </a:rPr>
              <a:t>="utf-8"</a:t>
            </a:r>
            <a:r>
              <a:rPr b="0" i="1">
                <a:solidFill>
                  <a:srgbClr val="000000"/>
                </a:solidFill>
              </a:rPr>
              <a:t>?&gt;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resume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="age"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&gt;29&lt;/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&lt;!-- комментарий --&gt;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field/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="gender"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&gt;male&lt;/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="keySkills"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&gt;Java&lt;/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&gt;Spring Framework&lt;/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="lastName"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&gt;Иванов&lt;/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="salary"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money </a:t>
            </a:r>
            <a:r>
              <a:rPr>
                <a:solidFill>
                  <a:srgbClr val="0432FF"/>
                </a:solidFill>
              </a:rPr>
              <a:t>amount</a:t>
            </a:r>
            <a:r>
              <a:t>="180000" </a:t>
            </a:r>
            <a:r>
              <a:rPr>
                <a:solidFill>
                  <a:srgbClr val="0432FF"/>
                </a:solidFill>
              </a:rPr>
              <a:t>currency</a:t>
            </a:r>
            <a:r>
              <a:t>="RUR"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rPr>
                <a:solidFill>
                  <a:srgbClr val="011480"/>
                </a:solidFill>
              </a:rPr>
              <a:t> </a:t>
            </a:r>
            <a:r>
              <a:rPr b="1">
                <a:solidFill>
                  <a:srgbClr val="0432FF"/>
                </a:solidFill>
              </a:rPr>
              <a:t>name</a:t>
            </a:r>
            <a:r>
              <a:rPr b="1"/>
              <a:t>=«</a:t>
            </a:r>
            <a:r>
              <a:rPr b="1">
                <a:solidFill>
                  <a:srgbClr val="018001"/>
                </a:solidFill>
              </a:rPr>
              <a:t>text</a:t>
            </a:r>
            <a:r>
              <a:rPr b="1"/>
              <a:t>"</a:t>
            </a:r>
            <a:r>
              <a:t>&gt;</a:t>
            </a:r>
          </a:p>
          <a:p>
            <a:pPr lvl="2" indent="0"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Программист </a:t>
            </a:r>
          </a:p>
          <a:p>
            <a:pPr lvl="1" indent="0"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resume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Прямоугольник 5"/>
          <p:cNvSpPr txBox="1"/>
          <p:nvPr/>
        </p:nvSpPr>
        <p:spPr>
          <a:xfrm>
            <a:off x="1014373" y="955379"/>
            <a:ext cx="19743419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Структура</a:t>
            </a:r>
          </a:p>
        </p:txBody>
      </p:sp>
      <p:sp>
        <p:nvSpPr>
          <p:cNvPr id="204" name="&lt;?xml version=&quot;1.0&quot; encoding=&quot;utf-8&quot;?&gt;…"/>
          <p:cNvSpPr txBox="1"/>
          <p:nvPr/>
        </p:nvSpPr>
        <p:spPr>
          <a:xfrm>
            <a:off x="14882291" y="2437881"/>
            <a:ext cx="8595569" cy="1132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solidFill>
                  <a:srgbClr val="000000"/>
                </a:solidFill>
              </a:rPr>
              <a:t>&lt;</a:t>
            </a:r>
            <a:r>
              <a:rPr b="0" i="1">
                <a:solidFill>
                  <a:srgbClr val="000000"/>
                </a:solidFill>
              </a:rPr>
              <a:t>?</a:t>
            </a:r>
            <a:r>
              <a:t>xml 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t>encoding</a:t>
            </a:r>
            <a:r>
              <a:rPr>
                <a:solidFill>
                  <a:srgbClr val="018001"/>
                </a:solidFill>
              </a:rPr>
              <a:t>="utf-8"</a:t>
            </a:r>
            <a:r>
              <a:rPr b="0" i="1">
                <a:solidFill>
                  <a:srgbClr val="000000"/>
                </a:solidFill>
              </a:rPr>
              <a:t>?</a:t>
            </a:r>
            <a:r>
              <a:rPr b="0" i="1">
                <a:solidFill>
                  <a:srgbClr val="000000"/>
                </a:solidFill>
              </a:rPr>
              <a:t>&gt;</a:t>
            </a:r>
            <a:endParaRPr b="0" i="1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resume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="age"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&gt;29&lt;/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</a:t>
            </a:r>
            <a:r>
              <a:rPr b="0">
                <a:solidFill>
                  <a:srgbClr val="000000"/>
                </a:solidFill>
              </a:rPr>
              <a:t>   &lt;!-- комментарий --&gt;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field/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="gender"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&gt;male&lt;/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="keySkills"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&gt;Java&lt;/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&gt;Spring Framework&lt;/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="lastName"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&gt;Иванов&lt;/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="salary"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money </a:t>
            </a:r>
            <a:r>
              <a:rPr>
                <a:solidFill>
                  <a:srgbClr val="0432FF"/>
                </a:solidFill>
              </a:rPr>
              <a:t>amount</a:t>
            </a:r>
            <a:r>
              <a:t>="180000" </a:t>
            </a:r>
            <a:r>
              <a:rPr>
                <a:solidFill>
                  <a:srgbClr val="0432FF"/>
                </a:solidFill>
              </a:rPr>
              <a:t>currency</a:t>
            </a:r>
            <a:r>
              <a:t>="RUR"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rPr>
                <a:solidFill>
                  <a:srgbClr val="011480"/>
                </a:solidFill>
              </a:rPr>
              <a:t> </a:t>
            </a:r>
            <a:r>
              <a:rPr b="1">
                <a:solidFill>
                  <a:srgbClr val="0432FF"/>
                </a:solidFill>
              </a:rPr>
              <a:t>name</a:t>
            </a:r>
            <a:r>
              <a:rPr b="1"/>
              <a:t>=«</a:t>
            </a:r>
            <a:r>
              <a:rPr b="1">
                <a:solidFill>
                  <a:srgbClr val="018001"/>
                </a:solidFill>
              </a:rPr>
              <a:t>text</a:t>
            </a:r>
            <a:r>
              <a:rPr b="1"/>
              <a:t>"</a:t>
            </a:r>
            <a:r>
              <a:t>&gt;</a:t>
            </a:r>
          </a:p>
          <a:p>
            <a:pPr lvl="2" indent="0"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Программист </a:t>
            </a:r>
          </a:p>
          <a:p>
            <a:pPr lvl="1" indent="0"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resume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5" name="Объявление XML ⟶"/>
          <p:cNvSpPr txBox="1"/>
          <p:nvPr/>
        </p:nvSpPr>
        <p:spPr>
          <a:xfrm>
            <a:off x="10087781" y="2393322"/>
            <a:ext cx="113713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>
                <a:solidFill>
                  <a:srgbClr val="222A35"/>
                </a:solidFill>
              </a:rPr>
              <a:t>Объявление</a:t>
            </a:r>
            <a:r>
              <a:t> XML ⟶</a:t>
            </a:r>
          </a:p>
        </p:txBody>
      </p:sp>
      <p:sp>
        <p:nvSpPr>
          <p:cNvPr id="206" name="Номер слайда"/>
          <p:cNvSpPr txBox="1"/>
          <p:nvPr>
            <p:ph type="sldNum" sz="quarter" idx="2"/>
          </p:nvPr>
        </p:nvSpPr>
        <p:spPr>
          <a:xfrm>
            <a:off x="23212673" y="12661900"/>
            <a:ext cx="512138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&lt;?xml version=&quot;1.0&quot; encoding=&quot;utf-8&quot;?&gt;…"/>
          <p:cNvSpPr txBox="1"/>
          <p:nvPr/>
        </p:nvSpPr>
        <p:spPr>
          <a:xfrm>
            <a:off x="14882291" y="2437881"/>
            <a:ext cx="8595569" cy="11328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solidFill>
                  <a:srgbClr val="000000"/>
                </a:solidFill>
              </a:rPr>
              <a:t>&lt;?</a:t>
            </a:r>
            <a:r>
              <a:t>xml 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t>encoding</a:t>
            </a:r>
            <a:r>
              <a:rPr>
                <a:solidFill>
                  <a:srgbClr val="018001"/>
                </a:solidFill>
              </a:rPr>
              <a:t>="utf-8"</a:t>
            </a:r>
            <a:r>
              <a:rPr b="0" i="1">
                <a:solidFill>
                  <a:srgbClr val="000000"/>
                </a:solidFill>
              </a:rPr>
              <a:t>?&gt;</a:t>
            </a:r>
            <a:endParaRPr b="0" i="1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resume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="age"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&gt;29&lt;/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&lt;!-- комментарий --&gt;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field/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="gender"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&gt;male&lt;/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="keySkills"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&gt;Java&lt;/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&gt;Spring Framework&lt;/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="lastName"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&gt;Иванов&lt;/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="salary"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money </a:t>
            </a:r>
            <a:r>
              <a:rPr>
                <a:solidFill>
                  <a:srgbClr val="0432FF"/>
                </a:solidFill>
              </a:rPr>
              <a:t>amount</a:t>
            </a:r>
            <a:r>
              <a:t>="180000" </a:t>
            </a:r>
            <a:r>
              <a:rPr>
                <a:solidFill>
                  <a:srgbClr val="0432FF"/>
                </a:solidFill>
              </a:rPr>
              <a:t>currency</a:t>
            </a:r>
            <a:r>
              <a:t>="RUR"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rPr>
                <a:solidFill>
                  <a:srgbClr val="011480"/>
                </a:solidFill>
              </a:rPr>
              <a:t> </a:t>
            </a:r>
            <a:r>
              <a:rPr b="1">
                <a:solidFill>
                  <a:srgbClr val="0432FF"/>
                </a:solidFill>
              </a:rPr>
              <a:t>name</a:t>
            </a:r>
            <a:r>
              <a:rPr b="1"/>
              <a:t>=«</a:t>
            </a:r>
            <a:r>
              <a:rPr b="1">
                <a:solidFill>
                  <a:srgbClr val="018001"/>
                </a:solidFill>
              </a:rPr>
              <a:t>text</a:t>
            </a:r>
            <a:r>
              <a:rPr b="1"/>
              <a:t>"</a:t>
            </a:r>
            <a:r>
              <a:t>&gt;</a:t>
            </a:r>
          </a:p>
          <a:p>
            <a:pPr lvl="2" indent="0"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Программист </a:t>
            </a:r>
          </a:p>
          <a:p>
            <a:pPr lvl="1" indent="0"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resume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0" name="Корневой элемент ⟶"/>
          <p:cNvSpPr txBox="1"/>
          <p:nvPr/>
        </p:nvSpPr>
        <p:spPr>
          <a:xfrm>
            <a:off x="9822430" y="2852658"/>
            <a:ext cx="113713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>
                <a:solidFill>
                  <a:srgbClr val="222A35"/>
                </a:solidFill>
              </a:rPr>
              <a:t>Корневой элемент</a:t>
            </a:r>
            <a:r>
              <a:t> ⟶</a:t>
            </a:r>
          </a:p>
        </p:txBody>
      </p:sp>
      <p:sp>
        <p:nvSpPr>
          <p:cNvPr id="211" name="Прямоугольник 5"/>
          <p:cNvSpPr txBox="1"/>
          <p:nvPr/>
        </p:nvSpPr>
        <p:spPr>
          <a:xfrm>
            <a:off x="1014373" y="955379"/>
            <a:ext cx="19743419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Структура</a:t>
            </a:r>
          </a:p>
        </p:txBody>
      </p:sp>
      <p:sp>
        <p:nvSpPr>
          <p:cNvPr id="21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&lt;?xml version=&quot;1.0&quot; encoding=&quot;utf-8&quot;?&gt;…"/>
          <p:cNvSpPr txBox="1"/>
          <p:nvPr/>
        </p:nvSpPr>
        <p:spPr>
          <a:xfrm>
            <a:off x="14882291" y="2437881"/>
            <a:ext cx="8595569" cy="1132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solidFill>
                  <a:srgbClr val="000000"/>
                </a:solidFill>
              </a:rPr>
              <a:t>&lt;?</a:t>
            </a:r>
            <a:r>
              <a:t>xml 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t>encoding</a:t>
            </a:r>
            <a:r>
              <a:rPr>
                <a:solidFill>
                  <a:srgbClr val="018001"/>
                </a:solidFill>
              </a:rPr>
              <a:t>="utf-8"</a:t>
            </a:r>
            <a:r>
              <a:rPr b="0" i="1">
                <a:solidFill>
                  <a:srgbClr val="000000"/>
                </a:solidFill>
              </a:rPr>
              <a:t>?&gt;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resume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="43518321"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="age"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&gt;29&lt;/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&lt;!-- комментарий --&gt;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field/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="gender"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&gt;male&lt;/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="keySkills"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&gt;Java&lt;/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&gt;Spring Framework&lt;/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="lastName"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&gt;Иванов&lt;/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="salary"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money </a:t>
            </a:r>
            <a:r>
              <a:rPr>
                <a:solidFill>
                  <a:srgbClr val="0432FF"/>
                </a:solidFill>
              </a:rPr>
              <a:t>amount</a:t>
            </a:r>
            <a:r>
              <a:t>="180000" </a:t>
            </a:r>
            <a:r>
              <a:rPr>
                <a:solidFill>
                  <a:srgbClr val="0432FF"/>
                </a:solidFill>
              </a:rPr>
              <a:t>currency</a:t>
            </a:r>
            <a:r>
              <a:t>="RUR"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rPr>
                <a:solidFill>
                  <a:srgbClr val="011480"/>
                </a:solidFill>
              </a:rPr>
              <a:t> </a:t>
            </a:r>
            <a:r>
              <a:rPr b="1">
                <a:solidFill>
                  <a:srgbClr val="0432FF"/>
                </a:solidFill>
              </a:rPr>
              <a:t>name</a:t>
            </a:r>
            <a:r>
              <a:rPr b="1"/>
              <a:t>=«</a:t>
            </a:r>
            <a:r>
              <a:rPr b="1">
                <a:solidFill>
                  <a:srgbClr val="018001"/>
                </a:solidFill>
              </a:rPr>
              <a:t>text</a:t>
            </a:r>
            <a:r>
              <a:rPr b="1"/>
              <a:t>"</a:t>
            </a:r>
            <a:r>
              <a:t>&gt;</a:t>
            </a:r>
          </a:p>
          <a:p>
            <a:pPr lvl="2" indent="0"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Программист </a:t>
            </a:r>
          </a:p>
          <a:p>
            <a:pPr lvl="1" indent="0"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resume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" name="Пустой элемент ⟶"/>
          <p:cNvSpPr txBox="1"/>
          <p:nvPr/>
        </p:nvSpPr>
        <p:spPr>
          <a:xfrm>
            <a:off x="10209486" y="4963884"/>
            <a:ext cx="113713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222A35"/>
                </a:solidFill>
              </a:defRPr>
            </a:lvl1pPr>
          </a:lstStyle>
          <a:p>
            <a:pPr/>
            <a:r>
              <a:t>Пустой элемент ⟶</a:t>
            </a:r>
          </a:p>
        </p:txBody>
      </p:sp>
      <p:sp>
        <p:nvSpPr>
          <p:cNvPr id="217" name="Прямоугольник 5"/>
          <p:cNvSpPr txBox="1"/>
          <p:nvPr/>
        </p:nvSpPr>
        <p:spPr>
          <a:xfrm>
            <a:off x="1014373" y="955379"/>
            <a:ext cx="19743419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Структура</a:t>
            </a:r>
          </a:p>
        </p:txBody>
      </p:sp>
      <p:sp>
        <p:nvSpPr>
          <p:cNvPr id="21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&lt;?xml version=&quot;1.0&quot; encoding=&quot;utf-8&quot;?&gt;…"/>
          <p:cNvSpPr txBox="1"/>
          <p:nvPr/>
        </p:nvSpPr>
        <p:spPr>
          <a:xfrm>
            <a:off x="14882291" y="2437881"/>
            <a:ext cx="8595569" cy="11328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solidFill>
                  <a:srgbClr val="000000"/>
                </a:solidFill>
              </a:rPr>
              <a:t>&lt;?</a:t>
            </a:r>
            <a:r>
              <a:t>xml 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t>encoding</a:t>
            </a:r>
            <a:r>
              <a:rPr>
                <a:solidFill>
                  <a:srgbClr val="018001"/>
                </a:solidFill>
              </a:rPr>
              <a:t>="utf-8"</a:t>
            </a:r>
            <a:r>
              <a:rPr b="0" i="1">
                <a:solidFill>
                  <a:srgbClr val="000000"/>
                </a:solidFill>
              </a:rPr>
              <a:t>?&gt;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resume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="age"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&gt;29&lt;/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&lt;!-- комментарий --&gt;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field/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="gender"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&gt;male&lt;/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="keySkills"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&gt;Java&lt;/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&gt;Spring Framework&lt;/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="lastName"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&gt;Иванов&lt;/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="salary"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money </a:t>
            </a:r>
            <a:r>
              <a:rPr>
                <a:solidFill>
                  <a:srgbClr val="0432FF"/>
                </a:solidFill>
              </a:rPr>
              <a:t>amount</a:t>
            </a:r>
            <a:r>
              <a:t>="180000" </a:t>
            </a:r>
            <a:r>
              <a:rPr>
                <a:solidFill>
                  <a:srgbClr val="0432FF"/>
                </a:solidFill>
              </a:rPr>
              <a:t>currency</a:t>
            </a:r>
            <a:r>
              <a:t>="RUR"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rPr>
                <a:solidFill>
                  <a:srgbClr val="011480"/>
                </a:solidFill>
              </a:rPr>
              <a:t> </a:t>
            </a:r>
            <a:r>
              <a:rPr b="1">
                <a:solidFill>
                  <a:srgbClr val="0432FF"/>
                </a:solidFill>
              </a:rPr>
              <a:t>name</a:t>
            </a:r>
            <a:r>
              <a:rPr b="1"/>
              <a:t>=«</a:t>
            </a:r>
            <a:r>
              <a:rPr b="1">
                <a:solidFill>
                  <a:srgbClr val="018001"/>
                </a:solidFill>
              </a:rPr>
              <a:t>text</a:t>
            </a:r>
            <a:r>
              <a:rPr b="1"/>
              <a:t>"</a:t>
            </a:r>
            <a:r>
              <a:t>&gt;</a:t>
            </a:r>
          </a:p>
          <a:p>
            <a:pPr lvl="2" indent="0"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Программист </a:t>
            </a:r>
          </a:p>
          <a:p>
            <a:pPr lvl="1" indent="0"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resume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2" name="Элемент (нода) с атрибутом ⟶"/>
          <p:cNvSpPr txBox="1"/>
          <p:nvPr/>
        </p:nvSpPr>
        <p:spPr>
          <a:xfrm>
            <a:off x="7996777" y="3215499"/>
            <a:ext cx="113713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222A35"/>
                </a:solidFill>
              </a:defRPr>
            </a:lvl1pPr>
          </a:lstStyle>
          <a:p>
            <a:pPr/>
            <a:r>
              <a:t>Элемент (нода) с атрибутом ⟶</a:t>
            </a:r>
          </a:p>
        </p:txBody>
      </p:sp>
      <p:sp>
        <p:nvSpPr>
          <p:cNvPr id="223" name="Прямоугольник 5"/>
          <p:cNvSpPr txBox="1"/>
          <p:nvPr/>
        </p:nvSpPr>
        <p:spPr>
          <a:xfrm>
            <a:off x="1014373" y="955379"/>
            <a:ext cx="19743419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Структура</a:t>
            </a:r>
          </a:p>
        </p:txBody>
      </p:sp>
      <p:sp>
        <p:nvSpPr>
          <p:cNvPr id="22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&lt;?xml version=&quot;1.0&quot; encoding=&quot;utf-8&quot;?&gt;…"/>
          <p:cNvSpPr txBox="1"/>
          <p:nvPr/>
        </p:nvSpPr>
        <p:spPr>
          <a:xfrm>
            <a:off x="14882291" y="2437881"/>
            <a:ext cx="8595569" cy="11328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solidFill>
                  <a:srgbClr val="000000"/>
                </a:solidFill>
              </a:rPr>
              <a:t>&lt;?</a:t>
            </a:r>
            <a:r>
              <a:t>xml 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t>encoding</a:t>
            </a:r>
            <a:r>
              <a:rPr>
                <a:solidFill>
                  <a:srgbClr val="018001"/>
                </a:solidFill>
              </a:rPr>
              <a:t>="utf-8"</a:t>
            </a:r>
            <a:r>
              <a:rPr b="0" i="1">
                <a:solidFill>
                  <a:srgbClr val="000000"/>
                </a:solidFill>
              </a:rPr>
              <a:t>?&gt;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resume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="age"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&gt;29&lt;/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&lt;!-- комментарий --&gt;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field/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="gender"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&gt;male&lt;/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="keySkills"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&gt;Java&lt;/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&gt;Spring Framework&lt;/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="lastName"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&gt;Иванов&lt;/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="salary"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money </a:t>
            </a:r>
            <a:r>
              <a:rPr>
                <a:solidFill>
                  <a:srgbClr val="0432FF"/>
                </a:solidFill>
              </a:rPr>
              <a:t>amount</a:t>
            </a:r>
            <a:r>
              <a:t>="180000" </a:t>
            </a:r>
            <a:r>
              <a:rPr>
                <a:solidFill>
                  <a:srgbClr val="0432FF"/>
                </a:solidFill>
              </a:rPr>
              <a:t>currency</a:t>
            </a:r>
            <a:r>
              <a:t>="RUR"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rPr>
                <a:solidFill>
                  <a:srgbClr val="011480"/>
                </a:solidFill>
              </a:rPr>
              <a:t> </a:t>
            </a:r>
            <a:r>
              <a:rPr b="1">
                <a:solidFill>
                  <a:srgbClr val="0432FF"/>
                </a:solidFill>
              </a:rPr>
              <a:t>name</a:t>
            </a:r>
            <a:r>
              <a:rPr b="1"/>
              <a:t>=«</a:t>
            </a:r>
            <a:r>
              <a:rPr b="1">
                <a:solidFill>
                  <a:srgbClr val="018001"/>
                </a:solidFill>
              </a:rPr>
              <a:t>text</a:t>
            </a:r>
            <a:r>
              <a:rPr b="1"/>
              <a:t>"</a:t>
            </a:r>
            <a:r>
              <a:t>&gt;</a:t>
            </a:r>
          </a:p>
          <a:p>
            <a:pPr lvl="2" indent="0"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Программист </a:t>
            </a:r>
          </a:p>
          <a:p>
            <a:pPr lvl="1" indent="0"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resume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8" name="Прямоугольник 5"/>
          <p:cNvSpPr txBox="1"/>
          <p:nvPr/>
        </p:nvSpPr>
        <p:spPr>
          <a:xfrm>
            <a:off x="1014373" y="955379"/>
            <a:ext cx="19743419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Структура</a:t>
            </a:r>
          </a:p>
        </p:txBody>
      </p:sp>
      <p:sp>
        <p:nvSpPr>
          <p:cNvPr id="2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Открывающий тэг ⟶"/>
          <p:cNvSpPr txBox="1"/>
          <p:nvPr/>
        </p:nvSpPr>
        <p:spPr>
          <a:xfrm>
            <a:off x="10239507" y="3204099"/>
            <a:ext cx="113713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222A35"/>
                </a:solidFill>
              </a:defRPr>
            </a:lvl1pPr>
          </a:lstStyle>
          <a:p>
            <a:pPr/>
            <a:r>
              <a:t>Открывающий тэг ⟶</a:t>
            </a:r>
          </a:p>
        </p:txBody>
      </p:sp>
      <p:sp>
        <p:nvSpPr>
          <p:cNvPr id="231" name="Закрывающий тэг ⟶"/>
          <p:cNvSpPr txBox="1"/>
          <p:nvPr/>
        </p:nvSpPr>
        <p:spPr>
          <a:xfrm>
            <a:off x="10350323" y="3994984"/>
            <a:ext cx="113713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222A35"/>
                </a:solidFill>
              </a:defRPr>
            </a:lvl1pPr>
          </a:lstStyle>
          <a:p>
            <a:pPr/>
            <a:r>
              <a:t>Закрывающий тэг 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Прямоугольник 5"/>
          <p:cNvSpPr txBox="1"/>
          <p:nvPr/>
        </p:nvSpPr>
        <p:spPr>
          <a:xfrm>
            <a:off x="1014373" y="955379"/>
            <a:ext cx="19743419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Структура</a:t>
            </a:r>
          </a:p>
        </p:txBody>
      </p:sp>
      <p:sp>
        <p:nvSpPr>
          <p:cNvPr id="235" name="&lt;?xml version=&quot;1.0&quot; encoding=&quot;utf-8&quot;?&gt;…"/>
          <p:cNvSpPr txBox="1"/>
          <p:nvPr/>
        </p:nvSpPr>
        <p:spPr>
          <a:xfrm>
            <a:off x="14882291" y="2437881"/>
            <a:ext cx="8595569" cy="1132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solidFill>
                  <a:srgbClr val="000000"/>
                </a:solidFill>
              </a:rPr>
              <a:t>&lt;?</a:t>
            </a:r>
            <a:r>
              <a:t>xml 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t>encoding</a:t>
            </a:r>
            <a:r>
              <a:rPr>
                <a:solidFill>
                  <a:srgbClr val="018001"/>
                </a:solidFill>
              </a:rPr>
              <a:t>="utf-8"</a:t>
            </a:r>
            <a:r>
              <a:rPr b="0" i="1">
                <a:solidFill>
                  <a:srgbClr val="000000"/>
                </a:solidFill>
              </a:rPr>
              <a:t>?&gt;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resume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="43518321"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="age"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&gt;29&lt;/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b="0">
                <a:solidFill>
                  <a:srgbClr val="000000"/>
                </a:solidFill>
              </a:rPr>
              <a:t>&lt;!-- комментарий --&gt; 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field/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="gender"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&gt;male&lt;/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="keySkills"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&gt;Java&lt;/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&gt;Spring Framework&lt;/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="lastName"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&gt;Иванов&lt;/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="salary"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money </a:t>
            </a:r>
            <a:r>
              <a:rPr>
                <a:solidFill>
                  <a:srgbClr val="0432FF"/>
                </a:solidFill>
              </a:rPr>
              <a:t>amount</a:t>
            </a:r>
            <a:r>
              <a:t>="180000" </a:t>
            </a:r>
            <a:r>
              <a:rPr>
                <a:solidFill>
                  <a:srgbClr val="0432FF"/>
                </a:solidFill>
              </a:rPr>
              <a:t>currency</a:t>
            </a:r>
            <a:r>
              <a:t>="RUR"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rPr>
                <a:solidFill>
                  <a:srgbClr val="011480"/>
                </a:solidFill>
              </a:rPr>
              <a:t> </a:t>
            </a:r>
            <a:r>
              <a:rPr b="1">
                <a:solidFill>
                  <a:srgbClr val="0432FF"/>
                </a:solidFill>
              </a:rPr>
              <a:t>name</a:t>
            </a:r>
            <a:r>
              <a:rPr b="1"/>
              <a:t>=«</a:t>
            </a:r>
            <a:r>
              <a:rPr b="1">
                <a:solidFill>
                  <a:srgbClr val="018001"/>
                </a:solidFill>
              </a:rPr>
              <a:t>text</a:t>
            </a:r>
            <a:r>
              <a:rPr b="1"/>
              <a:t>"</a:t>
            </a:r>
            <a:r>
              <a:t>&gt;</a:t>
            </a:r>
          </a:p>
          <a:p>
            <a:pPr lvl="2" indent="0"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Программист </a:t>
            </a:r>
          </a:p>
          <a:p>
            <a:pPr lvl="1" indent="0"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resume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6" name="Комментарий ⟶"/>
          <p:cNvSpPr txBox="1"/>
          <p:nvPr/>
        </p:nvSpPr>
        <p:spPr>
          <a:xfrm>
            <a:off x="10750429" y="4531867"/>
            <a:ext cx="113713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222A35"/>
                </a:solidFill>
              </a:defRPr>
            </a:lvl1pPr>
          </a:lstStyle>
          <a:p>
            <a:pPr/>
            <a:r>
              <a:t>Комментарий ⟶</a:t>
            </a:r>
          </a:p>
        </p:txBody>
      </p:sp>
      <p:sp>
        <p:nvSpPr>
          <p:cNvPr id="2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&lt;?xml version=&quot;1.0&quot; encoding=&quot;utf-8&quot;?&gt;…"/>
          <p:cNvSpPr txBox="1"/>
          <p:nvPr/>
        </p:nvSpPr>
        <p:spPr>
          <a:xfrm>
            <a:off x="14882291" y="2437881"/>
            <a:ext cx="8595569" cy="1132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solidFill>
                  <a:srgbClr val="000000"/>
                </a:solidFill>
              </a:rPr>
              <a:t>&lt;?</a:t>
            </a:r>
            <a:r>
              <a:t>xml 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t>encoding</a:t>
            </a:r>
            <a:r>
              <a:rPr>
                <a:solidFill>
                  <a:srgbClr val="018001"/>
                </a:solidFill>
              </a:rPr>
              <a:t>="utf-8"</a:t>
            </a:r>
            <a:r>
              <a:rPr b="0" i="1">
                <a:solidFill>
                  <a:srgbClr val="000000"/>
                </a:solidFill>
              </a:rPr>
              <a:t>?&gt;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resume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="43518321"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="age"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&gt;29&lt;/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&lt;!-- комментарий --&gt;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field/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="gender"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&gt;male&lt;/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="keySkills"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&gt;Java&lt;/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&gt;Spring Framework&lt;/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="lastName"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&gt;Иванов&lt;/</a:t>
            </a:r>
            <a:r>
              <a:rPr b="1">
                <a:solidFill>
                  <a:srgbClr val="011480"/>
                </a:solidFill>
              </a:rPr>
              <a:t>string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field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="salary"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money </a:t>
            </a:r>
            <a:r>
              <a:rPr>
                <a:solidFill>
                  <a:srgbClr val="0432FF"/>
                </a:solidFill>
              </a:rPr>
              <a:t>amount</a:t>
            </a:r>
            <a:r>
              <a:t>="180000" </a:t>
            </a:r>
            <a:r>
              <a:rPr>
                <a:solidFill>
                  <a:srgbClr val="0432FF"/>
                </a:solidFill>
              </a:rPr>
              <a:t>currency</a:t>
            </a:r>
            <a:r>
              <a:t>="RUR"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rPr>
                <a:solidFill>
                  <a:srgbClr val="011480"/>
                </a:solidFill>
              </a:rPr>
              <a:t> </a:t>
            </a:r>
            <a:r>
              <a:rPr b="1">
                <a:solidFill>
                  <a:srgbClr val="0432FF"/>
                </a:solidFill>
              </a:rPr>
              <a:t>name</a:t>
            </a:r>
            <a:r>
              <a:rPr b="1"/>
              <a:t>=«</a:t>
            </a:r>
            <a:r>
              <a:rPr b="1">
                <a:solidFill>
                  <a:srgbClr val="018001"/>
                </a:solidFill>
              </a:rPr>
              <a:t>text</a:t>
            </a:r>
            <a:r>
              <a:rPr b="1"/>
              <a:t>"</a:t>
            </a:r>
            <a:r>
              <a:t>&gt;</a:t>
            </a:r>
          </a:p>
          <a:p>
            <a:pPr lvl="2" indent="0"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</a:t>
            </a:r>
            <a:r>
              <a:rPr b="0">
                <a:solidFill>
                  <a:srgbClr val="000000"/>
                </a:solidFill>
              </a:rPr>
              <a:t>Программист</a:t>
            </a:r>
            <a:r>
              <a:t> </a:t>
            </a:r>
          </a:p>
          <a:p>
            <a:pPr lvl="1" indent="0"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field</a:t>
            </a:r>
            <a:r>
              <a:t>&gt;</a:t>
            </a: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resume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1" name="Текстовая нода ⟶"/>
          <p:cNvSpPr txBox="1"/>
          <p:nvPr/>
        </p:nvSpPr>
        <p:spPr>
          <a:xfrm>
            <a:off x="10568358" y="11424483"/>
            <a:ext cx="395271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222A35"/>
                </a:solidFill>
              </a:defRPr>
            </a:lvl1pPr>
          </a:lstStyle>
          <a:p>
            <a:pPr/>
            <a:r>
              <a:t>Текстовая нода ⟶</a:t>
            </a:r>
          </a:p>
        </p:txBody>
      </p:sp>
      <p:sp>
        <p:nvSpPr>
          <p:cNvPr id="242" name="Прямоугольник 5"/>
          <p:cNvSpPr txBox="1"/>
          <p:nvPr/>
        </p:nvSpPr>
        <p:spPr>
          <a:xfrm>
            <a:off x="1014373" y="955379"/>
            <a:ext cx="19743419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Структура</a:t>
            </a:r>
          </a:p>
        </p:txBody>
      </p:sp>
      <p:sp>
        <p:nvSpPr>
          <p:cNvPr id="24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Прямоугольник 5"/>
          <p:cNvSpPr txBox="1"/>
          <p:nvPr/>
        </p:nvSpPr>
        <p:spPr>
          <a:xfrm>
            <a:off x="1014373" y="955380"/>
            <a:ext cx="17290786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Именование элементов</a:t>
            </a:r>
          </a:p>
        </p:txBody>
      </p:sp>
      <p:sp>
        <p:nvSpPr>
          <p:cNvPr id="246" name="Прямоугольник 34"/>
          <p:cNvSpPr txBox="1"/>
          <p:nvPr/>
        </p:nvSpPr>
        <p:spPr>
          <a:xfrm>
            <a:off x="1179910" y="3442484"/>
            <a:ext cx="23807510" cy="521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863A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Начинаться может с буквы или символа  нижнего подчеркивания («_»)</a:t>
            </a: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863A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863A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Может содержать цифры, буквы, тире, подчеркивания, точки</a:t>
            </a: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FF352F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Не может начинаться с xml или XML или Xml, etc</a:t>
            </a: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FF352F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FF352F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Не может содержать пробел</a:t>
            </a: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396000" indent="-396000" algn="l" defTabSz="1828800">
              <a:lnSpc>
                <a:spcPts val="4400"/>
              </a:lnSpc>
              <a:spcBef>
                <a:spcPts val="1600"/>
              </a:spcBef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Имена регистрозависемые</a:t>
            </a:r>
          </a:p>
        </p:txBody>
      </p:sp>
      <p:pic>
        <p:nvPicPr>
          <p:cNvPr id="247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5"/>
          <p:cNvSpPr txBox="1"/>
          <p:nvPr/>
        </p:nvSpPr>
        <p:spPr>
          <a:xfrm>
            <a:off x="1014373" y="955379"/>
            <a:ext cx="2266042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Особенности</a:t>
            </a:r>
          </a:p>
        </p:txBody>
      </p:sp>
      <p:sp>
        <p:nvSpPr>
          <p:cNvPr id="251" name="Прямоугольник 34"/>
          <p:cNvSpPr txBox="1"/>
          <p:nvPr/>
        </p:nvSpPr>
        <p:spPr>
          <a:xfrm>
            <a:off x="1179910" y="3442484"/>
            <a:ext cx="12700001" cy="679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Обязательно  наличие закрывающего тэга или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короткая нотация закрытого тэга без текстовой ноды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Заменяем в текстовых нодах и атрибутах:</a:t>
            </a:r>
          </a:p>
          <a:p>
            <a:pPr lvl="1" marL="914400" indent="-317500" algn="l" defTabSz="914400">
              <a:lnSpc>
                <a:spcPct val="115000"/>
              </a:lnSpc>
              <a:buClr>
                <a:srgbClr val="595959"/>
              </a:buClr>
              <a:buSzPts val="3000"/>
              <a:buFont typeface="Helvetica"/>
              <a:buChar char="○"/>
              <a:defRPr b="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&lt;</a:t>
            </a:r>
            <a:r>
              <a:rPr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rPr>
              <a:t> → </a:t>
            </a:r>
            <a:r>
              <a:t>&amp;lt;</a:t>
            </a:r>
          </a:p>
          <a:p>
            <a:pPr lvl="1" marL="914400" indent="-317500" algn="l" defTabSz="914400">
              <a:lnSpc>
                <a:spcPct val="115000"/>
              </a:lnSpc>
              <a:buClr>
                <a:srgbClr val="595959"/>
              </a:buClr>
              <a:buSzPts val="3000"/>
              <a:buFont typeface="Helvetica"/>
              <a:buChar char="○"/>
              <a:defRPr b="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&amp;</a:t>
            </a:r>
            <a:r>
              <a:rPr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rPr>
              <a:t> → </a:t>
            </a:r>
            <a:r>
              <a:t>&amp;amp;</a:t>
            </a:r>
          </a:p>
          <a:p>
            <a:pPr lvl="1" marL="914400" indent="-317500" algn="l" defTabSz="914400">
              <a:lnSpc>
                <a:spcPct val="115000"/>
              </a:lnSpc>
              <a:buClr>
                <a:srgbClr val="595959"/>
              </a:buClr>
              <a:buSzPts val="3000"/>
              <a:buFont typeface="Helvetica"/>
              <a:buChar char="○"/>
              <a:defRPr b="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&gt;</a:t>
            </a:r>
            <a:r>
              <a:rPr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rPr>
              <a:t> → </a:t>
            </a:r>
            <a:r>
              <a:t>&amp;gt;</a:t>
            </a:r>
            <a:r>
              <a:rPr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rPr>
              <a:t> (необязательно)</a:t>
            </a:r>
            <a:endParaRPr>
              <a:solidFill>
                <a:srgbClr val="595959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algn="l" defTabSz="914400">
              <a:lnSpc>
                <a:spcPct val="115000"/>
              </a:lnSpc>
              <a:defRPr b="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endParaRPr sz="4000"/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Заменяем в атрибутах:</a:t>
            </a:r>
          </a:p>
          <a:p>
            <a:pPr lvl="1" marL="914400" indent="-317500" algn="l" defTabSz="914400">
              <a:lnSpc>
                <a:spcPct val="115000"/>
              </a:lnSpc>
              <a:buClr>
                <a:srgbClr val="595959"/>
              </a:buClr>
              <a:buSzPts val="3000"/>
              <a:buFont typeface="Helvetica"/>
              <a:buChar char="○"/>
              <a:defRPr b="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'</a:t>
            </a:r>
            <a:r>
              <a:rPr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rPr>
              <a:t> → </a:t>
            </a:r>
            <a:r>
              <a:t>&amp;apos;</a:t>
            </a:r>
          </a:p>
          <a:p>
            <a:pPr lvl="1" marL="914400" indent="-317500" algn="l" defTabSz="914400">
              <a:lnSpc>
                <a:spcPct val="115000"/>
              </a:lnSpc>
              <a:buClr>
                <a:srgbClr val="595959"/>
              </a:buClr>
              <a:buSzPts val="3000"/>
              <a:buFont typeface="Helvetica"/>
              <a:buChar char="○"/>
              <a:defRPr b="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"</a:t>
            </a:r>
            <a:r>
              <a:rPr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rPr>
              <a:t> → </a:t>
            </a:r>
            <a:r>
              <a:t>&amp;quot;</a:t>
            </a:r>
          </a:p>
        </p:txBody>
      </p:sp>
      <p:sp>
        <p:nvSpPr>
          <p:cNvPr id="252" name="Либо используем CDATA."/>
          <p:cNvSpPr txBox="1"/>
          <p:nvPr/>
        </p:nvSpPr>
        <p:spPr>
          <a:xfrm>
            <a:off x="1189326" y="10594046"/>
            <a:ext cx="618450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115000"/>
              </a:lnSpc>
              <a:spcBef>
                <a:spcPts val="1600"/>
              </a:spcBef>
              <a:defRPr b="0" sz="4000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pPr>
            <a:r>
              <a:t>Либо используем </a:t>
            </a:r>
            <a:r>
              <a:rPr u="sng">
                <a:solidFill>
                  <a:srgbClr val="004D81"/>
                </a:solidFill>
                <a:hlinkClick r:id="rId2" invalidUrl="" action="" tgtFrame="" tooltip="" history="1" highlightClick="0" endSnd="0"/>
              </a:rPr>
              <a:t>CDATA</a:t>
            </a:r>
            <a:r>
              <a:t>.</a:t>
            </a:r>
          </a:p>
        </p:txBody>
      </p:sp>
      <p:pic>
        <p:nvPicPr>
          <p:cNvPr id="253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&lt;name&gt;&lt;![CDATA[M&amp;M's]]&gt;&lt;/name&gt;"/>
          <p:cNvSpPr txBox="1"/>
          <p:nvPr/>
        </p:nvSpPr>
        <p:spPr>
          <a:xfrm>
            <a:off x="14191721" y="10619446"/>
            <a:ext cx="857815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name</a:t>
            </a:r>
            <a:r>
              <a:t>&gt;&lt;![CDATA[M&amp;M's]]&gt;&lt;/</a:t>
            </a:r>
            <a:r>
              <a:rPr b="1">
                <a:solidFill>
                  <a:srgbClr val="011480"/>
                </a:solidFill>
              </a:rPr>
              <a:t>name</a:t>
            </a:r>
            <a:r>
              <a:t>&gt;</a:t>
            </a:r>
          </a:p>
        </p:txBody>
      </p:sp>
      <p:sp>
        <p:nvSpPr>
          <p:cNvPr id="255" name="&lt;company name=&quot;M&amp;amp;M&amp;apos;s&quot;&gt;…"/>
          <p:cNvSpPr txBox="1"/>
          <p:nvPr/>
        </p:nvSpPr>
        <p:spPr>
          <a:xfrm>
            <a:off x="14178443" y="5748804"/>
            <a:ext cx="9615488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company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="M</a:t>
            </a:r>
            <a:r>
              <a:rPr>
                <a:solidFill>
                  <a:srgbClr val="0432FF"/>
                </a:solidFill>
              </a:rPr>
              <a:t>&amp;amp;</a:t>
            </a:r>
            <a:r>
              <a:rPr>
                <a:solidFill>
                  <a:srgbClr val="018001"/>
                </a:solidFill>
              </a:rPr>
              <a:t>M</a:t>
            </a:r>
            <a:r>
              <a:rPr>
                <a:solidFill>
                  <a:srgbClr val="0432FF"/>
                </a:solidFill>
              </a:rPr>
              <a:t>&amp;apos;</a:t>
            </a:r>
            <a:r>
              <a:rPr>
                <a:solidFill>
                  <a:srgbClr val="018001"/>
                </a:solidFill>
              </a:rPr>
              <a:t>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text</a:t>
            </a:r>
            <a:r>
              <a:t>&gt;Для детей </a:t>
            </a:r>
            <a:r>
              <a:rPr b="1">
                <a:solidFill>
                  <a:srgbClr val="0432FF"/>
                </a:solidFill>
              </a:rPr>
              <a:t>&amp;lt; </a:t>
            </a:r>
            <a:r>
              <a:t>18 лет.&lt;/</a:t>
            </a:r>
            <a:r>
              <a:rPr b="1">
                <a:solidFill>
                  <a:srgbClr val="011480"/>
                </a:solidFill>
              </a:rPr>
              <a:t>text</a:t>
            </a:r>
            <a:r>
              <a:t>&gt;</a:t>
            </a: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company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56" name="&lt;tag&gt;text&lt;/tag&gt;…"/>
          <p:cNvSpPr txBox="1"/>
          <p:nvPr/>
        </p:nvSpPr>
        <p:spPr>
          <a:xfrm>
            <a:off x="14184058" y="3435715"/>
            <a:ext cx="3784898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tag</a:t>
            </a:r>
            <a:r>
              <a:t>&gt;text&lt;/</a:t>
            </a:r>
            <a:r>
              <a:rPr b="1">
                <a:solidFill>
                  <a:srgbClr val="011480"/>
                </a:solidFill>
              </a:rPr>
              <a:t>tag</a:t>
            </a:r>
            <a:r>
              <a:t>&gt;</a:t>
            </a: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tag 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Прямоугольник 5"/>
          <p:cNvSpPr txBox="1"/>
          <p:nvPr/>
        </p:nvSpPr>
        <p:spPr>
          <a:xfrm>
            <a:off x="1014373" y="955379"/>
            <a:ext cx="23150605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О чем будем говорить</a:t>
            </a:r>
          </a:p>
        </p:txBody>
      </p:sp>
      <p:sp>
        <p:nvSpPr>
          <p:cNvPr id="147" name="Прямоугольник 34"/>
          <p:cNvSpPr txBox="1"/>
          <p:nvPr/>
        </p:nvSpPr>
        <p:spPr>
          <a:xfrm>
            <a:off x="1179910" y="3442484"/>
            <a:ext cx="15793875" cy="521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Где используется XML в</a:t>
            </a:r>
            <a:r>
              <a:t> </a:t>
            </a:r>
            <a:r>
              <a:rPr>
                <a:solidFill>
                  <a:srgbClr val="D7001C"/>
                </a:solidFill>
              </a:rPr>
              <a:t>hh</a:t>
            </a:r>
            <a:endParaRPr>
              <a:solidFill>
                <a:srgbClr val="D7001C"/>
              </a:solidFill>
            </a:endParaRP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Что такое XML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Как с ним работать 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Как превратить XML в XML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396000" indent="-396000" algn="l" defTabSz="1828800">
              <a:lnSpc>
                <a:spcPts val="4400"/>
              </a:lnSpc>
              <a:spcBef>
                <a:spcPts val="1600"/>
              </a:spcBef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Как создать удобный XML</a:t>
            </a:r>
          </a:p>
        </p:txBody>
      </p:sp>
      <p:pic>
        <p:nvPicPr>
          <p:cNvPr id="148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Номер слайда"/>
          <p:cNvSpPr txBox="1"/>
          <p:nvPr>
            <p:ph type="sldNum" sz="quarter" idx="2"/>
          </p:nvPr>
        </p:nvSpPr>
        <p:spPr>
          <a:xfrm>
            <a:off x="23359715" y="12661900"/>
            <a:ext cx="365096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Прямоугольник 5"/>
          <p:cNvSpPr txBox="1"/>
          <p:nvPr/>
        </p:nvSpPr>
        <p:spPr>
          <a:xfrm>
            <a:off x="1014373" y="955379"/>
            <a:ext cx="2266042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Что еще интересного</a:t>
            </a:r>
          </a:p>
        </p:txBody>
      </p:sp>
      <p:sp>
        <p:nvSpPr>
          <p:cNvPr id="260" name="Прямоугольник 34"/>
          <p:cNvSpPr txBox="1"/>
          <p:nvPr/>
        </p:nvSpPr>
        <p:spPr>
          <a:xfrm>
            <a:off x="1179910" y="3442484"/>
            <a:ext cx="18895548" cy="8917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rPr u="sng">
                <a:solidFill>
                  <a:srgbClr val="004D81"/>
                </a:solidFill>
                <a:hlinkClick r:id="rId2" invalidUrl="" action="" tgtFrame="" tooltip="" history="1" highlightClick="0" endSnd="0"/>
              </a:rPr>
              <a:t>Нэймспейсы (namespaces)</a:t>
            </a:r>
            <a:r>
              <a:t>  — позволяют создавать документы с  непересекающимися элементами (</a:t>
            </a:r>
            <a:r>
              <a:rPr>
                <a:solidFill>
                  <a:srgbClr val="808080"/>
                </a:solidFill>
              </a:rPr>
              <a:t>&lt;book/&gt;, &lt;hh:book/&gt;</a:t>
            </a:r>
            <a:r>
              <a:t>) или подмножества языков (</a:t>
            </a:r>
            <a:r>
              <a:rPr>
                <a:solidFill>
                  <a:srgbClr val="808080"/>
                </a:solidFill>
              </a:rPr>
              <a:t>xslt</a:t>
            </a:r>
            <a:r>
              <a:t>)*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rPr u="sng">
                <a:solidFill>
                  <a:srgbClr val="004D81"/>
                </a:solidFill>
                <a:hlinkClick r:id="rId3" invalidUrl="" action="" tgtFrame="" tooltip="" history="1" highlightClick="0" endSnd="0"/>
              </a:rPr>
              <a:t>Сущности (entities)</a:t>
            </a:r>
            <a:r>
              <a:t> — позволяют определять и переиспользовать константы, подключать внешние ресурсы**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rPr sz="4000"/>
              <a:t>   </a:t>
            </a:r>
            <a:r>
              <a:t>&lt;!ENTITY nbsp "</a:t>
            </a:r>
            <a:r>
              <a:rPr b="1">
                <a:solidFill>
                  <a:srgbClr val="0432FF"/>
                </a:solidFill>
              </a:rPr>
              <a:t>&amp;#160;</a:t>
            </a:r>
            <a:r>
              <a:t>"&gt;</a:t>
            </a:r>
          </a:p>
          <a:p>
            <a:pPr algn="l" defTabSz="1828800">
              <a:lnSpc>
                <a:spcPts val="4400"/>
              </a:lnSpc>
              <a:defRPr b="0" sz="2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endParaRPr sz="4000"/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Валидация </a:t>
            </a:r>
            <a:r>
              <a:rPr u="sng">
                <a:solidFill>
                  <a:srgbClr val="004D81"/>
                </a:solidFill>
                <a:hlinkClick r:id="rId4" invalidUrl="" action="" tgtFrame="" tooltip="" history="1" highlightClick="0" endSnd="0"/>
              </a:rPr>
              <a:t>DTD</a:t>
            </a:r>
            <a:r>
              <a:rPr>
                <a:solidFill>
                  <a:srgbClr val="595959"/>
                </a:solidFill>
              </a:rPr>
              <a:t>, </a:t>
            </a:r>
            <a:r>
              <a:rPr u="sng">
                <a:solidFill>
                  <a:srgbClr val="004D81"/>
                </a:solidFill>
                <a:hlinkClick r:id="rId5" invalidUrl="" action="" tgtFrame="" tooltip="" history="1" highlightClick="0" endSnd="0"/>
              </a:rPr>
              <a:t>XML Schema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rPr u="sng">
                <a:solidFill>
                  <a:srgbClr val="004D81"/>
                </a:solidFill>
                <a:hlinkClick r:id="rId6" invalidUrl="" action="" tgtFrame="" tooltip="" history="1" highlightClick="0" endSnd="0"/>
              </a:rPr>
              <a:t>Processing instructions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</a:t>
            </a:r>
            <a:endParaRPr b="0" i="1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 i="1">
              <a:solidFill>
                <a:srgbClr val="000000"/>
              </a:solidFill>
            </a:endParaRPr>
          </a:p>
          <a:p>
            <a:pPr algn="l" defTabSz="1828800">
              <a:lnSpc>
                <a:spcPts val="4400"/>
              </a:lnSpc>
              <a:defRPr b="0" sz="2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rPr sz="3000"/>
              <a:t>* Почитать </a:t>
            </a:r>
            <a:r>
              <a:rPr sz="3000" u="sng">
                <a:solidFill>
                  <a:srgbClr val="004D81"/>
                </a:solidFill>
                <a:hlinkClick r:id="rId7" invalidUrl="" action="" tgtFrame="" tooltip="" history="1" highlightClick="0" endSnd="0"/>
              </a:rPr>
              <a:t>тут</a:t>
            </a:r>
            <a:endParaRPr sz="3000" u="sng">
              <a:solidFill>
                <a:srgbClr val="004D81"/>
              </a:solidFill>
            </a:endParaRPr>
          </a:p>
          <a:p>
            <a:pPr algn="l" defTabSz="1828800">
              <a:lnSpc>
                <a:spcPts val="4400"/>
              </a:lnSpc>
              <a:defRPr b="0" sz="2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rPr sz="3000"/>
              <a:t>** Почитать </a:t>
            </a:r>
            <a:r>
              <a:rPr sz="3000" u="sng">
                <a:solidFill>
                  <a:srgbClr val="004D81"/>
                </a:solidFill>
                <a:hlinkClick r:id="rId8" invalidUrl="" action="" tgtFrame="" tooltip="" history="1" highlightClick="0" endSnd="0"/>
              </a:rPr>
              <a:t>тут</a:t>
            </a:r>
            <a:r>
              <a:rPr sz="3000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rPr>
              <a:t> и </a:t>
            </a:r>
            <a:r>
              <a:rPr sz="3000" u="sng">
                <a:solidFill>
                  <a:srgbClr val="004D81"/>
                </a:solidFill>
                <a:hlinkClick r:id="rId9" invalidUrl="" action="" tgtFrame="" tooltip="" history="1" highlightClick="0" endSnd="0"/>
              </a:rPr>
              <a:t>тут</a:t>
            </a:r>
            <a:endParaRPr i="1">
              <a:solidFill>
                <a:srgbClr val="000000"/>
              </a:solidFill>
            </a:endParaRPr>
          </a:p>
        </p:txBody>
      </p:sp>
      <p:pic>
        <p:nvPicPr>
          <p:cNvPr id="261" name="Рисунок 9" descr="Рисунок 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&lt;?xml-stylesheet href=&quot;mystyle.xslt&quot; type=«text/xsl»?&gt;"/>
          <p:cNvSpPr txBox="1"/>
          <p:nvPr/>
        </p:nvSpPr>
        <p:spPr>
          <a:xfrm>
            <a:off x="1683241" y="9673252"/>
            <a:ext cx="100696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solidFill>
                  <a:srgbClr val="000000"/>
                </a:solidFill>
              </a:rPr>
              <a:t>&lt;?</a:t>
            </a:r>
            <a:r>
              <a:rPr>
                <a:solidFill>
                  <a:srgbClr val="0432FF"/>
                </a:solidFill>
              </a:rPr>
              <a:t>xml-stylesheet </a:t>
            </a:r>
            <a:r>
              <a:t>href="mystyle.xslt" type=«text/xsl»</a:t>
            </a:r>
            <a:r>
              <a:rPr b="0" i="1">
                <a:solidFill>
                  <a:srgbClr val="000000"/>
                </a:solidFill>
              </a:rPr>
              <a:t>?&gt;</a:t>
            </a:r>
          </a:p>
        </p:txBody>
      </p:sp>
      <p:sp>
        <p:nvSpPr>
          <p:cNvPr id="26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Прямоугольник 5"/>
          <p:cNvSpPr txBox="1"/>
          <p:nvPr/>
        </p:nvSpPr>
        <p:spPr>
          <a:xfrm>
            <a:off x="1014373" y="955379"/>
            <a:ext cx="19074186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XML vs JSON</a:t>
            </a:r>
          </a:p>
        </p:txBody>
      </p:sp>
      <p:sp>
        <p:nvSpPr>
          <p:cNvPr id="267" name="&lt;?xml version=&quot;1.0&quot; encoding=&quot;utf-8&quot;?&gt;…"/>
          <p:cNvSpPr txBox="1"/>
          <p:nvPr/>
        </p:nvSpPr>
        <p:spPr>
          <a:xfrm>
            <a:off x="1387923" y="2943289"/>
            <a:ext cx="8025260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solidFill>
                  <a:srgbClr val="000000"/>
                </a:solidFill>
              </a:rPr>
              <a:t>&lt;?</a:t>
            </a:r>
            <a:r>
              <a:t>xml 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t>encoding</a:t>
            </a:r>
            <a:r>
              <a:rPr>
                <a:solidFill>
                  <a:srgbClr val="018001"/>
                </a:solidFill>
              </a:rPr>
              <a:t>="utf-8"</a:t>
            </a:r>
            <a:r>
              <a:rPr b="0" i="1">
                <a:solidFill>
                  <a:srgbClr val="000000"/>
                </a:solidFill>
              </a:rPr>
              <a:t>?&gt;</a:t>
            </a:r>
            <a:endParaRPr b="0" i="1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vacancy </a:t>
            </a:r>
            <a:r>
              <a:t>responseLetterRequired</a:t>
            </a:r>
            <a:r>
              <a:rPr>
                <a:solidFill>
                  <a:srgbClr val="018001"/>
                </a:solidFill>
              </a:rPr>
              <a:t>="false"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vacancyId</a:t>
            </a:r>
            <a:r>
              <a:t>&gt;23531939&lt;/</a:t>
            </a:r>
            <a:r>
              <a:rPr b="1">
                <a:solidFill>
                  <a:srgbClr val="011480"/>
                </a:solidFill>
              </a:rPr>
              <a:t>vacancyId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name</a:t>
            </a:r>
            <a:r>
              <a:t>&gt;Frontend-разработчик&lt;/</a:t>
            </a:r>
            <a:r>
              <a:rPr b="1">
                <a:solidFill>
                  <a:srgbClr val="011480"/>
                </a:solidFill>
              </a:rPr>
              <a:t>name</a:t>
            </a:r>
            <a:r>
              <a:t>&gt;</a:t>
            </a:r>
          </a:p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company </a:t>
            </a:r>
            <a:r>
              <a:t>trusted</a:t>
            </a:r>
            <a:r>
              <a:rPr>
                <a:solidFill>
                  <a:srgbClr val="018001"/>
                </a:solidFill>
              </a:rPr>
              <a:t>="true" </a:t>
            </a:r>
            <a:r>
              <a:t>countryId</a:t>
            </a:r>
            <a:r>
              <a:rPr>
                <a:solidFill>
                  <a:srgbClr val="018001"/>
                </a:solidFill>
              </a:rPr>
              <a:t>="1"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id</a:t>
            </a:r>
            <a:r>
              <a:t>&gt;610360&lt;/</a:t>
            </a:r>
            <a:r>
              <a:rPr b="1">
                <a:solidFill>
                  <a:srgbClr val="011480"/>
                </a:solidFill>
              </a:rPr>
              <a:t>id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name</a:t>
            </a:r>
            <a:r>
              <a:t>&gt;HeadHunter&lt;/</a:t>
            </a:r>
            <a:r>
              <a:rPr b="1">
                <a:solidFill>
                  <a:srgbClr val="011480"/>
                </a:solidFill>
              </a:rPr>
              <a:t>name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&lt;/</a:t>
            </a:r>
            <a:r>
              <a:t>company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&lt;</a:t>
            </a:r>
            <a:r>
              <a:rPr>
                <a:solidFill>
                  <a:srgbClr val="011480"/>
                </a:solidFill>
              </a:rPr>
              <a:t>area </a:t>
            </a:r>
            <a:r>
              <a:rPr>
                <a:solidFill>
                  <a:srgbClr val="0432FF"/>
                </a:solidFill>
              </a:rPr>
              <a:t>id</a:t>
            </a:r>
            <a:r>
              <a:rPr>
                <a:solidFill>
                  <a:srgbClr val="018001"/>
                </a:solidFill>
              </a:rPr>
              <a:t>="1"</a:t>
            </a:r>
            <a:r>
              <a:rPr b="0"/>
              <a:t>&gt;</a:t>
            </a:r>
            <a:endParaRPr b="0"/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name</a:t>
            </a:r>
            <a:r>
              <a:t>&gt;Москва&lt;/</a:t>
            </a:r>
            <a:r>
              <a:rPr b="1">
                <a:solidFill>
                  <a:srgbClr val="011480"/>
                </a:solidFill>
              </a:rPr>
              <a:t>name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path</a:t>
            </a:r>
            <a:r>
              <a:t>&gt;.113.232.1.&lt;/</a:t>
            </a:r>
            <a:r>
              <a:rPr b="1">
                <a:solidFill>
                  <a:srgbClr val="011480"/>
                </a:solidFill>
              </a:rPr>
              <a:t>path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area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vacancy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68" name="{…"/>
          <p:cNvSpPr txBox="1"/>
          <p:nvPr/>
        </p:nvSpPr>
        <p:spPr>
          <a:xfrm>
            <a:off x="14004938" y="2919272"/>
            <a:ext cx="6764128" cy="78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{</a:t>
            </a:r>
          </a:p>
          <a:p>
            <a:pPr algn="l" defTabSz="457200">
              <a:defRPr b="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"vacancyId"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432FF"/>
                </a:solidFill>
              </a:rPr>
              <a:t>23531939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"responseLetterRequired"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1480"/>
                </a:solidFill>
              </a:rPr>
              <a:t>false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"name"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t>"Frontend-разработчик"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"company"</a:t>
            </a:r>
            <a:r>
              <a:rPr b="0">
                <a:solidFill>
                  <a:srgbClr val="000000"/>
                </a:solidFill>
              </a:rPr>
              <a:t>: {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018001"/>
                </a:solidFill>
              </a:rPr>
              <a:t>"id"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610360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"name"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t>"HeadHunter"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"trusted"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1480"/>
                </a:solidFill>
              </a:rPr>
              <a:t>true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"countryId"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>
                <a:solidFill>
                  <a:srgbClr val="0432FF"/>
                </a:solidFill>
              </a:rPr>
              <a:t>1</a:t>
            </a:r>
            <a:endParaRPr b="0">
              <a:solidFill>
                <a:srgbClr val="0432FF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},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"area"</a:t>
            </a:r>
            <a:r>
              <a:rPr b="0">
                <a:solidFill>
                  <a:srgbClr val="000000"/>
                </a:solidFill>
              </a:rPr>
              <a:t>: {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b="1">
                <a:solidFill>
                  <a:srgbClr val="018001"/>
                </a:solidFill>
              </a:rPr>
              <a:t>"id"</a:t>
            </a:r>
            <a:r>
              <a:t>: </a:t>
            </a:r>
            <a:r>
              <a:rPr>
                <a:solidFill>
                  <a:srgbClr val="0432FF"/>
                </a:solidFill>
              </a:rPr>
              <a:t>1</a:t>
            </a:r>
            <a:r>
              <a:t>,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</a:t>
            </a:r>
            <a:r>
              <a:rPr b="1">
                <a:solidFill>
                  <a:srgbClr val="018001"/>
                </a:solidFill>
              </a:rPr>
              <a:t>"name"</a:t>
            </a:r>
            <a:r>
              <a:t>: </a:t>
            </a:r>
            <a:r>
              <a:rPr b="1">
                <a:solidFill>
                  <a:srgbClr val="018001"/>
                </a:solidFill>
              </a:rPr>
              <a:t>"Москва"</a:t>
            </a:r>
            <a:r>
              <a:t>,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"path"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t>".113.232.1."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}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  <p:sp>
        <p:nvSpPr>
          <p:cNvPr id="26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Прямоугольник 5"/>
          <p:cNvSpPr txBox="1"/>
          <p:nvPr/>
        </p:nvSpPr>
        <p:spPr>
          <a:xfrm>
            <a:off x="1014373" y="955379"/>
            <a:ext cx="1465208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Так почему же XML</a:t>
            </a:r>
          </a:p>
        </p:txBody>
      </p:sp>
      <p:sp>
        <p:nvSpPr>
          <p:cNvPr id="273" name="Прямоугольник 34"/>
          <p:cNvSpPr txBox="1"/>
          <p:nvPr/>
        </p:nvSpPr>
        <p:spPr>
          <a:xfrm>
            <a:off x="1179910" y="3442484"/>
            <a:ext cx="17736566" cy="745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XML - это язык, а не формат данных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Надежный, проверенный временем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Разделенные данные: элементы, атрибуты, нэймспейсы…</a:t>
            </a: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Инфраструктура</a:t>
            </a:r>
          </a:p>
          <a:p>
            <a:pPr lvl="1" marL="8532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XPath для работы с деревом</a:t>
            </a:r>
          </a:p>
          <a:p>
            <a:pPr lvl="1" marL="8532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XSLT - преобразует один документ в другой</a:t>
            </a:r>
          </a:p>
          <a:p>
            <a:pPr lvl="1" marL="8532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DTD / XML Schema опишут и проверят документ </a:t>
            </a:r>
          </a:p>
          <a:p>
            <a:pPr lvl="1" marL="8532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Поддержка во всех языках</a:t>
            </a: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</p:txBody>
      </p:sp>
      <p:sp>
        <p:nvSpPr>
          <p:cNvPr id="2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Прямоугольник 5"/>
          <p:cNvSpPr txBox="1"/>
          <p:nvPr/>
        </p:nvSpPr>
        <p:spPr>
          <a:xfrm>
            <a:off x="1014373" y="955379"/>
            <a:ext cx="19074186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JSON Поиск?</a:t>
            </a:r>
          </a:p>
        </p:txBody>
      </p:sp>
      <p:sp>
        <p:nvSpPr>
          <p:cNvPr id="278" name="{…"/>
          <p:cNvSpPr txBox="1"/>
          <p:nvPr/>
        </p:nvSpPr>
        <p:spPr>
          <a:xfrm>
            <a:off x="14004938" y="2919272"/>
            <a:ext cx="6764128" cy="78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{</a:t>
            </a:r>
          </a:p>
          <a:p>
            <a:pPr algn="l" defTabSz="457200">
              <a:defRPr b="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"vacancyId"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432FF"/>
                </a:solidFill>
              </a:rPr>
              <a:t>23531939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"responseLetterRequired"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1480"/>
                </a:solidFill>
              </a:rPr>
              <a:t>false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"name"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t>"Frontend-разработчик"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"company"</a:t>
            </a:r>
            <a:r>
              <a:rPr b="0">
                <a:solidFill>
                  <a:srgbClr val="000000"/>
                </a:solidFill>
              </a:rPr>
              <a:t>: {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018001"/>
                </a:solidFill>
              </a:rPr>
              <a:t>"id"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610360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"name"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t>"HeadHunter"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"trusted"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1480"/>
                </a:solidFill>
              </a:rPr>
              <a:t>true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"countryId"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 b="0">
                <a:solidFill>
                  <a:srgbClr val="0432FF"/>
                </a:solidFill>
              </a:rPr>
              <a:t>1</a:t>
            </a:r>
            <a:endParaRPr b="0">
              <a:solidFill>
                <a:srgbClr val="0432FF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},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"area"</a:t>
            </a:r>
            <a:r>
              <a:rPr b="0">
                <a:solidFill>
                  <a:srgbClr val="000000"/>
                </a:solidFill>
              </a:rPr>
              <a:t>: {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b="1">
                <a:solidFill>
                  <a:srgbClr val="018001"/>
                </a:solidFill>
              </a:rPr>
              <a:t>"id"</a:t>
            </a:r>
            <a:r>
              <a:t>: </a:t>
            </a:r>
            <a:r>
              <a:rPr>
                <a:solidFill>
                  <a:srgbClr val="0432FF"/>
                </a:solidFill>
              </a:rPr>
              <a:t>1</a:t>
            </a:r>
            <a:r>
              <a:t>,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</a:t>
            </a:r>
            <a:r>
              <a:rPr b="1">
                <a:solidFill>
                  <a:srgbClr val="018001"/>
                </a:solidFill>
              </a:rPr>
              <a:t>"name"</a:t>
            </a:r>
            <a:r>
              <a:t>: </a:t>
            </a:r>
            <a:r>
              <a:rPr b="1">
                <a:solidFill>
                  <a:srgbClr val="018001"/>
                </a:solidFill>
              </a:rPr>
              <a:t>"Москва"</a:t>
            </a:r>
            <a:r>
              <a:t>,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"path"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t>".113.232.1."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}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  <p:sp>
        <p:nvSpPr>
          <p:cNvPr id="27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Прямоугольник 5"/>
          <p:cNvSpPr txBox="1"/>
          <p:nvPr/>
        </p:nvSpPr>
        <p:spPr>
          <a:xfrm>
            <a:off x="1014373" y="955379"/>
            <a:ext cx="14528429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Зачем нам XML в 2019 году</a:t>
            </a:r>
          </a:p>
        </p:txBody>
      </p:sp>
      <p:sp>
        <p:nvSpPr>
          <p:cNvPr id="285" name="Прямоугольник 34"/>
          <p:cNvSpPr txBox="1"/>
          <p:nvPr/>
        </p:nvSpPr>
        <p:spPr>
          <a:xfrm>
            <a:off x="1179910" y="3442484"/>
            <a:ext cx="19903880" cy="298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HTML (до 5версии)— подмножество XML</a:t>
            </a: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Очень много кода, который завязан на XML, но его количество уменьшается</a:t>
            </a:r>
          </a:p>
          <a:p>
            <a:pPr marL="396000" indent="-396000" algn="l" defTabSz="1828800">
              <a:lnSpc>
                <a:spcPts val="4400"/>
              </a:lnSpc>
              <a:buSzPct val="100000"/>
              <a:buFont typeface="Arial"/>
              <a:buChar char="•"/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</p:txBody>
      </p:sp>
      <p:sp>
        <p:nvSpPr>
          <p:cNvPr id="2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Заголовок 1"/>
          <p:cNvSpPr txBox="1"/>
          <p:nvPr>
            <p:ph type="title"/>
          </p:nvPr>
        </p:nvSpPr>
        <p:spPr>
          <a:xfrm>
            <a:off x="4395949" y="5608708"/>
            <a:ext cx="15592098" cy="2113389"/>
          </a:xfrm>
          <a:prstGeom prst="rect">
            <a:avLst/>
          </a:prstGeom>
        </p:spPr>
        <p:txBody>
          <a:bodyPr/>
          <a:lstStyle/>
          <a:p>
            <a:pPr/>
            <a:r>
              <a:t>XPath</a:t>
            </a:r>
          </a:p>
        </p:txBody>
      </p:sp>
      <p:sp>
        <p:nvSpPr>
          <p:cNvPr id="28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Прямоугольник 6"/>
          <p:cNvSpPr txBox="1"/>
          <p:nvPr/>
        </p:nvSpPr>
        <p:spPr>
          <a:xfrm>
            <a:off x="1015803" y="2551673"/>
            <a:ext cx="19193559" cy="749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cd /Users/y.vanchinov/projects/school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cd /Users/y.vanchinov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cd projects/school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cd ../hh 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cd /Users/y.vanchinov/projects/school/../hh === cd /Users/y.vanchinov/projects/hh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</p:txBody>
      </p:sp>
      <p:sp>
        <p:nvSpPr>
          <p:cNvPr id="292" name="Прямоугольник 7"/>
          <p:cNvSpPr txBox="1"/>
          <p:nvPr/>
        </p:nvSpPr>
        <p:spPr>
          <a:xfrm>
            <a:off x="984533" y="967990"/>
            <a:ext cx="17437379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Unix-like file system traversing</a:t>
            </a:r>
          </a:p>
        </p:txBody>
      </p:sp>
      <p:pic>
        <p:nvPicPr>
          <p:cNvPr id="293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Прямоугольник 6"/>
          <p:cNvSpPr txBox="1"/>
          <p:nvPr/>
        </p:nvSpPr>
        <p:spPr>
          <a:xfrm>
            <a:off x="1015803" y="2551673"/>
            <a:ext cx="19193559" cy="1298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/doc/body/section/div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/doc/body//div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/doc/body</a:t>
            </a:r>
            <a:r>
              <a:rPr>
                <a:solidFill>
                  <a:srgbClr val="005493"/>
                </a:solidFill>
              </a:rPr>
              <a:t>[section]</a:t>
            </a:r>
            <a:r>
              <a:t>/div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Путь - последовательность шагов, разделенных символом /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Шаг - это конструкция вида </a:t>
            </a:r>
            <a:r>
              <a:rPr>
                <a:solidFill>
                  <a:srgbClr val="009051"/>
                </a:solidFill>
              </a:rPr>
              <a:t>ось::</a:t>
            </a:r>
            <a:r>
              <a:rPr>
                <a:solidFill>
                  <a:srgbClr val="212121"/>
                </a:solidFill>
              </a:rPr>
              <a:t>узел</a:t>
            </a:r>
            <a:r>
              <a:rPr>
                <a:solidFill>
                  <a:srgbClr val="005493"/>
                </a:solidFill>
              </a:rPr>
              <a:t>[предикат]</a:t>
            </a:r>
            <a:endParaRPr>
              <a:solidFill>
                <a:srgbClr val="009051"/>
              </a:solidFill>
            </a:endParaR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Ось  определяет отношения в дереве между узлами и контекстом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Результатом всегда является node-set  или значение (string, number, boolean)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</p:txBody>
      </p:sp>
      <p:pic>
        <p:nvPicPr>
          <p:cNvPr id="297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9" name="&lt;doc&gt;…"/>
          <p:cNvSpPr txBox="1"/>
          <p:nvPr/>
        </p:nvSpPr>
        <p:spPr>
          <a:xfrm>
            <a:off x="17507743" y="2340559"/>
            <a:ext cx="6453901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doc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section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&lt;</a:t>
            </a:r>
            <a:r>
              <a:rPr b="1">
                <a:solidFill>
                  <a:srgbClr val="011480"/>
                </a:solidFill>
              </a:rPr>
              <a:t>div/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&lt;</a:t>
            </a:r>
            <a:r>
              <a:rPr b="1">
                <a:solidFill>
                  <a:srgbClr val="011480"/>
                </a:solidFill>
              </a:rPr>
              <a:t>div/</a:t>
            </a:r>
            <a:r>
              <a:t>&gt;</a:t>
            </a: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&lt;/</a:t>
            </a:r>
            <a:r>
              <a:t>section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body</a:t>
            </a:r>
            <a:r>
              <a:t>&gt;</a:t>
            </a: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doc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300" name="Прямоугольник 5"/>
          <p:cNvSpPr txBox="1"/>
          <p:nvPr/>
        </p:nvSpPr>
        <p:spPr>
          <a:xfrm>
            <a:off x="1014373" y="955379"/>
            <a:ext cx="11855813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  traversing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Прямоугольник 5"/>
          <p:cNvSpPr txBox="1"/>
          <p:nvPr/>
        </p:nvSpPr>
        <p:spPr>
          <a:xfrm>
            <a:off x="1014373" y="955379"/>
            <a:ext cx="397101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</a:t>
            </a:r>
          </a:p>
        </p:txBody>
      </p:sp>
      <p:sp>
        <p:nvSpPr>
          <p:cNvPr id="304" name="&lt;books&gt;…"/>
          <p:cNvSpPr txBox="1"/>
          <p:nvPr/>
        </p:nvSpPr>
        <p:spPr>
          <a:xfrm>
            <a:off x="1052122" y="2844799"/>
            <a:ext cx="9539586" cy="802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books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year</a:t>
            </a:r>
            <a:r>
              <a:t>="2001" </a:t>
            </a:r>
            <a:r>
              <a:rPr>
                <a:solidFill>
                  <a:srgbClr val="0432FF"/>
                </a:solidFill>
              </a:rPr>
              <a:t>pages</a:t>
            </a:r>
            <a:r>
              <a:t>="11"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&gt;Косметика врага&lt;/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&gt;Амели Нотомб&lt;/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&gt;триллер&lt;/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book</a:t>
            </a:r>
            <a:r>
              <a:t>&gt;</a:t>
            </a: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year</a:t>
            </a:r>
            <a:r>
              <a:t>="1954" </a:t>
            </a:r>
            <a:r>
              <a:rPr>
                <a:solidFill>
                  <a:srgbClr val="0432FF"/>
                </a:solidFill>
              </a:rPr>
              <a:t>pages</a:t>
            </a:r>
            <a:r>
              <a:t>="208" 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&gt;Гончие Бафута&lt;/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&gt;Джеральд Даррел&lt;/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&gt;приключения&lt;/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book</a:t>
            </a:r>
            <a:r>
              <a:t>&gt;</a:t>
            </a: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books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305" name="Первая книга в списке…"/>
          <p:cNvSpPr txBox="1"/>
          <p:nvPr>
            <p:ph type="body" sz="half" idx="1"/>
          </p:nvPr>
        </p:nvSpPr>
        <p:spPr>
          <a:xfrm>
            <a:off x="13824940" y="2695203"/>
            <a:ext cx="9535201" cy="9110402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Первая книга в списке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Книга 2001  года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Триллеры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Количество страниц в книге Гончие Бафута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Название книги с наибольшим числом страниц</a:t>
            </a:r>
          </a:p>
        </p:txBody>
      </p:sp>
      <p:sp>
        <p:nvSpPr>
          <p:cNvPr id="30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Прямоугольник 5"/>
          <p:cNvSpPr txBox="1"/>
          <p:nvPr/>
        </p:nvSpPr>
        <p:spPr>
          <a:xfrm>
            <a:off x="1014373" y="955379"/>
            <a:ext cx="397101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</a:t>
            </a:r>
          </a:p>
        </p:txBody>
      </p:sp>
      <p:sp>
        <p:nvSpPr>
          <p:cNvPr id="310" name="&lt;books&gt;…"/>
          <p:cNvSpPr txBox="1"/>
          <p:nvPr/>
        </p:nvSpPr>
        <p:spPr>
          <a:xfrm>
            <a:off x="1052122" y="2844799"/>
            <a:ext cx="9539586" cy="802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books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year</a:t>
            </a:r>
            <a:r>
              <a:t>="2001" </a:t>
            </a:r>
            <a:r>
              <a:rPr>
                <a:solidFill>
                  <a:srgbClr val="0432FF"/>
                </a:solidFill>
              </a:rPr>
              <a:t>pages</a:t>
            </a:r>
            <a:r>
              <a:t>="11"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&gt;Косметика врага&lt;/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&gt;Амели Нотомб&lt;/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&gt;триллер&lt;/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book</a:t>
            </a:r>
            <a:r>
              <a:t>&gt;</a:t>
            </a: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year</a:t>
            </a:r>
            <a:r>
              <a:t>="1954" </a:t>
            </a:r>
            <a:r>
              <a:rPr>
                <a:solidFill>
                  <a:srgbClr val="0432FF"/>
                </a:solidFill>
              </a:rPr>
              <a:t>pages</a:t>
            </a:r>
            <a:r>
              <a:t>="208" 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&gt;Гончие Бафута&lt;/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&gt;Джеральд Даррел&lt;/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&gt;приключения&lt;/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book</a:t>
            </a:r>
            <a:r>
              <a:t>&gt;</a:t>
            </a: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books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311" name="Первая книга в списке…"/>
          <p:cNvSpPr txBox="1"/>
          <p:nvPr>
            <p:ph type="body" sz="half" idx="1"/>
          </p:nvPr>
        </p:nvSpPr>
        <p:spPr>
          <a:xfrm>
            <a:off x="13824940" y="2695203"/>
            <a:ext cx="9535201" cy="9958797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Первая книга в списке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/books/book[1]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Книга 2001  года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 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Триллеры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 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Количество страниц в книге Гончие Бафута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 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Название книги с наибольшим числом страниц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 </a:t>
            </a:r>
          </a:p>
        </p:txBody>
      </p:sp>
      <p:sp>
        <p:nvSpPr>
          <p:cNvPr id="31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383;p62"/>
          <p:cNvSpPr txBox="1"/>
          <p:nvPr>
            <p:ph type="sldNum" sz="quarter" idx="2"/>
          </p:nvPr>
        </p:nvSpPr>
        <p:spPr>
          <a:xfrm>
            <a:off x="23372480" y="12524796"/>
            <a:ext cx="683942" cy="8704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Прямоугольник 5"/>
          <p:cNvSpPr txBox="1"/>
          <p:nvPr/>
        </p:nvSpPr>
        <p:spPr>
          <a:xfrm>
            <a:off x="1014373" y="955379"/>
            <a:ext cx="9004360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XML в hh</a:t>
            </a:r>
          </a:p>
        </p:txBody>
      </p:sp>
      <p:sp>
        <p:nvSpPr>
          <p:cNvPr id="153" name="Google Shape;381;p62"/>
          <p:cNvSpPr txBox="1"/>
          <p:nvPr>
            <p:ph type="body" sz="half" idx="1"/>
          </p:nvPr>
        </p:nvSpPr>
        <p:spPr>
          <a:xfrm>
            <a:off x="831199" y="3073266"/>
            <a:ext cx="9535201" cy="9110401"/>
          </a:xfrm>
          <a:prstGeom prst="rect">
            <a:avLst/>
          </a:prstGeom>
        </p:spPr>
        <p:txBody>
          <a:bodyPr/>
          <a:lstStyle/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Нижний слой хранит и обрабатывает данные</a:t>
            </a: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0" indent="0">
              <a:spcBef>
                <a:spcPts val="4200"/>
              </a:spcBef>
              <a:buClrTx/>
              <a:buSzTx/>
              <a:buFontTx/>
              <a:buNone/>
              <a:defRPr sz="3500"/>
            </a:pPr>
          </a:p>
        </p:txBody>
      </p:sp>
      <p:pic>
        <p:nvPicPr>
          <p:cNvPr id="154" name="Chart2.png" descr="Chart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11862" y="10091532"/>
            <a:ext cx="12090401" cy="284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Прямоугольник 5"/>
          <p:cNvSpPr txBox="1"/>
          <p:nvPr/>
        </p:nvSpPr>
        <p:spPr>
          <a:xfrm>
            <a:off x="1014373" y="955379"/>
            <a:ext cx="397101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</a:t>
            </a:r>
          </a:p>
        </p:txBody>
      </p:sp>
      <p:sp>
        <p:nvSpPr>
          <p:cNvPr id="316" name="&lt;books&gt;…"/>
          <p:cNvSpPr txBox="1"/>
          <p:nvPr/>
        </p:nvSpPr>
        <p:spPr>
          <a:xfrm>
            <a:off x="1052122" y="2844799"/>
            <a:ext cx="9539586" cy="802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books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year</a:t>
            </a:r>
            <a:r>
              <a:t>="2001" </a:t>
            </a:r>
            <a:r>
              <a:rPr>
                <a:solidFill>
                  <a:srgbClr val="0432FF"/>
                </a:solidFill>
              </a:rPr>
              <a:t>pages</a:t>
            </a:r>
            <a:r>
              <a:t>="11"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&gt;Косметика врага&lt;/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&gt;Амели Нотомб&lt;/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&gt;триллер&lt;/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book</a:t>
            </a:r>
            <a:r>
              <a:t>&gt;</a:t>
            </a: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year</a:t>
            </a:r>
            <a:r>
              <a:t>="1954" </a:t>
            </a:r>
            <a:r>
              <a:rPr>
                <a:solidFill>
                  <a:srgbClr val="0432FF"/>
                </a:solidFill>
              </a:rPr>
              <a:t>pages</a:t>
            </a:r>
            <a:r>
              <a:t>="208" 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&gt;Гончие Бафута&lt;/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&gt;Джеральд Даррел&lt;/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&gt;приключения&lt;/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book</a:t>
            </a:r>
            <a:r>
              <a:t>&gt;</a:t>
            </a: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books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317" name="Первая книга в списке…"/>
          <p:cNvSpPr txBox="1"/>
          <p:nvPr>
            <p:ph type="body" sz="half" idx="1"/>
          </p:nvPr>
        </p:nvSpPr>
        <p:spPr>
          <a:xfrm>
            <a:off x="13824940" y="2695203"/>
            <a:ext cx="9535201" cy="9958797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Первая книга в списке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/books/book[1]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Книга 2001  года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/books/book[@year = 2001]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Триллеры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Количество страниц в книге Гончие Бафута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Название книги с наибольшим числом страниц</a:t>
            </a:r>
          </a:p>
        </p:txBody>
      </p:sp>
      <p:sp>
        <p:nvSpPr>
          <p:cNvPr id="31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Прямоугольник 5"/>
          <p:cNvSpPr txBox="1"/>
          <p:nvPr/>
        </p:nvSpPr>
        <p:spPr>
          <a:xfrm>
            <a:off x="1014373" y="955379"/>
            <a:ext cx="397101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</a:t>
            </a:r>
          </a:p>
        </p:txBody>
      </p:sp>
      <p:sp>
        <p:nvSpPr>
          <p:cNvPr id="322" name="&lt;books&gt;…"/>
          <p:cNvSpPr txBox="1"/>
          <p:nvPr/>
        </p:nvSpPr>
        <p:spPr>
          <a:xfrm>
            <a:off x="1052122" y="2844799"/>
            <a:ext cx="9539586" cy="802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books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year</a:t>
            </a:r>
            <a:r>
              <a:t>="2001" </a:t>
            </a:r>
            <a:r>
              <a:rPr>
                <a:solidFill>
                  <a:srgbClr val="0432FF"/>
                </a:solidFill>
              </a:rPr>
              <a:t>pages</a:t>
            </a:r>
            <a:r>
              <a:t>="11"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&gt;Косметика врага&lt;/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&gt;Амели Нотомб&lt;/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&gt;триллер&lt;/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book</a:t>
            </a:r>
            <a:r>
              <a:t>&gt;</a:t>
            </a: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year</a:t>
            </a:r>
            <a:r>
              <a:t>="1954" </a:t>
            </a:r>
            <a:r>
              <a:rPr>
                <a:solidFill>
                  <a:srgbClr val="0432FF"/>
                </a:solidFill>
              </a:rPr>
              <a:t>pages</a:t>
            </a:r>
            <a:r>
              <a:t>="208" 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&gt;Гончие Бафута&lt;/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&gt;Джеральд Даррел&lt;/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&gt;приключения&lt;/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book</a:t>
            </a:r>
            <a:r>
              <a:t>&gt;</a:t>
            </a: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books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323" name="Первая книга в списке…"/>
          <p:cNvSpPr txBox="1"/>
          <p:nvPr>
            <p:ph type="body" sz="half" idx="1"/>
          </p:nvPr>
        </p:nvSpPr>
        <p:spPr>
          <a:xfrm>
            <a:off x="13824940" y="2695203"/>
            <a:ext cx="9535201" cy="9958797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Первая книга в списке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/books/book[1]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Книга 2001  года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/books/book[@year = 2001]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Триллеры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/books/book[category = 'триллер']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Количество страниц в книге Гончие Бафута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Название книги с наибольшим числом страниц</a:t>
            </a:r>
          </a:p>
        </p:txBody>
      </p:sp>
      <p:sp>
        <p:nvSpPr>
          <p:cNvPr id="32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Прямоугольник 5"/>
          <p:cNvSpPr txBox="1"/>
          <p:nvPr/>
        </p:nvSpPr>
        <p:spPr>
          <a:xfrm>
            <a:off x="1014373" y="955379"/>
            <a:ext cx="397101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</a:t>
            </a:r>
          </a:p>
        </p:txBody>
      </p:sp>
      <p:sp>
        <p:nvSpPr>
          <p:cNvPr id="328" name="&lt;books&gt;…"/>
          <p:cNvSpPr txBox="1"/>
          <p:nvPr/>
        </p:nvSpPr>
        <p:spPr>
          <a:xfrm>
            <a:off x="1052122" y="2844799"/>
            <a:ext cx="9539586" cy="802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books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year</a:t>
            </a:r>
            <a:r>
              <a:t>="2001" </a:t>
            </a:r>
            <a:r>
              <a:rPr>
                <a:solidFill>
                  <a:srgbClr val="0432FF"/>
                </a:solidFill>
              </a:rPr>
              <a:t>pages</a:t>
            </a:r>
            <a:r>
              <a:t>="11"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&gt;Косметика врага&lt;/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&gt;Амели Нотомб&lt;/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&gt;триллер&lt;/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book</a:t>
            </a:r>
            <a:r>
              <a:t>&gt;</a:t>
            </a: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year</a:t>
            </a:r>
            <a:r>
              <a:t>="1954" </a:t>
            </a:r>
            <a:r>
              <a:rPr>
                <a:solidFill>
                  <a:srgbClr val="0432FF"/>
                </a:solidFill>
              </a:rPr>
              <a:t>pages</a:t>
            </a:r>
            <a:r>
              <a:t>="208" 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&gt;Гончие Бафута&lt;/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&gt;Джеральд Даррел&lt;/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&gt;приключения&lt;/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book</a:t>
            </a:r>
            <a:r>
              <a:t>&gt;</a:t>
            </a: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books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329" name="Первая книга в списке…"/>
          <p:cNvSpPr txBox="1"/>
          <p:nvPr>
            <p:ph type="body" sz="half" idx="1"/>
          </p:nvPr>
        </p:nvSpPr>
        <p:spPr>
          <a:xfrm>
            <a:off x="13824940" y="2695203"/>
            <a:ext cx="9535201" cy="9958797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Первая книга в списке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/books/book[1]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Книга 2001  года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/books/book[@year = 2001]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Триллеры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/books/book[category = 'триллер']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Количество страниц в книге Гончие Бафута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//book[author = 'Джеральд Даррел’]/@pages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Название книги с наибольшим числом страниц</a:t>
            </a:r>
          </a:p>
        </p:txBody>
      </p:sp>
      <p:sp>
        <p:nvSpPr>
          <p:cNvPr id="3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Прямоугольник 5"/>
          <p:cNvSpPr txBox="1"/>
          <p:nvPr/>
        </p:nvSpPr>
        <p:spPr>
          <a:xfrm>
            <a:off x="1014373" y="955379"/>
            <a:ext cx="397101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</a:t>
            </a:r>
          </a:p>
        </p:txBody>
      </p:sp>
      <p:sp>
        <p:nvSpPr>
          <p:cNvPr id="334" name="&lt;books&gt;…"/>
          <p:cNvSpPr txBox="1"/>
          <p:nvPr/>
        </p:nvSpPr>
        <p:spPr>
          <a:xfrm>
            <a:off x="1052122" y="2844799"/>
            <a:ext cx="9539586" cy="802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books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year</a:t>
            </a:r>
            <a:r>
              <a:t>="2001" </a:t>
            </a:r>
            <a:r>
              <a:rPr>
                <a:solidFill>
                  <a:srgbClr val="0432FF"/>
                </a:solidFill>
              </a:rPr>
              <a:t>pages</a:t>
            </a:r>
            <a:r>
              <a:t>="11"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&gt;Косметика врага&lt;/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&gt;Амели Нотомб&lt;/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&gt;триллер&lt;/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book</a:t>
            </a:r>
            <a:r>
              <a:t>&gt;</a:t>
            </a: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year</a:t>
            </a:r>
            <a:r>
              <a:t>="1954" </a:t>
            </a:r>
            <a:r>
              <a:rPr>
                <a:solidFill>
                  <a:srgbClr val="0432FF"/>
                </a:solidFill>
              </a:rPr>
              <a:t>pages</a:t>
            </a:r>
            <a:r>
              <a:t>="208" 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&gt;Гончие Бафута&lt;/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&gt;Джеральд Даррел&lt;/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&gt;приключения&lt;/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book</a:t>
            </a:r>
            <a:r>
              <a:t>&gt;</a:t>
            </a: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books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335" name="Первая книга в списке…"/>
          <p:cNvSpPr txBox="1"/>
          <p:nvPr>
            <p:ph type="body" sz="half" idx="1"/>
          </p:nvPr>
        </p:nvSpPr>
        <p:spPr>
          <a:xfrm>
            <a:off x="13824940" y="2695203"/>
            <a:ext cx="9535201" cy="9958797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Первая книга в списке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/books/book[1]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Книга 2001  года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/books/book[@year = 2001]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Триллеры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/books/book[category = 'триллер']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Количество страниц в книге Гончие Бафута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//book[author = 'Джеральд Даррел’]/@pages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Название книги с наибольшим числом страниц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//book[@pages &gt; ../book/@pages]/title</a:t>
            </a:r>
          </a:p>
        </p:txBody>
      </p:sp>
      <p:sp>
        <p:nvSpPr>
          <p:cNvPr id="33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Прямоугольник 6"/>
          <p:cNvSpPr txBox="1"/>
          <p:nvPr/>
        </p:nvSpPr>
        <p:spPr>
          <a:xfrm>
            <a:off x="1015803" y="2551673"/>
            <a:ext cx="9178161" cy="3840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/doc/body/section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/doc/body/children::section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/doc/body//div</a:t>
            </a:r>
          </a:p>
        </p:txBody>
      </p:sp>
      <p:pic>
        <p:nvPicPr>
          <p:cNvPr id="339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Прямоугольник 5"/>
          <p:cNvSpPr txBox="1"/>
          <p:nvPr/>
        </p:nvSpPr>
        <p:spPr>
          <a:xfrm>
            <a:off x="1014373" y="955380"/>
            <a:ext cx="947143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 traversing</a:t>
            </a:r>
          </a:p>
        </p:txBody>
      </p:sp>
      <p:sp>
        <p:nvSpPr>
          <p:cNvPr id="3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2" name="Untitled Diagram (1).png" descr="Untitled Diagram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90000" y="1270000"/>
            <a:ext cx="14287500" cy="9751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6"/>
          <p:cNvSpPr txBox="1"/>
          <p:nvPr/>
        </p:nvSpPr>
        <p:spPr>
          <a:xfrm>
            <a:off x="1015803" y="2551673"/>
            <a:ext cx="9178161" cy="4450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self::node()</a:t>
            </a:r>
          </a:p>
          <a:p>
            <a:pPr algn="l" defTabSz="1828800">
              <a:defRPr b="0" sz="12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.</a:t>
            </a:r>
          </a:p>
        </p:txBody>
      </p:sp>
      <p:pic>
        <p:nvPicPr>
          <p:cNvPr id="347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Прямоугольник 5"/>
          <p:cNvSpPr txBox="1"/>
          <p:nvPr/>
        </p:nvSpPr>
        <p:spPr>
          <a:xfrm>
            <a:off x="1014373" y="955379"/>
            <a:ext cx="6942123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 self::</a:t>
            </a:r>
          </a:p>
        </p:txBody>
      </p:sp>
      <p:sp>
        <p:nvSpPr>
          <p:cNvPr id="3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0" name="self.png" descr="sel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00" y="1270000"/>
            <a:ext cx="14287500" cy="9751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Прямоугольник 6"/>
          <p:cNvSpPr txBox="1"/>
          <p:nvPr/>
        </p:nvSpPr>
        <p:spPr>
          <a:xfrm>
            <a:off x="1015803" y="2551673"/>
            <a:ext cx="11347853" cy="5059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child - ось по умолчанию в XPath 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/ === /child::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./</a:t>
            </a:r>
            <a:r>
              <a:rPr>
                <a:solidFill>
                  <a:srgbClr val="009051"/>
                </a:solidFill>
              </a:rPr>
              <a:t>child::</a:t>
            </a:r>
            <a:r>
              <a:t>div === ./div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/</a:t>
            </a:r>
            <a:r>
              <a:rPr>
                <a:solidFill>
                  <a:srgbClr val="009051"/>
                </a:solidFill>
              </a:rPr>
              <a:t>child::</a:t>
            </a:r>
            <a:r>
              <a:t>doc/</a:t>
            </a:r>
            <a:r>
              <a:rPr>
                <a:solidFill>
                  <a:srgbClr val="009051"/>
                </a:solidFill>
              </a:rPr>
              <a:t>child::</a:t>
            </a:r>
            <a:r>
              <a:t>body/</a:t>
            </a:r>
            <a:r>
              <a:rPr>
                <a:solidFill>
                  <a:srgbClr val="009051"/>
                </a:solidFill>
              </a:rPr>
              <a:t>child::</a:t>
            </a:r>
            <a:r>
              <a:t>section/</a:t>
            </a:r>
            <a:r>
              <a:rPr>
                <a:solidFill>
                  <a:srgbClr val="009051"/>
                </a:solidFill>
              </a:rPr>
              <a:t>child::</a:t>
            </a:r>
            <a:r>
              <a:t>div</a:t>
            </a:r>
          </a:p>
        </p:txBody>
      </p:sp>
      <p:pic>
        <p:nvPicPr>
          <p:cNvPr id="353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Прямоугольник 5"/>
          <p:cNvSpPr txBox="1"/>
          <p:nvPr/>
        </p:nvSpPr>
        <p:spPr>
          <a:xfrm>
            <a:off x="1014373" y="955379"/>
            <a:ext cx="6942123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 child::</a:t>
            </a:r>
          </a:p>
        </p:txBody>
      </p:sp>
      <p:sp>
        <p:nvSpPr>
          <p:cNvPr id="3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6" name="child.png" descr="chil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00" y="1270000"/>
            <a:ext cx="14287500" cy="9751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Untitled Diagram (2).png" descr="Untitled Diagram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4836" y="1265957"/>
            <a:ext cx="15062201" cy="10127627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Прямоугольник 6"/>
          <p:cNvSpPr txBox="1"/>
          <p:nvPr/>
        </p:nvSpPr>
        <p:spPr>
          <a:xfrm>
            <a:off x="1015803" y="2551673"/>
            <a:ext cx="9178161" cy="262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./descendant::*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/doc/descendant::div === /doc//div</a:t>
            </a:r>
          </a:p>
        </p:txBody>
      </p:sp>
      <p:pic>
        <p:nvPicPr>
          <p:cNvPr id="360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Прямоугольник 5"/>
          <p:cNvSpPr txBox="1"/>
          <p:nvPr/>
        </p:nvSpPr>
        <p:spPr>
          <a:xfrm>
            <a:off x="1014373" y="955379"/>
            <a:ext cx="9761717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 descendant::</a:t>
            </a:r>
          </a:p>
        </p:txBody>
      </p:sp>
      <p:sp>
        <p:nvSpPr>
          <p:cNvPr id="3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6"/>
          <p:cNvSpPr txBox="1"/>
          <p:nvPr/>
        </p:nvSpPr>
        <p:spPr>
          <a:xfrm>
            <a:off x="1015803" y="2551673"/>
            <a:ext cx="10638661" cy="262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./parent::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./parent::node()/menu === section/../menu</a:t>
            </a:r>
          </a:p>
        </p:txBody>
      </p:sp>
      <p:pic>
        <p:nvPicPr>
          <p:cNvPr id="365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Прямоугольник 5"/>
          <p:cNvSpPr txBox="1"/>
          <p:nvPr/>
        </p:nvSpPr>
        <p:spPr>
          <a:xfrm>
            <a:off x="1014373" y="955379"/>
            <a:ext cx="9761717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 parent::</a:t>
            </a:r>
          </a:p>
        </p:txBody>
      </p:sp>
      <p:sp>
        <p:nvSpPr>
          <p:cNvPr id="36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8" name="parent.png" descr="par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00" y="1270000"/>
            <a:ext cx="14287500" cy="9751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Прямоугольник 6"/>
          <p:cNvSpPr txBox="1"/>
          <p:nvPr/>
        </p:nvSpPr>
        <p:spPr>
          <a:xfrm>
            <a:off x="1015803" y="2551673"/>
            <a:ext cx="10638661" cy="262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./ancestor::*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./ancestor::doc</a:t>
            </a:r>
          </a:p>
        </p:txBody>
      </p:sp>
      <p:pic>
        <p:nvPicPr>
          <p:cNvPr id="371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Прямоугольник 5"/>
          <p:cNvSpPr txBox="1"/>
          <p:nvPr/>
        </p:nvSpPr>
        <p:spPr>
          <a:xfrm>
            <a:off x="1014373" y="955379"/>
            <a:ext cx="9761717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 ancestor::</a:t>
            </a:r>
          </a:p>
        </p:txBody>
      </p:sp>
      <p:sp>
        <p:nvSpPr>
          <p:cNvPr id="3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4" name="ancestor.png" descr="ancest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00" y="1270000"/>
            <a:ext cx="14287500" cy="9751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390;p63"/>
          <p:cNvSpPr txBox="1"/>
          <p:nvPr>
            <p:ph type="body" sz="half" idx="1"/>
          </p:nvPr>
        </p:nvSpPr>
        <p:spPr>
          <a:xfrm>
            <a:off x="831199" y="3073266"/>
            <a:ext cx="9535201" cy="9110401"/>
          </a:xfrm>
          <a:prstGeom prst="rect">
            <a:avLst/>
          </a:prstGeom>
        </p:spPr>
        <p:txBody>
          <a:bodyPr/>
          <a:lstStyle/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Нижний слой хранит и обрабатывает данные</a:t>
            </a: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Сервисы формируют JSON или XML</a:t>
            </a:r>
          </a:p>
          <a:p>
            <a:pPr marL="0" indent="0">
              <a:spcBef>
                <a:spcPts val="4200"/>
              </a:spcBef>
              <a:buClrTx/>
              <a:buSzTx/>
              <a:buFontTx/>
              <a:buNone/>
              <a:defRPr sz="3500"/>
            </a:pPr>
          </a:p>
        </p:txBody>
      </p:sp>
      <p:sp>
        <p:nvSpPr>
          <p:cNvPr id="159" name="Google Shape;392;p63"/>
          <p:cNvSpPr txBox="1"/>
          <p:nvPr>
            <p:ph type="sldNum" sz="quarter" idx="2"/>
          </p:nvPr>
        </p:nvSpPr>
        <p:spPr>
          <a:xfrm>
            <a:off x="23372480" y="12524796"/>
            <a:ext cx="683942" cy="8704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Прямоугольник 5"/>
          <p:cNvSpPr txBox="1"/>
          <p:nvPr/>
        </p:nvSpPr>
        <p:spPr>
          <a:xfrm>
            <a:off x="1014373" y="955379"/>
            <a:ext cx="9004360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XML в hh</a:t>
            </a:r>
          </a:p>
        </p:txBody>
      </p:sp>
      <p:pic>
        <p:nvPicPr>
          <p:cNvPr id="161" name="Chart2.png" descr="Chart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9400" y="7285890"/>
            <a:ext cx="12090400" cy="547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XPath-Axes-Partition-from-Context-Node.png" descr="XPath-Axes-Partition-from-Context-No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9800" y="384952"/>
            <a:ext cx="15953523" cy="1225606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Прямоугольник 6"/>
          <p:cNvSpPr txBox="1"/>
          <p:nvPr/>
        </p:nvSpPr>
        <p:spPr>
          <a:xfrm>
            <a:off x="1015803" y="2551673"/>
            <a:ext cx="10638661" cy="566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Всего </a:t>
            </a:r>
            <a:r>
              <a:rPr u="sng">
                <a:solidFill>
                  <a:srgbClr val="004D81"/>
                </a:solidFill>
                <a:hlinkClick r:id="rId4" invalidUrl="" action="" tgtFrame="" tooltip="" history="1" highlightClick="0" endSnd="0"/>
              </a:rPr>
              <a:t>13 осей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attribute::class === @class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following-sibling::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preceding-sibling::</a:t>
            </a:r>
          </a:p>
          <a:p>
            <a:pPr algn="l" defTabSz="1828800"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</p:txBody>
      </p:sp>
      <p:pic>
        <p:nvPicPr>
          <p:cNvPr id="378" name="Рисунок 9" descr="Рисунок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Прямоугольник 5"/>
          <p:cNvSpPr txBox="1"/>
          <p:nvPr/>
        </p:nvSpPr>
        <p:spPr>
          <a:xfrm>
            <a:off x="1014373" y="955379"/>
            <a:ext cx="18116179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 и другие оси</a:t>
            </a:r>
          </a:p>
        </p:txBody>
      </p:sp>
      <p:sp>
        <p:nvSpPr>
          <p:cNvPr id="38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Прямоугольник 5"/>
          <p:cNvSpPr txBox="1"/>
          <p:nvPr/>
        </p:nvSpPr>
        <p:spPr>
          <a:xfrm>
            <a:off x="1014373" y="955379"/>
            <a:ext cx="18116179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 предикаты</a:t>
            </a:r>
          </a:p>
        </p:txBody>
      </p:sp>
      <p:sp>
        <p:nvSpPr>
          <p:cNvPr id="386" name="Наличие ноды…"/>
          <p:cNvSpPr txBox="1"/>
          <p:nvPr>
            <p:ph type="body" sz="half" idx="1"/>
          </p:nvPr>
        </p:nvSpPr>
        <p:spPr>
          <a:xfrm>
            <a:off x="13824940" y="2695203"/>
            <a:ext cx="9535201" cy="9958797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Наличие ноды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/books/book[category]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212121"/>
                </a:solidFill>
              </a:defRPr>
            </a:pPr>
            <a:r>
              <a:t>Наличие атрибута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/books/book[@year]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Сложное условие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/books/book[1][@year='2001']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/books/book[@year = 2001 and pages &gt; 10]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212121"/>
                </a:solidFill>
              </a:defRPr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Значения выражений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//book[author = 'Джеральд Даррел’]/@pages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</a:p>
          <a:p>
            <a:pPr algn="l">
              <a:lnSpc>
                <a:spcPts val="4400"/>
              </a:lnSpc>
              <a:spcBef>
                <a:spcPts val="0"/>
              </a:spcBef>
              <a:defRPr sz="3500"/>
            </a:pPr>
            <a:r>
              <a:t>Побегать по дереву</a:t>
            </a:r>
          </a:p>
          <a:p>
            <a:pPr algn="l">
              <a:lnSpc>
                <a:spcPts val="4400"/>
              </a:lnSpc>
              <a:spcBef>
                <a:spcPts val="0"/>
              </a:spcBef>
              <a:defRPr sz="3500">
                <a:solidFill>
                  <a:srgbClr val="009051"/>
                </a:solidFill>
              </a:defRPr>
            </a:pPr>
            <a:r>
              <a:t>//book[@pages &gt; //book/@pages]/title</a:t>
            </a:r>
          </a:p>
        </p:txBody>
      </p:sp>
      <p:sp>
        <p:nvSpPr>
          <p:cNvPr id="387" name="&lt;books&gt;…"/>
          <p:cNvSpPr txBox="1"/>
          <p:nvPr/>
        </p:nvSpPr>
        <p:spPr>
          <a:xfrm>
            <a:off x="1052122" y="2844799"/>
            <a:ext cx="9539586" cy="802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books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year</a:t>
            </a:r>
            <a:r>
              <a:t>="2001" </a:t>
            </a:r>
            <a:r>
              <a:rPr>
                <a:solidFill>
                  <a:srgbClr val="0432FF"/>
                </a:solidFill>
              </a:rPr>
              <a:t>pages</a:t>
            </a:r>
            <a:r>
              <a:t>="11"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&gt;Косметика врага&lt;/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&gt;Амели Нотомб&lt;/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&gt;триллер&lt;/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book</a:t>
            </a:r>
            <a:r>
              <a:t>&gt;</a:t>
            </a: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year</a:t>
            </a:r>
            <a:r>
              <a:t>="1954" </a:t>
            </a:r>
            <a:r>
              <a:rPr>
                <a:solidFill>
                  <a:srgbClr val="0432FF"/>
                </a:solidFill>
              </a:rPr>
              <a:t>pages</a:t>
            </a:r>
            <a:r>
              <a:t>="208" 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&gt;Гончие Бафута&lt;/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&gt;Джеральд Даррел&lt;/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&gt;приключения&lt;/</a:t>
            </a:r>
            <a:r>
              <a:rPr b="1">
                <a:solidFill>
                  <a:srgbClr val="011480"/>
                </a:solidFill>
              </a:rPr>
              <a:t>category</a:t>
            </a:r>
            <a:r>
              <a:t>&gt;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book</a:t>
            </a:r>
            <a:r>
              <a:t>&gt;</a:t>
            </a: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books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38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Прямоугольник 5"/>
          <p:cNvSpPr txBox="1"/>
          <p:nvPr/>
        </p:nvSpPr>
        <p:spPr>
          <a:xfrm>
            <a:off x="1014373" y="955379"/>
            <a:ext cx="1484992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 функции</a:t>
            </a:r>
          </a:p>
        </p:txBody>
      </p:sp>
      <p:sp>
        <p:nvSpPr>
          <p:cNvPr id="392" name="string()…"/>
          <p:cNvSpPr txBox="1"/>
          <p:nvPr>
            <p:ph type="body" sz="quarter" idx="1"/>
          </p:nvPr>
        </p:nvSpPr>
        <p:spPr>
          <a:xfrm>
            <a:off x="1495953" y="3072054"/>
            <a:ext cx="6350001" cy="8627294"/>
          </a:xfrm>
          <a:prstGeom prst="rect">
            <a:avLst/>
          </a:prstGeom>
        </p:spPr>
        <p:txBody>
          <a:bodyPr lIns="91424" tIns="91424" rIns="91424" bIns="91424"/>
          <a:lstStyle/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string()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concat()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contains()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starts-with()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string-length()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normalize-space()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substring-after()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substring-before()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substring()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translate()</a:t>
            </a:r>
          </a:p>
        </p:txBody>
      </p:sp>
      <p:sp>
        <p:nvSpPr>
          <p:cNvPr id="393" name="Google Shape;692;p97"/>
          <p:cNvSpPr txBox="1"/>
          <p:nvPr/>
        </p:nvSpPr>
        <p:spPr>
          <a:xfrm>
            <a:off x="9017000" y="2984363"/>
            <a:ext cx="6350000" cy="88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number()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sum()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floor()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ceiling()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round()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boolean()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not()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true()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false()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lang()</a:t>
            </a:r>
          </a:p>
        </p:txBody>
      </p:sp>
      <p:sp>
        <p:nvSpPr>
          <p:cNvPr id="394" name="Google Shape;694;p97"/>
          <p:cNvSpPr txBox="1"/>
          <p:nvPr/>
        </p:nvSpPr>
        <p:spPr>
          <a:xfrm>
            <a:off x="16538046" y="2886629"/>
            <a:ext cx="6350001" cy="8998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last()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position()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count()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name()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local-name()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namespace-uri()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id()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text()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node()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666666"/>
              </a:buClr>
              <a:buSzPts val="4000"/>
              <a:buFont typeface="Helvetica"/>
              <a:buChar char="●"/>
              <a:defRPr b="0" sz="4000">
                <a:latin typeface="Ubuntu Mono"/>
                <a:ea typeface="Ubuntu Mono"/>
                <a:cs typeface="Ubuntu Mono"/>
                <a:sym typeface="Ubuntu Mono"/>
              </a:defRPr>
            </a:pPr>
            <a:r>
              <a:t>processing-instruction()</a:t>
            </a:r>
          </a:p>
        </p:txBody>
      </p:sp>
      <p:sp>
        <p:nvSpPr>
          <p:cNvPr id="3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concat()…"/>
          <p:cNvSpPr txBox="1"/>
          <p:nvPr>
            <p:ph type="body" sz="quarter" idx="1"/>
          </p:nvPr>
        </p:nvSpPr>
        <p:spPr>
          <a:xfrm>
            <a:off x="1495953" y="3072054"/>
            <a:ext cx="6350001" cy="8627294"/>
          </a:xfrm>
          <a:prstGeom prst="rect">
            <a:avLst/>
          </a:prstGeom>
        </p:spPr>
        <p:txBody>
          <a:bodyPr lIns="91424" tIns="91424" rIns="91424" bIns="91424"/>
          <a:lstStyle/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9051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concat()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9051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contains()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9051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last()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9051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name()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9051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node()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9051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not()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9051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position()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ts val="4000"/>
              <a:buFont typeface="Helvetica"/>
              <a:buChar char="●"/>
              <a:defRPr>
                <a:solidFill>
                  <a:srgbClr val="009051"/>
                </a:solidFill>
                <a:latin typeface="Ubuntu Mono"/>
                <a:ea typeface="Ubuntu Mono"/>
                <a:cs typeface="Ubuntu Mono"/>
                <a:sym typeface="Ubuntu Mono"/>
              </a:defRPr>
            </a:pPr>
            <a:r>
              <a:t>text()</a:t>
            </a:r>
          </a:p>
        </p:txBody>
      </p:sp>
      <p:sp>
        <p:nvSpPr>
          <p:cNvPr id="3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0" name="Прямоугольник 5"/>
          <p:cNvSpPr txBox="1"/>
          <p:nvPr/>
        </p:nvSpPr>
        <p:spPr>
          <a:xfrm>
            <a:off x="1014373" y="955379"/>
            <a:ext cx="1484992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 популярный функции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Прямоугольник 5"/>
          <p:cNvSpPr txBox="1"/>
          <p:nvPr/>
        </p:nvSpPr>
        <p:spPr>
          <a:xfrm>
            <a:off x="1014373" y="955380"/>
            <a:ext cx="13902500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XPath как применять?</a:t>
            </a:r>
          </a:p>
        </p:txBody>
      </p:sp>
      <p:sp>
        <p:nvSpPr>
          <p:cNvPr id="404" name="document.querySelectorAll('a').forEach((el, i) =&gt; {…"/>
          <p:cNvSpPr txBox="1"/>
          <p:nvPr/>
        </p:nvSpPr>
        <p:spPr>
          <a:xfrm>
            <a:off x="6070599" y="3159686"/>
            <a:ext cx="11282860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document.querySelectorAll(</a:t>
            </a:r>
            <a:r>
              <a:rPr b="1">
                <a:solidFill>
                  <a:srgbClr val="018001"/>
                </a:solidFill>
              </a:rPr>
              <a:t>'a'</a:t>
            </a:r>
            <a:r>
              <a:t>).forEach((el, i) =&gt; {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if </a:t>
            </a:r>
            <a:r>
              <a:t>(el.innerText.includes(</a:t>
            </a:r>
            <a:r>
              <a:rPr b="1">
                <a:solidFill>
                  <a:srgbClr val="018001"/>
                </a:solidFill>
              </a:rPr>
              <a:t>'Сейчас'</a:t>
            </a:r>
            <a:r>
              <a:t>)) {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console.log(el);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    }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})</a:t>
            </a:r>
          </a:p>
        </p:txBody>
      </p:sp>
      <p:sp>
        <p:nvSpPr>
          <p:cNvPr id="405" name="$x('//a[contains(text(), «Сейчас&quot;)]');"/>
          <p:cNvSpPr txBox="1"/>
          <p:nvPr/>
        </p:nvSpPr>
        <p:spPr>
          <a:xfrm>
            <a:off x="8004993" y="8564400"/>
            <a:ext cx="855682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$x(</a:t>
            </a:r>
            <a:r>
              <a:t>'//a[contains(text(), «Сейчас")]'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406" name="yandex.ru"/>
          <p:cNvSpPr txBox="1"/>
          <p:nvPr/>
        </p:nvSpPr>
        <p:spPr>
          <a:xfrm>
            <a:off x="11339355" y="10636768"/>
            <a:ext cx="2635698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7400"/>
              </a:lnSpc>
              <a:defRPr b="0" sz="5000" u="sng">
                <a:solidFill>
                  <a:srgbClr val="004D81"/>
                </a:solidFill>
                <a:latin typeface="Times"/>
                <a:ea typeface="Times"/>
                <a:cs typeface="Times"/>
                <a:sym typeface="Times"/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EE"/>
                </a:solidFill>
              </a:defRPr>
            </a:pPr>
            <a:r>
              <a:rPr>
                <a:solidFill>
                  <a:srgbClr val="004D81"/>
                </a:solidFill>
                <a:hlinkClick r:id="rId3" invalidUrl="" action="" tgtFrame="" tooltip="" history="1" highlightClick="0" endSnd="0"/>
              </a:rPr>
              <a:t>yandex.ru</a:t>
            </a:r>
          </a:p>
        </p:txBody>
      </p:sp>
      <p:sp>
        <p:nvSpPr>
          <p:cNvPr id="407" name="VS"/>
          <p:cNvSpPr txBox="1"/>
          <p:nvPr/>
        </p:nvSpPr>
        <p:spPr>
          <a:xfrm>
            <a:off x="12031154" y="6501689"/>
            <a:ext cx="7640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VS</a:t>
            </a:r>
          </a:p>
        </p:txBody>
      </p:sp>
      <p:sp>
        <p:nvSpPr>
          <p:cNvPr id="4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7;p66"/>
          <p:cNvSpPr txBox="1"/>
          <p:nvPr>
            <p:ph type="body" sz="half" idx="1"/>
          </p:nvPr>
        </p:nvSpPr>
        <p:spPr>
          <a:xfrm>
            <a:off x="831199" y="3073266"/>
            <a:ext cx="9535201" cy="9110401"/>
          </a:xfrm>
          <a:prstGeom prst="rect">
            <a:avLst/>
          </a:prstGeom>
        </p:spPr>
        <p:txBody>
          <a:bodyPr/>
          <a:lstStyle/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Нижний слой хранит и обрабатывает данные</a:t>
            </a: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Сервисы формируют JSON или XML</a:t>
            </a: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Интеграционный слой ходит в несколько сервисов и собирает из их ответов общий JSON или XML</a:t>
            </a: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Вью ходит напрямую в сервисы либо в интеграционный слой и кладёт ответы в результирующий документ</a:t>
            </a: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endParaRPr sz="3600"/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rPr sz="3600"/>
              <a:t>JSON отдаётся как есть, XML трансформируется в HTML</a:t>
            </a:r>
          </a:p>
        </p:txBody>
      </p:sp>
      <p:sp>
        <p:nvSpPr>
          <p:cNvPr id="411" name="Google Shape;419;p66"/>
          <p:cNvSpPr txBox="1"/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2" name="Google Shape;421;p66" descr="Google Shape;421;p6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44666" y="2323885"/>
            <a:ext cx="1286468" cy="900467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Прямоугольник 5"/>
          <p:cNvSpPr txBox="1"/>
          <p:nvPr/>
        </p:nvSpPr>
        <p:spPr>
          <a:xfrm>
            <a:off x="1014373" y="955379"/>
            <a:ext cx="9004360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XML в hh</a:t>
            </a:r>
          </a:p>
        </p:txBody>
      </p:sp>
      <p:pic>
        <p:nvPicPr>
          <p:cNvPr id="414" name="Chart.png" descr="Char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55400" y="1448318"/>
            <a:ext cx="12293600" cy="1137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Заголовок 1"/>
          <p:cNvSpPr txBox="1"/>
          <p:nvPr>
            <p:ph type="title"/>
          </p:nvPr>
        </p:nvSpPr>
        <p:spPr>
          <a:xfrm>
            <a:off x="4395949" y="5608708"/>
            <a:ext cx="15592098" cy="2113389"/>
          </a:xfrm>
          <a:prstGeom prst="rect">
            <a:avLst/>
          </a:prstGeom>
        </p:spPr>
        <p:txBody>
          <a:bodyPr/>
          <a:lstStyle/>
          <a:p>
            <a:pPr/>
            <a:r>
              <a:t>XSLT</a:t>
            </a:r>
          </a:p>
        </p:txBody>
      </p:sp>
      <p:sp>
        <p:nvSpPr>
          <p:cNvPr id="4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Прямоугольник 5"/>
          <p:cNvSpPr txBox="1"/>
          <p:nvPr/>
        </p:nvSpPr>
        <p:spPr>
          <a:xfrm>
            <a:off x="1014373" y="955379"/>
            <a:ext cx="23244345" cy="236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XSLT </a:t>
            </a:r>
            <a:r>
              <a:rPr sz="6500"/>
              <a:t>Extensible Stylesheet Language Transformations</a:t>
            </a:r>
          </a:p>
        </p:txBody>
      </p:sp>
      <p:sp>
        <p:nvSpPr>
          <p:cNvPr id="422" name="Прямоугольник 34"/>
          <p:cNvSpPr txBox="1"/>
          <p:nvPr/>
        </p:nvSpPr>
        <p:spPr>
          <a:xfrm>
            <a:off x="1179910" y="3442484"/>
            <a:ext cx="20852492" cy="7171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914400">
              <a:lnSpc>
                <a:spcPct val="115000"/>
              </a:lnSpc>
              <a:spcBef>
                <a:spcPts val="1600"/>
              </a:spcBef>
              <a:defRPr b="0" sz="1600" u="sng">
                <a:solidFill>
                  <a:srgbClr val="0097A7"/>
                </a:solidFill>
                <a:latin typeface="Ubuntu Light"/>
                <a:ea typeface="Ubuntu Light"/>
                <a:cs typeface="Ubuntu Light"/>
                <a:sym typeface="Ubuntu Light"/>
              </a:defRPr>
            </a:pP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Это XML, который средствами XML превращает XML в XML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В результате преобразований может быть XML, HTML, text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И это отличный шаблонизатор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lnSpc>
                <a:spcPts val="4400"/>
              </a:lnSpc>
              <a:defRPr b="0" sz="4000">
                <a:solidFill>
                  <a:srgbClr val="000000">
                    <a:alpha val="49803"/>
                  </a:srgbClr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Почитать можно </a:t>
            </a:r>
            <a:r>
              <a:rPr u="sng">
                <a:solidFill>
                  <a:srgbClr val="004D81"/>
                </a:solidFill>
                <a:hlinkClick r:id="rId2" invalidUrl="" action="" tgtFrame="" tooltip="" history="1" highlightClick="0" endSnd="0"/>
              </a:rPr>
              <a:t>тут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</p:txBody>
      </p:sp>
      <p:sp>
        <p:nvSpPr>
          <p:cNvPr id="4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Прямоугольник 5"/>
          <p:cNvSpPr txBox="1"/>
          <p:nvPr/>
        </p:nvSpPr>
        <p:spPr>
          <a:xfrm>
            <a:off x="1014373" y="955379"/>
            <a:ext cx="1752146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версии 1, 2, 3</a:t>
            </a:r>
          </a:p>
        </p:txBody>
      </p:sp>
      <p:sp>
        <p:nvSpPr>
          <p:cNvPr id="426" name="Прямоугольник 34"/>
          <p:cNvSpPr txBox="1"/>
          <p:nvPr/>
        </p:nvSpPr>
        <p:spPr>
          <a:xfrm>
            <a:off x="1179910" y="3442484"/>
            <a:ext cx="20852492" cy="409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Мы используем 1.0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Под наши задачи более чем избыточно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Стабильно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Большое сообщество</a:t>
            </a:r>
          </a:p>
        </p:txBody>
      </p:sp>
      <p:sp>
        <p:nvSpPr>
          <p:cNvPr id="4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Прямоугольник 5"/>
          <p:cNvSpPr txBox="1"/>
          <p:nvPr/>
        </p:nvSpPr>
        <p:spPr>
          <a:xfrm>
            <a:off x="1014373" y="955379"/>
            <a:ext cx="1752146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</a:t>
            </a:r>
          </a:p>
        </p:txBody>
      </p:sp>
      <p:sp>
        <p:nvSpPr>
          <p:cNvPr id="430" name="Прямоугольник 34"/>
          <p:cNvSpPr txBox="1"/>
          <p:nvPr/>
        </p:nvSpPr>
        <p:spPr>
          <a:xfrm>
            <a:off x="1179910" y="3442484"/>
            <a:ext cx="10247884" cy="745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XSL-файл — это XML. 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Его называют просто XSL, таблицей стилей, шаблоном. 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XML-пролог необязателен, но для порядка лучше его писать.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XSLT-процессор  ориентируется по элементам своего неймспейса. </a:t>
            </a: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algn="l" defTabSz="1828800">
              <a:lnSpc>
                <a:spcPts val="4400"/>
              </a:lnSpc>
              <a:defRPr b="0" sz="40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Обычно используется префикс xsl:</a:t>
            </a:r>
          </a:p>
        </p:txBody>
      </p:sp>
      <p:sp>
        <p:nvSpPr>
          <p:cNvPr id="431" name="&lt;?xml version=&quot;1.0&quot; encoding=&quot;utf-8&quot;?&gt;…"/>
          <p:cNvSpPr txBox="1"/>
          <p:nvPr/>
        </p:nvSpPr>
        <p:spPr>
          <a:xfrm>
            <a:off x="12419578" y="3470987"/>
            <a:ext cx="11407937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solidFill>
                  <a:srgbClr val="000000"/>
                </a:solidFill>
              </a:rPr>
              <a:t>&lt;?</a:t>
            </a:r>
            <a:r>
              <a:t>xml 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t>encoding</a:t>
            </a:r>
            <a:r>
              <a:rPr>
                <a:solidFill>
                  <a:srgbClr val="018001"/>
                </a:solidFill>
              </a:rPr>
              <a:t>="utf-8"</a:t>
            </a:r>
            <a:r>
              <a:rPr b="0" i="1">
                <a:solidFill>
                  <a:srgbClr val="000000"/>
                </a:solidFill>
              </a:rPr>
              <a:t>?&gt;</a:t>
            </a:r>
            <a:endParaRPr b="0" i="1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xsl:stylesheet </a:t>
            </a:r>
            <a:r>
              <a:rPr>
                <a:solidFill>
                  <a:srgbClr val="0432FF"/>
                </a:solidFill>
              </a:rPr>
              <a:t>version</a:t>
            </a:r>
            <a:r>
              <a:rPr>
                <a:solidFill>
                  <a:srgbClr val="018001"/>
                </a:solidFill>
              </a:rPr>
              <a:t>="1.0"</a:t>
            </a:r>
            <a:endParaRPr>
              <a:solidFill>
                <a:srgbClr val="018001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</a:t>
            </a:r>
            <a:r>
              <a:rPr>
                <a:solidFill>
                  <a:srgbClr val="0432FF"/>
                </a:solidFill>
              </a:rPr>
              <a:t>xmlns:xsl</a:t>
            </a:r>
            <a:r>
              <a:t>="http://www.w3.org/1999/XSL/Transform"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xsl:stylesheet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43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399;p64"/>
          <p:cNvSpPr txBox="1"/>
          <p:nvPr>
            <p:ph type="body" sz="half" idx="1"/>
          </p:nvPr>
        </p:nvSpPr>
        <p:spPr>
          <a:xfrm>
            <a:off x="831199" y="3073266"/>
            <a:ext cx="9535201" cy="9110401"/>
          </a:xfrm>
          <a:prstGeom prst="rect">
            <a:avLst/>
          </a:prstGeom>
        </p:spPr>
        <p:txBody>
          <a:bodyPr/>
          <a:lstStyle/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Нижний слой хранит и обрабатывает данные</a:t>
            </a: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Сервисы формируют JSON или XML</a:t>
            </a: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Интеграционный слой ходит в несколько сервисов и собирает из их ответов общий JSON или XML</a:t>
            </a:r>
          </a:p>
        </p:txBody>
      </p:sp>
      <p:sp>
        <p:nvSpPr>
          <p:cNvPr id="166" name="Google Shape;401;p64"/>
          <p:cNvSpPr txBox="1"/>
          <p:nvPr>
            <p:ph type="sldNum" sz="quarter" idx="2"/>
          </p:nvPr>
        </p:nvSpPr>
        <p:spPr>
          <a:xfrm>
            <a:off x="23372480" y="12524796"/>
            <a:ext cx="683942" cy="8704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Прямоугольник 5"/>
          <p:cNvSpPr txBox="1"/>
          <p:nvPr/>
        </p:nvSpPr>
        <p:spPr>
          <a:xfrm>
            <a:off x="1014373" y="955379"/>
            <a:ext cx="9004360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XML в hh</a:t>
            </a:r>
          </a:p>
        </p:txBody>
      </p:sp>
      <p:pic>
        <p:nvPicPr>
          <p:cNvPr id="168" name="Chart2.png" descr="Chart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9400" y="4878678"/>
            <a:ext cx="12090400" cy="806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Прямоугольник 5"/>
          <p:cNvSpPr txBox="1"/>
          <p:nvPr/>
        </p:nvSpPr>
        <p:spPr>
          <a:xfrm>
            <a:off x="1014373" y="955379"/>
            <a:ext cx="8533078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template</a:t>
            </a:r>
          </a:p>
        </p:txBody>
      </p:sp>
      <p:sp>
        <p:nvSpPr>
          <p:cNvPr id="436" name="XML…"/>
          <p:cNvSpPr txBox="1"/>
          <p:nvPr/>
        </p:nvSpPr>
        <p:spPr>
          <a:xfrm>
            <a:off x="10914309" y="2692400"/>
            <a:ext cx="13266801" cy="833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XML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941100"/>
                </a:solidFill>
              </a:rPr>
              <a:t>book</a:t>
            </a:r>
            <a:r>
              <a:rPr>
                <a:solidFill>
                  <a:srgbClr val="011480"/>
                </a:solidFill>
              </a:rPr>
              <a:t>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="123"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title</a:t>
            </a:r>
            <a:r>
              <a:t>&gt;Белый клык&lt;/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FF40FF"/>
                </a:solidFill>
              </a:rPr>
              <a:t>author</a:t>
            </a:r>
            <a:r>
              <a:t>&gt;Джек Лондон&lt;/</a:t>
            </a:r>
            <a:r>
              <a:rPr b="1">
                <a:solidFill>
                  <a:srgbClr val="FF40FF"/>
                </a:solidFill>
              </a:rPr>
              <a:t>author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941100"/>
                </a:solidFill>
              </a:rPr>
              <a:t>book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XSLT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</a:t>
            </a:r>
            <a:r>
              <a:rPr>
                <a:solidFill>
                  <a:srgbClr val="941100"/>
                </a:solidFill>
              </a:rPr>
              <a:t>book</a:t>
            </a:r>
            <a:r>
              <a:rPr>
                <a:solidFill>
                  <a:srgbClr val="018001"/>
                </a:solidFill>
              </a:rPr>
              <a:t>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div </a:t>
            </a:r>
            <a:r>
              <a:rPr>
                <a:solidFill>
                  <a:srgbClr val="0432FF"/>
                </a:solidFill>
              </a:rPr>
              <a:t>class</a:t>
            </a:r>
            <a:r>
              <a:t>="book"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="{@id}"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h3 </a:t>
            </a:r>
            <a:r>
              <a:rPr>
                <a:solidFill>
                  <a:srgbClr val="0432FF"/>
                </a:solidFill>
              </a:rPr>
              <a:t>class</a:t>
            </a:r>
            <a:r>
              <a:t>="book__title"</a:t>
            </a:r>
            <a:r>
              <a:rPr b="0">
                <a:solidFill>
                  <a:srgbClr val="000000"/>
                </a:solidFill>
              </a:rPr>
              <a:t>&gt;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t>="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title</a:t>
            </a:r>
            <a:r>
              <a:t>"</a:t>
            </a:r>
            <a:r>
              <a:rPr b="0">
                <a:solidFill>
                  <a:srgbClr val="000000"/>
                </a:solidFill>
              </a:rPr>
              <a:t>/&gt;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h3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div </a:t>
            </a:r>
            <a:r>
              <a:rPr>
                <a:solidFill>
                  <a:srgbClr val="0432FF"/>
                </a:solidFill>
              </a:rPr>
              <a:t>class</a:t>
            </a:r>
            <a:r>
              <a:t>="book__author"</a:t>
            </a:r>
            <a:r>
              <a:rPr b="0">
                <a:solidFill>
                  <a:srgbClr val="000000"/>
                </a:solidFill>
              </a:rPr>
              <a:t>&gt;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t>="</a:t>
            </a:r>
            <a:r>
              <a:rPr>
                <a:solidFill>
                  <a:srgbClr val="FF40FF"/>
                </a:solidFill>
              </a:rPr>
              <a:t>author</a:t>
            </a:r>
            <a:r>
              <a:t>"</a:t>
            </a:r>
            <a:r>
              <a:rPr b="0">
                <a:solidFill>
                  <a:srgbClr val="000000"/>
                </a:solidFill>
              </a:rPr>
              <a:t>/&gt;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div</a:t>
            </a:r>
            <a:r>
              <a:rPr b="0">
                <a:solidFill>
                  <a:srgbClr val="000000"/>
                </a:solidFill>
              </a:rPr>
              <a:t>&gt;    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437" name="Шаблонное правило или просто шаблон…"/>
          <p:cNvSpPr txBox="1"/>
          <p:nvPr/>
        </p:nvSpPr>
        <p:spPr>
          <a:xfrm>
            <a:off x="1066774" y="2544661"/>
            <a:ext cx="9289467" cy="337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Шаблонное правило или просто шаблон </a:t>
            </a:r>
          </a:p>
          <a:p>
            <a:pPr algn="l"/>
          </a:p>
          <a:p>
            <a:pPr algn="l"/>
            <a:r>
              <a:t>Шаблон применяется к узлам, которые соответствуют паттерну шаблона (match). </a:t>
            </a:r>
          </a:p>
          <a:p>
            <a:pPr algn="l"/>
          </a:p>
          <a:p>
            <a:pPr algn="l"/>
            <a:r>
              <a:t>Паттерн — это xpath-выражение, которое всегда возвращает node-set.</a:t>
            </a:r>
          </a:p>
        </p:txBody>
      </p:sp>
      <p:sp>
        <p:nvSpPr>
          <p:cNvPr id="43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Прямоугольник 5"/>
          <p:cNvSpPr txBox="1"/>
          <p:nvPr/>
        </p:nvSpPr>
        <p:spPr>
          <a:xfrm>
            <a:off x="1014373" y="955379"/>
            <a:ext cx="1683689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применение шаблона</a:t>
            </a:r>
          </a:p>
        </p:txBody>
      </p:sp>
      <p:sp>
        <p:nvSpPr>
          <p:cNvPr id="442" name="XML…"/>
          <p:cNvSpPr txBox="1"/>
          <p:nvPr/>
        </p:nvSpPr>
        <p:spPr>
          <a:xfrm>
            <a:off x="10914309" y="2692400"/>
            <a:ext cx="13266801" cy="117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XML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="123"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&gt;Белый клык&lt;/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&gt;Джек Лондон&lt;/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book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XSLT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book</a:t>
            </a:r>
            <a:r>
              <a:rPr>
                <a:solidFill>
                  <a:srgbClr val="018001"/>
                </a:solidFill>
              </a:rPr>
              <a:t>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div </a:t>
            </a:r>
            <a:r>
              <a:rPr>
                <a:solidFill>
                  <a:srgbClr val="0432FF"/>
                </a:solidFill>
              </a:rPr>
              <a:t>class</a:t>
            </a:r>
            <a:r>
              <a:t>="book"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=«{@id}"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h3 </a:t>
            </a:r>
            <a:r>
              <a:rPr>
                <a:solidFill>
                  <a:srgbClr val="0432FF"/>
                </a:solidFill>
              </a:rPr>
              <a:t>class</a:t>
            </a:r>
            <a:r>
              <a:t>=«book__title"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xsl:apply-templates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t>=«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title</a:t>
            </a:r>
            <a:r>
              <a:t>»/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h3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div </a:t>
            </a:r>
            <a:r>
              <a:rPr>
                <a:solidFill>
                  <a:srgbClr val="0432FF"/>
                </a:solidFill>
              </a:rPr>
              <a:t>class</a:t>
            </a:r>
            <a:r>
              <a:t>="book__author"</a:t>
            </a:r>
            <a:r>
              <a:rPr b="0">
                <a:solidFill>
                  <a:srgbClr val="000000"/>
                </a:solidFill>
              </a:rPr>
              <a:t>&gt;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t>="author"</a:t>
            </a:r>
            <a:r>
              <a:rPr b="0">
                <a:solidFill>
                  <a:srgbClr val="000000"/>
                </a:solidFill>
              </a:rPr>
              <a:t>/&gt;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div</a:t>
            </a:r>
            <a:r>
              <a:rPr b="0">
                <a:solidFill>
                  <a:srgbClr val="000000"/>
                </a:solidFill>
              </a:rPr>
              <a:t>&gt;    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=«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title</a:t>
            </a:r>
            <a:r>
              <a:rPr>
                <a:solidFill>
                  <a:srgbClr val="018001"/>
                </a:solidFill>
              </a:rPr>
              <a:t>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t>=«author"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443" name="Нельзя просто так взять и применить шаблон…"/>
          <p:cNvSpPr txBox="1"/>
          <p:nvPr/>
        </p:nvSpPr>
        <p:spPr>
          <a:xfrm>
            <a:off x="1066774" y="2620861"/>
            <a:ext cx="9289467" cy="337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Нельзя просто так взять и применить шаблон</a:t>
            </a:r>
          </a:p>
          <a:p>
            <a:pPr algn="l"/>
          </a:p>
          <a:p>
            <a:pPr algn="l"/>
            <a:r>
              <a:t>Шаблон не будет вызван, если нет применяющей его конструкции </a:t>
            </a:r>
          </a:p>
          <a:p>
            <a:pPr algn="l"/>
          </a:p>
          <a:p>
            <a:pPr algn="l"/>
          </a:p>
        </p:txBody>
      </p:sp>
      <p:sp>
        <p:nvSpPr>
          <p:cNvPr id="4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Прямоугольник 5"/>
          <p:cNvSpPr txBox="1"/>
          <p:nvPr/>
        </p:nvSpPr>
        <p:spPr>
          <a:xfrm>
            <a:off x="1014373" y="955379"/>
            <a:ext cx="1683689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шаблоны по-умолчанию</a:t>
            </a:r>
          </a:p>
        </p:txBody>
      </p:sp>
      <p:sp>
        <p:nvSpPr>
          <p:cNvPr id="448" name="&lt;xsl:template match=&quot; * |  / &quot;&gt;…"/>
          <p:cNvSpPr txBox="1"/>
          <p:nvPr/>
        </p:nvSpPr>
        <p:spPr>
          <a:xfrm>
            <a:off x="11644151" y="3436689"/>
            <a:ext cx="11453516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 * |  / 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xsl:apply-templates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="text() | @* 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="."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t>="processing-instruction() | comment( )"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4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Прямоугольник 5"/>
          <p:cNvSpPr txBox="1"/>
          <p:nvPr/>
        </p:nvSpPr>
        <p:spPr>
          <a:xfrm>
            <a:off x="1014373" y="955379"/>
            <a:ext cx="1683689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начало</a:t>
            </a:r>
          </a:p>
        </p:txBody>
      </p:sp>
      <p:sp>
        <p:nvSpPr>
          <p:cNvPr id="453" name="&lt;book id=&quot;123&quot;&gt;…"/>
          <p:cNvSpPr txBox="1"/>
          <p:nvPr/>
        </p:nvSpPr>
        <p:spPr>
          <a:xfrm>
            <a:off x="12466580" y="3094529"/>
            <a:ext cx="6334759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="123"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&gt;Белый клык&lt;/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&gt;Джек Лондон&lt;/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book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54" name="&lt;xsl:stylesheet version=&quot;1.0&quot;…"/>
          <p:cNvSpPr txBox="1"/>
          <p:nvPr/>
        </p:nvSpPr>
        <p:spPr>
          <a:xfrm>
            <a:off x="12516340" y="5888998"/>
            <a:ext cx="11407937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66187A"/>
                </a:solidFill>
              </a:rPr>
              <a:t>xsl</a:t>
            </a:r>
            <a:r>
              <a:t>:stylesheet </a:t>
            </a:r>
            <a:r>
              <a:rPr>
                <a:solidFill>
                  <a:srgbClr val="0432FF"/>
                </a:solidFill>
              </a:rPr>
              <a:t>version</a:t>
            </a:r>
            <a:r>
              <a:rPr>
                <a:solidFill>
                  <a:srgbClr val="018001"/>
                </a:solidFill>
              </a:rPr>
              <a:t>="1.0"</a:t>
            </a:r>
            <a:endParaRPr>
              <a:solidFill>
                <a:srgbClr val="018001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</a:t>
            </a:r>
            <a:r>
              <a:rPr>
                <a:solidFill>
                  <a:srgbClr val="0432FF"/>
                </a:solidFill>
              </a:rPr>
              <a:t>xmlns:</a:t>
            </a:r>
            <a:r>
              <a:rPr>
                <a:solidFill>
                  <a:srgbClr val="66187A"/>
                </a:solidFill>
              </a:rPr>
              <a:t>xsl</a:t>
            </a:r>
            <a:r>
              <a:t>="http://www.w3.org/1999/XSL/Transform"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 i="1">
                <a:solidFill>
                  <a:srgbClr val="000000"/>
                </a:solidFill>
              </a:rPr>
              <a:t>&lt;?</a:t>
            </a:r>
            <a:r>
              <a:t>xml 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t>encoding</a:t>
            </a:r>
            <a:r>
              <a:rPr>
                <a:solidFill>
                  <a:srgbClr val="018001"/>
                </a:solidFill>
              </a:rPr>
              <a:t>="utf-8"</a:t>
            </a:r>
            <a:r>
              <a:rPr b="0" i="1">
                <a:solidFill>
                  <a:srgbClr val="000000"/>
                </a:solidFill>
              </a:rPr>
              <a:t>?&gt;</a:t>
            </a:r>
            <a:endParaRPr b="0" i="1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66187A"/>
                </a:solidFill>
              </a:rPr>
              <a:t>xsl</a:t>
            </a:r>
            <a:r>
              <a:t>:stylesheet </a:t>
            </a:r>
            <a:r>
              <a:rPr>
                <a:solidFill>
                  <a:srgbClr val="0432FF"/>
                </a:solidFill>
              </a:rPr>
              <a:t>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rPr>
                <a:solidFill>
                  <a:srgbClr val="0432FF"/>
                </a:solidFill>
              </a:rPr>
              <a:t>xmlns:</a:t>
            </a:r>
            <a:r>
              <a:rPr>
                <a:solidFill>
                  <a:srgbClr val="66187A"/>
                </a:solidFill>
              </a:rPr>
              <a:t>xsl</a:t>
            </a:r>
            <a:r>
              <a:rPr>
                <a:solidFill>
                  <a:srgbClr val="018001"/>
                </a:solidFill>
              </a:rPr>
              <a:t>="…" 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66187A"/>
                </a:solidFill>
              </a:rPr>
              <a:t>xsl</a:t>
            </a:r>
            <a:r>
              <a:t>:stylesheet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Прямоугольник 5"/>
          <p:cNvSpPr txBox="1"/>
          <p:nvPr/>
        </p:nvSpPr>
        <p:spPr>
          <a:xfrm>
            <a:off x="1014373" y="955379"/>
            <a:ext cx="1683689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начало</a:t>
            </a:r>
          </a:p>
        </p:txBody>
      </p:sp>
      <p:sp>
        <p:nvSpPr>
          <p:cNvPr id="459" name="&lt;book id=&quot;123&quot;&gt;…"/>
          <p:cNvSpPr txBox="1"/>
          <p:nvPr/>
        </p:nvSpPr>
        <p:spPr>
          <a:xfrm>
            <a:off x="12466580" y="3094529"/>
            <a:ext cx="6334759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="123"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&gt;Белый клык&lt;/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&gt;Джек Лондон&lt;/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book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60" name="&lt;?xml version=&quot;1.0&quot;?&gt;…"/>
          <p:cNvSpPr txBox="1"/>
          <p:nvPr/>
        </p:nvSpPr>
        <p:spPr>
          <a:xfrm>
            <a:off x="1235434" y="3094529"/>
            <a:ext cx="4742670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solidFill>
                  <a:srgbClr val="000000"/>
                </a:solidFill>
              </a:rPr>
              <a:t>&lt;?</a:t>
            </a:r>
            <a:r>
              <a:t>xml version</a:t>
            </a:r>
            <a:r>
              <a:rPr>
                <a:solidFill>
                  <a:srgbClr val="018001"/>
                </a:solidFill>
              </a:rPr>
              <a:t>="1.0"</a:t>
            </a:r>
            <a:r>
              <a:rPr b="0" i="1">
                <a:solidFill>
                  <a:srgbClr val="000000"/>
                </a:solidFill>
              </a:rPr>
              <a:t>?&gt;</a:t>
            </a:r>
            <a:endParaRPr b="0" i="1"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Белый клыкДжек Лондон</a:t>
            </a:r>
          </a:p>
        </p:txBody>
      </p:sp>
      <p:sp>
        <p:nvSpPr>
          <p:cNvPr id="461" name="&lt;?xml version=&quot;1.0&quot; encoding=&quot;utf-8&quot;?&gt;…"/>
          <p:cNvSpPr txBox="1"/>
          <p:nvPr/>
        </p:nvSpPr>
        <p:spPr>
          <a:xfrm>
            <a:off x="12516340" y="5888998"/>
            <a:ext cx="9117473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solidFill>
                  <a:srgbClr val="000000"/>
                </a:solidFill>
              </a:rPr>
              <a:t>&lt;?</a:t>
            </a:r>
            <a:r>
              <a:t>xml 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t>encoding</a:t>
            </a:r>
            <a:r>
              <a:rPr>
                <a:solidFill>
                  <a:srgbClr val="018001"/>
                </a:solidFill>
              </a:rPr>
              <a:t>="utf-8"</a:t>
            </a:r>
            <a:r>
              <a:rPr b="0" i="1">
                <a:solidFill>
                  <a:srgbClr val="000000"/>
                </a:solidFill>
              </a:rPr>
              <a:t>?&gt;</a:t>
            </a:r>
            <a:endParaRPr b="0" i="1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66187A"/>
                </a:solidFill>
              </a:rPr>
              <a:t>xsl</a:t>
            </a:r>
            <a:r>
              <a:t>:stylesheet </a:t>
            </a:r>
            <a:r>
              <a:rPr>
                <a:solidFill>
                  <a:srgbClr val="0432FF"/>
                </a:solidFill>
              </a:rPr>
              <a:t>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rPr>
                <a:solidFill>
                  <a:srgbClr val="0432FF"/>
                </a:solidFill>
              </a:rPr>
              <a:t>xmlns:</a:t>
            </a:r>
            <a:r>
              <a:rPr>
                <a:solidFill>
                  <a:srgbClr val="66187A"/>
                </a:solidFill>
              </a:rPr>
              <a:t>xsl</a:t>
            </a:r>
            <a:r>
              <a:rPr>
                <a:solidFill>
                  <a:srgbClr val="018001"/>
                </a:solidFill>
              </a:rPr>
              <a:t>="…" </a:t>
            </a:r>
            <a:r>
              <a:rPr b="0">
                <a:solidFill>
                  <a:srgbClr val="000000"/>
                </a:solidFill>
              </a:rPr>
              <a:t>/&gt;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66187A"/>
                </a:solidFill>
              </a:rPr>
              <a:t>xsl</a:t>
            </a:r>
            <a:r>
              <a:t>:stylesheet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Прямоугольник 5"/>
          <p:cNvSpPr txBox="1"/>
          <p:nvPr/>
        </p:nvSpPr>
        <p:spPr>
          <a:xfrm>
            <a:off x="1014373" y="955379"/>
            <a:ext cx="1683689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начало</a:t>
            </a:r>
          </a:p>
        </p:txBody>
      </p:sp>
      <p:sp>
        <p:nvSpPr>
          <p:cNvPr id="466" name="&lt;book id=&quot;123&quot;&gt;…"/>
          <p:cNvSpPr txBox="1"/>
          <p:nvPr/>
        </p:nvSpPr>
        <p:spPr>
          <a:xfrm>
            <a:off x="12466580" y="3094529"/>
            <a:ext cx="6334759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="123"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&gt;Белый клык&lt;/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&gt;Джек Лондон&lt;/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book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67" name="Белый клыкДжек Лондон"/>
          <p:cNvSpPr txBox="1"/>
          <p:nvPr/>
        </p:nvSpPr>
        <p:spPr>
          <a:xfrm>
            <a:off x="1235434" y="3094529"/>
            <a:ext cx="474267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Белый клыкДжек Лондон</a:t>
            </a:r>
          </a:p>
        </p:txBody>
      </p:sp>
      <p:sp>
        <p:nvSpPr>
          <p:cNvPr id="468" name="&lt;?xml version=&quot;1.0&quot; encoding=&quot;utf-8&quot;?&gt;…"/>
          <p:cNvSpPr txBox="1"/>
          <p:nvPr/>
        </p:nvSpPr>
        <p:spPr>
          <a:xfrm>
            <a:off x="12516340" y="5888998"/>
            <a:ext cx="8694057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solidFill>
                  <a:srgbClr val="000000"/>
                </a:solidFill>
              </a:rPr>
              <a:t>&lt;?</a:t>
            </a:r>
            <a:r>
              <a:t>xml 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t>encoding</a:t>
            </a:r>
            <a:r>
              <a:rPr>
                <a:solidFill>
                  <a:srgbClr val="018001"/>
                </a:solidFill>
              </a:rPr>
              <a:t>="utf-8"</a:t>
            </a:r>
            <a:r>
              <a:rPr b="0" i="1">
                <a:solidFill>
                  <a:srgbClr val="000000"/>
                </a:solidFill>
              </a:rPr>
              <a:t>?&gt;</a:t>
            </a:r>
            <a:endParaRPr b="0" i="1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66187A"/>
                </a:solidFill>
              </a:rPr>
              <a:t>xsl</a:t>
            </a:r>
            <a:r>
              <a:t>:stylesheet </a:t>
            </a:r>
            <a:r>
              <a:rPr>
                <a:solidFill>
                  <a:srgbClr val="0432FF"/>
                </a:solidFill>
              </a:rPr>
              <a:t>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rPr>
                <a:solidFill>
                  <a:srgbClr val="0432FF"/>
                </a:solidFill>
              </a:rPr>
              <a:t>xmlns:</a:t>
            </a:r>
            <a:r>
              <a:rPr>
                <a:solidFill>
                  <a:srgbClr val="66187A"/>
                </a:solidFill>
              </a:rPr>
              <a:t>xsl</a:t>
            </a:r>
            <a:r>
              <a:rPr>
                <a:solidFill>
                  <a:srgbClr val="018001"/>
                </a:solidFill>
              </a:rPr>
              <a:t>="…" 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xsl:output </a:t>
            </a:r>
            <a:r>
              <a:rPr>
                <a:solidFill>
                  <a:srgbClr val="0432FF"/>
                </a:solidFill>
              </a:rPr>
              <a:t>method</a:t>
            </a:r>
            <a:r>
              <a:rPr>
                <a:solidFill>
                  <a:srgbClr val="018001"/>
                </a:solidFill>
              </a:rPr>
              <a:t>="text"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66187A"/>
                </a:solidFill>
              </a:rPr>
              <a:t>xsl</a:t>
            </a:r>
            <a:r>
              <a:t>:stylesheet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Прямоугольник 5"/>
          <p:cNvSpPr txBox="1"/>
          <p:nvPr/>
        </p:nvSpPr>
        <p:spPr>
          <a:xfrm>
            <a:off x="1014373" y="955379"/>
            <a:ext cx="1683689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output</a:t>
            </a:r>
          </a:p>
        </p:txBody>
      </p:sp>
      <p:sp>
        <p:nvSpPr>
          <p:cNvPr id="473" name="&lt;xsl:output…"/>
          <p:cNvSpPr txBox="1"/>
          <p:nvPr/>
        </p:nvSpPr>
        <p:spPr>
          <a:xfrm>
            <a:off x="1167551" y="2624666"/>
            <a:ext cx="7304188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xsl:output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11480"/>
                </a:solidFill>
              </a:rPr>
              <a:t> </a:t>
            </a:r>
            <a:r>
              <a:t>       method = "xml | html | text"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version = "версия"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encoding = "строка"</a:t>
            </a:r>
          </a:p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omit-xml-declaration = "yes | no"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standalone = "yes | no"</a:t>
            </a:r>
          </a:p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doctype-public = "строка"</a:t>
            </a:r>
          </a:p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doctype-system = "строка"</a:t>
            </a:r>
          </a:p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cdata-section-elements = "строка"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indent = "yes | no"</a:t>
            </a:r>
          </a:p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media-type = "строка"/&gt;</a:t>
            </a:r>
          </a:p>
        </p:txBody>
      </p:sp>
      <p:sp>
        <p:nvSpPr>
          <p:cNvPr id="474" name="&lt;xsl:output doctype-system=&quot;about:legacy-compat&quot;…"/>
          <p:cNvSpPr txBox="1"/>
          <p:nvPr/>
        </p:nvSpPr>
        <p:spPr>
          <a:xfrm>
            <a:off x="13195813" y="5710335"/>
            <a:ext cx="9600233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xsl:output </a:t>
            </a:r>
            <a:r>
              <a:rPr>
                <a:solidFill>
                  <a:srgbClr val="0432FF"/>
                </a:solidFill>
              </a:rPr>
              <a:t>doctype-system</a:t>
            </a:r>
            <a:r>
              <a:t>="about:legacy-compat"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</a:t>
            </a:r>
            <a:r>
              <a:rPr>
                <a:solidFill>
                  <a:srgbClr val="0432FF"/>
                </a:solidFill>
              </a:rPr>
              <a:t>method</a:t>
            </a:r>
            <a:r>
              <a:t>="html"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</a:t>
            </a:r>
            <a:r>
              <a:rPr>
                <a:solidFill>
                  <a:srgbClr val="0432FF"/>
                </a:solidFill>
              </a:rPr>
              <a:t>indent</a:t>
            </a:r>
            <a:r>
              <a:t>="no"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</a:t>
            </a:r>
            <a:r>
              <a:rPr>
                <a:solidFill>
                  <a:srgbClr val="0432FF"/>
                </a:solidFill>
              </a:rPr>
              <a:t>media-type</a:t>
            </a:r>
            <a:r>
              <a:t>="text/html;"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</a:t>
            </a:r>
            <a:r>
              <a:rPr>
                <a:solidFill>
                  <a:srgbClr val="0432FF"/>
                </a:solidFill>
              </a:rPr>
              <a:t>encoding</a:t>
            </a:r>
            <a:r>
              <a:t>="UTF-8" 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475" name="Для html в нашем коде"/>
          <p:cNvSpPr txBox="1"/>
          <p:nvPr/>
        </p:nvSpPr>
        <p:spPr>
          <a:xfrm>
            <a:off x="13274366" y="5144600"/>
            <a:ext cx="420738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Для html в нашем коде</a:t>
            </a:r>
          </a:p>
        </p:txBody>
      </p:sp>
      <p:sp>
        <p:nvSpPr>
          <p:cNvPr id="476" name="Значение по умолчанию method=«xml&quot;"/>
          <p:cNvSpPr txBox="1"/>
          <p:nvPr/>
        </p:nvSpPr>
        <p:spPr>
          <a:xfrm>
            <a:off x="13265711" y="3413464"/>
            <a:ext cx="7058788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/>
            </a:lvl1pPr>
          </a:lstStyle>
          <a:p>
            <a:pPr/>
            <a:r>
              <a:t>Значение по умолчанию method=«xml"</a:t>
            </a:r>
          </a:p>
        </p:txBody>
      </p:sp>
      <p:sp>
        <p:nvSpPr>
          <p:cNvPr id="4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Прямоугольник 5"/>
          <p:cNvSpPr txBox="1"/>
          <p:nvPr/>
        </p:nvSpPr>
        <p:spPr>
          <a:xfrm>
            <a:off x="1014373" y="955379"/>
            <a:ext cx="1683689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начало</a:t>
            </a:r>
          </a:p>
        </p:txBody>
      </p:sp>
      <p:sp>
        <p:nvSpPr>
          <p:cNvPr id="481" name="&lt;book id=&quot;123&quot;&gt;…"/>
          <p:cNvSpPr txBox="1"/>
          <p:nvPr/>
        </p:nvSpPr>
        <p:spPr>
          <a:xfrm>
            <a:off x="12466580" y="3094529"/>
            <a:ext cx="6334759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book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="123"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&gt;Белый клык&lt;/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&gt;Джек Лондон&lt;/</a:t>
            </a:r>
            <a:r>
              <a:rPr b="1">
                <a:solidFill>
                  <a:srgbClr val="011480"/>
                </a:solidFill>
              </a:rPr>
              <a:t>author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book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82" name="&lt;h3&gt;Белый клык&lt;/h3&gt;…"/>
          <p:cNvSpPr txBox="1"/>
          <p:nvPr/>
        </p:nvSpPr>
        <p:spPr>
          <a:xfrm>
            <a:off x="1235434" y="3094529"/>
            <a:ext cx="459905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&gt;Белый клык&lt;/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&gt;Джек лондон&lt;/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</p:txBody>
      </p:sp>
      <p:sp>
        <p:nvSpPr>
          <p:cNvPr id="483" name="&lt;?xml version=&quot;1.0&quot; encoding=&quot;utf-8&quot;?&gt;…"/>
          <p:cNvSpPr txBox="1"/>
          <p:nvPr/>
        </p:nvSpPr>
        <p:spPr>
          <a:xfrm>
            <a:off x="12516340" y="5888998"/>
            <a:ext cx="8694057" cy="78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 i="1">
                <a:solidFill>
                  <a:srgbClr val="000000"/>
                </a:solidFill>
              </a:rPr>
              <a:t>&lt;?</a:t>
            </a:r>
            <a:r>
              <a:t>xml 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t>encoding</a:t>
            </a:r>
            <a:r>
              <a:rPr>
                <a:solidFill>
                  <a:srgbClr val="018001"/>
                </a:solidFill>
              </a:rPr>
              <a:t>="utf-8"</a:t>
            </a:r>
            <a:r>
              <a:rPr b="0" i="1">
                <a:solidFill>
                  <a:srgbClr val="000000"/>
                </a:solidFill>
              </a:rPr>
              <a:t>?&gt;</a:t>
            </a:r>
            <a:endParaRPr b="0" i="1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66187A"/>
                </a:solidFill>
              </a:rPr>
              <a:t>xsl</a:t>
            </a:r>
            <a:r>
              <a:t>:stylesheet </a:t>
            </a:r>
            <a:r>
              <a:rPr>
                <a:solidFill>
                  <a:srgbClr val="0432FF"/>
                </a:solidFill>
              </a:rPr>
              <a:t>version</a:t>
            </a:r>
            <a:r>
              <a:rPr>
                <a:solidFill>
                  <a:srgbClr val="018001"/>
                </a:solidFill>
              </a:rPr>
              <a:t>="1.0" </a:t>
            </a:r>
            <a:r>
              <a:rPr>
                <a:solidFill>
                  <a:srgbClr val="0432FF"/>
                </a:solidFill>
              </a:rPr>
              <a:t>xmlns:</a:t>
            </a:r>
            <a:r>
              <a:rPr>
                <a:solidFill>
                  <a:srgbClr val="66187A"/>
                </a:solidFill>
              </a:rPr>
              <a:t>xsl</a:t>
            </a:r>
            <a:r>
              <a:rPr>
                <a:solidFill>
                  <a:srgbClr val="018001"/>
                </a:solidFill>
              </a:rPr>
              <a:t>="…" 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xsl:output </a:t>
            </a:r>
            <a:r>
              <a:rPr>
                <a:solidFill>
                  <a:srgbClr val="0432FF"/>
                </a:solidFill>
              </a:rPr>
              <a:t>method</a:t>
            </a:r>
            <a:r>
              <a:rPr>
                <a:solidFill>
                  <a:srgbClr val="018001"/>
                </a:solidFill>
              </a:rPr>
              <a:t>="html"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="book"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    </a:t>
            </a:r>
            <a:r>
              <a:rPr b="0"/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="title"</a:t>
            </a:r>
            <a:r>
              <a:rPr b="0"/>
              <a:t>/&gt;</a:t>
            </a:r>
            <a:endParaRPr b="0"/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    </a:t>
            </a:r>
            <a:r>
              <a:rPr b="0"/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="author"</a:t>
            </a:r>
            <a:r>
              <a:rPr b="0"/>
              <a:t>/&gt;</a:t>
            </a:r>
            <a:endParaRPr b="0"/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66187A"/>
                </a:solidFill>
              </a:rPr>
              <a:t>xsl</a:t>
            </a:r>
            <a:r>
              <a:t>:stylesheet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Прямоугольник 5"/>
          <p:cNvSpPr txBox="1"/>
          <p:nvPr/>
        </p:nvSpPr>
        <p:spPr>
          <a:xfrm>
            <a:off x="1014373" y="955379"/>
            <a:ext cx="1683689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из чего состоит шаблон</a:t>
            </a:r>
          </a:p>
        </p:txBody>
      </p:sp>
      <p:sp>
        <p:nvSpPr>
          <p:cNvPr id="488" name="Literal result elements…"/>
          <p:cNvSpPr txBox="1"/>
          <p:nvPr/>
        </p:nvSpPr>
        <p:spPr>
          <a:xfrm>
            <a:off x="1133496" y="2677925"/>
            <a:ext cx="12411838" cy="9372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500"/>
            </a:pPr>
            <a:r>
              <a:t>Literal result elements</a:t>
            </a:r>
          </a:p>
          <a:p>
            <a:pPr algn="l">
              <a:defRPr sz="3500"/>
            </a:pPr>
          </a:p>
          <a:p>
            <a:pPr algn="l">
              <a:defRPr sz="3500"/>
            </a:pPr>
            <a:r>
              <a:t>Создающие конструкции </a:t>
            </a:r>
          </a:p>
          <a:p>
            <a:pPr lvl="1" algn="l">
              <a:defRPr sz="3500"/>
            </a:pPr>
            <a:r>
              <a:t>xsl:value-of</a:t>
            </a:r>
          </a:p>
          <a:p>
            <a:pPr lvl="1" algn="l">
              <a:defRPr sz="3500"/>
            </a:pPr>
            <a:r>
              <a:t>xsl:text</a:t>
            </a:r>
          </a:p>
          <a:p>
            <a:pPr lvl="1" algn="l">
              <a:defRPr sz="3500"/>
            </a:pPr>
            <a:r>
              <a:t>xsl:element</a:t>
            </a:r>
          </a:p>
          <a:p>
            <a:pPr lvl="1" algn="l">
              <a:defRPr sz="3500"/>
            </a:pPr>
            <a:r>
              <a:t>xsl:attribute</a:t>
            </a:r>
          </a:p>
          <a:p>
            <a:pPr lvl="1" algn="l">
              <a:defRPr sz="3500"/>
            </a:pPr>
            <a:r>
              <a:t>xsl:copy</a:t>
            </a:r>
          </a:p>
          <a:p>
            <a:pPr lvl="1" algn="l">
              <a:defRPr sz="3500"/>
            </a:pPr>
            <a:r>
              <a:t>etc…</a:t>
            </a:r>
          </a:p>
          <a:p>
            <a:pPr lvl="1" algn="l">
              <a:defRPr sz="3500"/>
            </a:pPr>
          </a:p>
          <a:p>
            <a:pPr lvl="1" indent="0" algn="l">
              <a:defRPr sz="3500"/>
            </a:pPr>
            <a:r>
              <a:t>Управляющие конструкции </a:t>
            </a:r>
            <a:br/>
            <a:r>
              <a:t>  xsl:if, xsl:choose, xsl:for-each</a:t>
            </a:r>
          </a:p>
          <a:p>
            <a:pPr lvl="1" indent="0" algn="l">
              <a:defRPr sz="3500"/>
            </a:pPr>
          </a:p>
          <a:p>
            <a:pPr lvl="1" indent="0" algn="l">
              <a:defRPr sz="3500"/>
            </a:pPr>
            <a:r>
              <a:t>Вызывающие конструкции («передающие управление»)</a:t>
            </a:r>
          </a:p>
          <a:p>
            <a:pPr lvl="1" indent="0" algn="l">
              <a:defRPr sz="3500"/>
            </a:pPr>
            <a:r>
              <a:t>  xsl:apply-templates</a:t>
            </a:r>
            <a:br/>
            <a:r>
              <a:t>  xsl:call-template</a:t>
            </a:r>
          </a:p>
          <a:p>
            <a:pPr lvl="1" indent="0" algn="l">
              <a:defRPr sz="3500"/>
            </a:pPr>
            <a:r>
              <a:t>  xsl:apply-imports</a:t>
            </a:r>
          </a:p>
        </p:txBody>
      </p:sp>
      <p:sp>
        <p:nvSpPr>
          <p:cNvPr id="48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Прямоугольник 5"/>
          <p:cNvSpPr txBox="1"/>
          <p:nvPr/>
        </p:nvSpPr>
        <p:spPr>
          <a:xfrm>
            <a:off x="1014373" y="955379"/>
            <a:ext cx="1683689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Создающие конструкции</a:t>
            </a:r>
          </a:p>
        </p:txBody>
      </p:sp>
      <p:sp>
        <p:nvSpPr>
          <p:cNvPr id="493" name="XSLT…"/>
          <p:cNvSpPr txBox="1"/>
          <p:nvPr/>
        </p:nvSpPr>
        <p:spPr>
          <a:xfrm>
            <a:off x="16103020" y="2107508"/>
            <a:ext cx="6499957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XSLT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="series"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div </a:t>
            </a:r>
            <a:r>
              <a:rPr>
                <a:solidFill>
                  <a:srgbClr val="0432FF"/>
                </a:solidFill>
              </a:rPr>
              <a:t>class</a:t>
            </a:r>
            <a:r>
              <a:t>="series"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&lt;</a:t>
            </a:r>
            <a:r>
              <a:t>h3</a:t>
            </a:r>
            <a:r>
              <a:t>&gt;</a:t>
            </a: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    </a:t>
            </a:r>
            <a:r>
              <a:rPr b="0"/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="title"</a:t>
            </a:r>
            <a:r>
              <a:rPr b="0"/>
              <a:t>/&gt;</a:t>
            </a:r>
            <a:endParaRPr b="0"/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494" name="XML…"/>
          <p:cNvSpPr txBox="1"/>
          <p:nvPr/>
        </p:nvSpPr>
        <p:spPr>
          <a:xfrm>
            <a:off x="1118748" y="2077098"/>
            <a:ext cx="12896033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XML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series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="123" </a:t>
            </a:r>
            <a:r>
              <a:rPr>
                <a:solidFill>
                  <a:srgbClr val="0432FF"/>
                </a:solidFill>
              </a:rPr>
              <a:t>status</a:t>
            </a:r>
            <a:r>
              <a:t>="closed"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rating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&lt;</a:t>
            </a:r>
            <a:r>
              <a:rPr>
                <a:solidFill>
                  <a:srgbClr val="011480"/>
                </a:solidFill>
              </a:rPr>
              <a:t>agency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="IMDB"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rPr>
                <a:solidFill>
                  <a:srgbClr val="018001"/>
                </a:solidFill>
              </a:rPr>
              <a:t>="8.3"</a:t>
            </a:r>
            <a:r>
              <a:rPr b="0"/>
              <a:t>/&gt;</a:t>
            </a:r>
            <a:endParaRPr b="0"/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agency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="Kinopoisk"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t>="8.1"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rating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&gt;Холистическое детективное агентство Дирка Джентли&lt;/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actors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&gt;Сэмюэл Барнетт&lt;/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&gt;Элайджа Вуд&lt;/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&gt;Ханна Маркс&lt;/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actors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series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495" name="Literal result elements —&gt;"/>
          <p:cNvSpPr txBox="1"/>
          <p:nvPr/>
        </p:nvSpPr>
        <p:spPr>
          <a:xfrm>
            <a:off x="12798379" y="3528927"/>
            <a:ext cx="3285491" cy="7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Literal result elements —&gt;</a:t>
            </a:r>
          </a:p>
        </p:txBody>
      </p:sp>
      <p:sp>
        <p:nvSpPr>
          <p:cNvPr id="496" name="HMTL…"/>
          <p:cNvSpPr txBox="1"/>
          <p:nvPr/>
        </p:nvSpPr>
        <p:spPr>
          <a:xfrm>
            <a:off x="1139770" y="9055531"/>
            <a:ext cx="12853988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HMTL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div </a:t>
            </a:r>
            <a:r>
              <a:rPr>
                <a:solidFill>
                  <a:srgbClr val="0432FF"/>
                </a:solidFill>
              </a:rPr>
              <a:t>class</a:t>
            </a:r>
            <a:r>
              <a:t>="series"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&gt;Холистическое детективное агентство Дирка Джентли&lt;/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    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497" name="Literal result elements —&gt;"/>
          <p:cNvSpPr txBox="1"/>
          <p:nvPr/>
        </p:nvSpPr>
        <p:spPr>
          <a:xfrm>
            <a:off x="12836479" y="4036927"/>
            <a:ext cx="3285491" cy="7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Literal result elements —&gt;</a:t>
            </a:r>
          </a:p>
        </p:txBody>
      </p:sp>
      <p:sp>
        <p:nvSpPr>
          <p:cNvPr id="4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408;p65"/>
          <p:cNvSpPr txBox="1"/>
          <p:nvPr>
            <p:ph type="body" sz="half" idx="1"/>
          </p:nvPr>
        </p:nvSpPr>
        <p:spPr>
          <a:xfrm>
            <a:off x="831199" y="3073266"/>
            <a:ext cx="9535201" cy="9110401"/>
          </a:xfrm>
          <a:prstGeom prst="rect">
            <a:avLst/>
          </a:prstGeom>
        </p:spPr>
        <p:txBody>
          <a:bodyPr/>
          <a:lstStyle/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Нижний слой хранит и обрабатывает данные</a:t>
            </a: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Сервисы формируют JSON или XML</a:t>
            </a: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Интеграционный слой ходит в несколько сервисов и собирает из их ответов общий JSON или XML</a:t>
            </a: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Вью ходит напрямую в сервисы либо в интеграционный слой и кладёт ответы в результирующий документ</a:t>
            </a:r>
          </a:p>
        </p:txBody>
      </p:sp>
      <p:sp>
        <p:nvSpPr>
          <p:cNvPr id="173" name="Google Shape;410;p65"/>
          <p:cNvSpPr txBox="1"/>
          <p:nvPr>
            <p:ph type="sldNum" sz="quarter" idx="2"/>
          </p:nvPr>
        </p:nvSpPr>
        <p:spPr>
          <a:xfrm>
            <a:off x="23372480" y="12524796"/>
            <a:ext cx="683942" cy="8704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Прямоугольник 5"/>
          <p:cNvSpPr txBox="1"/>
          <p:nvPr/>
        </p:nvSpPr>
        <p:spPr>
          <a:xfrm>
            <a:off x="1014373" y="955379"/>
            <a:ext cx="9004360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XML в hh</a:t>
            </a:r>
          </a:p>
        </p:txBody>
      </p:sp>
      <p:pic>
        <p:nvPicPr>
          <p:cNvPr id="175" name="Chart.png" descr="Char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55400" y="4053416"/>
            <a:ext cx="12293600" cy="877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Прямоугольник 5"/>
          <p:cNvSpPr txBox="1"/>
          <p:nvPr/>
        </p:nvSpPr>
        <p:spPr>
          <a:xfrm>
            <a:off x="1014373" y="955379"/>
            <a:ext cx="1683689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Создающие конструкции</a:t>
            </a:r>
          </a:p>
        </p:txBody>
      </p:sp>
      <p:sp>
        <p:nvSpPr>
          <p:cNvPr id="502" name="XSLT…"/>
          <p:cNvSpPr txBox="1"/>
          <p:nvPr/>
        </p:nvSpPr>
        <p:spPr>
          <a:xfrm>
            <a:off x="16103020" y="2107508"/>
            <a:ext cx="7316280" cy="833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XSLT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="series"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xsl:attribute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="class"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series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series_</a:t>
            </a: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    </a:t>
            </a:r>
            <a:r>
              <a:rPr b="0"/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="@status"</a:t>
            </a:r>
            <a:r>
              <a:rPr b="0"/>
              <a:t>/&gt;</a:t>
            </a:r>
            <a:endParaRPr b="0"/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xsl:attribute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xsl:attribute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="data-id"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    </a:t>
            </a:r>
            <a:r>
              <a:rPr b="0"/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="@id"</a:t>
            </a:r>
            <a:r>
              <a:rPr b="0"/>
              <a:t>/&gt;</a:t>
            </a:r>
            <a:endParaRPr b="0"/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xsl:attribute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    </a:t>
            </a:r>
            <a:r>
              <a:rPr b="0"/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="title"</a:t>
            </a:r>
            <a:r>
              <a:rPr b="0"/>
              <a:t>/&gt;</a:t>
            </a:r>
            <a:endParaRPr b="0"/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503" name="XML…"/>
          <p:cNvSpPr txBox="1"/>
          <p:nvPr/>
        </p:nvSpPr>
        <p:spPr>
          <a:xfrm>
            <a:off x="1118748" y="2077098"/>
            <a:ext cx="12896033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XML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series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="123" </a:t>
            </a:r>
            <a:r>
              <a:rPr>
                <a:solidFill>
                  <a:srgbClr val="0432FF"/>
                </a:solidFill>
              </a:rPr>
              <a:t>status</a:t>
            </a:r>
            <a:r>
              <a:t>="closed"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rating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&lt;</a:t>
            </a:r>
            <a:r>
              <a:rPr>
                <a:solidFill>
                  <a:srgbClr val="011480"/>
                </a:solidFill>
              </a:rPr>
              <a:t>agency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="IMDB"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rPr>
                <a:solidFill>
                  <a:srgbClr val="018001"/>
                </a:solidFill>
              </a:rPr>
              <a:t>="8.3"</a:t>
            </a:r>
            <a:r>
              <a:rPr b="0"/>
              <a:t>/&gt;</a:t>
            </a:r>
            <a:endParaRPr b="0"/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agency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="Kinopoisk"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t>="8.1"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rating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&gt;Холистическое детективное агентство Дирка Джентли&lt;/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actors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&gt;Сэмюэл Барнетт&lt;/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&gt;Элайджа Вуд&lt;/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&gt;Ханна Маркс&lt;/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actors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series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504" name="HMTL…"/>
          <p:cNvSpPr txBox="1"/>
          <p:nvPr/>
        </p:nvSpPr>
        <p:spPr>
          <a:xfrm>
            <a:off x="1139770" y="9055531"/>
            <a:ext cx="12007156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HMTL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div </a:t>
            </a:r>
            <a:r>
              <a:t>class=</a:t>
            </a:r>
            <a:r>
              <a:rPr>
                <a:solidFill>
                  <a:srgbClr val="018001"/>
                </a:solidFill>
              </a:rPr>
              <a:t>"</a:t>
            </a:r>
            <a:endParaRPr>
              <a:solidFill>
                <a:srgbClr val="018001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series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series_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closed" </a:t>
            </a:r>
            <a:r>
              <a:rPr>
                <a:solidFill>
                  <a:srgbClr val="0432FF"/>
                </a:solidFill>
              </a:rPr>
              <a:t>data-id=</a:t>
            </a:r>
            <a:r>
              <a:t>"123"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  <a:r>
              <a:t>Холистическое детективное агентство Дирка Джентли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0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Прямоугольник 5"/>
          <p:cNvSpPr txBox="1"/>
          <p:nvPr/>
        </p:nvSpPr>
        <p:spPr>
          <a:xfrm>
            <a:off x="1014373" y="955379"/>
            <a:ext cx="1683689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Создающие конструкции</a:t>
            </a:r>
          </a:p>
        </p:txBody>
      </p:sp>
      <p:sp>
        <p:nvSpPr>
          <p:cNvPr id="509" name="XSLT…"/>
          <p:cNvSpPr txBox="1"/>
          <p:nvPr/>
        </p:nvSpPr>
        <p:spPr>
          <a:xfrm>
            <a:off x="16103020" y="2107508"/>
            <a:ext cx="7316280" cy="833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XSLT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="series"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xsl:attribute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="class"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series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xsl:text</a:t>
            </a:r>
            <a:r>
              <a:t>&gt;</a:t>
            </a:r>
            <a:r>
              <a:t> series_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xsl:text</a:t>
            </a:r>
            <a:r>
              <a:t>&gt;</a:t>
            </a: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    </a:t>
            </a:r>
            <a:r>
              <a:rPr b="0"/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="@status"</a:t>
            </a:r>
            <a:r>
              <a:rPr b="0"/>
              <a:t>/&gt;</a:t>
            </a:r>
            <a:endParaRPr b="0"/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xsl:attribute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xsl:attribute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="data-id"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    </a:t>
            </a:r>
            <a:r>
              <a:rPr b="0"/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="@id"</a:t>
            </a:r>
            <a:r>
              <a:rPr b="0"/>
              <a:t>/&gt;</a:t>
            </a:r>
            <a:endParaRPr b="0"/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xsl:attribute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    </a:t>
            </a:r>
            <a:r>
              <a:rPr b="0"/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="title"</a:t>
            </a:r>
            <a:r>
              <a:rPr b="0"/>
              <a:t>/&gt;</a:t>
            </a:r>
            <a:endParaRPr b="0"/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510" name="XML…"/>
          <p:cNvSpPr txBox="1"/>
          <p:nvPr/>
        </p:nvSpPr>
        <p:spPr>
          <a:xfrm>
            <a:off x="1118748" y="2077098"/>
            <a:ext cx="12896033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XML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series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="123" </a:t>
            </a:r>
            <a:r>
              <a:rPr>
                <a:solidFill>
                  <a:srgbClr val="0432FF"/>
                </a:solidFill>
              </a:rPr>
              <a:t>status</a:t>
            </a:r>
            <a:r>
              <a:t>="closed"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rating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&lt;</a:t>
            </a:r>
            <a:r>
              <a:rPr>
                <a:solidFill>
                  <a:srgbClr val="011480"/>
                </a:solidFill>
              </a:rPr>
              <a:t>agency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="IMDB"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rPr>
                <a:solidFill>
                  <a:srgbClr val="018001"/>
                </a:solidFill>
              </a:rPr>
              <a:t>="8.3"</a:t>
            </a:r>
            <a:r>
              <a:rPr b="0"/>
              <a:t>/&gt;</a:t>
            </a:r>
            <a:endParaRPr b="0"/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agency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="Kinopoisk"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t>="8.1"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rating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&gt;Холистическое детективное агентство Дирка Джентли&lt;/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actors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&gt;Сэмюэл Барнетт&lt;/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&gt;Элайджа Вуд&lt;/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&gt;Ханна Маркс&lt;/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actors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series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511" name="HMTL…"/>
          <p:cNvSpPr txBox="1"/>
          <p:nvPr/>
        </p:nvSpPr>
        <p:spPr>
          <a:xfrm>
            <a:off x="1139770" y="9055531"/>
            <a:ext cx="12007156" cy="393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HMTL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div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"series series_closed" </a:t>
            </a:r>
            <a:r>
              <a:rPr>
                <a:solidFill>
                  <a:srgbClr val="0432FF"/>
                </a:solidFill>
              </a:rPr>
              <a:t>data-id=</a:t>
            </a:r>
            <a:r>
              <a:t>"123"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  <a:r>
              <a:t>Холистическое детективное агентство Дирка Джентли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1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Вызывающие конструкции</a:t>
            </a:r>
          </a:p>
        </p:txBody>
      </p:sp>
      <p:sp>
        <p:nvSpPr>
          <p:cNvPr id="5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7" name="&lt;xsl:apply-templates select=«node»/&gt;…"/>
          <p:cNvSpPr txBox="1"/>
          <p:nvPr/>
        </p:nvSpPr>
        <p:spPr>
          <a:xfrm>
            <a:off x="1270538" y="2855858"/>
            <a:ext cx="15366364" cy="1046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xsl:apply-templates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=«node»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Применит шаблон к указанному набору элементов </a:t>
            </a: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xsl:call-template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=«template-name"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Применит шаблон с указанным именем и текущим  контекстом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xsl:apply-imports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Применит к текущему контексту шаблоны, которые были подключены из внешних файлов, но переопределены локальными шаблонами.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apply-templates</a:t>
            </a:r>
          </a:p>
        </p:txBody>
      </p:sp>
      <p:sp>
        <p:nvSpPr>
          <p:cNvPr id="521" name="XSLT…"/>
          <p:cNvSpPr txBox="1"/>
          <p:nvPr/>
        </p:nvSpPr>
        <p:spPr>
          <a:xfrm>
            <a:off x="14527183" y="2079862"/>
            <a:ext cx="8821639" cy="873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XSLT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="series"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    </a:t>
            </a:r>
            <a:r>
              <a:rPr b="0"/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="title"</a:t>
            </a:r>
            <a:r>
              <a:rPr b="0"/>
              <a:t>/&gt;</a:t>
            </a:r>
            <a:endParaRPr b="0"/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xsl:apply-templates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="actors/actor"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="actor"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="."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522" name="XML…"/>
          <p:cNvSpPr txBox="1"/>
          <p:nvPr/>
        </p:nvSpPr>
        <p:spPr>
          <a:xfrm>
            <a:off x="1118748" y="2077098"/>
            <a:ext cx="8778330" cy="78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XML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series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="123" </a:t>
            </a:r>
            <a:r>
              <a:rPr>
                <a:solidFill>
                  <a:srgbClr val="0432FF"/>
                </a:solidFill>
              </a:rPr>
              <a:t>status</a:t>
            </a:r>
            <a:r>
              <a:t>="closed"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t>rating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agensy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="IMDB"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t>="8.3"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agensy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="Kinopoisk"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t>="8.1"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&lt;/</a:t>
            </a:r>
            <a:r>
              <a:t>rating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&gt;ХДА Дирка Джентли&lt;/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t>actors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&lt;</a:t>
            </a:r>
            <a:r>
              <a:rPr>
                <a:solidFill>
                  <a:srgbClr val="011480"/>
                </a:solidFill>
              </a:rPr>
              <a:t>actor </a:t>
            </a:r>
            <a:r>
              <a:rPr>
                <a:solidFill>
                  <a:srgbClr val="0432FF"/>
                </a:solidFill>
              </a:rPr>
              <a:t>type</a:t>
            </a:r>
            <a:r>
              <a:rPr>
                <a:solidFill>
                  <a:srgbClr val="018001"/>
                </a:solidFill>
              </a:rPr>
              <a:t>="main"</a:t>
            </a:r>
            <a:r>
              <a:rPr b="0"/>
              <a:t>&gt;Сэмюэл Барнетт&lt;/</a:t>
            </a:r>
            <a:r>
              <a:rPr>
                <a:solidFill>
                  <a:srgbClr val="011480"/>
                </a:solidFill>
              </a:rPr>
              <a:t>actor</a:t>
            </a:r>
            <a:r>
              <a:rPr b="0"/>
              <a:t>&gt;</a:t>
            </a:r>
            <a:endParaRPr b="0"/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&lt;</a:t>
            </a:r>
            <a:r>
              <a:rPr>
                <a:solidFill>
                  <a:srgbClr val="011480"/>
                </a:solidFill>
              </a:rPr>
              <a:t>actor </a:t>
            </a:r>
            <a:r>
              <a:rPr>
                <a:solidFill>
                  <a:srgbClr val="0432FF"/>
                </a:solidFill>
              </a:rPr>
              <a:t>type</a:t>
            </a:r>
            <a:r>
              <a:rPr>
                <a:solidFill>
                  <a:srgbClr val="018001"/>
                </a:solidFill>
              </a:rPr>
              <a:t>="main"</a:t>
            </a:r>
            <a:r>
              <a:rPr b="0"/>
              <a:t>&gt;Элайджа Вуд&lt;/</a:t>
            </a:r>
            <a:r>
              <a:rPr>
                <a:solidFill>
                  <a:srgbClr val="011480"/>
                </a:solidFill>
              </a:rPr>
              <a:t>actor</a:t>
            </a:r>
            <a:r>
              <a:rPr b="0"/>
              <a:t>&gt;</a:t>
            </a:r>
            <a:endParaRPr b="0"/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&lt;</a:t>
            </a:r>
            <a:r>
              <a:rPr>
                <a:solidFill>
                  <a:srgbClr val="011480"/>
                </a:solidFill>
              </a:rPr>
              <a:t>actor </a:t>
            </a:r>
            <a:r>
              <a:rPr>
                <a:solidFill>
                  <a:srgbClr val="0432FF"/>
                </a:solidFill>
              </a:rPr>
              <a:t>type</a:t>
            </a:r>
            <a:r>
              <a:rPr>
                <a:solidFill>
                  <a:srgbClr val="018001"/>
                </a:solidFill>
              </a:rPr>
              <a:t>="main"</a:t>
            </a:r>
            <a:r>
              <a:rPr b="0"/>
              <a:t>&gt;Ханна Маркс&lt;/</a:t>
            </a:r>
            <a:r>
              <a:rPr>
                <a:solidFill>
                  <a:srgbClr val="011480"/>
                </a:solidFill>
              </a:rPr>
              <a:t>actor</a:t>
            </a:r>
            <a:r>
              <a:rPr b="0"/>
              <a:t>&gt;</a:t>
            </a:r>
            <a:endParaRPr b="0"/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actor </a:t>
            </a:r>
            <a:r>
              <a:rPr>
                <a:solidFill>
                  <a:srgbClr val="0432FF"/>
                </a:solidFill>
              </a:rPr>
              <a:t>type</a:t>
            </a:r>
            <a:r>
              <a:t>="supporting"</a:t>
            </a:r>
            <a:r>
              <a:rPr b="0">
                <a:solidFill>
                  <a:srgbClr val="000000"/>
                </a:solidFill>
              </a:rPr>
              <a:t>&gt;Вив Ликок&lt;/</a:t>
            </a:r>
            <a:r>
              <a:rPr>
                <a:solidFill>
                  <a:srgbClr val="011480"/>
                </a:solidFill>
              </a:rPr>
              <a:t>actor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&lt;/</a:t>
            </a:r>
            <a:r>
              <a:t>actors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series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23" name="HMTL…"/>
          <p:cNvSpPr txBox="1"/>
          <p:nvPr/>
        </p:nvSpPr>
        <p:spPr>
          <a:xfrm>
            <a:off x="1139770" y="9055531"/>
            <a:ext cx="5732376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HMTL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  <a:r>
              <a:t>ХДА Дирка Джентли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ul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Сэмюэл Барнетт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Элайджа Вуд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Ханна Маркс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&lt;/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2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call-templates</a:t>
            </a:r>
          </a:p>
        </p:txBody>
      </p:sp>
      <p:sp>
        <p:nvSpPr>
          <p:cNvPr id="528" name="XSLT…"/>
          <p:cNvSpPr txBox="1"/>
          <p:nvPr/>
        </p:nvSpPr>
        <p:spPr>
          <a:xfrm>
            <a:off x="14527183" y="2079862"/>
            <a:ext cx="9231698" cy="1102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XSLT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="series"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    </a:t>
            </a:r>
            <a:r>
              <a:rPr b="0"/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="title"</a:t>
            </a:r>
            <a:r>
              <a:rPr b="0"/>
              <a:t>/&gt;</a:t>
            </a:r>
            <a:endParaRPr b="0"/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xsl:apply-templats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="actors/actor"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="actor"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xsl:call-template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="actor-name"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="actor-name"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="."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29" name="XML…"/>
          <p:cNvSpPr txBox="1"/>
          <p:nvPr/>
        </p:nvSpPr>
        <p:spPr>
          <a:xfrm>
            <a:off x="1118748" y="2077098"/>
            <a:ext cx="8778330" cy="78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XML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series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="123" </a:t>
            </a:r>
            <a:r>
              <a:rPr>
                <a:solidFill>
                  <a:srgbClr val="0432FF"/>
                </a:solidFill>
              </a:rPr>
              <a:t>status</a:t>
            </a:r>
            <a:r>
              <a:t>="closed"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t>rating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agensy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="IMDB"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t>="8.3"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agensy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="Kinopoisk"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t>="8.1"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&lt;/</a:t>
            </a:r>
            <a:r>
              <a:t>rating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&gt;ХДА Дирка Джентли&lt;/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t>actors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&lt;</a:t>
            </a:r>
            <a:r>
              <a:rPr>
                <a:solidFill>
                  <a:srgbClr val="011480"/>
                </a:solidFill>
              </a:rPr>
              <a:t>actor </a:t>
            </a:r>
            <a:r>
              <a:rPr>
                <a:solidFill>
                  <a:srgbClr val="0432FF"/>
                </a:solidFill>
              </a:rPr>
              <a:t>type</a:t>
            </a:r>
            <a:r>
              <a:rPr>
                <a:solidFill>
                  <a:srgbClr val="018001"/>
                </a:solidFill>
              </a:rPr>
              <a:t>="main"</a:t>
            </a:r>
            <a:r>
              <a:rPr b="0"/>
              <a:t>&gt;Сэмюэл Барнетт&lt;/</a:t>
            </a:r>
            <a:r>
              <a:rPr>
                <a:solidFill>
                  <a:srgbClr val="011480"/>
                </a:solidFill>
              </a:rPr>
              <a:t>actor</a:t>
            </a:r>
            <a:r>
              <a:rPr b="0"/>
              <a:t>&gt;</a:t>
            </a:r>
            <a:endParaRPr b="0"/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&lt;</a:t>
            </a:r>
            <a:r>
              <a:rPr>
                <a:solidFill>
                  <a:srgbClr val="011480"/>
                </a:solidFill>
              </a:rPr>
              <a:t>actor </a:t>
            </a:r>
            <a:r>
              <a:rPr>
                <a:solidFill>
                  <a:srgbClr val="0432FF"/>
                </a:solidFill>
              </a:rPr>
              <a:t>type</a:t>
            </a:r>
            <a:r>
              <a:rPr>
                <a:solidFill>
                  <a:srgbClr val="018001"/>
                </a:solidFill>
              </a:rPr>
              <a:t>="main"</a:t>
            </a:r>
            <a:r>
              <a:rPr b="0"/>
              <a:t>&gt;Элайджа Вуд&lt;/</a:t>
            </a:r>
            <a:r>
              <a:rPr>
                <a:solidFill>
                  <a:srgbClr val="011480"/>
                </a:solidFill>
              </a:rPr>
              <a:t>actor</a:t>
            </a:r>
            <a:r>
              <a:rPr b="0"/>
              <a:t>&gt;</a:t>
            </a:r>
            <a:endParaRPr b="0"/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&lt;</a:t>
            </a:r>
            <a:r>
              <a:rPr>
                <a:solidFill>
                  <a:srgbClr val="011480"/>
                </a:solidFill>
              </a:rPr>
              <a:t>actor </a:t>
            </a:r>
            <a:r>
              <a:rPr>
                <a:solidFill>
                  <a:srgbClr val="0432FF"/>
                </a:solidFill>
              </a:rPr>
              <a:t>type</a:t>
            </a:r>
            <a:r>
              <a:rPr>
                <a:solidFill>
                  <a:srgbClr val="018001"/>
                </a:solidFill>
              </a:rPr>
              <a:t>="main"</a:t>
            </a:r>
            <a:r>
              <a:rPr b="0"/>
              <a:t>&gt;Ханна Маркс&lt;/</a:t>
            </a:r>
            <a:r>
              <a:rPr>
                <a:solidFill>
                  <a:srgbClr val="011480"/>
                </a:solidFill>
              </a:rPr>
              <a:t>actor</a:t>
            </a:r>
            <a:r>
              <a:rPr b="0"/>
              <a:t>&gt;</a:t>
            </a:r>
            <a:endParaRPr b="0"/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actor </a:t>
            </a:r>
            <a:r>
              <a:rPr>
                <a:solidFill>
                  <a:srgbClr val="0432FF"/>
                </a:solidFill>
              </a:rPr>
              <a:t>type</a:t>
            </a:r>
            <a:r>
              <a:t>="supporting"</a:t>
            </a:r>
            <a:r>
              <a:rPr b="0">
                <a:solidFill>
                  <a:srgbClr val="000000"/>
                </a:solidFill>
              </a:rPr>
              <a:t>&gt;Вив Ликок&lt;/</a:t>
            </a:r>
            <a:r>
              <a:rPr>
                <a:solidFill>
                  <a:srgbClr val="011480"/>
                </a:solidFill>
              </a:rPr>
              <a:t>actor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&lt;/</a:t>
            </a:r>
            <a:r>
              <a:t>actors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series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30" name="HMTL…"/>
          <p:cNvSpPr txBox="1"/>
          <p:nvPr/>
        </p:nvSpPr>
        <p:spPr>
          <a:xfrm>
            <a:off x="1139770" y="9055531"/>
            <a:ext cx="5732376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HMTL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  <a:r>
              <a:t>ХДА Дирка Джентли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ul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Сэмюэл Барнетт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Элайджа Вуд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Ханна Маркс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&lt;/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apply-templates режимы</a:t>
            </a:r>
          </a:p>
        </p:txBody>
      </p:sp>
      <p:sp>
        <p:nvSpPr>
          <p:cNvPr id="537" name="XSLT…"/>
          <p:cNvSpPr txBox="1"/>
          <p:nvPr/>
        </p:nvSpPr>
        <p:spPr>
          <a:xfrm>
            <a:off x="13863673" y="2135155"/>
            <a:ext cx="9443592" cy="1275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XSLT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="series"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xsl:apply-templates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="actors/actor"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="actor"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xsl:attribute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="class"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xsl:apply-templates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="." </a:t>
            </a:r>
            <a:endParaRPr>
              <a:solidFill>
                <a:srgbClr val="018001"/>
              </a:solidFill>
            </a:endParaR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                 </a:t>
            </a:r>
            <a:r>
              <a:rPr>
                <a:solidFill>
                  <a:srgbClr val="0432FF"/>
                </a:solidFill>
              </a:rPr>
              <a:t>mode</a:t>
            </a:r>
            <a:r>
              <a:t>="actor-class=name"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xsl:attribute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="."</a:t>
            </a:r>
            <a:r>
              <a:rPr b="0">
                <a:solidFill>
                  <a:srgbClr val="000000"/>
                </a:solidFill>
              </a:rPr>
              <a:t>/&gt;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li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="actor" </a:t>
            </a:r>
            <a:endParaRPr>
              <a:solidFill>
                <a:srgbClr val="018001"/>
              </a:solidFill>
            </a:endParaR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</a:t>
            </a:r>
            <a:r>
              <a:rPr>
                <a:solidFill>
                  <a:srgbClr val="0432FF"/>
                </a:solidFill>
              </a:rPr>
              <a:t>mode</a:t>
            </a:r>
            <a:r>
              <a:t>="actor-class=name"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xsl:text</a:t>
            </a:r>
            <a:r>
              <a:rPr b="0">
                <a:solidFill>
                  <a:srgbClr val="000000"/>
                </a:solidFill>
              </a:rPr>
              <a:t>&gt;</a:t>
            </a:r>
            <a:r>
              <a:rPr b="0">
                <a:solidFill>
                  <a:srgbClr val="000000"/>
                </a:solidFill>
              </a:rPr>
              <a:t>main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xsl:text</a:t>
            </a:r>
            <a:r>
              <a:rPr b="0">
                <a:solidFill>
                  <a:srgbClr val="000000"/>
                </a:solidFill>
              </a:rPr>
              <a:t>&gt;</a:t>
            </a:r>
            <a:r>
              <a:rPr b="0">
                <a:solidFill>
                  <a:srgbClr val="000000"/>
                </a:solidFill>
              </a:rPr>
              <a:t>    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t>="actor[@type = 'supporting']" </a:t>
            </a: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</a:t>
            </a:r>
            <a:r>
              <a:rPr>
                <a:solidFill>
                  <a:srgbClr val="0432FF"/>
                </a:solidFill>
              </a:rPr>
              <a:t>mode</a:t>
            </a:r>
            <a:r>
              <a:t>="actor-class=name"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xsl:text</a:t>
            </a:r>
            <a:r>
              <a:t>&gt;</a:t>
            </a:r>
            <a:r>
              <a:t>supporting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xsl:text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38" name="XML…"/>
          <p:cNvSpPr txBox="1"/>
          <p:nvPr/>
        </p:nvSpPr>
        <p:spPr>
          <a:xfrm>
            <a:off x="1118748" y="2077098"/>
            <a:ext cx="8778330" cy="78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XML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series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="123" </a:t>
            </a:r>
            <a:r>
              <a:rPr>
                <a:solidFill>
                  <a:srgbClr val="0432FF"/>
                </a:solidFill>
              </a:rPr>
              <a:t>status</a:t>
            </a:r>
            <a:r>
              <a:t>="closed"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t>rating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agensy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="IMDB"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t>="8.3"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agensy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="Kinopoisk"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t>="8.1"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&lt;/</a:t>
            </a:r>
            <a:r>
              <a:t>rating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&gt;ХДА Дирка Джентли&lt;/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t>actors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&lt;</a:t>
            </a:r>
            <a:r>
              <a:rPr>
                <a:solidFill>
                  <a:srgbClr val="011480"/>
                </a:solidFill>
              </a:rPr>
              <a:t>actor </a:t>
            </a:r>
            <a:r>
              <a:rPr>
                <a:solidFill>
                  <a:srgbClr val="0432FF"/>
                </a:solidFill>
              </a:rPr>
              <a:t>type</a:t>
            </a:r>
            <a:r>
              <a:rPr>
                <a:solidFill>
                  <a:srgbClr val="018001"/>
                </a:solidFill>
              </a:rPr>
              <a:t>="main"</a:t>
            </a:r>
            <a:r>
              <a:rPr b="0"/>
              <a:t>&gt;Сэмюэл Барнетт&lt;/</a:t>
            </a:r>
            <a:r>
              <a:rPr>
                <a:solidFill>
                  <a:srgbClr val="011480"/>
                </a:solidFill>
              </a:rPr>
              <a:t>actor</a:t>
            </a:r>
            <a:r>
              <a:rPr b="0"/>
              <a:t>&gt;</a:t>
            </a:r>
            <a:endParaRPr b="0"/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&lt;</a:t>
            </a:r>
            <a:r>
              <a:rPr>
                <a:solidFill>
                  <a:srgbClr val="011480"/>
                </a:solidFill>
              </a:rPr>
              <a:t>actor </a:t>
            </a:r>
            <a:r>
              <a:rPr>
                <a:solidFill>
                  <a:srgbClr val="0432FF"/>
                </a:solidFill>
              </a:rPr>
              <a:t>type</a:t>
            </a:r>
            <a:r>
              <a:rPr>
                <a:solidFill>
                  <a:srgbClr val="018001"/>
                </a:solidFill>
              </a:rPr>
              <a:t>="main"</a:t>
            </a:r>
            <a:r>
              <a:rPr b="0"/>
              <a:t>&gt;Элайджа Вуд&lt;/</a:t>
            </a:r>
            <a:r>
              <a:rPr>
                <a:solidFill>
                  <a:srgbClr val="011480"/>
                </a:solidFill>
              </a:rPr>
              <a:t>actor</a:t>
            </a:r>
            <a:r>
              <a:rPr b="0"/>
              <a:t>&gt;</a:t>
            </a:r>
            <a:endParaRPr b="0"/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&lt;</a:t>
            </a:r>
            <a:r>
              <a:rPr>
                <a:solidFill>
                  <a:srgbClr val="011480"/>
                </a:solidFill>
              </a:rPr>
              <a:t>actor </a:t>
            </a:r>
            <a:r>
              <a:rPr>
                <a:solidFill>
                  <a:srgbClr val="0432FF"/>
                </a:solidFill>
              </a:rPr>
              <a:t>type</a:t>
            </a:r>
            <a:r>
              <a:rPr>
                <a:solidFill>
                  <a:srgbClr val="018001"/>
                </a:solidFill>
              </a:rPr>
              <a:t>="main"</a:t>
            </a:r>
            <a:r>
              <a:rPr b="0"/>
              <a:t>&gt;Ханна Маркс&lt;/</a:t>
            </a:r>
            <a:r>
              <a:rPr>
                <a:solidFill>
                  <a:srgbClr val="011480"/>
                </a:solidFill>
              </a:rPr>
              <a:t>actor</a:t>
            </a:r>
            <a:r>
              <a:rPr b="0"/>
              <a:t>&gt;</a:t>
            </a:r>
            <a:endParaRPr b="0"/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actor </a:t>
            </a:r>
            <a:r>
              <a:rPr>
                <a:solidFill>
                  <a:srgbClr val="0432FF"/>
                </a:solidFill>
              </a:rPr>
              <a:t>type</a:t>
            </a:r>
            <a:r>
              <a:t>="supporting"</a:t>
            </a:r>
            <a:r>
              <a:rPr b="0">
                <a:solidFill>
                  <a:srgbClr val="000000"/>
                </a:solidFill>
              </a:rPr>
              <a:t>&gt;Вив Ликок&lt;/</a:t>
            </a:r>
            <a:r>
              <a:rPr>
                <a:solidFill>
                  <a:srgbClr val="011480"/>
                </a:solidFill>
              </a:rPr>
              <a:t>actor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&lt;/</a:t>
            </a:r>
            <a:r>
              <a:t>actors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series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39" name="HMTL…"/>
          <p:cNvSpPr txBox="1"/>
          <p:nvPr/>
        </p:nvSpPr>
        <p:spPr>
          <a:xfrm>
            <a:off x="1139770" y="9055531"/>
            <a:ext cx="7085038" cy="640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HMTL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ul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"main"</a:t>
            </a:r>
            <a:r>
              <a:t>&gt;</a:t>
            </a:r>
            <a:r>
              <a:t>Сэмюэл Барнетт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&lt;</a:t>
            </a:r>
            <a:r>
              <a:rPr>
                <a:solidFill>
                  <a:srgbClr val="011480"/>
                </a:solidFill>
              </a:rPr>
              <a:t>li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rPr>
                <a:solidFill>
                  <a:srgbClr val="018001"/>
                </a:solidFill>
              </a:rPr>
              <a:t>"main"</a:t>
            </a:r>
            <a:r>
              <a:rPr b="0"/>
              <a:t>&gt;</a:t>
            </a:r>
            <a:r>
              <a:rPr b="0"/>
              <a:t>Элайджа Вуд</a:t>
            </a:r>
            <a:r>
              <a:rPr b="0"/>
              <a:t>&lt;/</a:t>
            </a:r>
            <a:r>
              <a:rPr>
                <a:solidFill>
                  <a:srgbClr val="011480"/>
                </a:solidFill>
              </a:rPr>
              <a:t>li</a:t>
            </a:r>
            <a:r>
              <a:rPr b="0"/>
              <a:t>&gt;</a:t>
            </a:r>
            <a:endParaRPr b="0"/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&lt;</a:t>
            </a:r>
            <a:r>
              <a:rPr>
                <a:solidFill>
                  <a:srgbClr val="011480"/>
                </a:solidFill>
              </a:rPr>
              <a:t>li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rPr>
                <a:solidFill>
                  <a:srgbClr val="018001"/>
                </a:solidFill>
              </a:rPr>
              <a:t>"main"</a:t>
            </a:r>
            <a:r>
              <a:rPr b="0"/>
              <a:t>&gt;</a:t>
            </a:r>
            <a:r>
              <a:rPr b="0"/>
              <a:t>Ханна Маркс</a:t>
            </a:r>
            <a:r>
              <a:rPr b="0"/>
              <a:t>&lt;/</a:t>
            </a:r>
            <a:r>
              <a:rPr>
                <a:solidFill>
                  <a:srgbClr val="011480"/>
                </a:solidFill>
              </a:rPr>
              <a:t>li</a:t>
            </a:r>
            <a:r>
              <a:rPr b="0"/>
              <a:t>&gt;</a:t>
            </a:r>
            <a:endParaRPr b="0"/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li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"supporting"</a:t>
            </a:r>
            <a:r>
              <a:rPr b="0">
                <a:solidFill>
                  <a:srgbClr val="000000"/>
                </a:solidFill>
              </a:rPr>
              <a:t>&gt;</a:t>
            </a:r>
            <a:r>
              <a:rPr b="0">
                <a:solidFill>
                  <a:srgbClr val="000000"/>
                </a:solidFill>
              </a:rPr>
              <a:t>Вив Ликок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li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&lt;/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apply-templates параметры</a:t>
            </a:r>
          </a:p>
        </p:txBody>
      </p:sp>
      <p:sp>
        <p:nvSpPr>
          <p:cNvPr id="544" name="XSLT…"/>
          <p:cNvSpPr txBox="1"/>
          <p:nvPr/>
        </p:nvSpPr>
        <p:spPr>
          <a:xfrm>
            <a:off x="10877877" y="2161945"/>
            <a:ext cx="10570989" cy="825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XSLT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t>="/doc/numbers"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xsl:apply-templates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="number"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xsl:with-param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="code"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="countryCode"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&lt;/</a:t>
            </a:r>
            <a:r>
              <a:t>xsl:apply-templates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="number"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xsl:param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="code"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="'+1'"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sz="28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="$code"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="."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545" name="XML…"/>
          <p:cNvSpPr txBox="1"/>
          <p:nvPr/>
        </p:nvSpPr>
        <p:spPr>
          <a:xfrm>
            <a:off x="1118748" y="2077098"/>
            <a:ext cx="7060110" cy="833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XML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doc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t>numbers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countryCode</a:t>
            </a:r>
            <a:r>
              <a:rPr b="0">
                <a:solidFill>
                  <a:srgbClr val="000000"/>
                </a:solidFill>
              </a:rPr>
              <a:t>&gt;+7&lt;/</a:t>
            </a:r>
            <a:r>
              <a:t>countryCode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number</a:t>
            </a:r>
            <a:r>
              <a:t>&gt;(926) 123-45-67&lt;/</a:t>
            </a:r>
            <a:r>
              <a:rPr b="1">
                <a:solidFill>
                  <a:srgbClr val="011480"/>
                </a:solidFill>
              </a:rPr>
              <a:t>number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number</a:t>
            </a:r>
            <a:r>
              <a:t>&gt;(905) 897-45-43&lt;/</a:t>
            </a:r>
            <a:r>
              <a:rPr b="1">
                <a:solidFill>
                  <a:srgbClr val="011480"/>
                </a:solidFill>
              </a:rPr>
              <a:t>number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&lt;/</a:t>
            </a:r>
            <a:r>
              <a:t>numbers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t>numbers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countryCode</a:t>
            </a:r>
            <a:r>
              <a:rPr b="0">
                <a:solidFill>
                  <a:srgbClr val="000000"/>
                </a:solidFill>
              </a:rPr>
              <a:t>&gt;+2&lt;/</a:t>
            </a:r>
            <a:r>
              <a:t>countryCode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number</a:t>
            </a:r>
            <a:r>
              <a:t>&gt;(2345) 09-89-87&lt;/</a:t>
            </a:r>
            <a:r>
              <a:rPr b="1">
                <a:solidFill>
                  <a:srgbClr val="011480"/>
                </a:solidFill>
              </a:rPr>
              <a:t>number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number</a:t>
            </a:r>
            <a:r>
              <a:t>&gt;(2365) 87-66-12&lt;/</a:t>
            </a:r>
            <a:r>
              <a:rPr b="1">
                <a:solidFill>
                  <a:srgbClr val="011480"/>
                </a:solidFill>
              </a:rPr>
              <a:t>number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&lt;/</a:t>
            </a:r>
            <a:r>
              <a:t>numbers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doc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46" name="HMTL…"/>
          <p:cNvSpPr txBox="1"/>
          <p:nvPr/>
        </p:nvSpPr>
        <p:spPr>
          <a:xfrm>
            <a:off x="1139770" y="8992031"/>
            <a:ext cx="4700253" cy="967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HMTL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ul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+7(926) 123-45-67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+7(905) 897-45-43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&lt;/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+2(2345) 09-89-87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+2(2365) 87-66-12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&lt;/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 sz="2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 sz="2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 sz="2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2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2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2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Управляющие конструкции for-each</a:t>
            </a:r>
          </a:p>
        </p:txBody>
      </p:sp>
      <p:sp>
        <p:nvSpPr>
          <p:cNvPr id="551" name="XSLT…"/>
          <p:cNvSpPr txBox="1"/>
          <p:nvPr/>
        </p:nvSpPr>
        <p:spPr>
          <a:xfrm>
            <a:off x="16103020" y="2107508"/>
            <a:ext cx="7940242" cy="78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XSLT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="series"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</a:t>
            </a:r>
            <a:r>
              <a:t>       &lt;</a:t>
            </a:r>
            <a:r>
              <a:t>h3</a:t>
            </a:r>
            <a:r>
              <a:t>&gt;</a:t>
            </a: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    </a:t>
            </a:r>
            <a:r>
              <a:rPr b="0"/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="title"</a:t>
            </a:r>
            <a:r>
              <a:rPr b="0"/>
              <a:t>/&gt;</a:t>
            </a:r>
            <a:endParaRPr b="0"/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xsl:for-each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t>="actors/actor"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            </a:t>
            </a:r>
            <a:r>
              <a:rPr b="0"/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="."</a:t>
            </a:r>
            <a:r>
              <a:rPr b="0"/>
              <a:t>/&gt;</a:t>
            </a:r>
            <a:endParaRPr b="0"/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xsl:for-each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552" name="XML…"/>
          <p:cNvSpPr txBox="1"/>
          <p:nvPr/>
        </p:nvSpPr>
        <p:spPr>
          <a:xfrm>
            <a:off x="1118748" y="2077098"/>
            <a:ext cx="12896033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XML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series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="123" </a:t>
            </a:r>
            <a:r>
              <a:rPr>
                <a:solidFill>
                  <a:srgbClr val="0432FF"/>
                </a:solidFill>
              </a:rPr>
              <a:t>status</a:t>
            </a:r>
            <a:r>
              <a:t>="closed"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rating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&lt;</a:t>
            </a:r>
            <a:r>
              <a:rPr>
                <a:solidFill>
                  <a:srgbClr val="011480"/>
                </a:solidFill>
              </a:rPr>
              <a:t>agency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="IMDB"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rPr>
                <a:solidFill>
                  <a:srgbClr val="018001"/>
                </a:solidFill>
              </a:rPr>
              <a:t>="8.3"</a:t>
            </a:r>
            <a:r>
              <a:rPr b="0"/>
              <a:t>/&gt;</a:t>
            </a:r>
            <a:endParaRPr b="0"/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agency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="Kinopoisk"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t>="8.1"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rating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&gt;Холистическое детективное агентство Дирка Джентли&lt;/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actors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&gt;Сэмюэл Барнетт&lt;/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&gt;Элайджа Вуд&lt;/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&gt;Ханна Маркс&lt;/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actors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series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553" name="HMTL…"/>
          <p:cNvSpPr txBox="1"/>
          <p:nvPr/>
        </p:nvSpPr>
        <p:spPr>
          <a:xfrm>
            <a:off x="1139770" y="9055531"/>
            <a:ext cx="12007156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HMTL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  <a:r>
              <a:t>Холистическое детективное агентство Дирка Джентли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ul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Сэмюэл Барнетт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Элайджа Вуд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Ханна Маркс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&lt;/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5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Управляющие конструкции for-each</a:t>
            </a:r>
          </a:p>
        </p:txBody>
      </p:sp>
      <p:sp>
        <p:nvSpPr>
          <p:cNvPr id="558" name="XSLT…"/>
          <p:cNvSpPr txBox="1"/>
          <p:nvPr/>
        </p:nvSpPr>
        <p:spPr>
          <a:xfrm>
            <a:off x="14817900" y="2107508"/>
            <a:ext cx="10485771" cy="868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XSLT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="series"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    </a:t>
            </a:r>
            <a:r>
              <a:rPr b="0"/>
              <a:t>&lt;</a:t>
            </a:r>
            <a:r>
              <a:rPr>
                <a:solidFill>
                  <a:srgbClr val="011480"/>
                </a:solidFill>
              </a:rP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="title"</a:t>
            </a:r>
            <a:r>
              <a:rPr b="0"/>
              <a:t>/&gt;</a:t>
            </a:r>
            <a:endParaRPr b="0"/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xsl:apply-templates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="actors/actor"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="actor"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="."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59" name="XML…"/>
          <p:cNvSpPr txBox="1"/>
          <p:nvPr/>
        </p:nvSpPr>
        <p:spPr>
          <a:xfrm>
            <a:off x="1118748" y="2077098"/>
            <a:ext cx="12896033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XML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series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="123" </a:t>
            </a:r>
            <a:r>
              <a:rPr>
                <a:solidFill>
                  <a:srgbClr val="0432FF"/>
                </a:solidFill>
              </a:rPr>
              <a:t>status</a:t>
            </a:r>
            <a:r>
              <a:t>="closed"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rating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&lt;</a:t>
            </a:r>
            <a:r>
              <a:rPr>
                <a:solidFill>
                  <a:srgbClr val="011480"/>
                </a:solidFill>
              </a:rPr>
              <a:t>agency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="IMDB"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rPr>
                <a:solidFill>
                  <a:srgbClr val="018001"/>
                </a:solidFill>
              </a:rPr>
              <a:t>="8.3"</a:t>
            </a:r>
            <a:r>
              <a:rPr b="0"/>
              <a:t>/&gt;</a:t>
            </a:r>
            <a:endParaRPr b="0"/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agency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="Kinopoisk"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t>="8.1"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rating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&gt;Холистическое детективное агентство Дирка Джентли&lt;/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actors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&gt;Сэмюэл Барнетт&lt;/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&gt;Элайджа Вуд&lt;/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&gt;Ханна Маркс&lt;/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actors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series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560" name="HMTL…"/>
          <p:cNvSpPr txBox="1"/>
          <p:nvPr/>
        </p:nvSpPr>
        <p:spPr>
          <a:xfrm>
            <a:off x="1139770" y="9055531"/>
            <a:ext cx="12007156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HMTL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  <a:r>
              <a:t>Холистическое детективное агентство Дирка Джентли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h3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ul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Сэмюэл Барнетт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Элайджа Вуд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Ханна Маркс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&lt;/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6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564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Управляющие конструкции if </a:t>
            </a:r>
          </a:p>
        </p:txBody>
      </p:sp>
      <p:sp>
        <p:nvSpPr>
          <p:cNvPr id="565" name="XSLT…"/>
          <p:cNvSpPr txBox="1"/>
          <p:nvPr/>
        </p:nvSpPr>
        <p:spPr>
          <a:xfrm>
            <a:off x="10048920" y="2141720"/>
            <a:ext cx="14194236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XSLT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="series"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xsl:if </a:t>
            </a:r>
            <a:r>
              <a:rPr>
                <a:solidFill>
                  <a:srgbClr val="0432FF"/>
                </a:solidFill>
              </a:rPr>
              <a:t>test</a:t>
            </a:r>
            <a:r>
              <a:t>="number(rating/agensy[@name =‘IMDB' and@value </a:t>
            </a:r>
            <a:r>
              <a:rPr>
                <a:solidFill>
                  <a:srgbClr val="0432FF"/>
                </a:solidFill>
              </a:rPr>
              <a:t>&amp;gt;</a:t>
            </a:r>
            <a:r>
              <a:t> 8]"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&lt;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&gt;Топчик!&lt;/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xsl:if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566" name="XML…"/>
          <p:cNvSpPr txBox="1"/>
          <p:nvPr/>
        </p:nvSpPr>
        <p:spPr>
          <a:xfrm>
            <a:off x="1118748" y="2077098"/>
            <a:ext cx="8545042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XML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series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="123" </a:t>
            </a:r>
            <a:r>
              <a:rPr>
                <a:solidFill>
                  <a:srgbClr val="0432FF"/>
                </a:solidFill>
              </a:rPr>
              <a:t>status</a:t>
            </a:r>
            <a:r>
              <a:t>="closed"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rating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&lt;</a:t>
            </a:r>
            <a:r>
              <a:rPr>
                <a:solidFill>
                  <a:srgbClr val="011480"/>
                </a:solidFill>
              </a:rPr>
              <a:t>agency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="IMDB"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rPr>
                <a:solidFill>
                  <a:srgbClr val="018001"/>
                </a:solidFill>
              </a:rPr>
              <a:t>="8.3"</a:t>
            </a:r>
            <a:r>
              <a:rPr b="0"/>
              <a:t>/&gt;</a:t>
            </a:r>
            <a:endParaRPr b="0"/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agency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="Kinopoisk"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t>="8.1"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rating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&gt;ХДА Дирка Джентли&lt;/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actors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&gt;Сэмюэл Барнетт&lt;/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&gt;Элайджа Вуд&lt;/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&gt;Ханна Маркс&lt;/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actors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series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567" name="HMTL…"/>
          <p:cNvSpPr txBox="1"/>
          <p:nvPr/>
        </p:nvSpPr>
        <p:spPr>
          <a:xfrm>
            <a:off x="1139770" y="9055531"/>
            <a:ext cx="2974033" cy="520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HMTL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r>
              <a:t>Топчик!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417;p66"/>
          <p:cNvSpPr txBox="1"/>
          <p:nvPr>
            <p:ph type="body" sz="half" idx="1"/>
          </p:nvPr>
        </p:nvSpPr>
        <p:spPr>
          <a:xfrm>
            <a:off x="831199" y="3073266"/>
            <a:ext cx="9535201" cy="9110401"/>
          </a:xfrm>
          <a:prstGeom prst="rect">
            <a:avLst/>
          </a:prstGeom>
        </p:spPr>
        <p:txBody>
          <a:bodyPr/>
          <a:lstStyle/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Нижний слой хранит и обрабатывает данные</a:t>
            </a: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Сервисы формируют JSON или XML</a:t>
            </a: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Интеграционный слой ходит в несколько сервисов и собирает из их ответов общий JSON или XML</a:t>
            </a: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t>Вью ходит напрямую в сервисы либо в интеграционный слой и кладёт ответы в результирующий документ</a:t>
            </a:r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endParaRPr sz="3600"/>
          </a:p>
          <a:p>
            <a:pPr marL="0" indent="0" defTabSz="1828800">
              <a:lnSpc>
                <a:spcPts val="4400"/>
              </a:lnSpc>
              <a:buClrTx/>
              <a:buSzTx/>
              <a:buFontTx/>
              <a:buNone/>
              <a:defRPr sz="3500">
                <a:solidFill>
                  <a:srgbClr val="222A35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pPr>
            <a:r>
              <a:rPr sz="3600"/>
              <a:t>JSON отдаётся как есть, XML трансформируется в HTML</a:t>
            </a:r>
          </a:p>
        </p:txBody>
      </p:sp>
      <p:sp>
        <p:nvSpPr>
          <p:cNvPr id="180" name="Google Shape;419;p66"/>
          <p:cNvSpPr txBox="1"/>
          <p:nvPr>
            <p:ph type="sldNum" sz="quarter" idx="2"/>
          </p:nvPr>
        </p:nvSpPr>
        <p:spPr>
          <a:xfrm>
            <a:off x="23372480" y="12524796"/>
            <a:ext cx="683942" cy="8704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1" name="Google Shape;421;p66" descr="Google Shape;421;p6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44666" y="2323885"/>
            <a:ext cx="1286468" cy="900467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Прямоугольник 5"/>
          <p:cNvSpPr txBox="1"/>
          <p:nvPr/>
        </p:nvSpPr>
        <p:spPr>
          <a:xfrm>
            <a:off x="1014373" y="955379"/>
            <a:ext cx="9004360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XML в hh</a:t>
            </a:r>
          </a:p>
        </p:txBody>
      </p:sp>
      <p:pic>
        <p:nvPicPr>
          <p:cNvPr id="183" name="Chart.png" descr="Char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55400" y="1448318"/>
            <a:ext cx="12293600" cy="1137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571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Управляющие конструкции choose </a:t>
            </a:r>
          </a:p>
        </p:txBody>
      </p:sp>
      <p:sp>
        <p:nvSpPr>
          <p:cNvPr id="572" name="XSLT…"/>
          <p:cNvSpPr txBox="1"/>
          <p:nvPr/>
        </p:nvSpPr>
        <p:spPr>
          <a:xfrm>
            <a:off x="10466097" y="2077098"/>
            <a:ext cx="19638066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XSLT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="series"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xsl:choose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xsl:when </a:t>
            </a:r>
            <a:r>
              <a:rPr>
                <a:solidFill>
                  <a:srgbClr val="0432FF"/>
                </a:solidFill>
              </a:rPr>
              <a:t>test</a:t>
            </a:r>
            <a:r>
              <a:t>="rating/agensy[@name =‘IMDB' and @value </a:t>
            </a:r>
            <a:r>
              <a:rPr>
                <a:solidFill>
                  <a:srgbClr val="0432FF"/>
                </a:solidFill>
              </a:rPr>
              <a:t>&amp;gt;</a:t>
            </a:r>
            <a:r>
              <a:t> 9]"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&lt;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&gt;Топчик!&lt;/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xsl:when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xsl:otherwise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&lt;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&gt;Ну, такое...&lt;/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xsl:otherwise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xsl:choose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573" name="XML…"/>
          <p:cNvSpPr txBox="1"/>
          <p:nvPr/>
        </p:nvSpPr>
        <p:spPr>
          <a:xfrm>
            <a:off x="1118748" y="2077098"/>
            <a:ext cx="8545042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XML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series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="123" </a:t>
            </a:r>
            <a:r>
              <a:rPr>
                <a:solidFill>
                  <a:srgbClr val="0432FF"/>
                </a:solidFill>
              </a:rPr>
              <a:t>status</a:t>
            </a:r>
            <a:r>
              <a:t>="closed"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rating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&lt;</a:t>
            </a:r>
            <a:r>
              <a:rPr>
                <a:solidFill>
                  <a:srgbClr val="011480"/>
                </a:solidFill>
              </a:rPr>
              <a:t>agency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="IMDB"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rPr>
                <a:solidFill>
                  <a:srgbClr val="018001"/>
                </a:solidFill>
              </a:rPr>
              <a:t>="8.3"</a:t>
            </a:r>
            <a:r>
              <a:rPr b="0"/>
              <a:t>/&gt;</a:t>
            </a:r>
            <a:endParaRPr b="0"/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agency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="Kinopoisk"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t>="8.1"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rating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&gt;ХДА Дирка Джентли&lt;/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actors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&gt;Сэмюэл Барнетт&lt;/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&gt;Элайджа Вуд&lt;/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&gt;Ханна Маркс&lt;/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actors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series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574" name="HMTL…"/>
          <p:cNvSpPr txBox="1"/>
          <p:nvPr/>
        </p:nvSpPr>
        <p:spPr>
          <a:xfrm>
            <a:off x="1139770" y="9055531"/>
            <a:ext cx="3668874" cy="520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HMTL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r>
              <a:t>Ну, такое…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578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Управляющие конструкции choose </a:t>
            </a:r>
          </a:p>
        </p:txBody>
      </p:sp>
      <p:sp>
        <p:nvSpPr>
          <p:cNvPr id="579" name="XSLT…"/>
          <p:cNvSpPr txBox="1"/>
          <p:nvPr/>
        </p:nvSpPr>
        <p:spPr>
          <a:xfrm>
            <a:off x="10466097" y="2077098"/>
            <a:ext cx="19638066" cy="741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XSLT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="series"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xsl:apply-templates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t>="rating/agensy[@name ='IMDB']"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rPr>
                <a:solidFill>
                  <a:srgbClr val="018001"/>
                </a:solidFill>
              </a:rPr>
              <a:t>="agensy"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&gt;Ну, такое...&lt;/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t>="agensy[@value </a:t>
            </a:r>
            <a:r>
              <a:rPr>
                <a:solidFill>
                  <a:srgbClr val="0432FF"/>
                </a:solidFill>
              </a:rPr>
              <a:t>&amp;gt;</a:t>
            </a:r>
            <a:r>
              <a:t> 9]"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&gt;Топчик!&lt;/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580" name="XML…"/>
          <p:cNvSpPr txBox="1"/>
          <p:nvPr/>
        </p:nvSpPr>
        <p:spPr>
          <a:xfrm>
            <a:off x="1118748" y="2077098"/>
            <a:ext cx="8545042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XML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series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="123" </a:t>
            </a:r>
            <a:r>
              <a:rPr>
                <a:solidFill>
                  <a:srgbClr val="0432FF"/>
                </a:solidFill>
              </a:rPr>
              <a:t>status</a:t>
            </a:r>
            <a:r>
              <a:t>="closed"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rating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        &lt;</a:t>
            </a:r>
            <a:r>
              <a:rPr>
                <a:solidFill>
                  <a:srgbClr val="011480"/>
                </a:solidFill>
              </a:rPr>
              <a:t>agency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rPr>
                <a:solidFill>
                  <a:srgbClr val="018001"/>
                </a:solidFill>
              </a:rPr>
              <a:t>="IMDB"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rPr>
                <a:solidFill>
                  <a:srgbClr val="018001"/>
                </a:solidFill>
              </a:rPr>
              <a:t>="8.3"</a:t>
            </a:r>
            <a:r>
              <a:rPr b="0"/>
              <a:t>/&gt;</a:t>
            </a:r>
            <a:endParaRPr b="0"/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agency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="Kinopoisk" </a:t>
            </a:r>
            <a:r>
              <a:rPr>
                <a:solidFill>
                  <a:srgbClr val="0432FF"/>
                </a:solidFill>
              </a:rPr>
              <a:t>value</a:t>
            </a:r>
            <a:r>
              <a:t>="8.1"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rating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&gt;ХДА Дирка Джентли&lt;/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actors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&gt;Сэмюэл Барнетт&lt;/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&gt;Элайджа Вуд&lt;/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&gt;Ханна Маркс&lt;/</a:t>
            </a:r>
            <a:r>
              <a:rPr b="1">
                <a:solidFill>
                  <a:srgbClr val="011480"/>
                </a:solidFill>
              </a:rPr>
              <a:t>actor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actors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series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581" name="HMTL…"/>
          <p:cNvSpPr txBox="1"/>
          <p:nvPr/>
        </p:nvSpPr>
        <p:spPr>
          <a:xfrm>
            <a:off x="1139770" y="9055531"/>
            <a:ext cx="3668874" cy="520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HMTL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r>
              <a:t>Ну, такое…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8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импорты и инклюды</a:t>
            </a:r>
          </a:p>
        </p:txBody>
      </p:sp>
      <p:sp>
        <p:nvSpPr>
          <p:cNvPr id="5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7" name="&lt;xsl:import href=«styles.xsl&quot;/&gt;…"/>
          <p:cNvSpPr txBox="1"/>
          <p:nvPr/>
        </p:nvSpPr>
        <p:spPr>
          <a:xfrm>
            <a:off x="1270538" y="2855858"/>
            <a:ext cx="15366364" cy="680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xsl:import </a:t>
            </a:r>
            <a:r>
              <a:rPr>
                <a:solidFill>
                  <a:srgbClr val="0432FF"/>
                </a:solidFill>
              </a:rPr>
              <a:t>href</a:t>
            </a:r>
            <a:r>
              <a:t>=«styles.xsl"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И</a:t>
            </a:r>
            <a:r>
              <a:t>мпортирует шаблоны с пониженным приоритетом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При совпадении имен шаблонов конфликта не будет</a:t>
            </a: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xsl:include </a:t>
            </a:r>
            <a:r>
              <a:rPr>
                <a:solidFill>
                  <a:srgbClr val="0432FF"/>
                </a:solidFill>
              </a:rPr>
              <a:t>href</a:t>
            </a:r>
            <a:r>
              <a:t>="styles.xsl"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Просто вставляет кусок кода из одного файла в другой.</a:t>
            </a: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При совпадении имен шаблонов будет  конфликт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Приоритеты импорта</a:t>
            </a:r>
          </a:p>
        </p:txBody>
      </p:sp>
      <p:sp>
        <p:nvSpPr>
          <p:cNvPr id="5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2" name="&lt;xsl:import href=&quot;A.xsl&quot;/&gt;…"/>
          <p:cNvSpPr txBox="1"/>
          <p:nvPr/>
        </p:nvSpPr>
        <p:spPr>
          <a:xfrm>
            <a:off x="1270538" y="2855858"/>
            <a:ext cx="15366364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xsl:import </a:t>
            </a:r>
            <a:r>
              <a:rPr>
                <a:solidFill>
                  <a:srgbClr val="0432FF"/>
                </a:solidFill>
              </a:rPr>
              <a:t>href</a:t>
            </a:r>
            <a:r>
              <a:rPr>
                <a:solidFill>
                  <a:srgbClr val="018001"/>
                </a:solidFill>
              </a:rPr>
              <a:t>="A.xsl"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xsl:import </a:t>
            </a:r>
            <a:r>
              <a:rPr>
                <a:solidFill>
                  <a:srgbClr val="0432FF"/>
                </a:solidFill>
              </a:rPr>
              <a:t>href</a:t>
            </a:r>
            <a:r>
              <a:rPr>
                <a:solidFill>
                  <a:srgbClr val="018001"/>
                </a:solidFill>
              </a:rPr>
              <a:t>="B.xsl"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xsl:import </a:t>
            </a:r>
            <a:r>
              <a:rPr>
                <a:solidFill>
                  <a:srgbClr val="0432FF"/>
                </a:solidFill>
              </a:rPr>
              <a:t>href</a:t>
            </a:r>
            <a:r>
              <a:rPr>
                <a:solidFill>
                  <a:srgbClr val="018001"/>
                </a:solidFill>
              </a:rPr>
              <a:t>="C.xsl"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5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Приоритеты импорта</a:t>
            </a:r>
          </a:p>
        </p:txBody>
      </p:sp>
      <p:sp>
        <p:nvSpPr>
          <p:cNvPr id="59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7" name="&lt;xsl:import href=&quot;A.xsl&quot;/&gt;…"/>
          <p:cNvSpPr txBox="1"/>
          <p:nvPr/>
        </p:nvSpPr>
        <p:spPr>
          <a:xfrm>
            <a:off x="1270538" y="2855858"/>
            <a:ext cx="15366364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xsl:import </a:t>
            </a:r>
            <a:r>
              <a:rPr>
                <a:solidFill>
                  <a:srgbClr val="0432FF"/>
                </a:solidFill>
              </a:rPr>
              <a:t>href</a:t>
            </a:r>
            <a:r>
              <a:rPr>
                <a:solidFill>
                  <a:srgbClr val="018001"/>
                </a:solidFill>
              </a:rPr>
              <a:t>="A.xsl"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...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xsl:import </a:t>
            </a:r>
            <a:r>
              <a:rPr>
                <a:solidFill>
                  <a:srgbClr val="0432FF"/>
                </a:solidFill>
              </a:rPr>
              <a:t>href</a:t>
            </a:r>
            <a:r>
              <a:rPr>
                <a:solidFill>
                  <a:srgbClr val="018001"/>
                </a:solidFill>
              </a:rPr>
              <a:t>="X.xsl"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xsl:import </a:t>
            </a:r>
            <a:r>
              <a:rPr>
                <a:solidFill>
                  <a:srgbClr val="0432FF"/>
                </a:solidFill>
              </a:rPr>
              <a:t>href</a:t>
            </a:r>
            <a:r>
              <a:rPr>
                <a:solidFill>
                  <a:srgbClr val="018001"/>
                </a:solidFill>
              </a:rPr>
              <a:t>="B.xsl"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xsl:import </a:t>
            </a:r>
            <a:r>
              <a:rPr>
                <a:solidFill>
                  <a:srgbClr val="0432FF"/>
                </a:solidFill>
              </a:rPr>
              <a:t>href</a:t>
            </a:r>
            <a:r>
              <a:rPr>
                <a:solidFill>
                  <a:srgbClr val="018001"/>
                </a:solidFill>
              </a:rPr>
              <a:t>="C.xsl"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...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xsl:import </a:t>
            </a:r>
            <a:r>
              <a:rPr>
                <a:solidFill>
                  <a:srgbClr val="0432FF"/>
                </a:solidFill>
              </a:rPr>
              <a:t>href</a:t>
            </a:r>
            <a:r>
              <a:rPr>
                <a:solidFill>
                  <a:srgbClr val="018001"/>
                </a:solidFill>
              </a:rPr>
              <a:t>="Y.xsl"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Приоритеты импорта</a:t>
            </a:r>
          </a:p>
        </p:txBody>
      </p:sp>
      <p:sp>
        <p:nvSpPr>
          <p:cNvPr id="6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2" name="&lt;xsl:import href=&quot;A.xsl&quot;/&gt;…"/>
          <p:cNvSpPr txBox="1"/>
          <p:nvPr/>
        </p:nvSpPr>
        <p:spPr>
          <a:xfrm>
            <a:off x="1270538" y="2855858"/>
            <a:ext cx="15366364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xsl:import </a:t>
            </a:r>
            <a:r>
              <a:rPr>
                <a:solidFill>
                  <a:srgbClr val="0432FF"/>
                </a:solidFill>
              </a:rPr>
              <a:t>href</a:t>
            </a:r>
            <a:r>
              <a:rPr>
                <a:solidFill>
                  <a:srgbClr val="018001"/>
                </a:solidFill>
              </a:rPr>
              <a:t>="A.xsl"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...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xsl:import </a:t>
            </a:r>
            <a:r>
              <a:rPr>
                <a:solidFill>
                  <a:srgbClr val="0432FF"/>
                </a:solidFill>
              </a:rPr>
              <a:t>href</a:t>
            </a:r>
            <a:r>
              <a:rPr>
                <a:solidFill>
                  <a:srgbClr val="018001"/>
                </a:solidFill>
              </a:rPr>
              <a:t>="X.xsl"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xsl:import </a:t>
            </a:r>
            <a:r>
              <a:rPr>
                <a:solidFill>
                  <a:srgbClr val="0432FF"/>
                </a:solidFill>
              </a:rPr>
              <a:t>href</a:t>
            </a:r>
            <a:r>
              <a:rPr>
                <a:solidFill>
                  <a:srgbClr val="018001"/>
                </a:solidFill>
              </a:rPr>
              <a:t>="B.xsl"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xsl:import </a:t>
            </a:r>
            <a:r>
              <a:rPr>
                <a:solidFill>
                  <a:srgbClr val="0432FF"/>
                </a:solidFill>
              </a:rPr>
              <a:t>href</a:t>
            </a:r>
            <a:r>
              <a:rPr>
                <a:solidFill>
                  <a:srgbClr val="018001"/>
                </a:solidFill>
              </a:rPr>
              <a:t>="C.xsl"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...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xsl:import </a:t>
            </a:r>
            <a:r>
              <a:rPr>
                <a:solidFill>
                  <a:srgbClr val="0432FF"/>
                </a:solidFill>
              </a:rPr>
              <a:t>href</a:t>
            </a:r>
            <a:r>
              <a:rPr>
                <a:solidFill>
                  <a:srgbClr val="018001"/>
                </a:solidFill>
              </a:rPr>
              <a:t>="Y.xsl"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603" name="C -&gt; Y -&gt; B -&gt; A -&gt; X"/>
          <p:cNvSpPr txBox="1"/>
          <p:nvPr/>
        </p:nvSpPr>
        <p:spPr>
          <a:xfrm>
            <a:off x="9531077" y="3589077"/>
            <a:ext cx="359520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 -&gt; Y -&gt; B -&gt; A -&gt; 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Приоритеты </a:t>
            </a:r>
          </a:p>
        </p:txBody>
      </p:sp>
      <p:sp>
        <p:nvSpPr>
          <p:cNvPr id="60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8" name="Локальные шаблоны перекрывают любые подключённые через &lt;xsl:import/&gt;.…"/>
          <p:cNvSpPr txBox="1"/>
          <p:nvPr/>
        </p:nvSpPr>
        <p:spPr>
          <a:xfrm>
            <a:off x="1263650" y="2998217"/>
            <a:ext cx="21856701" cy="7719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98500" indent="-469900" algn="l">
              <a:spcBef>
                <a:spcPts val="4300"/>
              </a:spcBef>
              <a:buSzPct val="125000"/>
              <a:buChar char="•"/>
              <a:defRPr sz="4000"/>
            </a:pPr>
            <a:r>
              <a:t>Локальные шаблоны перекрывают любые подключённые через &lt;xsl:import/&gt;. </a:t>
            </a:r>
          </a:p>
          <a:p>
            <a:pPr marL="698500" indent="-469900" algn="l">
              <a:spcBef>
                <a:spcPts val="4300"/>
              </a:spcBef>
              <a:buSzPct val="125000"/>
              <a:buChar char="•"/>
              <a:defRPr sz="4000"/>
            </a:pPr>
            <a:r>
              <a:t>Шаблоны, подключённые через &lt;xsl:include/&gt;, считаются локальными.</a:t>
            </a:r>
          </a:p>
          <a:p>
            <a:pPr marL="698500" indent="-469900" algn="l">
              <a:spcBef>
                <a:spcPts val="4300"/>
              </a:spcBef>
              <a:buSzPct val="125000"/>
              <a:buChar char="•"/>
              <a:defRPr sz="4000"/>
            </a:pPr>
            <a:r>
              <a:t>Шаблоны для узлов с конкретными именами (foo:bar, bar) имеют приоритет 0. </a:t>
            </a:r>
          </a:p>
          <a:p>
            <a:pPr marL="698500" indent="-469900" algn="l">
              <a:spcBef>
                <a:spcPts val="4300"/>
              </a:spcBef>
              <a:buSzPct val="125000"/>
              <a:buChar char="•"/>
              <a:defRPr sz="4000"/>
            </a:pPr>
            <a:r>
              <a:t>Шаблоны для узлов с неймспейсом, но без имени (foo:*), имеют приоритет –0,25. </a:t>
            </a:r>
          </a:p>
          <a:p>
            <a:pPr marL="698500" indent="-469900" algn="l">
              <a:spcBef>
                <a:spcPts val="4300"/>
              </a:spcBef>
              <a:buSzPct val="125000"/>
              <a:buChar char="•"/>
              <a:defRPr sz="4000"/>
            </a:pPr>
            <a:r>
              <a:t>Шаблоны для узлов без неймспейса и без имени (*, node()) имеют приоритет –0,5. </a:t>
            </a:r>
          </a:p>
          <a:p>
            <a:pPr marL="698500" indent="-469900" algn="l">
              <a:spcBef>
                <a:spcPts val="4300"/>
              </a:spcBef>
              <a:buSzPct val="125000"/>
              <a:buChar char="•"/>
              <a:defRPr sz="4000"/>
            </a:pPr>
            <a:r>
              <a:t>Любые более специфичные (bar[baz], foo/bar, foo/bar[baz]) имеют приоритет +0,5. </a:t>
            </a:r>
          </a:p>
          <a:p>
            <a:pPr marL="698500" indent="-469900" algn="l">
              <a:spcBef>
                <a:spcPts val="4300"/>
              </a:spcBef>
              <a:buSzPct val="125000"/>
              <a:buChar char="•"/>
              <a:defRPr sz="4000"/>
            </a:pPr>
            <a:r>
              <a:t>Можно регулировать вручную атрибутом шаблона priority="1", но пеняйте на себя.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переменные</a:t>
            </a:r>
          </a:p>
        </p:txBody>
      </p:sp>
      <p:sp>
        <p:nvSpPr>
          <p:cNvPr id="61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3" name="&lt;xsl:variable name=&quot;s-friendly&quot; select=&quot;true()&quot;/&gt;…"/>
          <p:cNvSpPr txBox="1"/>
          <p:nvPr/>
        </p:nvSpPr>
        <p:spPr>
          <a:xfrm>
            <a:off x="1182430" y="3026034"/>
            <a:ext cx="8905206" cy="393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xsl:variable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="s-friendly"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t>="true()"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xsl:if </a:t>
            </a:r>
            <a:r>
              <a:rPr>
                <a:solidFill>
                  <a:srgbClr val="0432FF"/>
                </a:solidFill>
              </a:rPr>
              <a:t>test</a:t>
            </a:r>
            <a:r>
              <a:t>="$s-friendly"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xsl:text</a:t>
            </a:r>
            <a:r>
              <a:t>&gt;</a:t>
            </a:r>
            <a:r>
              <a:t> s-friendly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xsl:text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xsl:if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616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переменные</a:t>
            </a:r>
          </a:p>
        </p:txBody>
      </p:sp>
      <p:sp>
        <p:nvSpPr>
          <p:cNvPr id="6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8" name="&lt;xsl:variable name=&quot;s-friendly&quot; select=&quot;true()&quot;/&gt;…"/>
          <p:cNvSpPr txBox="1"/>
          <p:nvPr/>
        </p:nvSpPr>
        <p:spPr>
          <a:xfrm>
            <a:off x="1182430" y="3026034"/>
            <a:ext cx="8905206" cy="393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xsl:variable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="s-friendly"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t>="true()"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xsl:if </a:t>
            </a:r>
            <a:r>
              <a:rPr>
                <a:solidFill>
                  <a:srgbClr val="0432FF"/>
                </a:solidFill>
              </a:rPr>
              <a:t>test</a:t>
            </a:r>
            <a:r>
              <a:t>="$s-friendly"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xsl:text</a:t>
            </a:r>
            <a:r>
              <a:t>&gt;</a:t>
            </a:r>
            <a:r>
              <a:t> s-friendly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xsl:text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xsl:if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Прямоугольник 5"/>
          <p:cNvSpPr txBox="1"/>
          <p:nvPr/>
        </p:nvSpPr>
        <p:spPr>
          <a:xfrm>
            <a:off x="1014373" y="955379"/>
            <a:ext cx="2283159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key (ключи, кэши)</a:t>
            </a:r>
          </a:p>
        </p:txBody>
      </p:sp>
      <p:sp>
        <p:nvSpPr>
          <p:cNvPr id="622" name="XSLT…"/>
          <p:cNvSpPr txBox="1"/>
          <p:nvPr/>
        </p:nvSpPr>
        <p:spPr>
          <a:xfrm>
            <a:off x="10466097" y="2077098"/>
            <a:ext cx="19638066" cy="878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XSLT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xsl:key </a:t>
            </a:r>
            <a:r>
              <a:rPr>
                <a:solidFill>
                  <a:srgbClr val="0432FF"/>
                </a:solidFill>
              </a:rPr>
              <a:t>name</a:t>
            </a:r>
            <a:r>
              <a:t>="items-cache"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t>="/items/item" </a:t>
            </a:r>
            <a:r>
              <a:rPr>
                <a:solidFill>
                  <a:srgbClr val="0432FF"/>
                </a:solidFill>
              </a:rPr>
              <a:t>use</a:t>
            </a:r>
            <a:r>
              <a:t>=«@source"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xsl:template name</a:t>
            </a:r>
            <a:r>
              <a:rPr>
                <a:solidFill>
                  <a:srgbClr val="018001"/>
                </a:solidFill>
              </a:rPr>
              <a:t>=«key-example"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xsl:apply-templates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11480"/>
                </a:solidFill>
              </a:rPr>
              <a:t>               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t>="key('items-cache', 'a')"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</a:t>
            </a:r>
            <a:r>
              <a:rPr>
                <a:solidFill>
                  <a:srgbClr val="0432FF"/>
                </a:solidFill>
              </a:rPr>
              <a:t>mode</a:t>
            </a:r>
            <a:r>
              <a:t>="key-example"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xsl:template </a:t>
            </a:r>
            <a:r>
              <a:rPr>
                <a:solidFill>
                  <a:srgbClr val="0432FF"/>
                </a:solidFill>
              </a:rPr>
              <a:t>match</a:t>
            </a:r>
            <a:r>
              <a:t>="item" </a:t>
            </a:r>
            <a:r>
              <a:rPr>
                <a:solidFill>
                  <a:srgbClr val="0432FF"/>
                </a:solidFill>
              </a:rPr>
              <a:t>mode</a:t>
            </a:r>
            <a:r>
              <a:t>="key-example"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&lt;</a:t>
            </a:r>
            <a:r>
              <a:t>xsl:value-of </a:t>
            </a:r>
            <a:r>
              <a:rPr>
                <a:solidFill>
                  <a:srgbClr val="0432FF"/>
                </a:solidFill>
              </a:rPr>
              <a:t>select</a:t>
            </a:r>
            <a:r>
              <a:rPr>
                <a:solidFill>
                  <a:srgbClr val="018001"/>
                </a:solidFill>
              </a:rPr>
              <a:t>="@name"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xsl:template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623" name="XML…"/>
          <p:cNvSpPr txBox="1"/>
          <p:nvPr/>
        </p:nvSpPr>
        <p:spPr>
          <a:xfrm>
            <a:off x="1118748" y="2077098"/>
            <a:ext cx="5792466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XML</a:t>
            </a:r>
          </a:p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items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item </a:t>
            </a:r>
            <a:r>
              <a:t>source</a:t>
            </a:r>
            <a:r>
              <a:rPr>
                <a:solidFill>
                  <a:srgbClr val="018001"/>
                </a:solidFill>
              </a:rPr>
              <a:t>="a" </a:t>
            </a:r>
            <a:r>
              <a:t>name</a:t>
            </a:r>
            <a:r>
              <a:rPr>
                <a:solidFill>
                  <a:srgbClr val="018001"/>
                </a:solidFill>
              </a:rPr>
              <a:t>="A"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item </a:t>
            </a:r>
            <a:r>
              <a:t>source</a:t>
            </a:r>
            <a:r>
              <a:rPr>
                <a:solidFill>
                  <a:srgbClr val="018001"/>
                </a:solidFill>
              </a:rPr>
              <a:t>="b" </a:t>
            </a:r>
            <a:r>
              <a:t>name</a:t>
            </a:r>
            <a:r>
              <a:rPr>
                <a:solidFill>
                  <a:srgbClr val="018001"/>
                </a:solidFill>
              </a:rPr>
              <a:t>="B"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item </a:t>
            </a:r>
            <a:r>
              <a:t>source</a:t>
            </a:r>
            <a:r>
              <a:rPr>
                <a:solidFill>
                  <a:srgbClr val="018001"/>
                </a:solidFill>
              </a:rPr>
              <a:t>="a" </a:t>
            </a:r>
            <a:r>
              <a:t>name</a:t>
            </a:r>
            <a:r>
              <a:rPr>
                <a:solidFill>
                  <a:srgbClr val="018001"/>
                </a:solidFill>
              </a:rPr>
              <a:t>="C"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item </a:t>
            </a:r>
            <a:r>
              <a:t>source</a:t>
            </a:r>
            <a:r>
              <a:rPr>
                <a:solidFill>
                  <a:srgbClr val="018001"/>
                </a:solidFill>
              </a:rPr>
              <a:t>="c" </a:t>
            </a:r>
            <a:r>
              <a:t>name</a:t>
            </a:r>
            <a:r>
              <a:rPr>
                <a:solidFill>
                  <a:srgbClr val="018001"/>
                </a:solidFill>
              </a:rPr>
              <a:t>="D"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item </a:t>
            </a:r>
            <a:r>
              <a:t>source</a:t>
            </a:r>
            <a:r>
              <a:rPr>
                <a:solidFill>
                  <a:srgbClr val="018001"/>
                </a:solidFill>
              </a:rPr>
              <a:t>="b" </a:t>
            </a:r>
            <a:r>
              <a:t>name</a:t>
            </a:r>
            <a:r>
              <a:rPr>
                <a:solidFill>
                  <a:srgbClr val="018001"/>
                </a:solidFill>
              </a:rPr>
              <a:t>="E"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item </a:t>
            </a:r>
            <a:r>
              <a:t>source</a:t>
            </a:r>
            <a:r>
              <a:rPr>
                <a:solidFill>
                  <a:srgbClr val="018001"/>
                </a:solidFill>
              </a:rPr>
              <a:t>="b" </a:t>
            </a:r>
            <a:r>
              <a:t>name</a:t>
            </a:r>
            <a:r>
              <a:rPr>
                <a:solidFill>
                  <a:srgbClr val="018001"/>
                </a:solidFill>
              </a:rPr>
              <a:t>="F"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item </a:t>
            </a:r>
            <a:r>
              <a:t>source</a:t>
            </a:r>
            <a:r>
              <a:rPr>
                <a:solidFill>
                  <a:srgbClr val="018001"/>
                </a:solidFill>
              </a:rPr>
              <a:t>="c" </a:t>
            </a:r>
            <a:r>
              <a:t>name</a:t>
            </a:r>
            <a:r>
              <a:rPr>
                <a:solidFill>
                  <a:srgbClr val="018001"/>
                </a:solidFill>
              </a:rPr>
              <a:t>="G"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item </a:t>
            </a:r>
            <a:r>
              <a:t>source</a:t>
            </a:r>
            <a:r>
              <a:rPr>
                <a:solidFill>
                  <a:srgbClr val="018001"/>
                </a:solidFill>
              </a:rPr>
              <a:t>="a" </a:t>
            </a:r>
            <a:r>
              <a:t>name</a:t>
            </a:r>
            <a:r>
              <a:rPr>
                <a:solidFill>
                  <a:srgbClr val="018001"/>
                </a:solidFill>
              </a:rPr>
              <a:t>="H"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items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62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5" name="&lt;ul&gt;…"/>
          <p:cNvSpPr txBox="1"/>
          <p:nvPr/>
        </p:nvSpPr>
        <p:spPr>
          <a:xfrm>
            <a:off x="1210820" y="9168363"/>
            <a:ext cx="1808709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ul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A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C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  <a:r>
              <a:t>H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li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&lt;/</a:t>
            </a:r>
            <a:r>
              <a:rPr b="1">
                <a:solidFill>
                  <a:srgbClr val="011480"/>
                </a:solidFill>
              </a:rPr>
              <a:t>ul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Заголовок 1"/>
          <p:cNvSpPr txBox="1"/>
          <p:nvPr>
            <p:ph type="title"/>
          </p:nvPr>
        </p:nvSpPr>
        <p:spPr>
          <a:xfrm>
            <a:off x="4395949" y="5608708"/>
            <a:ext cx="15592098" cy="2113389"/>
          </a:xfrm>
          <a:prstGeom prst="rect">
            <a:avLst/>
          </a:prstGeom>
        </p:spPr>
        <p:txBody>
          <a:bodyPr/>
          <a:lstStyle/>
          <a:p>
            <a:pPr/>
            <a:r>
              <a:t>XML</a:t>
            </a:r>
          </a:p>
        </p:txBody>
      </p:sp>
      <p:sp>
        <p:nvSpPr>
          <p:cNvPr id="188" name="Номер слайда"/>
          <p:cNvSpPr txBox="1"/>
          <p:nvPr>
            <p:ph type="sldNum" sz="quarter" idx="2"/>
          </p:nvPr>
        </p:nvSpPr>
        <p:spPr>
          <a:xfrm>
            <a:off x="23359715" y="12661900"/>
            <a:ext cx="365096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Прямоугольник 5"/>
          <p:cNvSpPr txBox="1"/>
          <p:nvPr/>
        </p:nvSpPr>
        <p:spPr>
          <a:xfrm>
            <a:off x="1014373" y="955379"/>
            <a:ext cx="1807664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XSLT  полезное</a:t>
            </a:r>
          </a:p>
        </p:txBody>
      </p:sp>
      <p:sp>
        <p:nvSpPr>
          <p:cNvPr id="6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9" name="Все  полезности тут xsltdev.ru/xslt/"/>
          <p:cNvSpPr txBox="1"/>
          <p:nvPr/>
        </p:nvSpPr>
        <p:spPr>
          <a:xfrm>
            <a:off x="3717184" y="5855511"/>
            <a:ext cx="16949632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/>
            </a:pPr>
            <a:r>
              <a:t>Все  полезности тут </a:t>
            </a:r>
            <a:r>
              <a:rPr u="sng">
                <a:solidFill>
                  <a:srgbClr val="004D81"/>
                </a:solidFill>
                <a:hlinkClick r:id="rId2" invalidUrl="" action="" tgtFrame="" tooltip="" history="1" highlightClick="0" endSnd="0"/>
              </a:rPr>
              <a:t>xsltdev.ru/xslt/</a:t>
            </a:r>
          </a:p>
        </p:txBody>
      </p:sp>
      <p:sp>
        <p:nvSpPr>
          <p:cNvPr id="630" name="Прямоугольник"/>
          <p:cNvSpPr txBox="1"/>
          <p:nvPr/>
        </p:nvSpPr>
        <p:spPr>
          <a:xfrm>
            <a:off x="3717184" y="5855511"/>
            <a:ext cx="147607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457200">
              <a:lnSpc>
                <a:spcPts val="2800"/>
              </a:lnSpc>
              <a:defRPr b="0" sz="120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Прямоугольник 5"/>
          <p:cNvSpPr txBox="1"/>
          <p:nvPr/>
        </p:nvSpPr>
        <p:spPr>
          <a:xfrm>
            <a:off x="1014373" y="955379"/>
            <a:ext cx="1807664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XML атрибуты vs элементы</a:t>
            </a:r>
          </a:p>
        </p:txBody>
      </p:sp>
      <p:sp>
        <p:nvSpPr>
          <p:cNvPr id="633" name="Элементы — это сущности предметной области.\…"/>
          <p:cNvSpPr txBox="1"/>
          <p:nvPr/>
        </p:nvSpPr>
        <p:spPr>
          <a:xfrm>
            <a:off x="1161142" y="2373816"/>
            <a:ext cx="8250288" cy="890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4000"/>
            </a:pPr>
            <a:r>
              <a:t>Элементы — это </a:t>
            </a:r>
            <a:r>
              <a:rPr i="1">
                <a:latin typeface="Ubuntu Light"/>
                <a:ea typeface="Ubuntu Light"/>
                <a:cs typeface="Ubuntu Light"/>
                <a:sym typeface="Ubuntu Light"/>
              </a:rPr>
              <a:t>сущности</a:t>
            </a:r>
            <a:br>
              <a:rPr i="1">
                <a:latin typeface="Ubuntu Light"/>
                <a:ea typeface="Ubuntu Light"/>
                <a:cs typeface="Ubuntu Light"/>
                <a:sym typeface="Ubuntu Light"/>
              </a:rPr>
            </a:br>
            <a:r>
              <a:t>предметной области.\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  <a:buSzPts val="4000"/>
              <a:buFont typeface="Helvetica"/>
              <a:buChar char="●"/>
              <a:defRPr b="0" sz="4000">
                <a:latin typeface="Ubuntu Light"/>
                <a:ea typeface="Ubuntu Light"/>
                <a:cs typeface="Ubuntu Light"/>
                <a:sym typeface="Ubuntu Light"/>
              </a:defRPr>
            </a:pPr>
            <a:r>
              <a:t>Внутри всё богатство XML. 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  <a:buSzPts val="4000"/>
              <a:buFont typeface="Helvetica"/>
              <a:buChar char="●"/>
              <a:defRPr b="0" sz="4000">
                <a:latin typeface="Ubuntu Light"/>
                <a:ea typeface="Ubuntu Light"/>
                <a:cs typeface="Ubuntu Light"/>
                <a:sym typeface="Ubuntu Light"/>
              </a:defRPr>
            </a:pPr>
            <a:r>
              <a:t>У одного родителя может быть </a:t>
            </a:r>
            <a:br/>
            <a:r>
              <a:t>несколько элементов</a:t>
            </a:r>
            <a:br/>
            <a:r>
              <a:t>с одинаковыми именами.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  <a:buSzPts val="4000"/>
              <a:buFont typeface="Helvetica"/>
              <a:buChar char="●"/>
              <a:defRPr b="0" sz="4000">
                <a:latin typeface="Ubuntu Light"/>
                <a:ea typeface="Ubuntu Light"/>
                <a:cs typeface="Ubuntu Light"/>
                <a:sym typeface="Ubuntu Light"/>
              </a:defRPr>
            </a:pPr>
            <a:r>
              <a:t>Могут иметь атрибуты.</a:t>
            </a:r>
          </a:p>
          <a:p>
            <a:pPr algn="l" defTabSz="91440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  <a:buFont typeface="Helvetica"/>
              <a:defRPr b="0" sz="4000">
                <a:latin typeface="Ubuntu Light"/>
                <a:ea typeface="Ubuntu Light"/>
                <a:cs typeface="Ubuntu Light"/>
                <a:sym typeface="Ubuntu Light"/>
              </a:defRPr>
            </a:pPr>
            <a:r>
              <a:t>Например: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  <a:buSzPts val="4000"/>
              <a:buFont typeface="Helvetica"/>
              <a:buChar char="●"/>
              <a:defRPr b="0" sz="4000">
                <a:latin typeface="Ubuntu Light"/>
                <a:ea typeface="Ubuntu Light"/>
                <a:cs typeface="Ubuntu Light"/>
                <a:sym typeface="Ubuntu Light"/>
              </a:defRPr>
            </a:pPr>
            <a:r>
              <a:t>вакансия;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595959"/>
              </a:buClr>
              <a:buSzPts val="4000"/>
              <a:buFont typeface="Helvetica"/>
              <a:buChar char="●"/>
              <a:defRPr b="0" sz="4000">
                <a:latin typeface="Ubuntu Light"/>
                <a:ea typeface="Ubuntu Light"/>
                <a:cs typeface="Ubuntu Light"/>
                <a:sym typeface="Ubuntu Light"/>
              </a:defRPr>
            </a:pPr>
            <a:r>
              <a:t>отклик на вакансию;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595959"/>
              </a:buClr>
              <a:buSzPts val="4000"/>
              <a:buFont typeface="Helvetica"/>
              <a:buChar char="●"/>
              <a:defRPr b="0" sz="4000">
                <a:latin typeface="Ubuntu Light"/>
                <a:ea typeface="Ubuntu Light"/>
                <a:cs typeface="Ubuntu Light"/>
                <a:sym typeface="Ubuntu Light"/>
              </a:defRPr>
            </a:pPr>
            <a:r>
              <a:t>книга;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595959"/>
              </a:buClr>
              <a:buSzPts val="4000"/>
              <a:buFont typeface="Helvetica"/>
              <a:buChar char="●"/>
              <a:defRPr b="0" sz="4000">
                <a:latin typeface="Ubuntu Light"/>
                <a:ea typeface="Ubuntu Light"/>
                <a:cs typeface="Ubuntu Light"/>
                <a:sym typeface="Ubuntu Light"/>
              </a:defRPr>
            </a:pPr>
            <a:r>
              <a:t>автор книги.</a:t>
            </a:r>
          </a:p>
        </p:txBody>
      </p:sp>
      <p:sp>
        <p:nvSpPr>
          <p:cNvPr id="63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5" name="Атрибуты — это характеристики сущностей предметной области.…"/>
          <p:cNvSpPr txBox="1"/>
          <p:nvPr/>
        </p:nvSpPr>
        <p:spPr>
          <a:xfrm>
            <a:off x="12994966" y="2539101"/>
            <a:ext cx="10885042" cy="855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Font typeface="Helvetica"/>
              <a:defRPr sz="4000">
                <a:latin typeface="Ubuntu Light"/>
                <a:ea typeface="Ubuntu Light"/>
                <a:cs typeface="Ubuntu Light"/>
                <a:sym typeface="Ubuntu Light"/>
              </a:defRPr>
            </a:pPr>
            <a:r>
              <a:t>Атрибуты — это </a:t>
            </a:r>
            <a:r>
              <a:rPr i="1"/>
              <a:t>характеристики</a:t>
            </a:r>
            <a:br>
              <a:rPr i="1"/>
            </a:br>
            <a:r>
              <a:t>сущностей предметной области.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  <a:buSzPts val="4000"/>
              <a:buFont typeface="Helvetica"/>
              <a:buChar char="●"/>
              <a:defRPr b="0" sz="4000">
                <a:latin typeface="Ubuntu Light"/>
                <a:ea typeface="Ubuntu Light"/>
                <a:cs typeface="Ubuntu Light"/>
                <a:sym typeface="Ubuntu Light"/>
              </a:defRPr>
            </a:pPr>
            <a:r>
              <a:t>Внутри только текст.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  <a:buSzPts val="4000"/>
              <a:buFont typeface="Helvetica"/>
              <a:buChar char="●"/>
              <a:defRPr b="0" sz="4000">
                <a:latin typeface="Ubuntu Light"/>
                <a:ea typeface="Ubuntu Light"/>
                <a:cs typeface="Ubuntu Light"/>
                <a:sym typeface="Ubuntu Light"/>
              </a:defRPr>
            </a:pPr>
            <a:r>
              <a:t>Уникальны в пределах элемента.</a:t>
            </a:r>
          </a:p>
          <a:p>
            <a:pPr algn="l" defTabSz="914400">
              <a:lnSpc>
                <a:spcPct val="115000"/>
              </a:lnSpc>
              <a:spcBef>
                <a:spcPts val="1000"/>
              </a:spcBef>
              <a:defRPr b="0" sz="4000">
                <a:latin typeface="Ubuntu Light"/>
                <a:ea typeface="Ubuntu Light"/>
                <a:cs typeface="Ubuntu Light"/>
                <a:sym typeface="Ubuntu Light"/>
              </a:defRPr>
            </a:pPr>
          </a:p>
          <a:p>
            <a:pPr algn="l" defTabSz="914400">
              <a:lnSpc>
                <a:spcPct val="115000"/>
              </a:lnSpc>
              <a:spcBef>
                <a:spcPts val="1000"/>
              </a:spcBef>
              <a:defRPr b="0" sz="4000">
                <a:latin typeface="Ubuntu Light"/>
                <a:ea typeface="Ubuntu Light"/>
                <a:cs typeface="Ubuntu Light"/>
                <a:sym typeface="Ubuntu Light"/>
              </a:defRPr>
            </a:pPr>
          </a:p>
          <a:p>
            <a:pPr algn="l" defTabSz="91440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  <a:buFont typeface="Helvetica"/>
              <a:defRPr b="0" sz="4000">
                <a:latin typeface="Ubuntu Light"/>
                <a:ea typeface="Ubuntu Light"/>
                <a:cs typeface="Ubuntu Light"/>
                <a:sym typeface="Ubuntu Light"/>
              </a:defRPr>
            </a:pPr>
            <a:r>
              <a:t>Например:</a:t>
            </a:r>
          </a:p>
          <a:p>
            <a:pPr marL="457200" indent="-330200" algn="l" defTabSz="914400">
              <a:lnSpc>
                <a:spcPct val="115000"/>
              </a:lnSpc>
              <a:spcBef>
                <a:spcPts val="1000"/>
              </a:spcBef>
              <a:buClr>
                <a:srgbClr val="595959"/>
              </a:buClr>
              <a:buSzPts val="4000"/>
              <a:buFont typeface="Helvetica"/>
              <a:buChar char="●"/>
              <a:defRPr b="0" sz="4000">
                <a:latin typeface="Ubuntu Light"/>
                <a:ea typeface="Ubuntu Light"/>
                <a:cs typeface="Ubuntu Light"/>
                <a:sym typeface="Ubuntu Light"/>
              </a:defRPr>
            </a:pPr>
            <a:r>
              <a:t>количество чего-то (откликов);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595959"/>
              </a:buClr>
              <a:buSzPts val="4000"/>
              <a:buFont typeface="Helvetica"/>
              <a:buChar char="●"/>
              <a:defRPr b="0" sz="4000">
                <a:latin typeface="Ubuntu Light"/>
                <a:ea typeface="Ubuntu Light"/>
                <a:cs typeface="Ubuntu Light"/>
                <a:sym typeface="Ubuntu Light"/>
              </a:defRPr>
            </a:pPr>
            <a:r>
              <a:t>признак чего-то (видимости);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595959"/>
              </a:buClr>
              <a:buSzPts val="4000"/>
              <a:buFont typeface="Helvetica"/>
              <a:buChar char="●"/>
              <a:defRPr b="0" sz="4000">
                <a:latin typeface="Ubuntu Light"/>
                <a:ea typeface="Ubuntu Light"/>
                <a:cs typeface="Ubuntu Light"/>
                <a:sym typeface="Ubuntu Light"/>
              </a:defRPr>
            </a:pPr>
            <a:r>
              <a:t>неделимое значение (год издания);</a:t>
            </a:r>
          </a:p>
          <a:p>
            <a:pPr marL="457200" indent="-330200" algn="l" defTabSz="914400">
              <a:lnSpc>
                <a:spcPct val="115000"/>
              </a:lnSpc>
              <a:buClr>
                <a:srgbClr val="595959"/>
              </a:buClr>
              <a:buSzPts val="4000"/>
              <a:buFont typeface="Helvetica"/>
              <a:buChar char="●"/>
              <a:defRPr b="0" sz="4000">
                <a:latin typeface="Ubuntu Light"/>
                <a:ea typeface="Ubuntu Light"/>
                <a:cs typeface="Ubuntu Light"/>
                <a:sym typeface="Ubuntu Light"/>
              </a:defRPr>
            </a:pPr>
            <a:r>
              <a:t>служебные поля (ID, порядок сортировки).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Прямоугольник 5"/>
          <p:cNvSpPr txBox="1"/>
          <p:nvPr/>
        </p:nvSpPr>
        <p:spPr>
          <a:xfrm>
            <a:off x="1014373" y="955379"/>
            <a:ext cx="1807664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XML нэйминг</a:t>
            </a:r>
          </a:p>
        </p:txBody>
      </p:sp>
      <p:sp>
        <p:nvSpPr>
          <p:cNvPr id="638" name="&lt;company Trusted=&quot;true&quot;…"/>
          <p:cNvSpPr txBox="1"/>
          <p:nvPr/>
        </p:nvSpPr>
        <p:spPr>
          <a:xfrm>
            <a:off x="1161142" y="2373816"/>
            <a:ext cx="9377364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company </a:t>
            </a:r>
            <a:r>
              <a:rPr>
                <a:solidFill>
                  <a:srgbClr val="0432FF"/>
                </a:solidFill>
              </a:rPr>
              <a:t>Trusted</a:t>
            </a:r>
            <a:r>
              <a:rPr>
                <a:solidFill>
                  <a:srgbClr val="018001"/>
                </a:solidFill>
              </a:rPr>
              <a:t>="true"</a:t>
            </a:r>
            <a:endParaRPr>
              <a:solidFill>
                <a:srgbClr val="018001"/>
              </a:solidFill>
            </a:endParaRPr>
          </a:p>
          <a:p>
            <a:pPr algn="l" defTabSz="457200">
              <a:defRPr sz="4000"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18001"/>
                </a:solidFill>
              </a:rPr>
              <a:t>         </a:t>
            </a:r>
            <a:r>
              <a:t>country_ID</a:t>
            </a:r>
            <a:r>
              <a:rPr>
                <a:solidFill>
                  <a:srgbClr val="018001"/>
                </a:solidFill>
              </a:rPr>
              <a:t>="1"</a:t>
            </a:r>
            <a:endParaRPr>
              <a:solidFill>
                <a:srgbClr val="018001"/>
              </a:solidFill>
            </a:endParaRPr>
          </a:p>
          <a:p>
            <a:pPr algn="l" defTabSz="457200">
              <a:defRPr sz="4000"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18001"/>
                </a:solidFill>
              </a:rPr>
              <a:t>         </a:t>
            </a:r>
            <a:r>
              <a:t>show-similar-vacancies</a:t>
            </a:r>
            <a:r>
              <a:rPr>
                <a:solidFill>
                  <a:srgbClr val="018001"/>
                </a:solidFill>
              </a:rPr>
              <a:t>="True"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vacancy-id</a:t>
            </a:r>
            <a:r>
              <a:t>&gt;23531939&lt;/</a:t>
            </a:r>
            <a:r>
              <a:rPr b="1">
                <a:solidFill>
                  <a:srgbClr val="011480"/>
                </a:solidFill>
              </a:rPr>
              <a:t>vacancy-id</a:t>
            </a:r>
            <a:r>
              <a:t>&gt;</a:t>
            </a: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КОМПЕНСАЦИЯ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без_компенсации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КОМПЕНСАЦИЯ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63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0" name="&lt;company trusted=&quot;true&quot;…"/>
          <p:cNvSpPr txBox="1"/>
          <p:nvPr/>
        </p:nvSpPr>
        <p:spPr>
          <a:xfrm>
            <a:off x="14132346" y="2467948"/>
            <a:ext cx="9010502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company </a:t>
            </a:r>
            <a:r>
              <a:rPr>
                <a:solidFill>
                  <a:srgbClr val="0432FF"/>
                </a:solidFill>
              </a:rPr>
              <a:t>trusted</a:t>
            </a:r>
            <a:r>
              <a:rPr>
                <a:solidFill>
                  <a:srgbClr val="018001"/>
                </a:solidFill>
              </a:rPr>
              <a:t>="true"</a:t>
            </a:r>
            <a:endParaRPr>
              <a:solidFill>
                <a:srgbClr val="018001"/>
              </a:solidFill>
            </a:endParaRPr>
          </a:p>
          <a:p>
            <a:pPr algn="l" defTabSz="457200">
              <a:defRPr sz="4000"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</a:t>
            </a:r>
            <a:r>
              <a:rPr>
                <a:solidFill>
                  <a:srgbClr val="0432FF"/>
                </a:solidFill>
              </a:rPr>
              <a:t>countryId</a:t>
            </a:r>
            <a:r>
              <a:t>="1"</a:t>
            </a:r>
          </a:p>
          <a:p>
            <a:pPr algn="l" defTabSz="457200">
              <a:defRPr sz="4000">
                <a:solidFill>
                  <a:srgbClr val="0432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18001"/>
                </a:solidFill>
              </a:rPr>
              <a:t>         </a:t>
            </a:r>
            <a:r>
              <a:t>showSimilarVacancies</a:t>
            </a:r>
            <a:r>
              <a:rPr>
                <a:solidFill>
                  <a:srgbClr val="018001"/>
                </a:solidFill>
              </a:rPr>
              <a:t>="true"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vacancyId</a:t>
            </a:r>
            <a:r>
              <a:t>&gt;23531939&lt;/</a:t>
            </a:r>
            <a:r>
              <a:rPr b="1">
                <a:solidFill>
                  <a:srgbClr val="011480"/>
                </a:solidFill>
              </a:rPr>
              <a:t>vacancyId</a:t>
            </a:r>
            <a:r>
              <a:t>&gt;</a:t>
            </a: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compensation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noCompensation</a:t>
            </a:r>
            <a:r>
              <a:rPr b="0">
                <a:solidFill>
                  <a:srgbClr val="000000"/>
                </a:solidFill>
              </a:rPr>
              <a:t>/&gt;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compensation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Прямоугольник 5"/>
          <p:cNvSpPr txBox="1"/>
          <p:nvPr/>
        </p:nvSpPr>
        <p:spPr>
          <a:xfrm>
            <a:off x="1014373" y="955379"/>
            <a:ext cx="18076641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XML структура</a:t>
            </a:r>
          </a:p>
        </p:txBody>
      </p:sp>
      <p:sp>
        <p:nvSpPr>
          <p:cNvPr id="643" name="&lt;user id=&quot;23531939&quot;&gt;…"/>
          <p:cNvSpPr txBox="1"/>
          <p:nvPr/>
        </p:nvSpPr>
        <p:spPr>
          <a:xfrm>
            <a:off x="1161142" y="2475416"/>
            <a:ext cx="8500208" cy="635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user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="23531939"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t>firstName</a:t>
            </a:r>
            <a:r>
              <a:rPr b="0">
                <a:solidFill>
                  <a:srgbClr val="000000"/>
                </a:solidFill>
              </a:rPr>
              <a:t>&gt;David&lt;/</a:t>
            </a:r>
            <a:r>
              <a:t>firstName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t>lastName</a:t>
            </a:r>
            <a:r>
              <a:rPr b="0">
                <a:solidFill>
                  <a:srgbClr val="000000"/>
                </a:solidFill>
              </a:rPr>
              <a:t>&gt;Walsh&lt;/</a:t>
            </a:r>
            <a:r>
              <a:t>lastName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t>socialNetworks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facebook</a:t>
            </a:r>
            <a:r>
              <a:t>&gt;https://facebook.com/&lt;/</a:t>
            </a:r>
            <a:r>
              <a:rPr b="1">
                <a:solidFill>
                  <a:srgbClr val="011480"/>
                </a:solidFill>
              </a:rPr>
              <a:t>facebook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twitter</a:t>
            </a:r>
            <a:r>
              <a:t>&gt;https://twitter.com/&lt;/</a:t>
            </a:r>
            <a:r>
              <a:rPr b="1">
                <a:solidFill>
                  <a:srgbClr val="011480"/>
                </a:solidFill>
              </a:rPr>
              <a:t>twitter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github</a:t>
            </a:r>
            <a:r>
              <a:t>&gt;https://github.com/&lt;/</a:t>
            </a:r>
            <a:r>
              <a:rPr b="1">
                <a:solidFill>
                  <a:srgbClr val="011480"/>
                </a:solidFill>
              </a:rPr>
              <a:t>instagram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</a:t>
            </a:r>
            <a:r>
              <a:rPr b="1">
                <a:solidFill>
                  <a:srgbClr val="011480"/>
                </a:solidFill>
              </a:rPr>
              <a:t>linkedIn</a:t>
            </a:r>
            <a:r>
              <a:t>&gt;https://linkedin.com/in/&lt;/</a:t>
            </a:r>
            <a:r>
              <a:rPr b="1">
                <a:solidFill>
                  <a:srgbClr val="011480"/>
                </a:solidFill>
              </a:rPr>
              <a:t>linkedIn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  &lt;</a:t>
            </a:r>
            <a:r>
              <a:t>lastLogin</a:t>
            </a:r>
            <a:r>
              <a:rPr b="0">
                <a:solidFill>
                  <a:srgbClr val="000000"/>
                </a:solidFill>
              </a:rPr>
              <a:t>&gt;github&lt;/</a:t>
            </a:r>
            <a:r>
              <a:t>lastLogin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&lt;/</a:t>
            </a:r>
            <a:r>
              <a:t>socialNetworks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user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 sz="40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5" name="&lt;user id=&quot;23531939&quot;&gt;…"/>
          <p:cNvSpPr txBox="1"/>
          <p:nvPr/>
        </p:nvSpPr>
        <p:spPr>
          <a:xfrm>
            <a:off x="12661169" y="2475141"/>
            <a:ext cx="11222274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1800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user </a:t>
            </a:r>
            <a:r>
              <a:rPr>
                <a:solidFill>
                  <a:srgbClr val="0432FF"/>
                </a:solidFill>
              </a:rPr>
              <a:t>id</a:t>
            </a:r>
            <a:r>
              <a:t>="23531939"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firstName</a:t>
            </a:r>
            <a:r>
              <a:rPr b="0">
                <a:solidFill>
                  <a:srgbClr val="000000"/>
                </a:solidFill>
              </a:rPr>
              <a:t>&gt;David&lt;/</a:t>
            </a:r>
            <a:r>
              <a:t>firstName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lastName</a:t>
            </a:r>
            <a:r>
              <a:rPr b="0">
                <a:solidFill>
                  <a:srgbClr val="000000"/>
                </a:solidFill>
              </a:rPr>
              <a:t>&gt;Walsh&lt;/</a:t>
            </a:r>
            <a:r>
              <a:t>lastName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socialNetworks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&lt;</a:t>
            </a:r>
            <a:r>
              <a:rPr b="1">
                <a:solidFill>
                  <a:srgbClr val="011480"/>
                </a:solidFill>
              </a:rPr>
              <a:t>account </a:t>
            </a:r>
            <a:r>
              <a:rPr b="1">
                <a:solidFill>
                  <a:srgbClr val="0432FF"/>
                </a:solidFill>
              </a:rPr>
              <a:t>name</a:t>
            </a:r>
            <a:r>
              <a:rPr b="1">
                <a:solidFill>
                  <a:srgbClr val="018001"/>
                </a:solidFill>
              </a:rPr>
              <a:t>="facebook"</a:t>
            </a:r>
            <a:r>
              <a:t>&gt;https://facebook.com/&lt;/</a:t>
            </a:r>
            <a:r>
              <a:rPr b="1">
                <a:solidFill>
                  <a:srgbClr val="011480"/>
                </a:solidFill>
              </a:rPr>
              <a:t>account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&lt;</a:t>
            </a:r>
            <a:r>
              <a:rPr b="1">
                <a:solidFill>
                  <a:srgbClr val="011480"/>
                </a:solidFill>
              </a:rPr>
              <a:t>account </a:t>
            </a:r>
            <a:r>
              <a:rPr b="1">
                <a:solidFill>
                  <a:srgbClr val="0432FF"/>
                </a:solidFill>
              </a:rPr>
              <a:t>name</a:t>
            </a:r>
            <a:r>
              <a:rPr b="1">
                <a:solidFill>
                  <a:srgbClr val="018001"/>
                </a:solidFill>
              </a:rPr>
              <a:t>="twitter"</a:t>
            </a:r>
            <a:r>
              <a:t>&gt;https://twitter.com/&lt;/</a:t>
            </a:r>
            <a:r>
              <a:rPr b="1">
                <a:solidFill>
                  <a:srgbClr val="011480"/>
                </a:solidFill>
              </a:rPr>
              <a:t>account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&lt;</a:t>
            </a:r>
            <a:r>
              <a:rPr b="1">
                <a:solidFill>
                  <a:srgbClr val="011480"/>
                </a:solidFill>
              </a:rPr>
              <a:t>account </a:t>
            </a:r>
            <a:r>
              <a:rPr b="1">
                <a:solidFill>
                  <a:srgbClr val="0432FF"/>
                </a:solidFill>
              </a:rPr>
              <a:t>name</a:t>
            </a:r>
            <a:r>
              <a:rPr b="1">
                <a:solidFill>
                  <a:srgbClr val="018001"/>
                </a:solidFill>
              </a:rPr>
              <a:t>="github"</a:t>
            </a:r>
            <a:r>
              <a:t>&gt;https://github.com/&lt;/</a:t>
            </a:r>
            <a:r>
              <a:rPr b="1">
                <a:solidFill>
                  <a:srgbClr val="011480"/>
                </a:solidFill>
              </a:rPr>
              <a:t>account</a:t>
            </a:r>
            <a:r>
              <a:t>&gt;</a:t>
            </a:r>
          </a:p>
          <a:p>
            <a:pPr algn="l" defTabSz="457200"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  &lt;</a:t>
            </a:r>
            <a:r>
              <a:rPr b="1">
                <a:solidFill>
                  <a:srgbClr val="011480"/>
                </a:solidFill>
              </a:rPr>
              <a:t>account </a:t>
            </a:r>
            <a:r>
              <a:rPr b="1">
                <a:solidFill>
                  <a:srgbClr val="0432FF"/>
                </a:solidFill>
              </a:rPr>
              <a:t>name</a:t>
            </a:r>
            <a:r>
              <a:rPr b="1">
                <a:solidFill>
                  <a:srgbClr val="018001"/>
                </a:solidFill>
              </a:rPr>
              <a:t>="linkedIn"</a:t>
            </a:r>
            <a:r>
              <a:t>&gt;https://linkedin.com/in/&lt;/</a:t>
            </a:r>
            <a:r>
              <a:rPr b="1">
                <a:solidFill>
                  <a:srgbClr val="011480"/>
                </a:solidFill>
              </a:rPr>
              <a:t>account</a:t>
            </a:r>
            <a:r>
              <a:t>&gt;</a:t>
            </a: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  &lt;</a:t>
            </a:r>
            <a:r>
              <a:t>lastLogin</a:t>
            </a:r>
            <a:r>
              <a:rPr b="0">
                <a:solidFill>
                  <a:srgbClr val="000000"/>
                </a:solidFill>
              </a:rPr>
              <a:t>&gt;github&lt;/</a:t>
            </a:r>
            <a:r>
              <a:t>lastLogin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socialNetworks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user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3199" y="493102"/>
            <a:ext cx="871689" cy="871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Снимок экрана 2019-11-11 в 16.56.13.png" descr="Снимок экрана 2019-11-11 в 16.56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0425" y="3304830"/>
            <a:ext cx="19708253" cy="999570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Прямоугольник 5"/>
          <p:cNvSpPr txBox="1"/>
          <p:nvPr/>
        </p:nvSpPr>
        <p:spPr>
          <a:xfrm>
            <a:off x="1014373" y="955379"/>
            <a:ext cx="23150605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D7001C"/>
                </a:solidFill>
                <a:latin typeface="Proxima Nova Cn Rg"/>
                <a:ea typeface="Proxima Nova Cn Rg"/>
                <a:cs typeface="Proxima Nova Cn Rg"/>
                <a:sym typeface="Proxima Nova Cn Rg"/>
              </a:defRPr>
            </a:lvl1pPr>
          </a:lstStyle>
          <a:p>
            <a:pPr/>
            <a:r>
              <a:t>Что такое XML</a:t>
            </a:r>
          </a:p>
        </p:txBody>
      </p:sp>
      <p:sp>
        <p:nvSpPr>
          <p:cNvPr id="193" name="Номер слайда"/>
          <p:cNvSpPr txBox="1"/>
          <p:nvPr>
            <p:ph type="sldNum" sz="quarter" idx="2"/>
          </p:nvPr>
        </p:nvSpPr>
        <p:spPr>
          <a:xfrm>
            <a:off x="23359715" y="12661900"/>
            <a:ext cx="365096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