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88" r:id="rId9"/>
    <p:sldId id="289" r:id="rId10"/>
    <p:sldId id="262" r:id="rId11"/>
    <p:sldId id="263" r:id="rId12"/>
    <p:sldId id="264" r:id="rId13"/>
    <p:sldId id="265" r:id="rId14"/>
    <p:sldId id="266" r:id="rId15"/>
    <p:sldId id="270" r:id="rId16"/>
    <p:sldId id="271" r:id="rId17"/>
    <p:sldId id="272" r:id="rId18"/>
    <p:sldId id="273" r:id="rId19"/>
    <p:sldId id="279" r:id="rId20"/>
    <p:sldId id="280" r:id="rId21"/>
    <p:sldId id="282" r:id="rId22"/>
    <p:sldId id="267" r:id="rId23"/>
    <p:sldId id="268" r:id="rId24"/>
    <p:sldId id="269" r:id="rId25"/>
    <p:sldId id="27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ext Box 3"/>
          <p:cNvSpPr txBox="1"/>
          <p:nvPr/>
        </p:nvSpPr>
        <p:spPr>
          <a:xfrm>
            <a:off x="2085340" y="1411605"/>
            <a:ext cx="8615045" cy="2553335"/>
          </a:xfrm>
          <a:prstGeom prst="rect">
            <a:avLst/>
          </a:prstGeom>
          <a:noFill/>
        </p:spPr>
        <p:txBody>
          <a:bodyPr wrap="square" rtlCol="0">
            <a:spAutoFit/>
          </a:bodyPr>
          <a:p>
            <a:pPr algn="ctr"/>
            <a:r>
              <a:rPr lang="en-US" sz="4000" b="1"/>
              <a:t>Lets Get Connected </a:t>
            </a:r>
            <a:endParaRPr lang="en-US" sz="4000" b="1"/>
          </a:p>
          <a:p>
            <a:pPr algn="ctr"/>
            <a:r>
              <a:rPr lang="en-US" sz="4000"/>
              <a:t>Containerising Android messaging application and launching it using Automation by Ansible on Hybrid cloud</a:t>
            </a:r>
            <a:endParaRPr 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27405" y="746125"/>
            <a:ext cx="10526395" cy="5431155"/>
          </a:xfrm>
        </p:spPr>
        <p:txBody>
          <a:bodyPr/>
          <a:p>
            <a:pPr marL="0" indent="0">
              <a:buNone/>
            </a:pPr>
            <a:r>
              <a:rPr lang="en-US" b="1"/>
              <a:t>We used Ansible in our project </a:t>
            </a:r>
            <a:r>
              <a:rPr lang="en-IN" altLang="en-US" b="1"/>
              <a:t>where</a:t>
            </a:r>
            <a:r>
              <a:rPr lang="en-US" b="1"/>
              <a:t> :</a:t>
            </a:r>
            <a:endParaRPr lang="en-US" b="1"/>
          </a:p>
          <a:p>
            <a:pPr marL="0" indent="0">
              <a:buNone/>
            </a:pPr>
            <a:endParaRPr lang="en-US"/>
          </a:p>
          <a:p>
            <a:r>
              <a:rPr lang="en-US"/>
              <a:t>Automating the Deployment of of our Lets Get Connected by First Integrating Ansible with AWS Cloud.</a:t>
            </a:r>
            <a:endParaRPr lang="en-US"/>
          </a:p>
          <a:p>
            <a:r>
              <a:rPr lang="en-US"/>
              <a:t>We Launch an AWS instance with the help of ansible</a:t>
            </a:r>
            <a:r>
              <a:rPr lang="en-IN" altLang="en-US"/>
              <a:t>, In creation of Ansible vault passage.</a:t>
            </a:r>
            <a:endParaRPr lang="en-US"/>
          </a:p>
          <a:p>
            <a:r>
              <a:rPr lang="en-US"/>
              <a:t>Retrieve the public IP which is allocated to the launched instance. With the help of the retrieved Public IP configure the Cloned in the launched instance.</a:t>
            </a:r>
            <a:endParaRPr lang="en-US"/>
          </a:p>
          <a:p>
            <a:r>
              <a:rPr lang="en-IN" altLang="en-US"/>
              <a:t>Creation of HAProxy that helped in containerising our application.</a:t>
            </a:r>
            <a:endParaRPr lang="en-US"/>
          </a:p>
          <a:p>
            <a:endParaRPr lang="en-US"/>
          </a:p>
          <a:p>
            <a:pPr marL="0" indent="0">
              <a:buNone/>
            </a:pP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Picture 11" descr="23"/>
          <p:cNvPicPr>
            <a:picLocks noChangeAspect="1"/>
          </p:cNvPicPr>
          <p:nvPr>
            <p:ph idx="1"/>
          </p:nvPr>
        </p:nvPicPr>
        <p:blipFill>
          <a:blip r:embed="rId1"/>
          <a:stretch>
            <a:fillRect/>
          </a:stretch>
        </p:blipFill>
        <p:spPr>
          <a:xfrm>
            <a:off x="1908810" y="1052195"/>
            <a:ext cx="8374380" cy="47542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7070" y="294005"/>
            <a:ext cx="10666730" cy="5883275"/>
          </a:xfrm>
        </p:spPr>
        <p:txBody>
          <a:bodyPr/>
          <a:p>
            <a:r>
              <a:rPr lang="en-IN" altLang="en-US" u="sng"/>
              <a:t>Cryptography Vault :</a:t>
            </a:r>
            <a:endParaRPr lang="en-IN" altLang="en-US" u="sng"/>
          </a:p>
          <a:p>
            <a:pPr marL="0" indent="0">
              <a:buNone/>
            </a:pPr>
            <a:r>
              <a:rPr lang="en-IN" altLang="en-US"/>
              <a:t>Cryptography vault is a feature of Ansible that provides the capability to provide 215 bit encryption to our file which can’t ever be decoded by a human except the admin. For decryption it needs a private key which is created by the admin itself during the time of creation.</a:t>
            </a:r>
            <a:endParaRPr lang="en-IN" altLang="en-US"/>
          </a:p>
          <a:p>
            <a:pPr marL="0" indent="0">
              <a:buNone/>
            </a:pPr>
            <a:r>
              <a:rPr lang="en-IN" altLang="en-US"/>
              <a:t>Apart from securing user data, it completely secures our modules and IaaS, PaaS modules.</a:t>
            </a:r>
            <a:endParaRPr lang="en-IN" altLang="en-US"/>
          </a:p>
          <a:p>
            <a:pPr marL="0" indent="0">
              <a:buNone/>
            </a:pPr>
            <a:r>
              <a:rPr lang="en-IN" altLang="en-US"/>
              <a:t> </a:t>
            </a:r>
            <a:endParaRPr lang="en-IN" altLang="en-US"/>
          </a:p>
        </p:txBody>
      </p:sp>
      <p:pic>
        <p:nvPicPr>
          <p:cNvPr id="25" name="Picture 25" descr="0 (2)"/>
          <p:cNvPicPr>
            <a:picLocks noChangeAspect="1"/>
          </p:cNvPicPr>
          <p:nvPr/>
        </p:nvPicPr>
        <p:blipFill>
          <a:blip r:embed="rId1"/>
          <a:stretch>
            <a:fillRect/>
          </a:stretch>
        </p:blipFill>
        <p:spPr>
          <a:xfrm>
            <a:off x="720090" y="3573780"/>
            <a:ext cx="10751185" cy="26689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232525" y="1821815"/>
            <a:ext cx="5259705" cy="3649980"/>
          </a:xfrm>
        </p:spPr>
        <p:txBody>
          <a:bodyPr>
            <a:normAutofit lnSpcReduction="20000"/>
          </a:bodyPr>
          <a:p>
            <a:pPr marL="0" indent="0" algn="l">
              <a:buNone/>
            </a:pPr>
            <a:r>
              <a:rPr lang="en-US" sz="2800"/>
              <a:t>Here we launched 3 AWS instances from Ansible using playbook with a public key assigned through the IAM user from AWS and created an instance of type t2.micro and Amazon AMI linux image in the VPC region Mumbai, having an access key and a secret key for vault passage which are accessed through a variable cased file ansible.yml</a:t>
            </a:r>
            <a:endParaRPr lang="en-US" sz="2800"/>
          </a:p>
          <a:p>
            <a:pPr marL="0" indent="0" algn="l">
              <a:buNone/>
            </a:pPr>
            <a:endParaRPr lang="en-IN" altLang="en-US" sz="3200"/>
          </a:p>
        </p:txBody>
      </p:sp>
      <p:pic>
        <p:nvPicPr>
          <p:cNvPr id="7" name="Picture 54" descr="0"/>
          <p:cNvPicPr>
            <a:picLocks noChangeAspect="1"/>
          </p:cNvPicPr>
          <p:nvPr>
            <p:ph sz="half" idx="2"/>
          </p:nvPr>
        </p:nvPicPr>
        <p:blipFill>
          <a:blip r:embed="rId1"/>
          <a:stretch>
            <a:fillRect/>
          </a:stretch>
        </p:blipFill>
        <p:spPr>
          <a:xfrm>
            <a:off x="934085" y="615315"/>
            <a:ext cx="4620260" cy="54654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5" name="Picture 55" descr="0 (1)"/>
          <p:cNvPicPr>
            <a:picLocks noChangeAspect="1"/>
          </p:cNvPicPr>
          <p:nvPr>
            <p:ph idx="1"/>
          </p:nvPr>
        </p:nvPicPr>
        <p:blipFill>
          <a:blip r:embed="rId1"/>
          <a:stretch>
            <a:fillRect/>
          </a:stretch>
        </p:blipFill>
        <p:spPr>
          <a:xfrm>
            <a:off x="1402080" y="1545590"/>
            <a:ext cx="9062720" cy="4767580"/>
          </a:xfrm>
          <a:prstGeom prst="rect">
            <a:avLst/>
          </a:prstGeom>
        </p:spPr>
      </p:pic>
      <p:sp>
        <p:nvSpPr>
          <p:cNvPr id="6" name="Text Box 5"/>
          <p:cNvSpPr txBox="1"/>
          <p:nvPr/>
        </p:nvSpPr>
        <p:spPr>
          <a:xfrm>
            <a:off x="1402080" y="407670"/>
            <a:ext cx="9947910" cy="583565"/>
          </a:xfrm>
          <a:prstGeom prst="rect">
            <a:avLst/>
          </a:prstGeom>
          <a:noFill/>
        </p:spPr>
        <p:txBody>
          <a:bodyPr wrap="square" rtlCol="0">
            <a:spAutoFit/>
          </a:bodyPr>
          <a:p>
            <a:r>
              <a:rPr lang="en-US" sz="2800" b="1"/>
              <a:t>Playbook Execution through Vault</a:t>
            </a:r>
            <a:endParaRPr lang="en-US" sz="28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 name="Picture 60" descr="7"/>
          <p:cNvPicPr>
            <a:picLocks noChangeAspect="1"/>
          </p:cNvPicPr>
          <p:nvPr>
            <p:ph sz="half" idx="1"/>
          </p:nvPr>
        </p:nvPicPr>
        <p:blipFill>
          <a:blip r:embed="rId1"/>
          <a:srcRect r="-6037"/>
          <a:stretch>
            <a:fillRect/>
          </a:stretch>
        </p:blipFill>
        <p:spPr>
          <a:xfrm>
            <a:off x="6658610" y="3820795"/>
            <a:ext cx="5342255" cy="2033270"/>
          </a:xfrm>
          <a:prstGeom prst="rect">
            <a:avLst/>
          </a:prstGeom>
        </p:spPr>
      </p:pic>
      <p:pic>
        <p:nvPicPr>
          <p:cNvPr id="63" name="Picture 63" descr="10"/>
          <p:cNvPicPr>
            <a:picLocks noChangeAspect="1"/>
          </p:cNvPicPr>
          <p:nvPr>
            <p:ph sz="half" idx="2"/>
          </p:nvPr>
        </p:nvPicPr>
        <p:blipFill>
          <a:blip r:embed="rId2"/>
          <a:srcRect r="18829"/>
          <a:stretch>
            <a:fillRect/>
          </a:stretch>
        </p:blipFill>
        <p:spPr>
          <a:xfrm>
            <a:off x="6658610" y="1274445"/>
            <a:ext cx="5028565" cy="2413000"/>
          </a:xfrm>
          <a:prstGeom prst="rect">
            <a:avLst/>
          </a:prstGeom>
        </p:spPr>
      </p:pic>
      <p:pic>
        <p:nvPicPr>
          <p:cNvPr id="64" name="Picture 64" descr="12"/>
          <p:cNvPicPr>
            <a:picLocks noChangeAspect="1"/>
          </p:cNvPicPr>
          <p:nvPr/>
        </p:nvPicPr>
        <p:blipFill>
          <a:blip r:embed="rId3"/>
          <a:srcRect l="172" t="-763" r="15784" b="834"/>
          <a:stretch>
            <a:fillRect/>
          </a:stretch>
        </p:blipFill>
        <p:spPr>
          <a:xfrm>
            <a:off x="383540" y="1374140"/>
            <a:ext cx="5112385" cy="3018790"/>
          </a:xfrm>
          <a:prstGeom prst="rect">
            <a:avLst/>
          </a:prstGeom>
        </p:spPr>
      </p:pic>
      <p:sp>
        <p:nvSpPr>
          <p:cNvPr id="6" name="Text Box 5"/>
          <p:cNvSpPr txBox="1"/>
          <p:nvPr/>
        </p:nvSpPr>
        <p:spPr>
          <a:xfrm>
            <a:off x="577215" y="397510"/>
            <a:ext cx="8075930" cy="521970"/>
          </a:xfrm>
          <a:prstGeom prst="rect">
            <a:avLst/>
          </a:prstGeom>
          <a:noFill/>
        </p:spPr>
        <p:txBody>
          <a:bodyPr wrap="square" rtlCol="0">
            <a:spAutoFit/>
          </a:bodyPr>
          <a:p>
            <a:r>
              <a:rPr lang="en-US" sz="2800" b="1"/>
              <a:t>Creating Role for HAProxy handler </a:t>
            </a:r>
            <a:r>
              <a:rPr lang="en-IN" altLang="en-US" sz="2800" b="1"/>
              <a:t>:</a:t>
            </a:r>
            <a:endParaRPr lang="en-IN" altLang="en-US" sz="2800" b="1"/>
          </a:p>
        </p:txBody>
      </p:sp>
      <p:pic>
        <p:nvPicPr>
          <p:cNvPr id="2" name="Picture 1" descr="0"/>
          <p:cNvPicPr>
            <a:picLocks noChangeAspect="1"/>
          </p:cNvPicPr>
          <p:nvPr/>
        </p:nvPicPr>
        <p:blipFill>
          <a:blip r:embed="rId4"/>
          <a:stretch>
            <a:fillRect/>
          </a:stretch>
        </p:blipFill>
        <p:spPr>
          <a:xfrm>
            <a:off x="383540" y="4514215"/>
            <a:ext cx="5111750" cy="20770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 name="Picture 65" descr="14"/>
          <p:cNvPicPr>
            <a:picLocks noChangeAspect="1"/>
          </p:cNvPicPr>
          <p:nvPr>
            <p:ph sz="half" idx="1"/>
          </p:nvPr>
        </p:nvPicPr>
        <p:blipFill>
          <a:blip r:embed="rId1"/>
          <a:stretch>
            <a:fillRect/>
          </a:stretch>
        </p:blipFill>
        <p:spPr>
          <a:xfrm>
            <a:off x="514350" y="762000"/>
            <a:ext cx="5694045" cy="2700020"/>
          </a:xfrm>
          <a:prstGeom prst="rect">
            <a:avLst/>
          </a:prstGeom>
        </p:spPr>
      </p:pic>
      <p:pic>
        <p:nvPicPr>
          <p:cNvPr id="24" name="Picture 24" descr="35"/>
          <p:cNvPicPr>
            <a:picLocks noChangeAspect="1"/>
          </p:cNvPicPr>
          <p:nvPr>
            <p:ph sz="half" idx="2"/>
          </p:nvPr>
        </p:nvPicPr>
        <p:blipFill>
          <a:blip r:embed="rId2"/>
          <a:stretch>
            <a:fillRect/>
          </a:stretch>
        </p:blipFill>
        <p:spPr>
          <a:xfrm>
            <a:off x="514350" y="3755390"/>
            <a:ext cx="6102350" cy="2842895"/>
          </a:xfrm>
          <a:prstGeom prst="rect">
            <a:avLst/>
          </a:prstGeom>
        </p:spPr>
      </p:pic>
      <p:pic>
        <p:nvPicPr>
          <p:cNvPr id="58" name="Picture 58" descr="5"/>
          <p:cNvPicPr>
            <a:picLocks noChangeAspect="1"/>
          </p:cNvPicPr>
          <p:nvPr/>
        </p:nvPicPr>
        <p:blipFill>
          <a:blip r:embed="rId3"/>
          <a:srcRect t="8485" r="17207"/>
          <a:stretch>
            <a:fillRect/>
          </a:stretch>
        </p:blipFill>
        <p:spPr>
          <a:xfrm>
            <a:off x="6304915" y="668655"/>
            <a:ext cx="5688330" cy="2793365"/>
          </a:xfrm>
          <a:prstGeom prst="rect">
            <a:avLst/>
          </a:prstGeom>
        </p:spPr>
      </p:pic>
      <p:pic>
        <p:nvPicPr>
          <p:cNvPr id="38" name="Picture 38" descr="21"/>
          <p:cNvPicPr>
            <a:picLocks noChangeAspect="1"/>
          </p:cNvPicPr>
          <p:nvPr/>
        </p:nvPicPr>
        <p:blipFill>
          <a:blip r:embed="rId4"/>
          <a:srcRect l="482" t="3623" r="19538" b="2836"/>
          <a:stretch>
            <a:fillRect/>
          </a:stretch>
        </p:blipFill>
        <p:spPr>
          <a:xfrm>
            <a:off x="6786245" y="3801110"/>
            <a:ext cx="5207000" cy="27514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2" name="Picture 42" descr="24"/>
          <p:cNvPicPr>
            <a:picLocks noChangeAspect="1"/>
          </p:cNvPicPr>
          <p:nvPr>
            <p:ph sz="half" idx="1"/>
          </p:nvPr>
        </p:nvPicPr>
        <p:blipFill>
          <a:blip r:embed="rId1"/>
          <a:stretch>
            <a:fillRect/>
          </a:stretch>
        </p:blipFill>
        <p:spPr>
          <a:xfrm>
            <a:off x="720725" y="321945"/>
            <a:ext cx="5227955" cy="2545080"/>
          </a:xfrm>
          <a:prstGeom prst="rect">
            <a:avLst/>
          </a:prstGeom>
        </p:spPr>
      </p:pic>
      <p:pic>
        <p:nvPicPr>
          <p:cNvPr id="41" name="Picture 41" descr="25"/>
          <p:cNvPicPr>
            <a:picLocks noChangeAspect="1"/>
          </p:cNvPicPr>
          <p:nvPr>
            <p:ph sz="half" idx="2"/>
          </p:nvPr>
        </p:nvPicPr>
        <p:blipFill>
          <a:blip r:embed="rId2"/>
          <a:stretch>
            <a:fillRect/>
          </a:stretch>
        </p:blipFill>
        <p:spPr>
          <a:xfrm>
            <a:off x="3557905" y="2932430"/>
            <a:ext cx="5212080" cy="2086610"/>
          </a:xfrm>
          <a:prstGeom prst="rect">
            <a:avLst/>
          </a:prstGeom>
        </p:spPr>
      </p:pic>
      <p:pic>
        <p:nvPicPr>
          <p:cNvPr id="40" name="Picture 40" descr="26"/>
          <p:cNvPicPr>
            <a:picLocks noChangeAspect="1"/>
          </p:cNvPicPr>
          <p:nvPr/>
        </p:nvPicPr>
        <p:blipFill>
          <a:blip r:embed="rId3"/>
          <a:stretch>
            <a:fillRect/>
          </a:stretch>
        </p:blipFill>
        <p:spPr>
          <a:xfrm>
            <a:off x="6468745" y="321945"/>
            <a:ext cx="5061585" cy="1877695"/>
          </a:xfrm>
          <a:prstGeom prst="rect">
            <a:avLst/>
          </a:prstGeom>
        </p:spPr>
      </p:pic>
      <p:sp>
        <p:nvSpPr>
          <p:cNvPr id="5" name="Text Box 4"/>
          <p:cNvSpPr txBox="1"/>
          <p:nvPr/>
        </p:nvSpPr>
        <p:spPr>
          <a:xfrm>
            <a:off x="859155" y="5343525"/>
            <a:ext cx="10609580" cy="521970"/>
          </a:xfrm>
          <a:prstGeom prst="rect">
            <a:avLst/>
          </a:prstGeom>
          <a:noFill/>
        </p:spPr>
        <p:txBody>
          <a:bodyPr wrap="square" rtlCol="0">
            <a:spAutoFit/>
          </a:bodyPr>
          <a:p>
            <a:r>
              <a:rPr lang="en-US" sz="2800"/>
              <a:t>Fig:Random IP generated by HAProxy for managing our application</a:t>
            </a:r>
            <a:endParaRPr 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Subnet creation on Cloud with a Bastion Host</a:t>
            </a:r>
            <a:endParaRPr lang="en-IN" altLang="en-US"/>
          </a:p>
        </p:txBody>
      </p:sp>
      <p:pic>
        <p:nvPicPr>
          <p:cNvPr id="5" name="Content Placeholder 4" descr="nishan"/>
          <p:cNvPicPr>
            <a:picLocks noChangeAspect="1"/>
          </p:cNvPicPr>
          <p:nvPr>
            <p:ph sz="half" idx="1"/>
          </p:nvPr>
        </p:nvPicPr>
        <p:blipFill>
          <a:blip r:embed="rId1"/>
          <a:stretch>
            <a:fillRect/>
          </a:stretch>
        </p:blipFill>
        <p:spPr>
          <a:xfrm>
            <a:off x="838200" y="1978660"/>
            <a:ext cx="5181600" cy="2643505"/>
          </a:xfrm>
          <a:prstGeom prst="rect">
            <a:avLst/>
          </a:prstGeom>
        </p:spPr>
      </p:pic>
      <p:pic>
        <p:nvPicPr>
          <p:cNvPr id="6" name="Content Placeholder 5" descr="1595489866239"/>
          <p:cNvPicPr>
            <a:picLocks noChangeAspect="1"/>
          </p:cNvPicPr>
          <p:nvPr>
            <p:ph sz="half" idx="2"/>
          </p:nvPr>
        </p:nvPicPr>
        <p:blipFill>
          <a:blip r:embed="rId2"/>
          <a:stretch>
            <a:fillRect/>
          </a:stretch>
        </p:blipFill>
        <p:spPr>
          <a:xfrm>
            <a:off x="1101725" y="4839970"/>
            <a:ext cx="5181600" cy="1112520"/>
          </a:xfrm>
          <a:prstGeom prst="rect">
            <a:avLst/>
          </a:prstGeom>
        </p:spPr>
      </p:pic>
      <p:sp>
        <p:nvSpPr>
          <p:cNvPr id="7" name="Text Box 6"/>
          <p:cNvSpPr txBox="1"/>
          <p:nvPr/>
        </p:nvSpPr>
        <p:spPr>
          <a:xfrm>
            <a:off x="2503170" y="6233160"/>
            <a:ext cx="2540000" cy="368300"/>
          </a:xfrm>
          <a:prstGeom prst="rect">
            <a:avLst/>
          </a:prstGeom>
          <a:noFill/>
        </p:spPr>
        <p:txBody>
          <a:bodyPr wrap="square" rtlCol="0" anchor="t">
            <a:spAutoFit/>
          </a:bodyPr>
          <a:p>
            <a:pPr algn="ctr"/>
            <a:r>
              <a:rPr lang="en-US"/>
              <a:t>A</a:t>
            </a:r>
            <a:r>
              <a:rPr lang="en-IN" altLang="en-US"/>
              <a:t>WS</a:t>
            </a:r>
            <a:r>
              <a:rPr lang="en-US"/>
              <a:t> Profile Creation</a:t>
            </a:r>
            <a:endParaRPr lang="en-US"/>
          </a:p>
        </p:txBody>
      </p:sp>
      <p:pic>
        <p:nvPicPr>
          <p:cNvPr id="8" name="Picture 7" descr="0"/>
          <p:cNvPicPr>
            <a:picLocks noChangeAspect="1"/>
          </p:cNvPicPr>
          <p:nvPr/>
        </p:nvPicPr>
        <p:blipFill>
          <a:blip r:embed="rId3"/>
          <a:stretch>
            <a:fillRect/>
          </a:stretch>
        </p:blipFill>
        <p:spPr>
          <a:xfrm>
            <a:off x="6518910" y="4359275"/>
            <a:ext cx="4714240" cy="2073910"/>
          </a:xfrm>
          <a:prstGeom prst="rect">
            <a:avLst/>
          </a:prstGeom>
        </p:spPr>
      </p:pic>
      <p:pic>
        <p:nvPicPr>
          <p:cNvPr id="9" name="Picture 8" descr="0 (1)"/>
          <p:cNvPicPr>
            <a:picLocks noChangeAspect="1"/>
          </p:cNvPicPr>
          <p:nvPr/>
        </p:nvPicPr>
        <p:blipFill>
          <a:blip r:embed="rId4"/>
          <a:stretch>
            <a:fillRect/>
          </a:stretch>
        </p:blipFill>
        <p:spPr>
          <a:xfrm>
            <a:off x="6518910" y="1838325"/>
            <a:ext cx="4713605" cy="2153285"/>
          </a:xfrm>
          <a:prstGeom prst="rect">
            <a:avLst/>
          </a:prstGeom>
        </p:spPr>
      </p:pic>
      <p:sp>
        <p:nvSpPr>
          <p:cNvPr id="11" name="Text Box 10"/>
          <p:cNvSpPr txBox="1"/>
          <p:nvPr/>
        </p:nvSpPr>
        <p:spPr>
          <a:xfrm>
            <a:off x="7605395" y="6433185"/>
            <a:ext cx="2540000" cy="368300"/>
          </a:xfrm>
          <a:prstGeom prst="rect">
            <a:avLst/>
          </a:prstGeom>
          <a:noFill/>
        </p:spPr>
        <p:txBody>
          <a:bodyPr wrap="square" rtlCol="0" anchor="t">
            <a:spAutoFit/>
          </a:bodyPr>
          <a:p>
            <a:pPr algn="ctr"/>
            <a:r>
              <a:rPr lang="en-US"/>
              <a:t>V</a:t>
            </a:r>
            <a:r>
              <a:rPr lang="en-IN" altLang="en-US"/>
              <a:t>PC</a:t>
            </a:r>
            <a:r>
              <a:rPr lang="en-US"/>
              <a:t> Creation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7"/>
          <p:cNvPicPr>
            <a:picLocks noChangeAspect="1"/>
          </p:cNvPicPr>
          <p:nvPr>
            <p:ph sz="half" idx="1"/>
          </p:nvPr>
        </p:nvPicPr>
        <p:blipFill>
          <a:blip r:embed="rId1"/>
          <a:stretch>
            <a:fillRect/>
          </a:stretch>
        </p:blipFill>
        <p:spPr>
          <a:xfrm>
            <a:off x="422910" y="386715"/>
            <a:ext cx="5562600" cy="2694305"/>
          </a:xfrm>
          <a:prstGeom prst="rect">
            <a:avLst/>
          </a:prstGeom>
        </p:spPr>
      </p:pic>
      <p:pic>
        <p:nvPicPr>
          <p:cNvPr id="6" name="Content Placeholder 5" descr="8"/>
          <p:cNvPicPr>
            <a:picLocks noChangeAspect="1"/>
          </p:cNvPicPr>
          <p:nvPr>
            <p:ph sz="half" idx="2"/>
          </p:nvPr>
        </p:nvPicPr>
        <p:blipFill>
          <a:blip r:embed="rId2"/>
          <a:stretch>
            <a:fillRect/>
          </a:stretch>
        </p:blipFill>
        <p:spPr>
          <a:xfrm>
            <a:off x="422910" y="3635375"/>
            <a:ext cx="5671185" cy="1972945"/>
          </a:xfrm>
          <a:prstGeom prst="rect">
            <a:avLst/>
          </a:prstGeom>
        </p:spPr>
      </p:pic>
      <p:sp>
        <p:nvSpPr>
          <p:cNvPr id="7" name="Text Box 6"/>
          <p:cNvSpPr txBox="1"/>
          <p:nvPr/>
        </p:nvSpPr>
        <p:spPr>
          <a:xfrm>
            <a:off x="1934210" y="3081020"/>
            <a:ext cx="2540000" cy="368300"/>
          </a:xfrm>
          <a:prstGeom prst="rect">
            <a:avLst/>
          </a:prstGeom>
          <a:noFill/>
        </p:spPr>
        <p:txBody>
          <a:bodyPr wrap="square" rtlCol="0" anchor="t">
            <a:spAutoFit/>
          </a:bodyPr>
          <a:p>
            <a:pPr algn="ctr"/>
            <a:r>
              <a:rPr lang="en-IN" altLang="en-US"/>
              <a:t>S</a:t>
            </a:r>
            <a:r>
              <a:rPr lang="en-US"/>
              <a:t>etting up subnet</a:t>
            </a:r>
            <a:endParaRPr lang="en-US"/>
          </a:p>
        </p:txBody>
      </p:sp>
      <p:sp>
        <p:nvSpPr>
          <p:cNvPr id="8" name="Text Box 7"/>
          <p:cNvSpPr txBox="1"/>
          <p:nvPr/>
        </p:nvSpPr>
        <p:spPr>
          <a:xfrm>
            <a:off x="1988185" y="5774055"/>
            <a:ext cx="2540000" cy="368300"/>
          </a:xfrm>
          <a:prstGeom prst="rect">
            <a:avLst/>
          </a:prstGeom>
          <a:noFill/>
        </p:spPr>
        <p:txBody>
          <a:bodyPr wrap="square" rtlCol="0" anchor="t">
            <a:spAutoFit/>
          </a:bodyPr>
          <a:p>
            <a:pPr algn="ctr"/>
            <a:r>
              <a:rPr lang="en-IN" altLang="en-US"/>
              <a:t>S</a:t>
            </a:r>
            <a:r>
              <a:rPr lang="en-US"/>
              <a:t>ubnet </a:t>
            </a:r>
            <a:r>
              <a:rPr lang="en-IN" altLang="en-US"/>
              <a:t>creation</a:t>
            </a:r>
            <a:endParaRPr lang="en-IN" altLang="en-US"/>
          </a:p>
        </p:txBody>
      </p:sp>
      <p:pic>
        <p:nvPicPr>
          <p:cNvPr id="10" name="Picture 9" descr="10"/>
          <p:cNvPicPr>
            <a:picLocks noChangeAspect="1"/>
          </p:cNvPicPr>
          <p:nvPr/>
        </p:nvPicPr>
        <p:blipFill>
          <a:blip r:embed="rId3"/>
          <a:stretch>
            <a:fillRect/>
          </a:stretch>
        </p:blipFill>
        <p:spPr>
          <a:xfrm>
            <a:off x="6094095" y="181610"/>
            <a:ext cx="6031230" cy="3103880"/>
          </a:xfrm>
          <a:prstGeom prst="rect">
            <a:avLst/>
          </a:prstGeom>
        </p:spPr>
      </p:pic>
      <p:pic>
        <p:nvPicPr>
          <p:cNvPr id="13" name="Content Placeholder 10" descr="11"/>
          <p:cNvPicPr>
            <a:picLocks noChangeAspect="1"/>
          </p:cNvPicPr>
          <p:nvPr/>
        </p:nvPicPr>
        <p:blipFill>
          <a:blip r:embed="rId4"/>
          <a:stretch>
            <a:fillRect/>
          </a:stretch>
        </p:blipFill>
        <p:spPr>
          <a:xfrm>
            <a:off x="6248400" y="3635375"/>
            <a:ext cx="5723255" cy="2159635"/>
          </a:xfrm>
          <a:prstGeom prst="rect">
            <a:avLst/>
          </a:prstGeom>
        </p:spPr>
      </p:pic>
      <p:sp>
        <p:nvSpPr>
          <p:cNvPr id="14" name="Text Box 13"/>
          <p:cNvSpPr txBox="1"/>
          <p:nvPr/>
        </p:nvSpPr>
        <p:spPr>
          <a:xfrm>
            <a:off x="8506460" y="5854065"/>
            <a:ext cx="2540000" cy="368300"/>
          </a:xfrm>
          <a:prstGeom prst="rect">
            <a:avLst/>
          </a:prstGeom>
          <a:noFill/>
        </p:spPr>
        <p:txBody>
          <a:bodyPr wrap="square" rtlCol="0" anchor="t">
            <a:spAutoFit/>
          </a:bodyPr>
          <a:p>
            <a:pPr algn="ctr"/>
            <a:r>
              <a:rPr lang="en-IN" altLang="en-US"/>
              <a:t>NAT gateway</a:t>
            </a:r>
            <a:endParaRPr lang="en-IN" altLang="en-US"/>
          </a:p>
        </p:txBody>
      </p:sp>
      <p:sp>
        <p:nvSpPr>
          <p:cNvPr id="15" name="Text Box 14"/>
          <p:cNvSpPr txBox="1"/>
          <p:nvPr/>
        </p:nvSpPr>
        <p:spPr>
          <a:xfrm>
            <a:off x="8506460" y="3244850"/>
            <a:ext cx="2540000" cy="368300"/>
          </a:xfrm>
          <a:prstGeom prst="rect">
            <a:avLst/>
          </a:prstGeom>
          <a:noFill/>
        </p:spPr>
        <p:txBody>
          <a:bodyPr wrap="square" rtlCol="0" anchor="t">
            <a:spAutoFit/>
          </a:bodyPr>
          <a:p>
            <a:pPr algn="ctr"/>
            <a:r>
              <a:rPr lang="en-IN" altLang="en-US"/>
              <a:t>Rout table</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55650" y="670560"/>
            <a:ext cx="10475595" cy="1155065"/>
          </a:xfrm>
        </p:spPr>
        <p:txBody>
          <a:bodyPr>
            <a:normAutofit/>
          </a:bodyPr>
          <a:p>
            <a:pPr algn="ctr"/>
            <a:r>
              <a:rPr lang="en-US"/>
              <a:t>Submitted </a:t>
            </a:r>
            <a:r>
              <a:rPr lang="en-IN" altLang="en-US"/>
              <a:t>by:</a:t>
            </a:r>
            <a:endParaRPr lang="en-IN" altLang="en-US"/>
          </a:p>
        </p:txBody>
      </p:sp>
      <p:sp>
        <p:nvSpPr>
          <p:cNvPr id="6" name="Content Placeholder 5"/>
          <p:cNvSpPr>
            <a:spLocks noGrp="1"/>
          </p:cNvSpPr>
          <p:nvPr>
            <p:ph idx="1"/>
          </p:nvPr>
        </p:nvSpPr>
        <p:spPr>
          <a:xfrm>
            <a:off x="755015" y="2345055"/>
            <a:ext cx="10476230" cy="3656330"/>
          </a:xfrm>
        </p:spPr>
        <p:txBody>
          <a:bodyPr/>
          <a:p>
            <a:pPr algn="ctr"/>
            <a:r>
              <a:rPr lang="en-US"/>
              <a:t>Nishan Acharya</a:t>
            </a:r>
            <a:r>
              <a:rPr lang="en-IN" altLang="en-US"/>
              <a:t>		</a:t>
            </a:r>
            <a:r>
              <a:rPr lang="en-US"/>
              <a:t>1705247</a:t>
            </a:r>
            <a:endParaRPr lang="en-US"/>
          </a:p>
          <a:p>
            <a:pPr algn="ctr"/>
            <a:r>
              <a:rPr lang="en-US"/>
              <a:t>Subham Char</a:t>
            </a:r>
            <a:r>
              <a:rPr lang="en-IN" altLang="en-US"/>
              <a:t>		</a:t>
            </a:r>
            <a:r>
              <a:rPr lang="en-US"/>
              <a:t>1705277</a:t>
            </a:r>
            <a:endParaRPr lang="en-US"/>
          </a:p>
          <a:p>
            <a:pPr algn="ctr"/>
            <a:r>
              <a:rPr lang="en-US"/>
              <a:t>Pritam Ghosh</a:t>
            </a:r>
            <a:r>
              <a:rPr lang="en-IN" altLang="en-US"/>
              <a:t>		</a:t>
            </a:r>
            <a:r>
              <a:rPr lang="en-US"/>
              <a:t>1705427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24"/>
          <p:cNvPicPr>
            <a:picLocks noChangeAspect="1"/>
          </p:cNvPicPr>
          <p:nvPr>
            <p:ph sz="half" idx="1"/>
          </p:nvPr>
        </p:nvPicPr>
        <p:blipFill>
          <a:blip r:embed="rId1"/>
          <a:stretch>
            <a:fillRect/>
          </a:stretch>
        </p:blipFill>
        <p:spPr>
          <a:xfrm>
            <a:off x="5583555" y="4382135"/>
            <a:ext cx="6295390" cy="2110105"/>
          </a:xfrm>
          <a:prstGeom prst="rect">
            <a:avLst/>
          </a:prstGeom>
        </p:spPr>
      </p:pic>
      <p:pic>
        <p:nvPicPr>
          <p:cNvPr id="7" name="Content Placeholder 6" descr="22"/>
          <p:cNvPicPr>
            <a:picLocks noChangeAspect="1"/>
          </p:cNvPicPr>
          <p:nvPr>
            <p:ph sz="half" idx="2"/>
          </p:nvPr>
        </p:nvPicPr>
        <p:blipFill>
          <a:blip r:embed="rId2"/>
          <a:stretch>
            <a:fillRect/>
          </a:stretch>
        </p:blipFill>
        <p:spPr>
          <a:xfrm>
            <a:off x="1021715" y="4180840"/>
            <a:ext cx="4433570" cy="2311400"/>
          </a:xfrm>
          <a:prstGeom prst="rect">
            <a:avLst/>
          </a:prstGeom>
        </p:spPr>
      </p:pic>
      <p:pic>
        <p:nvPicPr>
          <p:cNvPr id="9" name="Picture 8" descr="23"/>
          <p:cNvPicPr>
            <a:picLocks noChangeAspect="1"/>
          </p:cNvPicPr>
          <p:nvPr/>
        </p:nvPicPr>
        <p:blipFill>
          <a:blip r:embed="rId3"/>
          <a:stretch>
            <a:fillRect/>
          </a:stretch>
        </p:blipFill>
        <p:spPr>
          <a:xfrm>
            <a:off x="6112510" y="665480"/>
            <a:ext cx="5682615" cy="2418715"/>
          </a:xfrm>
          <a:prstGeom prst="rect">
            <a:avLst/>
          </a:prstGeom>
        </p:spPr>
      </p:pic>
      <p:pic>
        <p:nvPicPr>
          <p:cNvPr id="10" name="Picture 9" descr="21"/>
          <p:cNvPicPr>
            <a:picLocks noChangeAspect="1"/>
          </p:cNvPicPr>
          <p:nvPr/>
        </p:nvPicPr>
        <p:blipFill>
          <a:blip r:embed="rId4"/>
          <a:stretch>
            <a:fillRect/>
          </a:stretch>
        </p:blipFill>
        <p:spPr>
          <a:xfrm>
            <a:off x="993775" y="665480"/>
            <a:ext cx="4589780" cy="2950210"/>
          </a:xfrm>
          <a:prstGeom prst="rect">
            <a:avLst/>
          </a:prstGeom>
        </p:spPr>
      </p:pic>
      <p:sp>
        <p:nvSpPr>
          <p:cNvPr id="11" name="Text Box 10"/>
          <p:cNvSpPr txBox="1"/>
          <p:nvPr/>
        </p:nvSpPr>
        <p:spPr>
          <a:xfrm>
            <a:off x="8016875" y="3244850"/>
            <a:ext cx="2540000" cy="368300"/>
          </a:xfrm>
          <a:prstGeom prst="rect">
            <a:avLst/>
          </a:prstGeom>
          <a:noFill/>
        </p:spPr>
        <p:txBody>
          <a:bodyPr wrap="square" rtlCol="0" anchor="t">
            <a:spAutoFit/>
          </a:bodyPr>
          <a:p>
            <a:pPr algn="ctr"/>
            <a:r>
              <a:rPr lang="en-IN"/>
              <a:t>Bastion host instances</a:t>
            </a:r>
            <a:endParaRPr lang="en-IN"/>
          </a:p>
        </p:txBody>
      </p:sp>
      <p:sp>
        <p:nvSpPr>
          <p:cNvPr id="12" name="Text Box 11"/>
          <p:cNvSpPr txBox="1"/>
          <p:nvPr/>
        </p:nvSpPr>
        <p:spPr>
          <a:xfrm>
            <a:off x="8417560" y="6489700"/>
            <a:ext cx="2540000" cy="368300"/>
          </a:xfrm>
          <a:prstGeom prst="rect">
            <a:avLst/>
          </a:prstGeom>
          <a:noFill/>
        </p:spPr>
        <p:txBody>
          <a:bodyPr wrap="square" rtlCol="0" anchor="t">
            <a:spAutoFit/>
          </a:bodyPr>
          <a:p>
            <a:pPr algn="ctr"/>
            <a:r>
              <a:rPr lang="en-IN"/>
              <a:t>Bastion host firewall</a:t>
            </a: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30605" y="300990"/>
            <a:ext cx="10255885" cy="647065"/>
          </a:xfrm>
        </p:spPr>
        <p:txBody>
          <a:bodyPr/>
          <a:p>
            <a:pPr algn="ctr"/>
            <a:r>
              <a:rPr lang="en-US" sz="2800" b="1">
                <a:latin typeface="+mn-lt"/>
                <a:ea typeface="+mn-ea"/>
                <a:cs typeface="+mn-cs"/>
              </a:rPr>
              <a:t>Use Case Diagram</a:t>
            </a:r>
            <a:endParaRPr lang="en-US" sz="2800" b="1">
              <a:latin typeface="+mn-lt"/>
              <a:ea typeface="+mn-ea"/>
              <a:cs typeface="+mn-cs"/>
            </a:endParaRPr>
          </a:p>
        </p:txBody>
      </p:sp>
      <p:pic>
        <p:nvPicPr>
          <p:cNvPr id="21" name="Picture 21" descr="Usecase"/>
          <p:cNvPicPr>
            <a:picLocks noChangeAspect="1"/>
          </p:cNvPicPr>
          <p:nvPr>
            <p:ph idx="1"/>
          </p:nvPr>
        </p:nvPicPr>
        <p:blipFill>
          <a:blip r:embed="rId1"/>
          <a:srcRect l="-3026" t="-2003" r="-3960" b="7820"/>
          <a:stretch>
            <a:fillRect/>
          </a:stretch>
        </p:blipFill>
        <p:spPr>
          <a:xfrm>
            <a:off x="2988945" y="797560"/>
            <a:ext cx="5462270" cy="59309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90500" y="343535"/>
            <a:ext cx="11710670" cy="727075"/>
          </a:xfrm>
        </p:spPr>
        <p:txBody>
          <a:bodyPr>
            <a:normAutofit/>
          </a:bodyPr>
          <a:p>
            <a:pPr algn="ctr">
              <a:buClrTx/>
              <a:buSzTx/>
              <a:buFontTx/>
            </a:pPr>
            <a:r>
              <a:rPr lang="en-US" sz="2800" b="1">
                <a:latin typeface="+mn-lt"/>
                <a:ea typeface="+mn-ea"/>
                <a:cs typeface="+mn-cs"/>
              </a:rPr>
              <a:t>Entity Relationship Diagram</a:t>
            </a:r>
            <a:endParaRPr lang="en-US" sz="2800" b="1">
              <a:latin typeface="+mn-lt"/>
              <a:ea typeface="+mn-ea"/>
              <a:cs typeface="+mn-cs"/>
            </a:endParaRPr>
          </a:p>
        </p:txBody>
      </p:sp>
      <p:pic>
        <p:nvPicPr>
          <p:cNvPr id="13" name="Picture 13" descr="WhatsApp Image 2020-11-27 at 1.23.13 PM"/>
          <p:cNvPicPr>
            <a:picLocks noChangeAspect="1"/>
          </p:cNvPicPr>
          <p:nvPr>
            <p:ph idx="1"/>
          </p:nvPr>
        </p:nvPicPr>
        <p:blipFill>
          <a:blip r:embed="rId1"/>
          <a:srcRect b="5820"/>
          <a:stretch>
            <a:fillRect/>
          </a:stretch>
        </p:blipFill>
        <p:spPr>
          <a:xfrm>
            <a:off x="1687195" y="1222375"/>
            <a:ext cx="8716645" cy="52793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Picture 20" descr="Class Diagram"/>
          <p:cNvPicPr>
            <a:picLocks noChangeAspect="1"/>
          </p:cNvPicPr>
          <p:nvPr>
            <p:ph idx="1"/>
          </p:nvPr>
        </p:nvPicPr>
        <p:blipFill>
          <a:blip r:embed="rId1"/>
          <a:srcRect b="9014"/>
          <a:stretch>
            <a:fillRect/>
          </a:stretch>
        </p:blipFill>
        <p:spPr>
          <a:xfrm>
            <a:off x="2909570" y="228600"/>
            <a:ext cx="6121400" cy="6401435"/>
          </a:xfrm>
          <a:prstGeom prst="rect">
            <a:avLst/>
          </a:prstGeom>
        </p:spPr>
      </p:pic>
      <p:sp>
        <p:nvSpPr>
          <p:cNvPr id="2" name="Title 1"/>
          <p:cNvSpPr>
            <a:spLocks noGrp="1"/>
          </p:cNvSpPr>
          <p:nvPr>
            <p:ph type="title"/>
          </p:nvPr>
        </p:nvSpPr>
        <p:spPr>
          <a:xfrm>
            <a:off x="737235" y="228600"/>
            <a:ext cx="10711180" cy="848995"/>
          </a:xfrm>
        </p:spPr>
        <p:txBody>
          <a:bodyPr/>
          <a:p>
            <a:pPr algn="ctr"/>
            <a:r>
              <a:rPr lang="en-US" sz="2800" b="1">
                <a:latin typeface="+mn-lt"/>
                <a:ea typeface="+mn-ea"/>
                <a:cs typeface="+mn-cs"/>
              </a:rPr>
              <a:t>Class Diagram</a:t>
            </a:r>
            <a:endParaRPr lang="en-US" sz="2800" b="1">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Future Work</a:t>
            </a:r>
            <a:endParaRPr lang="en-US"/>
          </a:p>
        </p:txBody>
      </p:sp>
      <p:sp>
        <p:nvSpPr>
          <p:cNvPr id="3" name="Content Placeholder 2"/>
          <p:cNvSpPr>
            <a:spLocks noGrp="1"/>
          </p:cNvSpPr>
          <p:nvPr>
            <p:ph idx="1"/>
          </p:nvPr>
        </p:nvSpPr>
        <p:spPr/>
        <p:txBody>
          <a:bodyPr/>
          <a:p>
            <a:pPr marL="0" indent="0">
              <a:buNone/>
            </a:pPr>
            <a:r>
              <a:rPr lang="en-US"/>
              <a:t>There is always a room for improvement in any android application. We are currently working on enhancing the User Interface (UI) and User Experience. Also right now we are dealing with text communication only. In future we are planning on adding features like sharing of images, videos or any other files, voice message, video message, audio calling, video calling, group calling, and so on.</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Conclusion</a:t>
            </a:r>
            <a:endParaRPr lang="en-IN" altLang="en-US"/>
          </a:p>
        </p:txBody>
      </p:sp>
      <p:sp>
        <p:nvSpPr>
          <p:cNvPr id="3" name="Content Placeholder 2"/>
          <p:cNvSpPr>
            <a:spLocks noGrp="1"/>
          </p:cNvSpPr>
          <p:nvPr>
            <p:ph idx="1"/>
          </p:nvPr>
        </p:nvSpPr>
        <p:spPr>
          <a:xfrm>
            <a:off x="838200" y="1825625"/>
            <a:ext cx="10920730" cy="4077335"/>
          </a:xfrm>
        </p:spPr>
        <p:txBody>
          <a:bodyPr/>
          <a:p>
            <a:pPr marL="0" indent="0">
              <a:buNone/>
            </a:pPr>
            <a:r>
              <a:rPr lang="en-US"/>
              <a:t>After having concluded our project and application development, we found a simple, hassle-free, reliable, secured and fast messaging application ready to be delivered to its users. User privacy and security is perfectly maintained in the application. While doing the project we got to learn about different methods of cryptography and we used hash functions to encrypt the messages interchanged between two users before storing them to Firebase database. We are constantly working on improving our application, meet user requirements from time to time and pushing it further up on trending messaging application list.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32790" y="365125"/>
            <a:ext cx="10908665" cy="1080770"/>
          </a:xfrm>
        </p:spPr>
        <p:txBody>
          <a:bodyPr/>
          <a:p>
            <a:pPr algn="ctr"/>
            <a:r>
              <a:rPr lang="en-US"/>
              <a:t>Introduction</a:t>
            </a:r>
            <a:endParaRPr lang="en-US"/>
          </a:p>
        </p:txBody>
      </p:sp>
      <p:sp>
        <p:nvSpPr>
          <p:cNvPr id="5" name="Content Placeholder 4"/>
          <p:cNvSpPr>
            <a:spLocks noGrp="1"/>
          </p:cNvSpPr>
          <p:nvPr>
            <p:ph idx="1"/>
          </p:nvPr>
        </p:nvSpPr>
        <p:spPr>
          <a:xfrm>
            <a:off x="733425" y="1445895"/>
            <a:ext cx="10907395" cy="5041265"/>
          </a:xfrm>
        </p:spPr>
        <p:txBody>
          <a:bodyPr>
            <a:normAutofit fontScale="90000" lnSpcReduction="10000"/>
          </a:bodyPr>
          <a:p>
            <a:pPr marL="0" indent="0">
              <a:buNone/>
            </a:pPr>
            <a:r>
              <a:rPr lang="en-US"/>
              <a:t>Nowadays messaging applications are vastly used in sharing of useful information, from staying connected to our closed ones to get to know about new people, and so on.</a:t>
            </a:r>
            <a:endParaRPr lang="en-US"/>
          </a:p>
          <a:p>
            <a:pPr marL="0" indent="0">
              <a:buNone/>
            </a:pPr>
            <a:r>
              <a:rPr lang="en-US"/>
              <a:t>Our application Lets Get Connected, provides encryption and decryption of messages to protect the user from unauthorized access and disclosure of messages over networks.We are using cryptography vault concept to protect the messages from unauthorized access and disclosure and Hybrid Cloud which provides resources to create 2 subnets one private and another public subnet connected to each other via VPN with a bastion host which acts as an dummy host the between the two subnets for the process of communication and will help in making our Application to undergo faster deployment, scalability undergoing replication and henceforth reduces latency and prevents our application from getting freezed and creates a secured enviorment for proper workflow, maintainance between the client and the administrator.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913765" y="365125"/>
            <a:ext cx="10514330" cy="865505"/>
          </a:xfrm>
        </p:spPr>
        <p:txBody>
          <a:bodyPr/>
          <a:p>
            <a:pPr algn="ctr">
              <a:buClrTx/>
              <a:buSzTx/>
              <a:buFontTx/>
            </a:pPr>
            <a:r>
              <a:rPr lang="en-US"/>
              <a:t>Aims &amp; Objectives</a:t>
            </a:r>
            <a:endParaRPr lang="en-US"/>
          </a:p>
        </p:txBody>
      </p:sp>
      <p:sp>
        <p:nvSpPr>
          <p:cNvPr id="5" name="Content Placeholder 4"/>
          <p:cNvSpPr>
            <a:spLocks noGrp="1"/>
          </p:cNvSpPr>
          <p:nvPr>
            <p:ph idx="1"/>
          </p:nvPr>
        </p:nvSpPr>
        <p:spPr>
          <a:xfrm>
            <a:off x="914400" y="1395095"/>
            <a:ext cx="10513695" cy="5212715"/>
          </a:xfrm>
        </p:spPr>
        <p:txBody>
          <a:bodyPr/>
          <a:p>
            <a:pPr marL="0" indent="0">
              <a:buNone/>
            </a:pPr>
            <a:r>
              <a:rPr lang="en-US" sz="2000"/>
              <a:t>If we list out aims and objectives of our project then they can be listed as :</a:t>
            </a:r>
            <a:endParaRPr lang="en-US" sz="2000"/>
          </a:p>
          <a:p>
            <a:r>
              <a:rPr lang="en-US" sz="2000"/>
              <a:t>Provide and end-to-end sender-receiver message delivery application.</a:t>
            </a:r>
            <a:endParaRPr lang="en-US" sz="2000"/>
          </a:p>
          <a:p>
            <a:r>
              <a:rPr lang="en-US" sz="2000"/>
              <a:t>Provide a platform for secure and encrypted messaging.</a:t>
            </a:r>
            <a:endParaRPr lang="en-US" sz="2000"/>
          </a:p>
          <a:p>
            <a:r>
              <a:rPr lang="en-US" sz="2000"/>
              <a:t>Provides Better Load Balancing, Scalability.</a:t>
            </a:r>
            <a:endParaRPr lang="en-US" sz="2000"/>
          </a:p>
          <a:p>
            <a:r>
              <a:rPr lang="en-US" sz="2000"/>
              <a:t>Provides Faster Deployment</a:t>
            </a:r>
            <a:r>
              <a:rPr lang="en-IN" altLang="en-US" sz="2000"/>
              <a:t>.</a:t>
            </a:r>
            <a:endParaRPr lang="en-US" sz="2000"/>
          </a:p>
          <a:p>
            <a:r>
              <a:rPr lang="en-US" sz="2000"/>
              <a:t>Restricts to minimum Latency from Client Side</a:t>
            </a:r>
            <a:r>
              <a:rPr lang="en-IN" altLang="en-US" sz="2000"/>
              <a:t>.</a:t>
            </a:r>
            <a:endParaRPr lang="en-US" sz="2000"/>
          </a:p>
          <a:p>
            <a:r>
              <a:rPr lang="en-US" sz="2000"/>
              <a:t>Provides better efficiency and maintainance due to the use of Automation</a:t>
            </a:r>
            <a:r>
              <a:rPr lang="en-IN" altLang="en-US" sz="2000"/>
              <a:t>.</a:t>
            </a:r>
            <a:endParaRPr lang="en-US" sz="2000"/>
          </a:p>
          <a:p>
            <a:r>
              <a:rPr lang="en-US" sz="2000"/>
              <a:t>Provides Persistant Storage Capability</a:t>
            </a:r>
            <a:r>
              <a:rPr lang="en-IN" altLang="en-US" sz="2000"/>
              <a:t>.</a:t>
            </a:r>
            <a:endParaRPr lang="en-US" sz="2000"/>
          </a:p>
          <a:p>
            <a:r>
              <a:rPr lang="en-US" sz="2000"/>
              <a:t>Provides maintainance services directly over the Cloud with one Click and one touch Function all across the world wide web</a:t>
            </a:r>
            <a:r>
              <a:rPr lang="en-IN" altLang="en-US" sz="2000"/>
              <a:t>.</a:t>
            </a:r>
            <a:endParaRPr lang="en-US" sz="2000"/>
          </a:p>
          <a:p>
            <a:r>
              <a:rPr lang="en-US" sz="2000"/>
              <a:t>Provides Taint and Tolerance to our Application</a:t>
            </a:r>
            <a:r>
              <a:rPr lang="en-IN" altLang="en-US" sz="2000"/>
              <a:t>.</a:t>
            </a:r>
            <a:endParaRPr lang="en-US" sz="2000"/>
          </a:p>
          <a:p>
            <a:r>
              <a:rPr lang="en-US" sz="2000"/>
              <a:t>Follows all the Data Protection Policy to prevent the data from being hacked by any means</a:t>
            </a:r>
            <a:r>
              <a:rPr lang="en-IN" altLang="en-US" sz="2000"/>
              <a:t>.</a:t>
            </a:r>
            <a:endParaRPr lang="en-US" sz="2000"/>
          </a:p>
          <a:p>
            <a:r>
              <a:rPr lang="en-US" sz="2000"/>
              <a:t>Provide the user an user-friendly interface and allow them to change profile picture.</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08075" y="365125"/>
            <a:ext cx="10245725" cy="969645"/>
          </a:xfrm>
        </p:spPr>
        <p:txBody>
          <a:bodyPr/>
          <a:p>
            <a:pPr algn="ctr">
              <a:buClrTx/>
              <a:buSzTx/>
              <a:buFontTx/>
            </a:pPr>
            <a:r>
              <a:rPr lang="en-US"/>
              <a:t>Software Requirements</a:t>
            </a:r>
            <a:endParaRPr lang="en-US"/>
          </a:p>
        </p:txBody>
      </p:sp>
      <p:sp>
        <p:nvSpPr>
          <p:cNvPr id="3" name="Content Placeholder 2"/>
          <p:cNvSpPr>
            <a:spLocks noGrp="1"/>
          </p:cNvSpPr>
          <p:nvPr>
            <p:ph idx="1"/>
          </p:nvPr>
        </p:nvSpPr>
        <p:spPr>
          <a:xfrm>
            <a:off x="1107440" y="1783080"/>
            <a:ext cx="10246360" cy="4394200"/>
          </a:xfrm>
        </p:spPr>
        <p:txBody>
          <a:bodyPr/>
          <a:p>
            <a:pPr marL="514350" indent="-514350">
              <a:buFont typeface="+mj-lt"/>
              <a:buAutoNum type="arabicPeriod"/>
            </a:pPr>
            <a:r>
              <a:rPr lang="en-US"/>
              <a:t>User Registration</a:t>
            </a:r>
            <a:endParaRPr lang="en-US"/>
          </a:p>
          <a:p>
            <a:pPr marL="514350" indent="-514350">
              <a:buFont typeface="+mj-lt"/>
              <a:buAutoNum type="arabicPeriod"/>
            </a:pPr>
            <a:r>
              <a:rPr lang="en-US"/>
              <a:t>Existing User Login</a:t>
            </a:r>
            <a:endParaRPr lang="en-US"/>
          </a:p>
          <a:p>
            <a:pPr marL="514350" indent="-514350">
              <a:buFont typeface="+mj-lt"/>
              <a:buAutoNum type="arabicPeriod"/>
            </a:pPr>
            <a:r>
              <a:rPr lang="en-US"/>
              <a:t>Adding new people to chat window</a:t>
            </a:r>
            <a:endParaRPr lang="en-US"/>
          </a:p>
          <a:p>
            <a:pPr marL="514350" indent="-514350">
              <a:buFont typeface="+mj-lt"/>
              <a:buAutoNum type="arabicPeriod"/>
            </a:pPr>
            <a:r>
              <a:rPr lang="en-US"/>
              <a:t>View user online/offline status</a:t>
            </a:r>
            <a:endParaRPr lang="en-US"/>
          </a:p>
          <a:p>
            <a:pPr marL="514350" indent="-514350">
              <a:buFont typeface="+mj-lt"/>
              <a:buAutoNum type="arabicPeriod"/>
            </a:pPr>
            <a:r>
              <a:rPr lang="en-US"/>
              <a:t>Send and receive messages</a:t>
            </a:r>
            <a:endParaRPr lang="en-US"/>
          </a:p>
          <a:p>
            <a:pPr marL="514350" indent="-514350">
              <a:buFont typeface="+mj-lt"/>
              <a:buAutoNum type="arabicPeriod"/>
            </a:pPr>
            <a:r>
              <a:rPr lang="en-US"/>
              <a:t>Maintain user privacy</a:t>
            </a:r>
            <a:endParaRPr lang="en-US"/>
          </a:p>
          <a:p>
            <a:pPr marL="514350" indent="-514350">
              <a:buFont typeface="+mj-lt"/>
              <a:buAutoNum type="arabicPeriod"/>
            </a:pPr>
            <a:r>
              <a:rPr lang="en-US"/>
              <a:t>Change Profile Picture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7565" y="365125"/>
            <a:ext cx="10516235" cy="1099820"/>
          </a:xfrm>
        </p:spPr>
        <p:txBody>
          <a:bodyPr/>
          <a:p>
            <a:pPr algn="ctr">
              <a:buClrTx/>
              <a:buSzTx/>
              <a:buFontTx/>
            </a:pPr>
            <a:r>
              <a:rPr lang="en-US"/>
              <a:t>Basic Concepts</a:t>
            </a:r>
            <a:endParaRPr lang="en-US"/>
          </a:p>
        </p:txBody>
      </p:sp>
      <p:sp>
        <p:nvSpPr>
          <p:cNvPr id="3" name="Content Placeholder 2"/>
          <p:cNvSpPr>
            <a:spLocks noGrp="1"/>
          </p:cNvSpPr>
          <p:nvPr>
            <p:ph idx="1"/>
          </p:nvPr>
        </p:nvSpPr>
        <p:spPr/>
        <p:txBody>
          <a:bodyPr/>
          <a:p>
            <a:r>
              <a:rPr lang="en-IN" altLang="en-US" u="sng"/>
              <a:t>Android Studio : </a:t>
            </a:r>
            <a:endParaRPr lang="en-IN" altLang="en-US" u="sng"/>
          </a:p>
          <a:p>
            <a:pPr marL="0" indent="0" algn="l">
              <a:buNone/>
            </a:pPr>
            <a:r>
              <a:rPr lang="en-IN" altLang="en-US"/>
              <a:t>Android Studio is the IDE for Android Application development. It is  built on IntelliJ IDEA software and incorporates its code editing and development tools. It uses a Gradle-based build system, emulator, code templates, Github integration, Firebase integration etc. The code editor also offers code completion, refraction and analysis.</a:t>
            </a:r>
            <a:endParaRPr lang="en-IN" altLang="en-US"/>
          </a:p>
          <a:p>
            <a:pPr marL="0" indent="0" algn="l">
              <a:buNone/>
            </a:pPr>
            <a:r>
              <a:rPr lang="en-IN" altLang="en-US"/>
              <a:t>In our project Android Gradle version 6.5 is used. And we used Java      8.0 as backend programming language. </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                    Android Activities</a:t>
            </a:r>
            <a:endParaRPr lang="en-IN" altLang="en-US"/>
          </a:p>
        </p:txBody>
      </p:sp>
      <p:pic>
        <p:nvPicPr>
          <p:cNvPr id="4" name="Content Placeholder 3" descr="Screenshot (763)"/>
          <p:cNvPicPr>
            <a:picLocks noChangeAspect="1"/>
          </p:cNvPicPr>
          <p:nvPr>
            <p:ph idx="1"/>
          </p:nvPr>
        </p:nvPicPr>
        <p:blipFill>
          <a:blip r:embed="rId1"/>
          <a:stretch>
            <a:fillRect/>
          </a:stretch>
        </p:blipFill>
        <p:spPr>
          <a:xfrm>
            <a:off x="1951990" y="1691005"/>
            <a:ext cx="7316470"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764)"/>
          <p:cNvPicPr>
            <a:picLocks noChangeAspect="1"/>
          </p:cNvPicPr>
          <p:nvPr>
            <p:ph idx="1"/>
          </p:nvPr>
        </p:nvPicPr>
        <p:blipFill>
          <a:blip r:embed="rId1"/>
          <a:stretch>
            <a:fillRect/>
          </a:stretch>
        </p:blipFill>
        <p:spPr>
          <a:xfrm>
            <a:off x="2289810" y="1825625"/>
            <a:ext cx="7611745" cy="4351655"/>
          </a:xfrm>
          <a:prstGeom prst="rect">
            <a:avLst/>
          </a:prstGeom>
        </p:spPr>
      </p:pic>
      <p:sp>
        <p:nvSpPr>
          <p:cNvPr id="7" name="Title 6"/>
          <p:cNvSpPr>
            <a:spLocks noGrp="1"/>
          </p:cNvSpPr>
          <p:nvPr>
            <p:ph type="title"/>
          </p:nvPr>
        </p:nvSpPr>
        <p:spPr/>
        <p:txBody>
          <a:bodyPr/>
          <a:p>
            <a:r>
              <a:rPr lang="en-IN" altLang="en-US"/>
              <a:t>                    Android Activities</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13765" y="1511935"/>
            <a:ext cx="10480040" cy="4665345"/>
          </a:xfrm>
        </p:spPr>
        <p:txBody>
          <a:bodyPr/>
          <a:p>
            <a:pPr algn="l"/>
            <a:r>
              <a:rPr lang="en-US" u="sng"/>
              <a:t>Firebase :</a:t>
            </a:r>
            <a:endParaRPr lang="en-US" u="sng"/>
          </a:p>
          <a:p>
            <a:pPr marL="0" indent="0" algn="l">
              <a:buNone/>
            </a:pPr>
            <a:r>
              <a:rPr lang="en-US"/>
              <a:t>Google Firebase is a BaaS service. It provides developers with a variety of tools and services to help them develop high quality apps and include multiple features in them. Firebase is a NoSQL database program. It stores data in JSON format.</a:t>
            </a:r>
            <a:endParaRPr lang="en-US"/>
          </a:p>
          <a:p>
            <a:pPr marL="0" indent="0" algn="l">
              <a:buNone/>
            </a:pPr>
            <a:endParaRPr lang="en-US"/>
          </a:p>
          <a:p>
            <a:pPr algn="l"/>
            <a:r>
              <a:rPr lang="en-US" u="sng"/>
              <a:t>Ansible :</a:t>
            </a:r>
            <a:endParaRPr lang="en-US" u="sng"/>
          </a:p>
          <a:p>
            <a:pPr marL="0" indent="0" algn="l">
              <a:buNone/>
            </a:pPr>
            <a:r>
              <a:rPr lang="en-US"/>
              <a:t>  Ansible is a powerful directory management tool that provides automation and has the capability to send and receive messages to and from a corresponding device over any distance with zero latency.</a:t>
            </a:r>
            <a:endParaRPr lang="en-US"/>
          </a:p>
          <a:p>
            <a:pPr marL="0" indent="0" algn="l">
              <a:buNone/>
            </a:pP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5729</Words>
  <Application>WPS Presentation</Application>
  <PresentationFormat>Widescreen</PresentationFormat>
  <Paragraphs>111</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Calibri</vt:lpstr>
      <vt:lpstr>Microsoft YaHei</vt:lpstr>
      <vt:lpstr>Arial Unicode MS</vt:lpstr>
      <vt:lpstr>Calibri Light</vt:lpstr>
      <vt:lpstr>Office Theme</vt:lpstr>
      <vt:lpstr>PowerPoint 演示文稿</vt:lpstr>
      <vt:lpstr>Submitted by:</vt:lpstr>
      <vt:lpstr>Introduction</vt:lpstr>
      <vt:lpstr>Aims &amp; Objectives</vt:lpstr>
      <vt:lpstr>Software Requirements</vt:lpstr>
      <vt:lpstr>Basic Concepts</vt:lpstr>
      <vt:lpstr>                    Android Activities</vt:lpstr>
      <vt:lpstr>                    Android Activities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Subnet creation on Cloud with a Bastion Host</vt:lpstr>
      <vt:lpstr>PowerPoint 演示文稿</vt:lpstr>
      <vt:lpstr>PowerPoint 演示文稿</vt:lpstr>
      <vt:lpstr>Use Case Diagram</vt:lpstr>
      <vt:lpstr>Entity Relationship Diagram</vt:lpstr>
      <vt:lpstr>Class Diagram</vt:lpstr>
      <vt:lpstr>Future Work</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mamab</cp:lastModifiedBy>
  <cp:revision>27</cp:revision>
  <dcterms:created xsi:type="dcterms:W3CDTF">2020-12-02T19:03:00Z</dcterms:created>
  <dcterms:modified xsi:type="dcterms:W3CDTF">2020-12-03T13:55:38Z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