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97" r:id="rId4"/>
    <p:sldId id="294" r:id="rId5"/>
    <p:sldId id="296" r:id="rId6"/>
    <p:sldId id="29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6CB78-25EC-4581-B753-69AB687C678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FB6BA-EF35-4849-8039-9FB4A58AD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43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28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9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08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77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7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56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9"/>
            <a:ext cx="487357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189" indent="0">
              <a:buNone/>
              <a:defRPr sz="2400"/>
            </a:lvl2pPr>
            <a:lvl3pPr marL="914377" indent="0">
              <a:buNone/>
              <a:defRPr sz="2000"/>
            </a:lvl3pPr>
            <a:lvl4pPr marL="1371566" indent="0">
              <a:buNone/>
              <a:defRPr sz="1867"/>
            </a:lvl4pPr>
            <a:lvl5pPr marL="1828754" indent="0">
              <a:buNone/>
              <a:defRPr sz="1867"/>
            </a:lvl5pPr>
            <a:lvl6pPr marL="2285943" indent="0">
              <a:buNone/>
              <a:defRPr sz="1867"/>
            </a:lvl6pPr>
            <a:lvl7pPr marL="2743131" indent="0">
              <a:buNone/>
              <a:defRPr sz="1867"/>
            </a:lvl7pPr>
            <a:lvl8pPr marL="3200320" indent="0">
              <a:buNone/>
              <a:defRPr sz="1867"/>
            </a:lvl8pPr>
            <a:lvl9pPr marL="3657509" indent="0">
              <a:buNone/>
              <a:defRPr sz="18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5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9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189" indent="0">
              <a:buNone/>
              <a:defRPr sz="2400"/>
            </a:lvl2pPr>
            <a:lvl3pPr marL="914377" indent="0">
              <a:buNone/>
              <a:defRPr sz="2000"/>
            </a:lvl3pPr>
            <a:lvl4pPr marL="1371566" indent="0">
              <a:buNone/>
              <a:defRPr sz="1867"/>
            </a:lvl4pPr>
            <a:lvl5pPr marL="1828754" indent="0">
              <a:buNone/>
              <a:defRPr sz="1867"/>
            </a:lvl5pPr>
            <a:lvl6pPr marL="2285943" indent="0">
              <a:buNone/>
              <a:defRPr sz="1867"/>
            </a:lvl6pPr>
            <a:lvl7pPr marL="2743131" indent="0">
              <a:buNone/>
              <a:defRPr sz="1867"/>
            </a:lvl7pPr>
            <a:lvl8pPr marL="3200320" indent="0">
              <a:buNone/>
              <a:defRPr sz="1867"/>
            </a:lvl8pPr>
            <a:lvl9pPr marL="3657509" indent="0">
              <a:buNone/>
              <a:defRPr sz="18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0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21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0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189" indent="0">
              <a:buNone/>
              <a:defRPr sz="1867"/>
            </a:lvl2pPr>
            <a:lvl3pPr marL="914377" indent="0">
              <a:buNone/>
              <a:defRPr sz="1600"/>
            </a:lvl3pPr>
            <a:lvl4pPr marL="1371566" indent="0">
              <a:buNone/>
              <a:defRPr sz="1467"/>
            </a:lvl4pPr>
            <a:lvl5pPr marL="1828754" indent="0">
              <a:buNone/>
              <a:defRPr sz="1467"/>
            </a:lvl5pPr>
            <a:lvl6pPr marL="2285943" indent="0">
              <a:buNone/>
              <a:defRPr sz="1467"/>
            </a:lvl6pPr>
            <a:lvl7pPr marL="2743131" indent="0">
              <a:buNone/>
              <a:defRPr sz="1467"/>
            </a:lvl7pPr>
            <a:lvl8pPr marL="3200320" indent="0">
              <a:buNone/>
              <a:defRPr sz="1467"/>
            </a:lvl8pPr>
            <a:lvl9pPr marL="3657509" indent="0">
              <a:buNone/>
              <a:defRPr sz="14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9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61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98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539347" y="1271125"/>
            <a:ext cx="693828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914377"/>
            <a:r>
              <a:rPr lang="zh-CN" altLang="en-US" sz="5600" b="1" dirty="0">
                <a:solidFill>
                  <a:srgbClr val="1B4367"/>
                </a:solidFill>
                <a:cs typeface="+mn-ea"/>
                <a:sym typeface="+mn-lt"/>
              </a:rPr>
              <a:t>氢对钨辐照缺陷演化行为的影响研究</a:t>
            </a:r>
          </a:p>
        </p:txBody>
      </p:sp>
      <p:sp>
        <p:nvSpPr>
          <p:cNvPr id="3075" name="文本框 3074"/>
          <p:cNvSpPr txBox="1"/>
          <p:nvPr/>
        </p:nvSpPr>
        <p:spPr>
          <a:xfrm>
            <a:off x="4539836" y="4261972"/>
            <a:ext cx="5579523" cy="40011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>
            <a:spAutoFit/>
          </a:bodyPr>
          <a:lstStyle/>
          <a:p>
            <a:pPr defTabSz="914377" eaLnBrk="0" hangingPunct="0"/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汇报人：黄浩轩     汇报时间：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2020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年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9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月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39346" y="3040998"/>
            <a:ext cx="714502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914377" eaLnBrk="0" hangingPunct="0"/>
            <a:r>
              <a:rPr lang="en-US" altLang="zh-CN" sz="2400" dirty="0">
                <a:solidFill>
                  <a:srgbClr val="1B4367"/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rgbClr val="1B4367"/>
                </a:solidFill>
                <a:cs typeface="+mn-ea"/>
                <a:sym typeface="+mn-lt"/>
              </a:rPr>
              <a:t>氢与缺陷扩散的蒙特卡洛模拟</a:t>
            </a:r>
            <a:endParaRPr lang="en-US" altLang="zh-CN" sz="2400" dirty="0">
              <a:solidFill>
                <a:srgbClr val="1B4367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5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526710" y="1998764"/>
            <a:ext cx="2952924" cy="510778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模型建立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847674" y="1972346"/>
            <a:ext cx="638044" cy="52476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867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44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altLang="zh-CN" sz="2400" dirty="0">
                  <a:solidFill>
                    <a:prstClr val="white"/>
                  </a:solidFill>
                  <a:latin typeface="微软雅黑"/>
                  <a:ea typeface="微软雅黑"/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821988" y="2683617"/>
            <a:ext cx="2863064" cy="99520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914377"/>
            <a:r>
              <a:rPr lang="zh-CN" altLang="en-US" sz="5867" b="1" spc="-300" dirty="0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21988" y="3525213"/>
            <a:ext cx="2817539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914377"/>
            <a:r>
              <a:rPr lang="en-US" altLang="zh-CN" sz="3200" b="1" dirty="0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7526710" y="2955489"/>
            <a:ext cx="2952924" cy="510778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算法介绍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6847674" y="2929071"/>
            <a:ext cx="638044" cy="52476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867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44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altLang="zh-CN" sz="2400" dirty="0">
                  <a:solidFill>
                    <a:prstClr val="white"/>
                  </a:solidFill>
                  <a:latin typeface="微软雅黑"/>
                  <a:ea typeface="微软雅黑"/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7526710" y="3912215"/>
            <a:ext cx="2952924" cy="510778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模拟参数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6847674" y="3885796"/>
            <a:ext cx="638044" cy="52476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867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44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altLang="zh-CN" sz="2400" dirty="0">
                  <a:solidFill>
                    <a:prstClr val="white"/>
                  </a:solidFill>
                  <a:latin typeface="微软雅黑"/>
                  <a:ea typeface="微软雅黑"/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4" name="燕尾形 3"/>
          <p:cNvSpPr/>
          <p:nvPr/>
        </p:nvSpPr>
        <p:spPr>
          <a:xfrm>
            <a:off x="5712433" y="2911320"/>
            <a:ext cx="342471" cy="597913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 sz="1867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2BA0AB-4C04-4F70-A4E1-9B0C06F6A6D4}"/>
              </a:ext>
            </a:extLst>
          </p:cNvPr>
          <p:cNvSpPr txBox="1"/>
          <p:nvPr/>
        </p:nvSpPr>
        <p:spPr>
          <a:xfrm>
            <a:off x="7526710" y="4804749"/>
            <a:ext cx="2952924" cy="510778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模拟思路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573836B-1115-4FE3-8D3B-80AF2CBCBBD7}"/>
              </a:ext>
            </a:extLst>
          </p:cNvPr>
          <p:cNvGrpSpPr/>
          <p:nvPr/>
        </p:nvGrpSpPr>
        <p:grpSpPr>
          <a:xfrm>
            <a:off x="6847674" y="4778331"/>
            <a:ext cx="638044" cy="524760"/>
            <a:chOff x="5640108" y="966369"/>
            <a:chExt cx="476097" cy="391567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13E56AB-40FE-4A3A-A152-68E885CFDCA1}"/>
                </a:ext>
              </a:extLst>
            </p:cNvPr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867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0" name="文本框 17">
              <a:extLst>
                <a:ext uri="{FF2B5EF4-FFF2-40B4-BE49-F238E27FC236}">
                  <a16:creationId xmlns:a16="http://schemas.microsoft.com/office/drawing/2014/main" id="{EA2D0658-46B5-4552-902E-8D27E7B8A431}"/>
                </a:ext>
              </a:extLst>
            </p:cNvPr>
            <p:cNvSpPr txBox="1"/>
            <p:nvPr/>
          </p:nvSpPr>
          <p:spPr>
            <a:xfrm>
              <a:off x="5640108" y="975817"/>
              <a:ext cx="476097" cy="344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altLang="zh-CN" sz="2400" dirty="0">
                  <a:solidFill>
                    <a:prstClr val="white"/>
                  </a:solidFill>
                  <a:latin typeface="微软雅黑"/>
                  <a:ea typeface="微软雅黑"/>
                  <a:cs typeface="+mn-ea"/>
                  <a:sym typeface="+mn-lt"/>
                </a:rPr>
                <a:t>04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/>
      <p:bldP spid="3" grpId="0"/>
      <p:bldP spid="79" grpId="0" animBg="1"/>
      <p:bldP spid="83" grpId="0" animBg="1"/>
      <p:bldP spid="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AF82D6-A769-46BF-8C25-95ADE322878B}"/>
              </a:ext>
            </a:extLst>
          </p:cNvPr>
          <p:cNvSpPr txBox="1"/>
          <p:nvPr/>
        </p:nvSpPr>
        <p:spPr>
          <a:xfrm>
            <a:off x="954814" y="422012"/>
            <a:ext cx="3015615" cy="4412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914377"/>
            <a:r>
              <a:rPr lang="zh-CN" altLang="en-US" sz="2267" b="1" dirty="0">
                <a:solidFill>
                  <a:srgbClr val="1B4367"/>
                </a:solidFill>
                <a:cs typeface="+mn-ea"/>
                <a:sym typeface="+mn-lt"/>
              </a:rPr>
              <a:t>模型建立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BC9993-D75C-44D5-81F9-3DD10D126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20" y="1353485"/>
            <a:ext cx="2702560" cy="2039205"/>
          </a:xfrm>
          <a:prstGeom prst="rect">
            <a:avLst/>
          </a:prstGeom>
        </p:spPr>
      </p:pic>
      <p:grpSp>
        <p:nvGrpSpPr>
          <p:cNvPr id="56" name="组合 55">
            <a:extLst>
              <a:ext uri="{FF2B5EF4-FFF2-40B4-BE49-F238E27FC236}">
                <a16:creationId xmlns:a16="http://schemas.microsoft.com/office/drawing/2014/main" id="{1CDCF93E-7BE2-41A5-9D80-89FCEDF68344}"/>
              </a:ext>
            </a:extLst>
          </p:cNvPr>
          <p:cNvGrpSpPr/>
          <p:nvPr/>
        </p:nvGrpSpPr>
        <p:grpSpPr>
          <a:xfrm>
            <a:off x="954814" y="4262870"/>
            <a:ext cx="1808140" cy="491457"/>
            <a:chOff x="765928" y="3671819"/>
            <a:chExt cx="1356105" cy="368593"/>
          </a:xfrm>
        </p:grpSpPr>
        <p:sp>
          <p:nvSpPr>
            <p:cNvPr id="57" name="TextBox 1210">
              <a:extLst>
                <a:ext uri="{FF2B5EF4-FFF2-40B4-BE49-F238E27FC236}">
                  <a16:creationId xmlns:a16="http://schemas.microsoft.com/office/drawing/2014/main" id="{ED734880-0A34-41E5-B24D-8EB0AC3CCEDD}"/>
                </a:ext>
              </a:extLst>
            </p:cNvPr>
            <p:cNvSpPr/>
            <p:nvPr/>
          </p:nvSpPr>
          <p:spPr>
            <a:xfrm>
              <a:off x="1214092" y="3727252"/>
              <a:ext cx="907941" cy="300083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pPr defTabSz="914377"/>
              <a:r>
                <a:rPr lang="zh-CN" altLang="en-US" sz="2000" b="1" dirty="0">
                  <a:solidFill>
                    <a:srgbClr val="1B4367"/>
                  </a:solidFill>
                  <a:latin typeface="微软雅黑"/>
                  <a:ea typeface="微软雅黑"/>
                  <a:cs typeface="+mn-ea"/>
                  <a:sym typeface="+mn-lt"/>
                </a:rPr>
                <a:t>边界条件</a:t>
              </a: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8867A60B-0AE9-42BB-A436-DFB698A0C342}"/>
                </a:ext>
              </a:extLst>
            </p:cNvPr>
            <p:cNvGrpSpPr/>
            <p:nvPr/>
          </p:nvGrpSpPr>
          <p:grpSpPr>
            <a:xfrm>
              <a:off x="765928" y="3671819"/>
              <a:ext cx="448164" cy="368593"/>
              <a:chOff x="5630584" y="966369"/>
              <a:chExt cx="476097" cy="391567"/>
            </a:xfrm>
            <a:solidFill>
              <a:srgbClr val="1B4367"/>
            </a:solidFill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2D65097E-3BBD-48E0-8EC9-C13627D54948}"/>
                  </a:ext>
                </a:extLst>
              </p:cNvPr>
              <p:cNvSpPr/>
              <p:nvPr/>
            </p:nvSpPr>
            <p:spPr>
              <a:xfrm>
                <a:off x="5673454" y="966369"/>
                <a:ext cx="391567" cy="391567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zh-CN" altLang="en-US" sz="2000">
                  <a:solidFill>
                    <a:prstClr val="white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60" name="文本框 17">
                <a:extLst>
                  <a:ext uri="{FF2B5EF4-FFF2-40B4-BE49-F238E27FC236}">
                    <a16:creationId xmlns:a16="http://schemas.microsoft.com/office/drawing/2014/main" id="{0835015E-4AF1-4643-874F-1E77A227EA5E}"/>
                  </a:ext>
                </a:extLst>
              </p:cNvPr>
              <p:cNvSpPr txBox="1"/>
              <p:nvPr/>
            </p:nvSpPr>
            <p:spPr>
              <a:xfrm>
                <a:off x="5630584" y="1004389"/>
                <a:ext cx="476097" cy="318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914377">
                  <a:defRPr/>
                </a:pPr>
                <a:r>
                  <a:rPr lang="en-US" altLang="zh-CN" sz="2000" dirty="0">
                    <a:solidFill>
                      <a:prstClr val="white"/>
                    </a:solidFill>
                    <a:latin typeface="微软雅黑"/>
                    <a:ea typeface="微软雅黑"/>
                    <a:cs typeface="+mn-ea"/>
                    <a:sym typeface="+mn-lt"/>
                  </a:rPr>
                  <a:t>01</a:t>
                </a:r>
              </a:p>
            </p:txBody>
          </p:sp>
        </p:grp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9BB8213A-4424-4AF5-A26F-D9B27D5D6E15}"/>
              </a:ext>
            </a:extLst>
          </p:cNvPr>
          <p:cNvSpPr txBox="1"/>
          <p:nvPr/>
        </p:nvSpPr>
        <p:spPr>
          <a:xfrm>
            <a:off x="4766105" y="1183660"/>
            <a:ext cx="2002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点阵映射</a:t>
            </a: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4502D212-C4AA-4E9E-8CA8-073784CCA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66" y="1236864"/>
            <a:ext cx="2702560" cy="2026920"/>
          </a:xfrm>
          <a:prstGeom prst="rect">
            <a:avLst/>
          </a:prstGeom>
        </p:spPr>
      </p:pic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36378D5-9BB4-429E-B70F-FE56110B174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246880" y="2373088"/>
            <a:ext cx="2682240" cy="6749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6306238-F0C2-4FE0-BB3E-50C0A770825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246880" y="1706880"/>
            <a:ext cx="2682240" cy="6662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ADDAF188-7C88-422C-BFF2-0D109D043215}"/>
              </a:ext>
            </a:extLst>
          </p:cNvPr>
          <p:cNvSpPr/>
          <p:nvPr/>
        </p:nvSpPr>
        <p:spPr>
          <a:xfrm>
            <a:off x="954814" y="4845716"/>
            <a:ext cx="2936422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自由边界条件：粒子运动出边界则消失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周期边界条件：粒子运动出边界从对应另一边进入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A67CBF1-2141-4EAB-8A93-5CCA518CEE60}"/>
              </a:ext>
            </a:extLst>
          </p:cNvPr>
          <p:cNvCxnSpPr>
            <a:cxnSpLocks/>
          </p:cNvCxnSpPr>
          <p:nvPr/>
        </p:nvCxnSpPr>
        <p:spPr>
          <a:xfrm flipH="1">
            <a:off x="6096000" y="3135777"/>
            <a:ext cx="944880" cy="4551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4CB2A42-C140-45DF-B968-629A8D626A9C}"/>
              </a:ext>
            </a:extLst>
          </p:cNvPr>
          <p:cNvCxnSpPr>
            <a:cxnSpLocks/>
          </p:cNvCxnSpPr>
          <p:nvPr/>
        </p:nvCxnSpPr>
        <p:spPr>
          <a:xfrm flipV="1">
            <a:off x="7668226" y="422922"/>
            <a:ext cx="0" cy="8806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FAE8176-2A76-4CEF-A2D5-B572D252109A}"/>
              </a:ext>
            </a:extLst>
          </p:cNvPr>
          <p:cNvCxnSpPr>
            <a:cxnSpLocks/>
          </p:cNvCxnSpPr>
          <p:nvPr/>
        </p:nvCxnSpPr>
        <p:spPr>
          <a:xfrm>
            <a:off x="9144000" y="2804160"/>
            <a:ext cx="11582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26E33F02-8283-471D-8748-3586F477BAA9}"/>
              </a:ext>
            </a:extLst>
          </p:cNvPr>
          <p:cNvSpPr txBox="1"/>
          <p:nvPr/>
        </p:nvSpPr>
        <p:spPr>
          <a:xfrm>
            <a:off x="6707134" y="337794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0323C25-4499-41B0-BA64-4AAD13BC6DA1}"/>
              </a:ext>
            </a:extLst>
          </p:cNvPr>
          <p:cNvSpPr txBox="1"/>
          <p:nvPr/>
        </p:nvSpPr>
        <p:spPr>
          <a:xfrm>
            <a:off x="9831266" y="292300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E9C095D-61C8-4FF7-9BE6-C9A9CB6D74E4}"/>
              </a:ext>
            </a:extLst>
          </p:cNvPr>
          <p:cNvSpPr txBox="1"/>
          <p:nvPr/>
        </p:nvSpPr>
        <p:spPr>
          <a:xfrm>
            <a:off x="7764665" y="4938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A087EC4-36F1-4C60-9879-2E34ADFA5675}"/>
              </a:ext>
            </a:extLst>
          </p:cNvPr>
          <p:cNvSpPr/>
          <p:nvPr/>
        </p:nvSpPr>
        <p:spPr>
          <a:xfrm>
            <a:off x="8733893" y="54039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自由边界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427FAFF-A0F0-4C8F-B47D-2D71FA08B289}"/>
              </a:ext>
            </a:extLst>
          </p:cNvPr>
          <p:cNvCxnSpPr>
            <a:cxnSpLocks/>
          </p:cNvCxnSpPr>
          <p:nvPr/>
        </p:nvCxnSpPr>
        <p:spPr>
          <a:xfrm flipH="1">
            <a:off x="8120346" y="787540"/>
            <a:ext cx="631361" cy="769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EA9F4B89-9D08-4D1C-8E5C-10CA7EE209A7}"/>
              </a:ext>
            </a:extLst>
          </p:cNvPr>
          <p:cNvSpPr/>
          <p:nvPr/>
        </p:nvSpPr>
        <p:spPr>
          <a:xfrm>
            <a:off x="9590694" y="19620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周期边界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4ABF42E-CC65-4A71-B2F5-F9A397846DED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8802717" y="2146701"/>
            <a:ext cx="787977" cy="904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80E337D5-2A9F-400E-ABFD-A28E4F097704}"/>
              </a:ext>
            </a:extLst>
          </p:cNvPr>
          <p:cNvGrpSpPr/>
          <p:nvPr/>
        </p:nvGrpSpPr>
        <p:grpSpPr>
          <a:xfrm>
            <a:off x="4240730" y="4289020"/>
            <a:ext cx="2064620" cy="491457"/>
            <a:chOff x="765928" y="3671819"/>
            <a:chExt cx="1548464" cy="368593"/>
          </a:xfrm>
        </p:grpSpPr>
        <p:sp>
          <p:nvSpPr>
            <p:cNvPr id="96" name="TextBox 1210">
              <a:extLst>
                <a:ext uri="{FF2B5EF4-FFF2-40B4-BE49-F238E27FC236}">
                  <a16:creationId xmlns:a16="http://schemas.microsoft.com/office/drawing/2014/main" id="{C412ECAD-7740-414F-9588-F96BA058433B}"/>
                </a:ext>
              </a:extLst>
            </p:cNvPr>
            <p:cNvSpPr/>
            <p:nvPr/>
          </p:nvSpPr>
          <p:spPr>
            <a:xfrm>
              <a:off x="1214092" y="3727252"/>
              <a:ext cx="1100300" cy="300083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pPr defTabSz="914377"/>
              <a:r>
                <a:rPr lang="zh-CN" altLang="en-US" sz="2000" b="1" dirty="0">
                  <a:solidFill>
                    <a:srgbClr val="1B4367"/>
                  </a:solidFill>
                  <a:latin typeface="微软雅黑"/>
                  <a:ea typeface="微软雅黑"/>
                  <a:cs typeface="+mn-ea"/>
                  <a:sym typeface="+mn-lt"/>
                </a:rPr>
                <a:t>缺陷俘获阱</a:t>
              </a:r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D288410C-6F8F-4785-AB59-456DABB3007C}"/>
                </a:ext>
              </a:extLst>
            </p:cNvPr>
            <p:cNvGrpSpPr/>
            <p:nvPr/>
          </p:nvGrpSpPr>
          <p:grpSpPr>
            <a:xfrm>
              <a:off x="765928" y="3671819"/>
              <a:ext cx="448164" cy="368593"/>
              <a:chOff x="5630584" y="966369"/>
              <a:chExt cx="476097" cy="391567"/>
            </a:xfrm>
            <a:solidFill>
              <a:srgbClr val="1B4367"/>
            </a:solidFill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E79F27B7-5BAC-4965-A162-7FFE7250F9D5}"/>
                  </a:ext>
                </a:extLst>
              </p:cNvPr>
              <p:cNvSpPr/>
              <p:nvPr/>
            </p:nvSpPr>
            <p:spPr>
              <a:xfrm>
                <a:off x="5673454" y="966369"/>
                <a:ext cx="391567" cy="391567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zh-CN" altLang="en-US" sz="2000">
                  <a:solidFill>
                    <a:prstClr val="white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99" name="文本框 17">
                <a:extLst>
                  <a:ext uri="{FF2B5EF4-FFF2-40B4-BE49-F238E27FC236}">
                    <a16:creationId xmlns:a16="http://schemas.microsoft.com/office/drawing/2014/main" id="{C59505F9-DE05-4A02-9D7D-75650AA37B41}"/>
                  </a:ext>
                </a:extLst>
              </p:cNvPr>
              <p:cNvSpPr txBox="1"/>
              <p:nvPr/>
            </p:nvSpPr>
            <p:spPr>
              <a:xfrm>
                <a:off x="5630584" y="1004389"/>
                <a:ext cx="476097" cy="318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914377">
                  <a:defRPr/>
                </a:pPr>
                <a:r>
                  <a:rPr lang="en-US" altLang="zh-CN" sz="2000" dirty="0">
                    <a:solidFill>
                      <a:prstClr val="white"/>
                    </a:solidFill>
                    <a:latin typeface="微软雅黑"/>
                    <a:ea typeface="微软雅黑"/>
                    <a:cs typeface="+mn-ea"/>
                    <a:sym typeface="+mn-lt"/>
                  </a:rPr>
                  <a:t>02</a:t>
                </a:r>
              </a:p>
            </p:txBody>
          </p:sp>
        </p:grpSp>
      </p:grpSp>
      <p:sp>
        <p:nvSpPr>
          <p:cNvPr id="100" name="矩形 99">
            <a:extLst>
              <a:ext uri="{FF2B5EF4-FFF2-40B4-BE49-F238E27FC236}">
                <a16:creationId xmlns:a16="http://schemas.microsoft.com/office/drawing/2014/main" id="{929D3FA4-34E3-4A22-811C-967B1334E8E6}"/>
              </a:ext>
            </a:extLst>
          </p:cNvPr>
          <p:cNvSpPr/>
          <p:nvPr/>
        </p:nvSpPr>
        <p:spPr>
          <a:xfrm>
            <a:off x="4253896" y="4806669"/>
            <a:ext cx="3422192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空位（孔洞）：俘获范围为球形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位错线：俘获范围为圆柱形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27216855-5489-4DBA-A190-442A91E225D7}"/>
              </a:ext>
            </a:extLst>
          </p:cNvPr>
          <p:cNvGrpSpPr/>
          <p:nvPr/>
        </p:nvGrpSpPr>
        <p:grpSpPr>
          <a:xfrm>
            <a:off x="7937242" y="4289020"/>
            <a:ext cx="2064620" cy="491457"/>
            <a:chOff x="765928" y="3671819"/>
            <a:chExt cx="1548464" cy="368593"/>
          </a:xfrm>
        </p:grpSpPr>
        <p:sp>
          <p:nvSpPr>
            <p:cNvPr id="102" name="TextBox 1210">
              <a:extLst>
                <a:ext uri="{FF2B5EF4-FFF2-40B4-BE49-F238E27FC236}">
                  <a16:creationId xmlns:a16="http://schemas.microsoft.com/office/drawing/2014/main" id="{8A498C21-FEBE-400A-B929-0F30BE440180}"/>
                </a:ext>
              </a:extLst>
            </p:cNvPr>
            <p:cNvSpPr/>
            <p:nvPr/>
          </p:nvSpPr>
          <p:spPr>
            <a:xfrm>
              <a:off x="1214092" y="3727252"/>
              <a:ext cx="1100300" cy="300083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pPr defTabSz="914377"/>
              <a:r>
                <a:rPr lang="zh-CN" altLang="en-US" sz="2000" b="1" dirty="0">
                  <a:solidFill>
                    <a:srgbClr val="1B4367"/>
                  </a:solidFill>
                  <a:latin typeface="微软雅黑"/>
                  <a:ea typeface="微软雅黑"/>
                  <a:cs typeface="+mn-ea"/>
                  <a:sym typeface="+mn-lt"/>
                </a:rPr>
                <a:t>可扩散缺陷</a:t>
              </a:r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47582584-BA3E-4FBA-8F1E-988D9E7FC61B}"/>
                </a:ext>
              </a:extLst>
            </p:cNvPr>
            <p:cNvGrpSpPr/>
            <p:nvPr/>
          </p:nvGrpSpPr>
          <p:grpSpPr>
            <a:xfrm>
              <a:off x="765928" y="3671819"/>
              <a:ext cx="448164" cy="368593"/>
              <a:chOff x="5630584" y="966369"/>
              <a:chExt cx="476097" cy="391567"/>
            </a:xfrm>
            <a:solidFill>
              <a:srgbClr val="1B4367"/>
            </a:solidFill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B0E5FAE1-6998-4A5E-B056-01EBF5716452}"/>
                  </a:ext>
                </a:extLst>
              </p:cNvPr>
              <p:cNvSpPr/>
              <p:nvPr/>
            </p:nvSpPr>
            <p:spPr>
              <a:xfrm>
                <a:off x="5673454" y="966369"/>
                <a:ext cx="391567" cy="391567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zh-CN" altLang="en-US" sz="2000">
                  <a:solidFill>
                    <a:prstClr val="white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05" name="文本框 17">
                <a:extLst>
                  <a:ext uri="{FF2B5EF4-FFF2-40B4-BE49-F238E27FC236}">
                    <a16:creationId xmlns:a16="http://schemas.microsoft.com/office/drawing/2014/main" id="{82B83D7A-3F95-46E4-8FA3-EA33E40AF4E4}"/>
                  </a:ext>
                </a:extLst>
              </p:cNvPr>
              <p:cNvSpPr txBox="1"/>
              <p:nvPr/>
            </p:nvSpPr>
            <p:spPr>
              <a:xfrm>
                <a:off x="5630584" y="1004389"/>
                <a:ext cx="476097" cy="318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914377">
                  <a:defRPr/>
                </a:pPr>
                <a:r>
                  <a:rPr lang="en-US" altLang="zh-CN" sz="2000" dirty="0">
                    <a:solidFill>
                      <a:prstClr val="white"/>
                    </a:solidFill>
                    <a:latin typeface="微软雅黑"/>
                    <a:ea typeface="微软雅黑"/>
                    <a:cs typeface="+mn-ea"/>
                    <a:sym typeface="+mn-lt"/>
                  </a:rPr>
                  <a:t>03</a:t>
                </a:r>
              </a:p>
            </p:txBody>
          </p:sp>
        </p:grp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398F0BC3-D1CE-4865-B57B-C620BA4C9166}"/>
              </a:ext>
            </a:extLst>
          </p:cNvPr>
          <p:cNvSpPr/>
          <p:nvPr/>
        </p:nvSpPr>
        <p:spPr>
          <a:xfrm>
            <a:off x="7950408" y="4806669"/>
            <a:ext cx="3154472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自间隙原子：离位的钨原子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间隙原子：辐照进入钨中的氢原子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07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86D427-6DB5-4ABE-A752-C49744B500C0}"/>
              </a:ext>
            </a:extLst>
          </p:cNvPr>
          <p:cNvSpPr txBox="1"/>
          <p:nvPr/>
        </p:nvSpPr>
        <p:spPr>
          <a:xfrm>
            <a:off x="954814" y="422012"/>
            <a:ext cx="3015615" cy="4412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914377"/>
            <a:r>
              <a:rPr lang="zh-CN" altLang="en-US" sz="2267" b="1" dirty="0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算法简介</a:t>
            </a:r>
          </a:p>
        </p:txBody>
      </p:sp>
      <p:sp>
        <p:nvSpPr>
          <p:cNvPr id="3" name="箭头: 左 2">
            <a:extLst>
              <a:ext uri="{FF2B5EF4-FFF2-40B4-BE49-F238E27FC236}">
                <a16:creationId xmlns:a16="http://schemas.microsoft.com/office/drawing/2014/main" id="{4015C3AC-544B-445E-8701-F80DEA8D8DCE}"/>
              </a:ext>
            </a:extLst>
          </p:cNvPr>
          <p:cNvSpPr/>
          <p:nvPr/>
        </p:nvSpPr>
        <p:spPr>
          <a:xfrm>
            <a:off x="2014561" y="2553060"/>
            <a:ext cx="1352551" cy="4000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 sz="1867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CC27E4D3-8490-4183-8CBC-73F6E46A1B3A}"/>
              </a:ext>
            </a:extLst>
          </p:cNvPr>
          <p:cNvSpPr/>
          <p:nvPr/>
        </p:nvSpPr>
        <p:spPr>
          <a:xfrm rot="10800000">
            <a:off x="3856067" y="2553058"/>
            <a:ext cx="1352551" cy="4000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 sz="1867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FD32CAA9-E818-4367-83C5-7F69D094F012}"/>
              </a:ext>
            </a:extLst>
          </p:cNvPr>
          <p:cNvSpPr/>
          <p:nvPr/>
        </p:nvSpPr>
        <p:spPr>
          <a:xfrm rot="16200000">
            <a:off x="2935314" y="3429360"/>
            <a:ext cx="1352551" cy="4000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 sz="1867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6" name="箭头: 左 5">
            <a:extLst>
              <a:ext uri="{FF2B5EF4-FFF2-40B4-BE49-F238E27FC236}">
                <a16:creationId xmlns:a16="http://schemas.microsoft.com/office/drawing/2014/main" id="{49F733EE-2B08-470A-AA4E-80C460334DD5}"/>
              </a:ext>
            </a:extLst>
          </p:cNvPr>
          <p:cNvSpPr/>
          <p:nvPr/>
        </p:nvSpPr>
        <p:spPr>
          <a:xfrm rot="5400000">
            <a:off x="2935313" y="1676758"/>
            <a:ext cx="1352551" cy="4000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 sz="1867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9FA661-E0B6-4F87-A2B1-62A61F15CFAE}"/>
              </a:ext>
            </a:extLst>
          </p:cNvPr>
          <p:cNvSpPr txBox="1"/>
          <p:nvPr/>
        </p:nvSpPr>
        <p:spPr>
          <a:xfrm>
            <a:off x="2510249" y="2248257"/>
            <a:ext cx="66556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altLang="zh-CN" sz="1867" dirty="0">
                <a:solidFill>
                  <a:prstClr val="black"/>
                </a:solidFill>
                <a:latin typeface="微软雅黑"/>
                <a:ea typeface="微软雅黑"/>
              </a:rPr>
              <a:t>0.01</a:t>
            </a:r>
            <a:endParaRPr lang="zh-CN" altLang="en-US" sz="1867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2FEFE5-05C6-417C-A401-FA6CA5AFF495}"/>
              </a:ext>
            </a:extLst>
          </p:cNvPr>
          <p:cNvSpPr txBox="1"/>
          <p:nvPr/>
        </p:nvSpPr>
        <p:spPr>
          <a:xfrm>
            <a:off x="1633392" y="5522915"/>
            <a:ext cx="42351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zh-CN" altLang="en-US" sz="1867" dirty="0">
                <a:solidFill>
                  <a:prstClr val="black"/>
                </a:solidFill>
                <a:latin typeface="微软雅黑"/>
                <a:ea typeface="微软雅黑"/>
              </a:rPr>
              <a:t>上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B19CEF-4A0A-4630-8BAF-9D77BF13E343}"/>
              </a:ext>
            </a:extLst>
          </p:cNvPr>
          <p:cNvSpPr txBox="1"/>
          <p:nvPr/>
        </p:nvSpPr>
        <p:spPr>
          <a:xfrm>
            <a:off x="3712645" y="3548021"/>
            <a:ext cx="66556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altLang="zh-CN" sz="1867" dirty="0">
                <a:solidFill>
                  <a:prstClr val="black"/>
                </a:solidFill>
                <a:latin typeface="微软雅黑"/>
                <a:ea typeface="微软雅黑"/>
              </a:rPr>
              <a:t>0.03</a:t>
            </a:r>
            <a:endParaRPr lang="zh-CN" altLang="en-US" sz="1867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AB6FD6-B0CA-4599-9919-A0F80806BC39}"/>
              </a:ext>
            </a:extLst>
          </p:cNvPr>
          <p:cNvSpPr txBox="1"/>
          <p:nvPr/>
        </p:nvSpPr>
        <p:spPr>
          <a:xfrm>
            <a:off x="4239313" y="2268097"/>
            <a:ext cx="66556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altLang="zh-CN" sz="1867" dirty="0">
                <a:solidFill>
                  <a:prstClr val="black"/>
                </a:solidFill>
                <a:latin typeface="微软雅黑"/>
                <a:ea typeface="微软雅黑"/>
              </a:rPr>
              <a:t>0.04</a:t>
            </a:r>
            <a:endParaRPr lang="zh-CN" altLang="en-US" sz="1867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25A843-7537-4948-993C-B2D4A0C10229}"/>
              </a:ext>
            </a:extLst>
          </p:cNvPr>
          <p:cNvCxnSpPr>
            <a:cxnSpLocks/>
          </p:cNvCxnSpPr>
          <p:nvPr/>
        </p:nvCxnSpPr>
        <p:spPr>
          <a:xfrm>
            <a:off x="819151" y="5991226"/>
            <a:ext cx="11153775" cy="254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31635EB-7FBF-4DB7-A3AD-DFC91C0F67FF}"/>
              </a:ext>
            </a:extLst>
          </p:cNvPr>
          <p:cNvCxnSpPr>
            <a:cxnSpLocks/>
          </p:cNvCxnSpPr>
          <p:nvPr/>
        </p:nvCxnSpPr>
        <p:spPr>
          <a:xfrm>
            <a:off x="1362075" y="5794381"/>
            <a:ext cx="0" cy="2254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6A8B884-8BFA-420E-A56B-9C585D923D25}"/>
              </a:ext>
            </a:extLst>
          </p:cNvPr>
          <p:cNvCxnSpPr>
            <a:cxnSpLocks/>
          </p:cNvCxnSpPr>
          <p:nvPr/>
        </p:nvCxnSpPr>
        <p:spPr>
          <a:xfrm>
            <a:off x="2279649" y="5797555"/>
            <a:ext cx="0" cy="2222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21A0D55-4521-48DB-B91B-91869BFD00F0}"/>
              </a:ext>
            </a:extLst>
          </p:cNvPr>
          <p:cNvCxnSpPr>
            <a:cxnSpLocks/>
          </p:cNvCxnSpPr>
          <p:nvPr/>
        </p:nvCxnSpPr>
        <p:spPr>
          <a:xfrm>
            <a:off x="3838575" y="5794382"/>
            <a:ext cx="0" cy="2222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12AC577-BB2B-4B63-8BE4-867FF21FE7C9}"/>
              </a:ext>
            </a:extLst>
          </p:cNvPr>
          <p:cNvCxnSpPr>
            <a:cxnSpLocks/>
          </p:cNvCxnSpPr>
          <p:nvPr/>
        </p:nvCxnSpPr>
        <p:spPr>
          <a:xfrm>
            <a:off x="6071535" y="5768980"/>
            <a:ext cx="0" cy="2222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D3A4348-7AC7-4D5C-834C-7A689293B760}"/>
              </a:ext>
            </a:extLst>
          </p:cNvPr>
          <p:cNvSpPr txBox="1"/>
          <p:nvPr/>
        </p:nvSpPr>
        <p:spPr>
          <a:xfrm>
            <a:off x="791971" y="5531644"/>
            <a:ext cx="42351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zh-CN" altLang="en-US" sz="1867" dirty="0">
                <a:solidFill>
                  <a:prstClr val="black"/>
                </a:solidFill>
                <a:latin typeface="微软雅黑"/>
                <a:ea typeface="微软雅黑"/>
              </a:rPr>
              <a:t>左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23FA799-BD1A-4D72-AE75-DD4E5EB1C798}"/>
              </a:ext>
            </a:extLst>
          </p:cNvPr>
          <p:cNvSpPr txBox="1"/>
          <p:nvPr/>
        </p:nvSpPr>
        <p:spPr>
          <a:xfrm>
            <a:off x="3716945" y="1422757"/>
            <a:ext cx="66556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altLang="zh-CN" sz="1867" dirty="0">
                <a:solidFill>
                  <a:prstClr val="black"/>
                </a:solidFill>
                <a:latin typeface="微软雅黑"/>
                <a:ea typeface="微软雅黑"/>
              </a:rPr>
              <a:t>0.02</a:t>
            </a:r>
            <a:endParaRPr lang="zh-CN" altLang="en-US" sz="1867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AFF11AE-8296-488E-890F-ED2092060072}"/>
              </a:ext>
            </a:extLst>
          </p:cNvPr>
          <p:cNvSpPr txBox="1"/>
          <p:nvPr/>
        </p:nvSpPr>
        <p:spPr>
          <a:xfrm>
            <a:off x="2784150" y="5552283"/>
            <a:ext cx="42351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zh-CN" altLang="en-US" sz="1867" dirty="0">
                <a:solidFill>
                  <a:prstClr val="black"/>
                </a:solidFill>
                <a:latin typeface="微软雅黑"/>
                <a:ea typeface="微软雅黑"/>
              </a:rPr>
              <a:t>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437533-FE4E-4557-9C91-383CFFE35AE4}"/>
              </a:ext>
            </a:extLst>
          </p:cNvPr>
          <p:cNvSpPr txBox="1"/>
          <p:nvPr/>
        </p:nvSpPr>
        <p:spPr>
          <a:xfrm>
            <a:off x="4600063" y="5469733"/>
            <a:ext cx="42351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zh-CN" altLang="en-US" sz="1867" dirty="0">
                <a:solidFill>
                  <a:prstClr val="black"/>
                </a:solidFill>
                <a:latin typeface="微软雅黑"/>
                <a:ea typeface="微软雅黑"/>
              </a:rPr>
              <a:t>右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34FD2D3-7FD4-4462-A18F-A5CBC01CBE6B}"/>
              </a:ext>
            </a:extLst>
          </p:cNvPr>
          <p:cNvSpPr txBox="1"/>
          <p:nvPr/>
        </p:nvSpPr>
        <p:spPr>
          <a:xfrm>
            <a:off x="998514" y="6073769"/>
            <a:ext cx="66556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altLang="zh-CN" sz="1867" dirty="0">
                <a:solidFill>
                  <a:srgbClr val="5B9BD5"/>
                </a:solidFill>
                <a:latin typeface="微软雅黑"/>
                <a:ea typeface="微软雅黑"/>
              </a:rPr>
              <a:t>0.01</a:t>
            </a:r>
            <a:endParaRPr lang="zh-CN" altLang="en-US" sz="1867" dirty="0">
              <a:solidFill>
                <a:srgbClr val="5B9BD5"/>
              </a:solidFill>
              <a:latin typeface="微软雅黑"/>
              <a:ea typeface="微软雅黑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70C4AA8-0D33-4AC2-90DF-544F212E19A8}"/>
              </a:ext>
            </a:extLst>
          </p:cNvPr>
          <p:cNvSpPr txBox="1"/>
          <p:nvPr/>
        </p:nvSpPr>
        <p:spPr>
          <a:xfrm>
            <a:off x="1916089" y="6114055"/>
            <a:ext cx="66556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altLang="zh-CN" sz="1867" dirty="0">
                <a:solidFill>
                  <a:srgbClr val="5B9BD5"/>
                </a:solidFill>
                <a:latin typeface="微软雅黑"/>
                <a:ea typeface="微软雅黑"/>
              </a:rPr>
              <a:t>0.03</a:t>
            </a:r>
            <a:endParaRPr lang="zh-CN" altLang="en-US" sz="1867" dirty="0">
              <a:solidFill>
                <a:srgbClr val="5B9BD5"/>
              </a:solidFill>
              <a:latin typeface="微软雅黑"/>
              <a:ea typeface="微软雅黑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F2749C7-68E9-4002-ADF1-40B2FC8F88F4}"/>
              </a:ext>
            </a:extLst>
          </p:cNvPr>
          <p:cNvSpPr txBox="1"/>
          <p:nvPr/>
        </p:nvSpPr>
        <p:spPr>
          <a:xfrm>
            <a:off x="3475014" y="6114055"/>
            <a:ext cx="66556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altLang="zh-CN" sz="1867" dirty="0">
                <a:solidFill>
                  <a:srgbClr val="5B9BD5"/>
                </a:solidFill>
                <a:latin typeface="微软雅黑"/>
                <a:ea typeface="微软雅黑"/>
              </a:rPr>
              <a:t>0.06</a:t>
            </a:r>
            <a:endParaRPr lang="zh-CN" altLang="en-US" sz="1867" dirty="0">
              <a:solidFill>
                <a:srgbClr val="5B9BD5"/>
              </a:solidFill>
              <a:latin typeface="微软雅黑"/>
              <a:ea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A1D0947-1799-4A11-9818-DB24DD232709}"/>
              </a:ext>
            </a:extLst>
          </p:cNvPr>
          <p:cNvSpPr txBox="1"/>
          <p:nvPr/>
        </p:nvSpPr>
        <p:spPr>
          <a:xfrm>
            <a:off x="11489450" y="6168024"/>
            <a:ext cx="66556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altLang="zh-CN" sz="1867" dirty="0">
                <a:solidFill>
                  <a:srgbClr val="5B9BD5"/>
                </a:solidFill>
                <a:latin typeface="微软雅黑"/>
                <a:ea typeface="微软雅黑"/>
              </a:rPr>
              <a:t>1.00</a:t>
            </a:r>
            <a:endParaRPr lang="zh-CN" altLang="en-US" sz="1867" dirty="0">
              <a:solidFill>
                <a:srgbClr val="5B9BD5"/>
              </a:solidFill>
              <a:latin typeface="微软雅黑"/>
              <a:ea typeface="微软雅黑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34856D0-078A-4455-9B41-0230775D5606}"/>
              </a:ext>
            </a:extLst>
          </p:cNvPr>
          <p:cNvSpPr txBox="1"/>
          <p:nvPr/>
        </p:nvSpPr>
        <p:spPr>
          <a:xfrm>
            <a:off x="753164" y="4804565"/>
            <a:ext cx="226055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zh-CN" altLang="en-US" sz="1867" dirty="0">
                <a:solidFill>
                  <a:srgbClr val="5B9BD5"/>
                </a:solidFill>
                <a:latin typeface="微软雅黑"/>
                <a:ea typeface="微软雅黑"/>
              </a:rPr>
              <a:t>随机数</a:t>
            </a:r>
            <a:r>
              <a:rPr lang="en-US" altLang="zh-CN" sz="1867" dirty="0">
                <a:solidFill>
                  <a:srgbClr val="5B9BD5"/>
                </a:solidFill>
                <a:latin typeface="微软雅黑"/>
                <a:ea typeface="微软雅黑"/>
              </a:rPr>
              <a:t>x</a:t>
            </a:r>
            <a:r>
              <a:rPr lang="zh-CN" altLang="en-US" sz="1867" dirty="0">
                <a:solidFill>
                  <a:srgbClr val="5B9BD5"/>
                </a:solidFill>
                <a:latin typeface="微软雅黑"/>
                <a:ea typeface="微软雅黑"/>
              </a:rPr>
              <a:t>∈（</a:t>
            </a:r>
            <a:r>
              <a:rPr lang="en-US" altLang="zh-CN" sz="1867" dirty="0">
                <a:solidFill>
                  <a:srgbClr val="5B9BD5"/>
                </a:solidFill>
                <a:latin typeface="微软雅黑"/>
                <a:ea typeface="微软雅黑"/>
              </a:rPr>
              <a:t>0</a:t>
            </a:r>
            <a:r>
              <a:rPr lang="zh-CN" altLang="en-US" sz="1867" dirty="0">
                <a:solidFill>
                  <a:srgbClr val="5B9BD5"/>
                </a:solidFill>
                <a:latin typeface="微软雅黑"/>
                <a:ea typeface="微软雅黑"/>
              </a:rPr>
              <a:t>，</a:t>
            </a:r>
            <a:r>
              <a:rPr lang="en-US" altLang="zh-CN" sz="1867" dirty="0">
                <a:solidFill>
                  <a:srgbClr val="5B9BD5"/>
                </a:solidFill>
                <a:latin typeface="微软雅黑"/>
                <a:ea typeface="微软雅黑"/>
              </a:rPr>
              <a:t>1</a:t>
            </a:r>
            <a:r>
              <a:rPr lang="zh-CN" altLang="en-US" sz="1867" dirty="0">
                <a:solidFill>
                  <a:srgbClr val="5B9BD5"/>
                </a:solidFill>
                <a:latin typeface="微软雅黑"/>
                <a:ea typeface="微软雅黑"/>
              </a:rPr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D9BB20-7C19-4236-A45B-7C98C6116745}"/>
              </a:ext>
            </a:extLst>
          </p:cNvPr>
          <p:cNvSpPr txBox="1"/>
          <p:nvPr/>
        </p:nvSpPr>
        <p:spPr>
          <a:xfrm>
            <a:off x="8641838" y="5449787"/>
            <a:ext cx="90120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zh-CN" altLang="en-US" sz="1867" dirty="0">
                <a:solidFill>
                  <a:prstClr val="black"/>
                </a:solidFill>
                <a:latin typeface="微软雅黑"/>
                <a:ea typeface="微软雅黑"/>
              </a:rPr>
              <a:t>不跃迁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613A37D-AA2D-483D-95B7-60FC751AEA15}"/>
              </a:ext>
            </a:extLst>
          </p:cNvPr>
          <p:cNvCxnSpPr>
            <a:cxnSpLocks/>
          </p:cNvCxnSpPr>
          <p:nvPr/>
        </p:nvCxnSpPr>
        <p:spPr>
          <a:xfrm>
            <a:off x="11953875" y="5818990"/>
            <a:ext cx="0" cy="2222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A64119C-D476-4DED-9276-2281C397457C}"/>
              </a:ext>
            </a:extLst>
          </p:cNvPr>
          <p:cNvSpPr txBox="1"/>
          <p:nvPr/>
        </p:nvSpPr>
        <p:spPr>
          <a:xfrm>
            <a:off x="5663641" y="6168024"/>
            <a:ext cx="66556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altLang="zh-CN" sz="1867" dirty="0">
                <a:solidFill>
                  <a:srgbClr val="5B9BD5"/>
                </a:solidFill>
                <a:latin typeface="微软雅黑"/>
                <a:ea typeface="微软雅黑"/>
              </a:rPr>
              <a:t>0.10</a:t>
            </a:r>
            <a:endParaRPr lang="zh-CN" altLang="en-US" sz="1867" dirty="0">
              <a:solidFill>
                <a:srgbClr val="5B9BD5"/>
              </a:solidFill>
              <a:latin typeface="微软雅黑"/>
              <a:ea typeface="微软雅黑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1BF9375-EC72-4A00-A928-0C59B159A21E}"/>
              </a:ext>
            </a:extLst>
          </p:cNvPr>
          <p:cNvGrpSpPr/>
          <p:nvPr/>
        </p:nvGrpSpPr>
        <p:grpSpPr>
          <a:xfrm>
            <a:off x="7375977" y="642583"/>
            <a:ext cx="2918482" cy="491457"/>
            <a:chOff x="765928" y="3671819"/>
            <a:chExt cx="2188862" cy="368593"/>
          </a:xfrm>
        </p:grpSpPr>
        <p:sp>
          <p:nvSpPr>
            <p:cNvPr id="49" name="TextBox 1210">
              <a:extLst>
                <a:ext uri="{FF2B5EF4-FFF2-40B4-BE49-F238E27FC236}">
                  <a16:creationId xmlns:a16="http://schemas.microsoft.com/office/drawing/2014/main" id="{31C81CE8-743D-4117-B8E4-DCE97AB0D3AF}"/>
                </a:ext>
              </a:extLst>
            </p:cNvPr>
            <p:cNvSpPr/>
            <p:nvPr/>
          </p:nvSpPr>
          <p:spPr>
            <a:xfrm>
              <a:off x="1204070" y="3685791"/>
              <a:ext cx="1750720" cy="284742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pPr defTabSz="914377"/>
              <a:r>
                <a:rPr lang="zh-CN" altLang="en-US" sz="1867" b="1" dirty="0">
                  <a:solidFill>
                    <a:srgbClr val="1B4367"/>
                  </a:solidFill>
                  <a:latin typeface="微软雅黑"/>
                  <a:ea typeface="微软雅黑"/>
                  <a:cs typeface="+mn-ea"/>
                  <a:sym typeface="+mn-lt"/>
                </a:rPr>
                <a:t>确定跃迁途径与速率</a:t>
              </a: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F9A7242F-A3A0-49CA-B203-4611138A5BAD}"/>
                </a:ext>
              </a:extLst>
            </p:cNvPr>
            <p:cNvGrpSpPr/>
            <p:nvPr/>
          </p:nvGrpSpPr>
          <p:grpSpPr>
            <a:xfrm>
              <a:off x="765928" y="3671819"/>
              <a:ext cx="448164" cy="368593"/>
              <a:chOff x="5630584" y="966369"/>
              <a:chExt cx="476097" cy="391567"/>
            </a:xfrm>
            <a:solidFill>
              <a:srgbClr val="1B4367"/>
            </a:solidFill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B380D2A4-8314-4B45-8B8D-2A3A24B7AFD3}"/>
                  </a:ext>
                </a:extLst>
              </p:cNvPr>
              <p:cNvSpPr/>
              <p:nvPr/>
            </p:nvSpPr>
            <p:spPr>
              <a:xfrm>
                <a:off x="5673454" y="966369"/>
                <a:ext cx="391567" cy="391567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zh-CN" altLang="en-US" sz="2000">
                  <a:solidFill>
                    <a:prstClr val="white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3" name="文本框 17">
                <a:extLst>
                  <a:ext uri="{FF2B5EF4-FFF2-40B4-BE49-F238E27FC236}">
                    <a16:creationId xmlns:a16="http://schemas.microsoft.com/office/drawing/2014/main" id="{6FF5B1AB-5F98-41DE-B43A-11A3FA303A66}"/>
                  </a:ext>
                </a:extLst>
              </p:cNvPr>
              <p:cNvSpPr txBox="1"/>
              <p:nvPr/>
            </p:nvSpPr>
            <p:spPr>
              <a:xfrm>
                <a:off x="5630584" y="1004389"/>
                <a:ext cx="476097" cy="318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914377">
                  <a:defRPr/>
                </a:pPr>
                <a:r>
                  <a:rPr lang="en-US" altLang="zh-CN" sz="2000" dirty="0">
                    <a:solidFill>
                      <a:prstClr val="white"/>
                    </a:solidFill>
                    <a:latin typeface="微软雅黑"/>
                    <a:ea typeface="微软雅黑"/>
                    <a:cs typeface="+mn-ea"/>
                    <a:sym typeface="+mn-lt"/>
                  </a:rPr>
                  <a:t>01</a:t>
                </a:r>
              </a:p>
            </p:txBody>
          </p: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8DFD4E5-C04C-4691-9438-3437EC143A47}"/>
              </a:ext>
            </a:extLst>
          </p:cNvPr>
          <p:cNvGrpSpPr/>
          <p:nvPr/>
        </p:nvGrpSpPr>
        <p:grpSpPr>
          <a:xfrm>
            <a:off x="7375977" y="2434845"/>
            <a:ext cx="3240281" cy="1047341"/>
            <a:chOff x="3434800" y="3673030"/>
            <a:chExt cx="2430211" cy="785506"/>
          </a:xfrm>
        </p:grpSpPr>
        <p:sp>
          <p:nvSpPr>
            <p:cNvPr id="55" name="TextBox 1210">
              <a:extLst>
                <a:ext uri="{FF2B5EF4-FFF2-40B4-BE49-F238E27FC236}">
                  <a16:creationId xmlns:a16="http://schemas.microsoft.com/office/drawing/2014/main" id="{A8F0EDD2-7120-4113-8E10-A3A372C9CA32}"/>
                </a:ext>
              </a:extLst>
            </p:cNvPr>
            <p:cNvSpPr/>
            <p:nvPr/>
          </p:nvSpPr>
          <p:spPr>
            <a:xfrm>
              <a:off x="3872942" y="3687002"/>
              <a:ext cx="1213313" cy="284742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pPr defTabSz="914377"/>
              <a:r>
                <a:rPr lang="zh-CN" altLang="en-US" sz="1867" b="1" dirty="0">
                  <a:solidFill>
                    <a:srgbClr val="1B4367"/>
                  </a:solidFill>
                  <a:latin typeface="微软雅黑"/>
                  <a:ea typeface="微软雅黑"/>
                  <a:cs typeface="+mn-ea"/>
                  <a:sym typeface="+mn-lt"/>
                </a:rPr>
                <a:t>产生随机飞镖</a:t>
              </a: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27921DE2-3F97-4C79-ABB0-3C0349495155}"/>
                </a:ext>
              </a:extLst>
            </p:cNvPr>
            <p:cNvGrpSpPr/>
            <p:nvPr/>
          </p:nvGrpSpPr>
          <p:grpSpPr>
            <a:xfrm>
              <a:off x="3434800" y="3673030"/>
              <a:ext cx="448164" cy="368593"/>
              <a:chOff x="5630584" y="966369"/>
              <a:chExt cx="476097" cy="391567"/>
            </a:xfrm>
            <a:solidFill>
              <a:srgbClr val="1B4367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9A34AE85-B96B-4AD3-9506-69C80E59E0B1}"/>
                  </a:ext>
                </a:extLst>
              </p:cNvPr>
              <p:cNvSpPr/>
              <p:nvPr/>
            </p:nvSpPr>
            <p:spPr>
              <a:xfrm>
                <a:off x="5673454" y="966369"/>
                <a:ext cx="391567" cy="391567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zh-CN" altLang="en-US" sz="2000">
                  <a:solidFill>
                    <a:prstClr val="white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9" name="文本框 17">
                <a:extLst>
                  <a:ext uri="{FF2B5EF4-FFF2-40B4-BE49-F238E27FC236}">
                    <a16:creationId xmlns:a16="http://schemas.microsoft.com/office/drawing/2014/main" id="{7EAF464E-1752-4D58-AD7C-1286D6E5820C}"/>
                  </a:ext>
                </a:extLst>
              </p:cNvPr>
              <p:cNvSpPr txBox="1"/>
              <p:nvPr/>
            </p:nvSpPr>
            <p:spPr>
              <a:xfrm>
                <a:off x="5630584" y="1004389"/>
                <a:ext cx="476097" cy="318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914377">
                  <a:defRPr/>
                </a:pPr>
                <a:r>
                  <a:rPr lang="en-US" altLang="zh-CN" sz="2000" dirty="0">
                    <a:solidFill>
                      <a:prstClr val="white"/>
                    </a:solidFill>
                    <a:latin typeface="微软雅黑"/>
                    <a:ea typeface="微软雅黑"/>
                    <a:cs typeface="+mn-ea"/>
                    <a:sym typeface="+mn-lt"/>
                  </a:rPr>
                  <a:t>02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435A6820-75CE-4431-B1AC-8D7AB5412464}"/>
                    </a:ext>
                  </a:extLst>
                </p:cNvPr>
                <p:cNvSpPr/>
                <p:nvPr/>
              </p:nvSpPr>
              <p:spPr>
                <a:xfrm>
                  <a:off x="3807463" y="4019136"/>
                  <a:ext cx="2057548" cy="4394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914377"/>
                  <a14:m>
                    <m:oMath xmlns:m="http://schemas.openxmlformats.org/officeDocument/2006/math">
                      <m:r>
                        <a:rPr lang="zh-CN" alt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产生</m:t>
                      </m:r>
                      <m:r>
                        <a:rPr lang="zh-CN" alt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一个在</m:t>
                      </m:r>
                    </m:oMath>
                  </a14:m>
                  <a:r>
                    <a:rPr lang="zh-CN" altLang="en-US" sz="1600" dirty="0">
                      <a:solidFill>
                        <a:prstClr val="black"/>
                      </a:solidFill>
                      <a:latin typeface="微软雅黑"/>
                      <a:ea typeface="微软雅黑"/>
                    </a:rPr>
                    <a:t>（</a:t>
                  </a:r>
                  <a:r>
                    <a:rPr lang="en-US" altLang="zh-CN" sz="1600" dirty="0">
                      <a:solidFill>
                        <a:prstClr val="black"/>
                      </a:solidFill>
                      <a:latin typeface="微软雅黑"/>
                      <a:ea typeface="微软雅黑"/>
                    </a:rPr>
                    <a:t>0</a:t>
                  </a:r>
                  <a:r>
                    <a:rPr lang="zh-CN" altLang="en-US" sz="1600" dirty="0">
                      <a:solidFill>
                        <a:prstClr val="black"/>
                      </a:solidFill>
                      <a:latin typeface="微软雅黑"/>
                      <a:ea typeface="微软雅黑"/>
                    </a:rPr>
                    <a:t>，</a:t>
                  </a:r>
                  <a:r>
                    <a:rPr lang="en-US" altLang="zh-CN" sz="1600" dirty="0">
                      <a:solidFill>
                        <a:prstClr val="black"/>
                      </a:solidFill>
                      <a:latin typeface="微软雅黑"/>
                      <a:ea typeface="微软雅黑"/>
                    </a:rPr>
                    <a:t>1</a:t>
                  </a:r>
                  <a:r>
                    <a:rPr lang="zh-CN" altLang="en-US" sz="1600" dirty="0">
                      <a:solidFill>
                        <a:prstClr val="black"/>
                      </a:solidFill>
                      <a:latin typeface="微软雅黑"/>
                      <a:ea typeface="微软雅黑"/>
                    </a:rPr>
                    <a:t>）之间均匀分布的随机数</a:t>
                  </a:r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435A6820-75CE-4431-B1AC-8D7AB54124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463" y="4019136"/>
                  <a:ext cx="2057548" cy="439400"/>
                </a:xfrm>
                <a:prstGeom prst="rect">
                  <a:avLst/>
                </a:prstGeom>
                <a:blipFill>
                  <a:blip r:embed="rId2"/>
                  <a:stretch>
                    <a:fillRect l="-1109" t="-3125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97E5059-6E53-42AB-8E8C-962D899BD601}"/>
              </a:ext>
            </a:extLst>
          </p:cNvPr>
          <p:cNvGrpSpPr/>
          <p:nvPr/>
        </p:nvGrpSpPr>
        <p:grpSpPr>
          <a:xfrm>
            <a:off x="7429783" y="3710463"/>
            <a:ext cx="2989450" cy="800029"/>
            <a:chOff x="5937508" y="3618260"/>
            <a:chExt cx="2242087" cy="600022"/>
          </a:xfrm>
        </p:grpSpPr>
        <p:sp>
          <p:nvSpPr>
            <p:cNvPr id="61" name="TextBox 1210">
              <a:extLst>
                <a:ext uri="{FF2B5EF4-FFF2-40B4-BE49-F238E27FC236}">
                  <a16:creationId xmlns:a16="http://schemas.microsoft.com/office/drawing/2014/main" id="{46F46E5A-8882-4384-B511-CCB0BD5A2A52}"/>
                </a:ext>
              </a:extLst>
            </p:cNvPr>
            <p:cNvSpPr/>
            <p:nvPr/>
          </p:nvSpPr>
          <p:spPr>
            <a:xfrm>
              <a:off x="6375650" y="3632232"/>
              <a:ext cx="496771" cy="284742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pPr defTabSz="914377"/>
              <a:r>
                <a:rPr lang="zh-CN" altLang="en-US" sz="1867" b="1" dirty="0">
                  <a:solidFill>
                    <a:srgbClr val="1B4367"/>
                  </a:solidFill>
                  <a:latin typeface="微软雅黑"/>
                  <a:ea typeface="微软雅黑"/>
                  <a:cs typeface="+mn-ea"/>
                  <a:sym typeface="+mn-lt"/>
                </a:rPr>
                <a:t>投靶</a:t>
              </a: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BF8BF97E-31A5-470D-BCDD-893B07EE11BB}"/>
                </a:ext>
              </a:extLst>
            </p:cNvPr>
            <p:cNvGrpSpPr/>
            <p:nvPr/>
          </p:nvGrpSpPr>
          <p:grpSpPr>
            <a:xfrm>
              <a:off x="5937508" y="3618260"/>
              <a:ext cx="448164" cy="368593"/>
              <a:chOff x="5630584" y="966369"/>
              <a:chExt cx="476097" cy="391567"/>
            </a:xfrm>
            <a:solidFill>
              <a:srgbClr val="1B4367"/>
            </a:solidFill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BA97172D-2DFC-4C85-B03F-C0DD989F7DE9}"/>
                  </a:ext>
                </a:extLst>
              </p:cNvPr>
              <p:cNvSpPr/>
              <p:nvPr/>
            </p:nvSpPr>
            <p:spPr>
              <a:xfrm>
                <a:off x="5673454" y="966369"/>
                <a:ext cx="391567" cy="391567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zh-CN" altLang="en-US" sz="2000">
                  <a:solidFill>
                    <a:prstClr val="white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65" name="文本框 17">
                <a:extLst>
                  <a:ext uri="{FF2B5EF4-FFF2-40B4-BE49-F238E27FC236}">
                    <a16:creationId xmlns:a16="http://schemas.microsoft.com/office/drawing/2014/main" id="{4D8874CE-25D5-4256-9CF6-261DD3397FDB}"/>
                  </a:ext>
                </a:extLst>
              </p:cNvPr>
              <p:cNvSpPr txBox="1"/>
              <p:nvPr/>
            </p:nvSpPr>
            <p:spPr>
              <a:xfrm>
                <a:off x="5630584" y="1004389"/>
                <a:ext cx="476097" cy="318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914377">
                  <a:defRPr/>
                </a:pPr>
                <a:r>
                  <a:rPr lang="en-US" altLang="zh-CN" sz="2000" dirty="0">
                    <a:solidFill>
                      <a:prstClr val="white"/>
                    </a:solidFill>
                    <a:latin typeface="微软雅黑"/>
                    <a:ea typeface="微软雅黑"/>
                    <a:cs typeface="+mn-ea"/>
                    <a:sym typeface="+mn-lt"/>
                  </a:rPr>
                  <a:t>03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505E2AAF-3A96-4C74-B464-748712242F71}"/>
                    </a:ext>
                  </a:extLst>
                </p:cNvPr>
                <p:cNvSpPr/>
                <p:nvPr/>
              </p:nvSpPr>
              <p:spPr>
                <a:xfrm>
                  <a:off x="6310171" y="3964366"/>
                  <a:ext cx="1869424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914377"/>
                  <a14:m>
                    <m:oMath xmlns:m="http://schemas.openxmlformats.org/officeDocument/2006/math">
                      <m:r>
                        <a:rPr lang="zh-CN" alt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用</m:t>
                      </m:r>
                    </m:oMath>
                  </a14:m>
                  <a:r>
                    <a:rPr lang="zh-CN" altLang="en-US" sz="1600" dirty="0">
                      <a:solidFill>
                        <a:prstClr val="black"/>
                      </a:solidFill>
                      <a:latin typeface="微软雅黑"/>
                      <a:ea typeface="微软雅黑"/>
                    </a:rPr>
                    <a:t>随机数确定跃迁途径</a:t>
                  </a:r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505E2AAF-3A96-4C74-B464-748712242F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171" y="3964366"/>
                  <a:ext cx="1869424" cy="253916"/>
                </a:xfrm>
                <a:prstGeom prst="rect">
                  <a:avLst/>
                </a:prstGeom>
                <a:blipFill>
                  <a:blip r:embed="rId3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5015E3A-FA9C-49D4-8A72-E83A13BA96F2}"/>
                  </a:ext>
                </a:extLst>
              </p:cNvPr>
              <p:cNvSpPr/>
              <p:nvPr/>
            </p:nvSpPr>
            <p:spPr>
              <a:xfrm>
                <a:off x="7824552" y="1138130"/>
                <a:ext cx="255133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5015E3A-FA9C-49D4-8A72-E83A13BA9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552" y="1138130"/>
                <a:ext cx="2551339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A93911E-CE6F-4466-A5F0-8537DDA91544}"/>
                  </a:ext>
                </a:extLst>
              </p:cNvPr>
              <p:cNvSpPr/>
              <p:nvPr/>
            </p:nvSpPr>
            <p:spPr>
              <a:xfrm>
                <a:off x="7872860" y="1888609"/>
                <a:ext cx="361659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7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为振动频率，通常设置为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prstClr val="black"/>
                            </a:solidFill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1</m:t>
                        </m:r>
                        <m:r>
                          <a:rPr lang="en-US" altLang="zh-CN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−</m:t>
                        </m:r>
                        <m:r>
                          <a:rPr lang="en-US" altLang="zh-CN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1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/>
                      </a:rPr>
                      <m:t>Hz</m:t>
                    </m:r>
                  </m:oMath>
                </a14:m>
                <a:endParaRPr lang="zh-CN" altLang="en-US" sz="160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A93911E-CE6F-4466-A5F0-8537DDA91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860" y="1888609"/>
                <a:ext cx="3616590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24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9BECDB-E1B1-4604-B14B-597D09CCF7B8}"/>
              </a:ext>
            </a:extLst>
          </p:cNvPr>
          <p:cNvSpPr txBox="1"/>
          <p:nvPr/>
        </p:nvSpPr>
        <p:spPr>
          <a:xfrm>
            <a:off x="954814" y="422012"/>
            <a:ext cx="3015615" cy="4412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914377"/>
            <a:r>
              <a:rPr lang="zh-CN" altLang="en-US" sz="2267" b="1" dirty="0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模拟参数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1BC220E-C17C-40BF-82E5-DD1125A32491}"/>
              </a:ext>
            </a:extLst>
          </p:cNvPr>
          <p:cNvGrpSpPr/>
          <p:nvPr/>
        </p:nvGrpSpPr>
        <p:grpSpPr>
          <a:xfrm>
            <a:off x="719003" y="1414045"/>
            <a:ext cx="2163016" cy="491457"/>
            <a:chOff x="765928" y="3671819"/>
            <a:chExt cx="1622262" cy="368593"/>
          </a:xfrm>
        </p:grpSpPr>
        <p:sp>
          <p:nvSpPr>
            <p:cNvPr id="11" name="TextBox 1210">
              <a:extLst>
                <a:ext uri="{FF2B5EF4-FFF2-40B4-BE49-F238E27FC236}">
                  <a16:creationId xmlns:a16="http://schemas.microsoft.com/office/drawing/2014/main" id="{1C3C8FA5-DB7A-4357-AB08-89E1B3BFCADB}"/>
                </a:ext>
              </a:extLst>
            </p:cNvPr>
            <p:cNvSpPr/>
            <p:nvPr/>
          </p:nvSpPr>
          <p:spPr>
            <a:xfrm>
              <a:off x="1174876" y="3739309"/>
              <a:ext cx="1213314" cy="284742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pPr defTabSz="914377"/>
              <a:r>
                <a:rPr lang="zh-CN" altLang="en-US" sz="1867" b="1" dirty="0">
                  <a:solidFill>
                    <a:srgbClr val="1B4367"/>
                  </a:solidFill>
                  <a:latin typeface="微软雅黑"/>
                  <a:ea typeface="微软雅黑"/>
                  <a:cs typeface="+mn-ea"/>
                  <a:sym typeface="+mn-lt"/>
                </a:rPr>
                <a:t>缺陷产生参数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F7B3C90-A025-4CF8-B703-F1AE34D74730}"/>
                </a:ext>
              </a:extLst>
            </p:cNvPr>
            <p:cNvGrpSpPr/>
            <p:nvPr/>
          </p:nvGrpSpPr>
          <p:grpSpPr>
            <a:xfrm>
              <a:off x="765928" y="3671819"/>
              <a:ext cx="448164" cy="368593"/>
              <a:chOff x="5630584" y="966369"/>
              <a:chExt cx="476097" cy="391567"/>
            </a:xfrm>
            <a:solidFill>
              <a:srgbClr val="1B4367"/>
            </a:solidFill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A3305F20-D4DD-45A9-9350-D978551CB682}"/>
                  </a:ext>
                </a:extLst>
              </p:cNvPr>
              <p:cNvSpPr/>
              <p:nvPr/>
            </p:nvSpPr>
            <p:spPr>
              <a:xfrm>
                <a:off x="5673454" y="966369"/>
                <a:ext cx="391567" cy="391567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zh-CN" altLang="en-US" sz="2000">
                  <a:solidFill>
                    <a:prstClr val="white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4" name="文本框 17">
                <a:extLst>
                  <a:ext uri="{FF2B5EF4-FFF2-40B4-BE49-F238E27FC236}">
                    <a16:creationId xmlns:a16="http://schemas.microsoft.com/office/drawing/2014/main" id="{1D172507-1183-445F-8B8E-333D10AF274C}"/>
                  </a:ext>
                </a:extLst>
              </p:cNvPr>
              <p:cNvSpPr txBox="1"/>
              <p:nvPr/>
            </p:nvSpPr>
            <p:spPr>
              <a:xfrm>
                <a:off x="5630584" y="1004389"/>
                <a:ext cx="476097" cy="318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914377">
                  <a:defRPr/>
                </a:pPr>
                <a:r>
                  <a:rPr lang="en-US" altLang="zh-CN" sz="2000" dirty="0">
                    <a:solidFill>
                      <a:prstClr val="white"/>
                    </a:solidFill>
                    <a:latin typeface="微软雅黑"/>
                    <a:ea typeface="微软雅黑"/>
                    <a:cs typeface="+mn-ea"/>
                    <a:sym typeface="+mn-lt"/>
                  </a:rPr>
                  <a:t>01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70F9FFF-EFEE-4E59-AFF7-54C577180EB5}"/>
                  </a:ext>
                </a:extLst>
              </p:cNvPr>
              <p:cNvSpPr/>
              <p:nvPr/>
            </p:nvSpPr>
            <p:spPr>
              <a:xfrm>
                <a:off x="772809" y="2034557"/>
                <a:ext cx="2743397" cy="372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钨的离位阈能，辐照粒子动能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70F9FFF-EFEE-4E59-AFF7-54C577180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09" y="2034557"/>
                <a:ext cx="2743397" cy="372090"/>
              </a:xfrm>
              <a:prstGeom prst="rect">
                <a:avLst/>
              </a:prstGeom>
              <a:blipFill>
                <a:blip r:embed="rId3"/>
                <a:stretch>
                  <a:fillRect l="-1111" r="-16444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18391242-6F30-4828-9A3A-30D1D320027D}"/>
              </a:ext>
            </a:extLst>
          </p:cNvPr>
          <p:cNvSpPr/>
          <p:nvPr/>
        </p:nvSpPr>
        <p:spPr>
          <a:xfrm>
            <a:off x="441927" y="5389026"/>
            <a:ext cx="3262432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dirty="0">
                <a:solidFill>
                  <a:prstClr val="black"/>
                </a:solidFill>
                <a:latin typeface="Cambria Math" panose="02040503050406030204" pitchFamily="18" charset="0"/>
              </a:rPr>
              <a:t>二体碰撞近似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9332C75-BE8E-4999-9B04-AF15844FB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1" y="2765357"/>
            <a:ext cx="4085224" cy="23144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CCB7E0D3-4683-4C84-A5FE-56D82BF737CC}"/>
              </a:ext>
            </a:extLst>
          </p:cNvPr>
          <p:cNvGrpSpPr/>
          <p:nvPr/>
        </p:nvGrpSpPr>
        <p:grpSpPr>
          <a:xfrm>
            <a:off x="5179243" y="1414045"/>
            <a:ext cx="2163015" cy="491457"/>
            <a:chOff x="765928" y="3671819"/>
            <a:chExt cx="1622262" cy="368593"/>
          </a:xfrm>
        </p:grpSpPr>
        <p:sp>
          <p:nvSpPr>
            <p:cNvPr id="24" name="TextBox 1210">
              <a:extLst>
                <a:ext uri="{FF2B5EF4-FFF2-40B4-BE49-F238E27FC236}">
                  <a16:creationId xmlns:a16="http://schemas.microsoft.com/office/drawing/2014/main" id="{23A033A5-A7F7-466C-87CB-F7BB149C7FDC}"/>
                </a:ext>
              </a:extLst>
            </p:cNvPr>
            <p:cNvSpPr/>
            <p:nvPr/>
          </p:nvSpPr>
          <p:spPr>
            <a:xfrm>
              <a:off x="1174876" y="3739309"/>
              <a:ext cx="1213314" cy="284742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pPr defTabSz="914377"/>
              <a:r>
                <a:rPr lang="zh-CN" altLang="en-US" sz="1867" b="1" dirty="0">
                  <a:solidFill>
                    <a:srgbClr val="1B4367"/>
                  </a:solidFill>
                  <a:latin typeface="微软雅黑"/>
                  <a:ea typeface="微软雅黑"/>
                  <a:cs typeface="+mn-ea"/>
                  <a:sym typeface="+mn-lt"/>
                </a:rPr>
                <a:t>缺陷演化参数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6C6D375-644A-48FC-B7FA-C4EA47179598}"/>
                </a:ext>
              </a:extLst>
            </p:cNvPr>
            <p:cNvGrpSpPr/>
            <p:nvPr/>
          </p:nvGrpSpPr>
          <p:grpSpPr>
            <a:xfrm>
              <a:off x="765928" y="3671819"/>
              <a:ext cx="448164" cy="368593"/>
              <a:chOff x="5630584" y="966369"/>
              <a:chExt cx="476097" cy="391567"/>
            </a:xfrm>
            <a:solidFill>
              <a:srgbClr val="1B4367"/>
            </a:solidFill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4F01B84E-2280-489F-9072-B905844EF74C}"/>
                  </a:ext>
                </a:extLst>
              </p:cNvPr>
              <p:cNvSpPr/>
              <p:nvPr/>
            </p:nvSpPr>
            <p:spPr>
              <a:xfrm>
                <a:off x="5673454" y="966369"/>
                <a:ext cx="391567" cy="391567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zh-CN" altLang="en-US" sz="2000">
                  <a:solidFill>
                    <a:prstClr val="white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7" name="文本框 17">
                <a:extLst>
                  <a:ext uri="{FF2B5EF4-FFF2-40B4-BE49-F238E27FC236}">
                    <a16:creationId xmlns:a16="http://schemas.microsoft.com/office/drawing/2014/main" id="{76B8DD4D-65AE-4AC3-9607-AE6119E5B497}"/>
                  </a:ext>
                </a:extLst>
              </p:cNvPr>
              <p:cNvSpPr txBox="1"/>
              <p:nvPr/>
            </p:nvSpPr>
            <p:spPr>
              <a:xfrm>
                <a:off x="5630584" y="1004389"/>
                <a:ext cx="476097" cy="318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914377">
                  <a:defRPr/>
                </a:pPr>
                <a:r>
                  <a:rPr lang="en-US" altLang="zh-CN" sz="2000" dirty="0">
                    <a:solidFill>
                      <a:prstClr val="white"/>
                    </a:solidFill>
                    <a:latin typeface="微软雅黑"/>
                    <a:ea typeface="微软雅黑"/>
                    <a:cs typeface="+mn-ea"/>
                    <a:sym typeface="+mn-lt"/>
                  </a:rPr>
                  <a:t>02</a:t>
                </a:r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F97F4FA0-A81E-4757-8958-B570B3AED01E}"/>
              </a:ext>
            </a:extLst>
          </p:cNvPr>
          <p:cNvSpPr txBox="1"/>
          <p:nvPr/>
        </p:nvSpPr>
        <p:spPr>
          <a:xfrm>
            <a:off x="5233049" y="1947770"/>
            <a:ext cx="2899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结合能，俘获半径，扩散势垒，扩散方式。</a:t>
            </a:r>
            <a:endParaRPr lang="zh-CN" altLang="en-US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6B4208E9-8BF2-4C9C-8665-B8EEA1C75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00" y="2737951"/>
            <a:ext cx="3211258" cy="2230640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BFA9F3F4-D37E-412D-BC8C-6B6955A249AE}"/>
              </a:ext>
            </a:extLst>
          </p:cNvPr>
          <p:cNvSpPr/>
          <p:nvPr/>
        </p:nvSpPr>
        <p:spPr>
          <a:xfrm>
            <a:off x="4799000" y="5250526"/>
            <a:ext cx="3262432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dirty="0">
                <a:solidFill>
                  <a:prstClr val="black"/>
                </a:solidFill>
                <a:latin typeface="Cambria Math" panose="02040503050406030204" pitchFamily="18" charset="0"/>
              </a:rPr>
              <a:t>扩散方式：</a:t>
            </a:r>
            <a:endParaRPr lang="en-US" altLang="zh-CN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algn="ctr"/>
            <a:r>
              <a:rPr lang="zh-CN" altLang="en-US" dirty="0">
                <a:solidFill>
                  <a:prstClr val="black"/>
                </a:solidFill>
                <a:latin typeface="Cambria Math" panose="02040503050406030204" pitchFamily="18" charset="0"/>
              </a:rPr>
              <a:t>一维扩散、三维扩散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87FCCAA-31E5-4FE5-A4E1-FB71A4F943A9}"/>
              </a:ext>
            </a:extLst>
          </p:cNvPr>
          <p:cNvGrpSpPr/>
          <p:nvPr/>
        </p:nvGrpSpPr>
        <p:grpSpPr>
          <a:xfrm>
            <a:off x="8623508" y="1414045"/>
            <a:ext cx="2599031" cy="491457"/>
            <a:chOff x="765928" y="3671819"/>
            <a:chExt cx="1949274" cy="368593"/>
          </a:xfrm>
        </p:grpSpPr>
        <p:sp>
          <p:nvSpPr>
            <p:cNvPr id="38" name="TextBox 1210">
              <a:extLst>
                <a:ext uri="{FF2B5EF4-FFF2-40B4-BE49-F238E27FC236}">
                  <a16:creationId xmlns:a16="http://schemas.microsoft.com/office/drawing/2014/main" id="{724FEDC0-99DF-4974-AD87-2C56599DD1B7}"/>
                </a:ext>
              </a:extLst>
            </p:cNvPr>
            <p:cNvSpPr/>
            <p:nvPr/>
          </p:nvSpPr>
          <p:spPr>
            <a:xfrm>
              <a:off x="1174876" y="3739309"/>
              <a:ext cx="1540326" cy="284742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pPr defTabSz="914377"/>
              <a:r>
                <a:rPr lang="zh-CN" altLang="en-US" sz="1867" b="1" dirty="0">
                  <a:solidFill>
                    <a:srgbClr val="1B4367"/>
                  </a:solidFill>
                  <a:cs typeface="+mn-ea"/>
                  <a:sym typeface="+mn-lt"/>
                </a:rPr>
                <a:t>缺陷与</a:t>
              </a:r>
              <a:r>
                <a:rPr lang="en-US" altLang="zh-CN" sz="1867" b="1" dirty="0">
                  <a:solidFill>
                    <a:srgbClr val="1B4367"/>
                  </a:solidFill>
                  <a:cs typeface="+mn-ea"/>
                  <a:sym typeface="+mn-lt"/>
                </a:rPr>
                <a:t>H</a:t>
              </a:r>
              <a:r>
                <a:rPr lang="zh-CN" altLang="en-US" sz="1867" b="1" dirty="0">
                  <a:solidFill>
                    <a:srgbClr val="1B4367"/>
                  </a:solidFill>
                  <a:cs typeface="+mn-ea"/>
                  <a:sym typeface="+mn-lt"/>
                </a:rPr>
                <a:t>相互作用</a:t>
              </a:r>
              <a:endParaRPr lang="zh-CN" altLang="en-US" sz="1867" b="1" dirty="0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1CC9B6E-FC7F-42C7-96A7-14FE84E15082}"/>
                </a:ext>
              </a:extLst>
            </p:cNvPr>
            <p:cNvGrpSpPr/>
            <p:nvPr/>
          </p:nvGrpSpPr>
          <p:grpSpPr>
            <a:xfrm>
              <a:off x="765928" y="3671819"/>
              <a:ext cx="448164" cy="368593"/>
              <a:chOff x="5630584" y="966369"/>
              <a:chExt cx="476097" cy="391567"/>
            </a:xfrm>
            <a:solidFill>
              <a:srgbClr val="1B4367"/>
            </a:solidFill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64C8FC54-1AE5-4C5C-86F4-2D6915189F6D}"/>
                  </a:ext>
                </a:extLst>
              </p:cNvPr>
              <p:cNvSpPr/>
              <p:nvPr/>
            </p:nvSpPr>
            <p:spPr>
              <a:xfrm>
                <a:off x="5673454" y="966369"/>
                <a:ext cx="391567" cy="391567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zh-CN" altLang="en-US" sz="2000">
                  <a:solidFill>
                    <a:prstClr val="white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1" name="文本框 17">
                <a:extLst>
                  <a:ext uri="{FF2B5EF4-FFF2-40B4-BE49-F238E27FC236}">
                    <a16:creationId xmlns:a16="http://schemas.microsoft.com/office/drawing/2014/main" id="{CA87A274-35EF-4A0F-A6FE-DEFB729527C2}"/>
                  </a:ext>
                </a:extLst>
              </p:cNvPr>
              <p:cNvSpPr txBox="1"/>
              <p:nvPr/>
            </p:nvSpPr>
            <p:spPr>
              <a:xfrm>
                <a:off x="5630584" y="1004389"/>
                <a:ext cx="476097" cy="318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914377">
                  <a:defRPr/>
                </a:pPr>
                <a:r>
                  <a:rPr lang="en-US" altLang="zh-CN" sz="2000" dirty="0">
                    <a:solidFill>
                      <a:prstClr val="white"/>
                    </a:solidFill>
                    <a:latin typeface="微软雅黑"/>
                    <a:ea typeface="微软雅黑"/>
                    <a:cs typeface="+mn-ea"/>
                    <a:sym typeface="+mn-lt"/>
                  </a:rPr>
                  <a:t>03</a:t>
                </a:r>
              </a:p>
            </p:txBody>
          </p:sp>
        </p:grp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3A41A3A4-7B55-41B7-A7B8-0738581DB298}"/>
              </a:ext>
            </a:extLst>
          </p:cNvPr>
          <p:cNvSpPr txBox="1"/>
          <p:nvPr/>
        </p:nvSpPr>
        <p:spPr>
          <a:xfrm>
            <a:off x="8677314" y="1947770"/>
            <a:ext cx="2899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m</a:t>
            </a:r>
            <a:r>
              <a:rPr lang="zh-CN" altLang="zh-CN" dirty="0"/>
              <a:t>个空位中有</a:t>
            </a:r>
            <a:r>
              <a:rPr lang="en-US" altLang="zh-CN" dirty="0"/>
              <a:t>n</a:t>
            </a:r>
            <a:r>
              <a:rPr lang="zh-CN" altLang="zh-CN" dirty="0"/>
              <a:t>个</a:t>
            </a:r>
            <a:r>
              <a:rPr lang="en-US" altLang="zh-CN" dirty="0"/>
              <a:t>H</a:t>
            </a:r>
            <a:r>
              <a:rPr lang="zh-CN" altLang="zh-CN" dirty="0"/>
              <a:t>时，对</a:t>
            </a:r>
            <a:r>
              <a:rPr lang="en-US" altLang="zh-CN" dirty="0"/>
              <a:t>H</a:t>
            </a:r>
            <a:r>
              <a:rPr lang="zh-CN" altLang="zh-CN" dirty="0"/>
              <a:t>的吸附能</a:t>
            </a:r>
            <a:r>
              <a:rPr lang="zh-CN" altLang="en-US" dirty="0"/>
              <a:t>：</a:t>
            </a: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C2826806-1864-4D4D-8EFF-092087028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997F83BF-F74A-40B0-9F30-805BBEF2CB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559434"/>
              </p:ext>
            </p:extLst>
          </p:nvPr>
        </p:nvGraphicFramePr>
        <p:xfrm>
          <a:off x="8234724" y="3319546"/>
          <a:ext cx="3841313" cy="1028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6" imgW="1600200" imgH="431640" progId="Equation.DSMT4">
                  <p:embed/>
                </p:oleObj>
              </mc:Choice>
              <mc:Fallback>
                <p:oleObj name="Equation" r:id="rId6" imgW="160020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4724" y="3319546"/>
                        <a:ext cx="3841313" cy="10289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F9ECFEC-A445-4986-84D4-7AA9DD2BF8A8}"/>
                  </a:ext>
                </a:extLst>
              </p:cNvPr>
              <p:cNvSpPr/>
              <p:nvPr/>
            </p:nvSpPr>
            <p:spPr>
              <a:xfrm>
                <a:off x="7932848" y="5396236"/>
                <a:ext cx="4387932" cy="461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密度，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zh-CN" dirty="0"/>
                  <a:t>=8.01eV/Å-6</a:t>
                </a:r>
                <a:r>
                  <a:rPr lang="zh-CN" altLang="en-US" dirty="0"/>
                  <a:t>为拟合常数</a:t>
                </a: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F9ECFEC-A445-4986-84D4-7AA9DD2BF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848" y="5396236"/>
                <a:ext cx="4387932" cy="461473"/>
              </a:xfrm>
              <a:prstGeom prst="rect">
                <a:avLst/>
              </a:prstGeom>
              <a:blipFill>
                <a:blip r:embed="rId8"/>
                <a:stretch>
                  <a:fillRect t="-1316"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61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2C4CD1-1617-43C4-B428-929AB59D894F}"/>
              </a:ext>
            </a:extLst>
          </p:cNvPr>
          <p:cNvSpPr txBox="1"/>
          <p:nvPr/>
        </p:nvSpPr>
        <p:spPr>
          <a:xfrm>
            <a:off x="702816" y="283726"/>
            <a:ext cx="1362616" cy="4412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914377"/>
            <a:r>
              <a:rPr lang="zh-CN" altLang="en-US" sz="2267" b="1" dirty="0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模拟思路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86AF3C38-27F4-4C14-BD1B-1C6BDA0A0816}"/>
              </a:ext>
            </a:extLst>
          </p:cNvPr>
          <p:cNvSpPr/>
          <p:nvPr/>
        </p:nvSpPr>
        <p:spPr>
          <a:xfrm>
            <a:off x="5189629" y="233303"/>
            <a:ext cx="2125571" cy="4412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开始模拟程序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7CE9A130-5002-4C21-B8A3-BB30A6FBBDE6}"/>
              </a:ext>
            </a:extLst>
          </p:cNvPr>
          <p:cNvSpPr/>
          <p:nvPr/>
        </p:nvSpPr>
        <p:spPr>
          <a:xfrm>
            <a:off x="5189629" y="1330583"/>
            <a:ext cx="2125571" cy="4412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产生初始俘获阱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9F1B44-85AC-484E-989E-AB38B07FABA6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6252415" y="674514"/>
            <a:ext cx="0" cy="656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A471DDC0-9408-4DE1-8675-FDD96CAC2934}"/>
              </a:ext>
            </a:extLst>
          </p:cNvPr>
          <p:cNvSpPr/>
          <p:nvPr/>
        </p:nvSpPr>
        <p:spPr>
          <a:xfrm>
            <a:off x="2365149" y="1330583"/>
            <a:ext cx="2125571" cy="4412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输入材料参数</a:t>
            </a: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C56DBA1D-566C-46C5-8BD5-741C525B22F0}"/>
              </a:ext>
            </a:extLst>
          </p:cNvPr>
          <p:cNvSpPr/>
          <p:nvPr/>
        </p:nvSpPr>
        <p:spPr>
          <a:xfrm>
            <a:off x="8237629" y="1330582"/>
            <a:ext cx="2277968" cy="4412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设置辐照强度与温度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9CD8392-9E56-481D-81BC-03659167D1B7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3427935" y="996947"/>
            <a:ext cx="2817392" cy="3336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B9E21D77-6941-450E-8F12-2E53C82A2CC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245327" y="1009887"/>
            <a:ext cx="3131286" cy="3206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0F553EA4-3B3A-48D7-8306-F5214CE7EC35}"/>
              </a:ext>
            </a:extLst>
          </p:cNvPr>
          <p:cNvSpPr/>
          <p:nvPr/>
        </p:nvSpPr>
        <p:spPr>
          <a:xfrm>
            <a:off x="4259988" y="2319488"/>
            <a:ext cx="3984851" cy="4412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计算各个事件速率，随机选取事件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D58920F-AD7A-4BE0-846D-8BE2FCA6ACD1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6252414" y="1771794"/>
            <a:ext cx="1" cy="54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DA7838E-75FE-4989-AF87-E8EE7F667962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16200000" flipH="1">
            <a:off x="4566327" y="633401"/>
            <a:ext cx="547694" cy="282447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98C57DDE-9718-4A13-889E-048119570E26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rot="5400000">
            <a:off x="7540667" y="483541"/>
            <a:ext cx="547695" cy="312419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3EBDF034-B4FE-4B7D-829C-CA919E7F75C6}"/>
              </a:ext>
            </a:extLst>
          </p:cNvPr>
          <p:cNvSpPr/>
          <p:nvPr/>
        </p:nvSpPr>
        <p:spPr>
          <a:xfrm>
            <a:off x="2365148" y="3426741"/>
            <a:ext cx="2125571" cy="4412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缺陷产生</a:t>
            </a:r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10FBDB01-D43B-4A3A-82CE-3C1945B3C662}"/>
              </a:ext>
            </a:extLst>
          </p:cNvPr>
          <p:cNvSpPr/>
          <p:nvPr/>
        </p:nvSpPr>
        <p:spPr>
          <a:xfrm>
            <a:off x="5175455" y="3426740"/>
            <a:ext cx="2125571" cy="4412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缺陷扩散</a:t>
            </a:r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F7BB9062-8143-456B-A6EB-974ADA85E9D9}"/>
              </a:ext>
            </a:extLst>
          </p:cNvPr>
          <p:cNvSpPr/>
          <p:nvPr/>
        </p:nvSpPr>
        <p:spPr>
          <a:xfrm>
            <a:off x="8237629" y="3426739"/>
            <a:ext cx="2277968" cy="4412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氢与缺陷相互作用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05218DB-1203-4347-A881-A732C0FF5B39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6238241" y="2760699"/>
            <a:ext cx="14173" cy="666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C6743AF7-F55D-4A82-A443-4BE2C10E65A7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rot="5400000">
            <a:off x="4507153" y="1681480"/>
            <a:ext cx="666042" cy="28244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2C1DCB5B-5BA1-4E96-94E2-757B75DBE419}"/>
              </a:ext>
            </a:extLst>
          </p:cNvPr>
          <p:cNvCxnSpPr>
            <a:cxnSpLocks/>
            <a:stCxn id="18" idx="2"/>
            <a:endCxn id="29" idx="0"/>
          </p:cNvCxnSpPr>
          <p:nvPr/>
        </p:nvCxnSpPr>
        <p:spPr>
          <a:xfrm rot="16200000" flipH="1">
            <a:off x="7481493" y="1531619"/>
            <a:ext cx="666040" cy="31241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CBA1743-EA2E-4FCD-9C41-91F04E7F91D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4490719" y="3647346"/>
            <a:ext cx="68473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55FF836D-2373-4980-AE47-539CB8B447F3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7301026" y="3647345"/>
            <a:ext cx="936603" cy="1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决策 44">
            <a:extLst>
              <a:ext uri="{FF2B5EF4-FFF2-40B4-BE49-F238E27FC236}">
                <a16:creationId xmlns:a16="http://schemas.microsoft.com/office/drawing/2014/main" id="{349811E1-FB36-448E-B0EA-017224EE07A8}"/>
              </a:ext>
            </a:extLst>
          </p:cNvPr>
          <p:cNvSpPr/>
          <p:nvPr/>
        </p:nvSpPr>
        <p:spPr>
          <a:xfrm>
            <a:off x="5133311" y="4292132"/>
            <a:ext cx="2224031" cy="10968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扩散出自由边界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E8657E9-8599-469D-8FA9-9BA3C477E5A1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>
            <a:off x="6238241" y="3867951"/>
            <a:ext cx="7086" cy="424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A52B8C2D-1DB2-40A6-B9C9-108BD5735B47}"/>
              </a:ext>
            </a:extLst>
          </p:cNvPr>
          <p:cNvCxnSpPr>
            <a:cxnSpLocks/>
            <a:stCxn id="29" idx="2"/>
            <a:endCxn id="45" idx="3"/>
          </p:cNvCxnSpPr>
          <p:nvPr/>
        </p:nvCxnSpPr>
        <p:spPr>
          <a:xfrm rot="5400000">
            <a:off x="7880662" y="3344631"/>
            <a:ext cx="972632" cy="20192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8D2D9C3-DCAD-4128-8408-81BC85C70767}"/>
              </a:ext>
            </a:extLst>
          </p:cNvPr>
          <p:cNvCxnSpPr>
            <a:cxnSpLocks/>
            <a:stCxn id="45" idx="1"/>
            <a:endCxn id="32" idx="3"/>
          </p:cNvCxnSpPr>
          <p:nvPr/>
        </p:nvCxnSpPr>
        <p:spPr>
          <a:xfrm flipH="1" flipV="1">
            <a:off x="4485641" y="4840581"/>
            <a:ext cx="6476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4A1812F6-43FF-4755-AC63-4BFCF5832147}"/>
              </a:ext>
            </a:extLst>
          </p:cNvPr>
          <p:cNvSpPr/>
          <p:nvPr/>
        </p:nvSpPr>
        <p:spPr>
          <a:xfrm>
            <a:off x="2065432" y="4619975"/>
            <a:ext cx="2420209" cy="4412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删除粒子，记录数据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0A3E94-BA7F-42CB-8EAF-EE4AB5D8A208}"/>
              </a:ext>
            </a:extLst>
          </p:cNvPr>
          <p:cNvSpPr txBox="1"/>
          <p:nvPr/>
        </p:nvSpPr>
        <p:spPr>
          <a:xfrm>
            <a:off x="4714240" y="44472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1" name="流程图: 决策 20">
            <a:extLst>
              <a:ext uri="{FF2B5EF4-FFF2-40B4-BE49-F238E27FC236}">
                <a16:creationId xmlns:a16="http://schemas.microsoft.com/office/drawing/2014/main" id="{4DEB2EF5-DF9F-43BD-A863-43666968717A}"/>
              </a:ext>
            </a:extLst>
          </p:cNvPr>
          <p:cNvSpPr/>
          <p:nvPr/>
        </p:nvSpPr>
        <p:spPr>
          <a:xfrm>
            <a:off x="5195036" y="5752442"/>
            <a:ext cx="2100581" cy="10968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到达模拟时间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0410AD3-3626-46CF-BF93-A483E68DB48E}"/>
              </a:ext>
            </a:extLst>
          </p:cNvPr>
          <p:cNvCxnSpPr>
            <a:cxnSpLocks/>
            <a:stCxn id="45" idx="2"/>
            <a:endCxn id="21" idx="0"/>
          </p:cNvCxnSpPr>
          <p:nvPr/>
        </p:nvCxnSpPr>
        <p:spPr>
          <a:xfrm>
            <a:off x="6245327" y="5389031"/>
            <a:ext cx="0" cy="363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4950020-2D92-45C5-8B3F-E3FAF6836B20}"/>
              </a:ext>
            </a:extLst>
          </p:cNvPr>
          <p:cNvSpPr txBox="1"/>
          <p:nvPr/>
        </p:nvSpPr>
        <p:spPr>
          <a:xfrm>
            <a:off x="7561578" y="59315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E4892A3-CD20-437E-82B9-FEED462F0A95}"/>
              </a:ext>
            </a:extLst>
          </p:cNvPr>
          <p:cNvSpPr txBox="1"/>
          <p:nvPr/>
        </p:nvSpPr>
        <p:spPr>
          <a:xfrm>
            <a:off x="6291043" y="53427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8BB625F-8403-477D-BA8B-368D4CBDB35E}"/>
              </a:ext>
            </a:extLst>
          </p:cNvPr>
          <p:cNvCxnSpPr>
            <a:stCxn id="21" idx="1"/>
            <a:endCxn id="18" idx="1"/>
          </p:cNvCxnSpPr>
          <p:nvPr/>
        </p:nvCxnSpPr>
        <p:spPr>
          <a:xfrm rot="10800000">
            <a:off x="4259988" y="2540094"/>
            <a:ext cx="935048" cy="3760798"/>
          </a:xfrm>
          <a:prstGeom prst="bentConnector3">
            <a:avLst>
              <a:gd name="adj1" fmla="val 4515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9BBCC6E-96F0-4D63-BB84-33362B6D7922}"/>
              </a:ext>
            </a:extLst>
          </p:cNvPr>
          <p:cNvSpPr txBox="1"/>
          <p:nvPr/>
        </p:nvSpPr>
        <p:spPr>
          <a:xfrm>
            <a:off x="962482" y="42358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259C0D14-F670-4F1F-B54F-189C43D4DC1A}"/>
              </a:ext>
            </a:extLst>
          </p:cNvPr>
          <p:cNvSpPr/>
          <p:nvPr/>
        </p:nvSpPr>
        <p:spPr>
          <a:xfrm>
            <a:off x="8313827" y="6080285"/>
            <a:ext cx="2125571" cy="4412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结束模拟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13013A0-4824-4B89-B62B-27B09512377F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7315200" y="6300890"/>
            <a:ext cx="9986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11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319</Words>
  <Application>Microsoft Office PowerPoint</Application>
  <PresentationFormat>宽屏</PresentationFormat>
  <Paragraphs>91</Paragraphs>
  <Slides>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微软雅黑</vt:lpstr>
      <vt:lpstr>Arial</vt:lpstr>
      <vt:lpstr>Calibri</vt:lpstr>
      <vt:lpstr>Cambria Math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冬季</dc:creator>
  <cp:lastModifiedBy>冬季</cp:lastModifiedBy>
  <cp:revision>28</cp:revision>
  <dcterms:created xsi:type="dcterms:W3CDTF">2020-08-27T15:09:56Z</dcterms:created>
  <dcterms:modified xsi:type="dcterms:W3CDTF">2020-09-01T10:03:37Z</dcterms:modified>
</cp:coreProperties>
</file>