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comments/comment3.xml" ContentType="application/vnd.openxmlformats-officedocument.presentationml.comments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4"/>
    <p:sldId id="262" r:id="rId16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Neevash Ramdial" initials="NR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comments" Target="comments/comment2.xml"/><Relationship Id="rId16" Type="http://schemas.openxmlformats.org/officeDocument/2006/relationships/slide" Target="slides/slide7.xml"/><Relationship Id="rId17" Type="http://schemas.openxmlformats.org/officeDocument/2006/relationships/comments" Target="comments/comment3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10-11T15:33:27.332" idx="1">
    <p:pos x="8184" y="424"/>
    <p:text>Release on android and ios: There are many options, React, Phonegap, pure native etc..  
</p:text>
    <p:extLst>
      <p:ext uri="{C676402C-5697-4E1C-873F-D02D1690AC5C}">
        <p15:threadingInfo xmlns:p15="http://schemas.microsoft.com/office/powerpoint/2012/main" timeZoneBias="420"/>
      </p:ext>
    </p:extLst>
  </p:cm>
  <p:cm authorId="0" dt="2019-10-12T11:11:16.666" idx="2">
    <p:pos x="8192" y="2056"/>
    <p:text>If your app is laggy and drops frames, people are going to uninstall it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10-11T15:42:55.239" idx="3">
    <p:pos x="8200" y="512"/>
    <p:text>Good performance -- better than trying to use anything with a bridge  or a proxy </p:text>
    <p:extLst>
      <p:ext uri="{C676402C-5697-4E1C-873F-D02D1690AC5C}">
        <p15:threadingInfo xmlns:p15="http://schemas.microsoft.com/office/powerpoint/2012/main" timeZoneBias="420"/>
      </p:ext>
    </p:extLst>
  </p:cm>
  <p:cm authorId="0" dt="2019-10-11T15:48:18.761" idx="4">
    <p:pos x="8200" y="2496"/>
    <p:text>Expensive - Two highly skill teams of engs 
Implementing twice for both android and ios 
As a result of prev, you are going to be fixing bugs twice...fun...said no dev ever 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10-16T05:19:36.806" idx="5">
    <p:pos x="8232" y="408"/>
    <p:text>Having two separate teams drive up cost, where does that leave us?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jpe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2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lutter/flutter" TargetMode="External"/><Relationship Id="rId3" Type="http://schemas.openxmlformats.org/officeDocument/2006/relationships/hyperlink" Target="http://twitter.com/FlutterDev" TargetMode="External"/><Relationship Id="rId4" Type="http://schemas.openxmlformats.org/officeDocument/2006/relationships/hyperlink" Target="https://medium.com/flutter-community" TargetMode="External"/><Relationship Id="rId5" Type="http://schemas.openxmlformats.org/officeDocument/2006/relationships/hyperlink" Target="https://twitter.com/FlutterComm" TargetMode="External"/><Relationship Id="rId6" Type="http://schemas.openxmlformats.org/officeDocument/2006/relationships/hyperlink" Target="https://twitter.com/Nash0x7E2" TargetMode="External"/><Relationship Id="rId7" Type="http://schemas.openxmlformats.org/officeDocument/2006/relationships/hyperlink" Target="https://medium.com/@Nash0x7e2" TargetMode="External"/><Relationship Id="rId8" Type="http://schemas.openxmlformats.org/officeDocument/2006/relationships/hyperlink" Target="https://github.com/Nash0x7e2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<Relationship Id="rId3" Type="http://schemas.openxmlformats.org/officeDocument/2006/relationships/image" Target="../media/image5.png"/><Relationship Id="rId4" Type="http://schemas.openxmlformats.org/officeDocument/2006/relationships/hyperlink" Target="https://www.flaticon.com/authors/flat-icon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Flutter</a:t>
            </a:r>
          </a:p>
        </p:txBody>
      </p:sp>
      <p:sp>
        <p:nvSpPr>
          <p:cNvPr id="167" name="Shape 16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neevash Ramdial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 txBox="1"/>
          <p:nvPr/>
        </p:nvSpPr>
        <p:spPr>
          <a:xfrm>
            <a:off x="419100" y="701039"/>
            <a:ext cx="12166600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5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Option Two: Cross Platform Approaches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19100" y="2279650"/>
            <a:ext cx="9525000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Lots of Javascript packages and libs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Save time and money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Easier to maintain</a:t>
            </a:r>
          </a:p>
        </p:txBody>
      </p:sp>
      <p:pic>
        <p:nvPicPr>
          <p:cNvPr id="207" name="rea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800" y="6130925"/>
            <a:ext cx="2222500" cy="1666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on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0" y="6299200"/>
            <a:ext cx="1308100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ns-logo-shadowed-m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6500" y="6019800"/>
            <a:ext cx="1879600" cy="187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 txBox="1"/>
          <p:nvPr/>
        </p:nvSpPr>
        <p:spPr>
          <a:xfrm>
            <a:off x="1206500" y="7956550"/>
            <a:ext cx="166370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Native Script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397500" y="7956550"/>
            <a:ext cx="149860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Ionic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9944100" y="7785099"/>
            <a:ext cx="149860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React Native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8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3"/>
      <p:bldP build="whole" bldLvl="1" animBg="1" rev="0" advAuto="0" spid="208" grpId="4"/>
      <p:bldP build="whole" bldLvl="1" animBg="1" rev="0" advAuto="0" spid="211" grpId="7"/>
      <p:bldP build="whole" bldLvl="1" animBg="1" rev="0" advAuto="0" spid="209" grpId="5"/>
      <p:bldP build="whole" bldLvl="1" animBg="1" rev="0" advAuto="0" spid="206" grpId="2"/>
      <p:bldP build="whole" bldLvl="1" animBg="1" rev="0" advAuto="0" spid="205" grpId="1"/>
      <p:bldP build="whole" bldLvl="1" animBg="1" rev="0" advAuto="0" spid="210" grpId="8"/>
      <p:bldP build="whole" bldLvl="1" animBg="1" rev="0" advAuto="0" spid="212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hybrid approa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148" y="2788715"/>
            <a:ext cx="12301052" cy="557459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 txBox="1"/>
          <p:nvPr/>
        </p:nvSpPr>
        <p:spPr>
          <a:xfrm>
            <a:off x="342900" y="662939"/>
            <a:ext cx="12166600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5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Hybrid/Webview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241300" y="650239"/>
            <a:ext cx="12166600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5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Reactive Approach </a:t>
            </a:r>
          </a:p>
        </p:txBody>
      </p:sp>
      <p:pic>
        <p:nvPicPr>
          <p:cNvPr id="218" name="reactive views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2610639"/>
            <a:ext cx="12509500" cy="5882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whole" bldLvl="1" animBg="1" rev="0" advAuto="0" spid="2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1" name="Shape 221"/>
          <p:cNvSpPr txBox="1"/>
          <p:nvPr/>
        </p:nvSpPr>
        <p:spPr>
          <a:xfrm>
            <a:off x="419100" y="701039"/>
            <a:ext cx="12166600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5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Option Two: Cross Platform Approaches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19100" y="2387599"/>
            <a:ext cx="9525000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Performance isn't great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Bridges and proxies are required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Tied to OEM widgets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Native services are not easily accessible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whole" bldLvl="1" animBg="1" rev="0" advAuto="0" spid="2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762500" y="3954776"/>
            <a:ext cx="6121400" cy="2377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9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Flutter </a:t>
            </a:r>
          </a:p>
        </p:txBody>
      </p:sp>
      <p:sp>
        <p:nvSpPr>
          <p:cNvPr id="225" name="Shape 225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26" name="logo_flutter_1080px_cl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9744" y="3850890"/>
            <a:ext cx="1648408" cy="2041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2"/>
      <p:bldP build="whole" bldLvl="1" animBg="1" rev="0" advAuto="0" spid="2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What is Flutter?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19100" y="2057400"/>
            <a:ext cx="9525000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UI toolkit made by Google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Runs on Android and IOS (web and desktop in development)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Performance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Great tooling and developer experience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Also allows for calling native code when necessary </a:t>
            </a:r>
          </a:p>
        </p:txBody>
      </p:sp>
      <p:pic>
        <p:nvPicPr>
          <p:cNvPr id="231" name="icons8-voltage-6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2400" y="7264400"/>
            <a:ext cx="1574800" cy="157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cons8-google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7264400"/>
            <a:ext cx="1574800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8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8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3"/>
      <p:bldP build="whole" bldLvl="1" animBg="1" rev="0" advAuto="0" spid="231" grpId="4"/>
      <p:bldP build="whole" bldLvl="1" animBg="1" rev="0" advAuto="0" spid="230" grpId="2"/>
      <p:bldP build="whole" bldLvl="1" animBg="1" rev="0" advAuto="0" spid="2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logo_flutter_1080px_cl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44" y="3850890"/>
            <a:ext cx="1648408" cy="2041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5384799" y="3987799"/>
            <a:ext cx="2014919" cy="178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343847"/>
              <a:satOff val="6318"/>
              <a:lumOff val="815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6" name="icons8-octocat-1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9000" y="3721100"/>
            <a:ext cx="2298700" cy="229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06400" y="0"/>
            <a:ext cx="12192000" cy="97536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Deeper Look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Shape 241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Flutter Breakdown </a:t>
            </a:r>
          </a:p>
        </p:txBody>
      </p:sp>
      <p:pic>
        <p:nvPicPr>
          <p:cNvPr id="242" name="diagram-layercake-73512ded89f7df8301f622c66178633f04f91187822daf1ddff0d54b2d2676dc.png"/>
          <p:cNvPicPr>
            <a:picLocks noChangeAspect="1"/>
          </p:cNvPicPr>
          <p:nvPr/>
        </p:nvPicPr>
        <p:blipFill>
          <a:blip r:embed="rId2">
            <a:extLst/>
          </a:blip>
          <a:srcRect l="7337" t="14673" r="7415" b="0"/>
          <a:stretch>
            <a:fillRect/>
          </a:stretch>
        </p:blipFill>
        <p:spPr>
          <a:xfrm>
            <a:off x="209686" y="2172202"/>
            <a:ext cx="12585701" cy="6895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Shape 245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Flutter Breakdown </a:t>
            </a:r>
          </a:p>
        </p:txBody>
      </p:sp>
      <p:pic>
        <p:nvPicPr>
          <p:cNvPr id="246" name="flutter 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2898616"/>
            <a:ext cx="12344400" cy="5369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2"/>
      <p:bldP build="whole" bldLvl="1" animBg="1" rev="0" advAuto="0" spid="24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17500" y="61214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0" name="Shape 170"/>
          <p:cNvSpPr txBox="1"/>
          <p:nvPr/>
        </p:nvSpPr>
        <p:spPr>
          <a:xfrm>
            <a:off x="4737100" y="1244598"/>
            <a:ext cx="7448550" cy="13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Neevash Ramdial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33400" y="3987799"/>
            <a:ext cx="11938000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/>
            </a:pPr>
            <a:r>
              <a:rPr>
                <a:solidFill>
                  <a:srgbClr val="A6AAA9"/>
                </a:solidFill>
              </a:rPr>
              <a:t>Mobile Developer @ Junto </a:t>
            </a:r>
            <a:endParaRPr>
              <a:solidFill>
                <a:schemeClr val="accent1"/>
              </a:solidFill>
            </a:endParaRPr>
          </a:p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>
                <a:solidFill>
                  <a:schemeClr val="accent1"/>
                </a:solidFill>
              </a:defRPr>
            </a:pPr>
          </a:p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/>
            </a:pPr>
            <a:r>
              <a:rPr>
                <a:solidFill>
                  <a:srgbClr val="A6AAA9"/>
                </a:solidFill>
              </a:rPr>
              <a:t>Lead Editor @ Flutter Community </a:t>
            </a:r>
            <a:endParaRPr>
              <a:solidFill>
                <a:srgbClr val="A6AAA9"/>
              </a:solidFill>
            </a:endParaRPr>
          </a:p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/>
            </a:pPr>
          </a:p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/>
            </a:pPr>
            <a:r>
              <a:rPr>
                <a:solidFill>
                  <a:srgbClr val="A6AAA9"/>
                </a:solidFill>
              </a:rPr>
              <a:t>Software Engineering Student @ UTT</a:t>
            </a:r>
          </a:p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/>
            </a:pPr>
          </a:p>
          <a:p>
            <a:pPr marL="326838" indent="-326838">
              <a:buClr>
                <a:schemeClr val="accent1"/>
              </a:buClr>
              <a:buSzPct val="104999"/>
              <a:buFont typeface="Avenir Next"/>
              <a:buChar char="‣"/>
              <a:defRPr sz="2500"/>
            </a:pPr>
            <a:r>
              <a:rPr>
                <a:solidFill>
                  <a:srgbClr val="A6AAA9"/>
                </a:solidFill>
              </a:rPr>
              <a:t>HackTT 2019 Winner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851400" y="2609850"/>
            <a:ext cx="32905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@Nash0x7e2 Everywhere :)</a:t>
            </a:r>
          </a:p>
        </p:txBody>
      </p:sp>
      <p:sp>
        <p:nvSpPr>
          <p:cNvPr id="173" name="Shape 173"/>
          <p:cNvSpPr/>
          <p:nvPr/>
        </p:nvSpPr>
        <p:spPr>
          <a:xfrm>
            <a:off x="787400" y="622300"/>
            <a:ext cx="2616200" cy="2616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9" name="Shape 249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Flutter Advantages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19100" y="2406650"/>
            <a:ext cx="9525000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Silky smooth 120 FPS animations/UI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Small app size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High developer productivity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 Runs directly on the metal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A6AAA9"/>
                </a:solidFill>
              </a:defRPr>
            </a:pPr>
            <a:r>
              <a:t>Ships with it's own runtime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  <p:bldP build="whole" bldLvl="1" animBg="1" rev="0" advAuto="0" spid="25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Shape 253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19100" y="2527299"/>
            <a:ext cx="9525000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632FD"/>
                </a:solidFill>
              </a:rPr>
              <a:t>class</a:t>
            </a:r>
            <a:r>
              <a:t> </a:t>
            </a:r>
            <a:r>
              <a:rPr>
                <a:solidFill>
                  <a:srgbClr val="B7B100"/>
                </a:solidFill>
              </a:rPr>
              <a:t>CoolLogo</a:t>
            </a:r>
            <a:r>
              <a:t> </a:t>
            </a:r>
            <a:r>
              <a:rPr>
                <a:solidFill>
                  <a:srgbClr val="C632FD"/>
                </a:solidFill>
              </a:rPr>
              <a:t>extends</a:t>
            </a:r>
            <a:r>
              <a:t> </a:t>
            </a:r>
            <a:r>
              <a:rPr>
                <a:solidFill>
                  <a:srgbClr val="B7B100"/>
                </a:solidFill>
              </a:rPr>
              <a:t>StatelessWidget</a:t>
            </a:r>
            <a:r>
              <a:t> {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C632FD"/>
                </a:solidFill>
              </a:rPr>
              <a:t>@override</a:t>
            </a:r>
            <a:endParaRPr>
              <a:solidFill>
                <a:srgbClr val="C632FD"/>
              </a:solidFill>
            </a:endParaRP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B7B100"/>
                </a:solidFill>
              </a:rPr>
              <a:t>Widget</a:t>
            </a:r>
            <a:r>
              <a:t> </a:t>
            </a:r>
            <a:r>
              <a:rPr>
                <a:solidFill>
                  <a:srgbClr val="6293FE"/>
                </a:solidFill>
              </a:rPr>
              <a:t>build</a:t>
            </a:r>
            <a:r>
              <a:t>(</a:t>
            </a:r>
            <a:r>
              <a:rPr>
                <a:solidFill>
                  <a:srgbClr val="B7B100"/>
                </a:solidFill>
              </a:rPr>
              <a:t>BuildContext</a:t>
            </a:r>
            <a:r>
              <a:t> context) {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632FD"/>
                </a:solidFill>
              </a:rPr>
              <a:t>return</a:t>
            </a:r>
            <a:r>
              <a:t> </a:t>
            </a:r>
            <a:r>
              <a:rPr>
                <a:solidFill>
                  <a:srgbClr val="B7B100"/>
                </a:solidFill>
              </a:rPr>
              <a:t>Scaffold</a:t>
            </a:r>
            <a:r>
              <a:t>(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	child: </a:t>
            </a:r>
            <a:r>
              <a:rPr>
                <a:solidFill>
                  <a:srgbClr val="B7B100"/>
                </a:solidFill>
              </a:rPr>
              <a:t>Center</a:t>
            </a:r>
            <a:r>
              <a:t>(child: </a:t>
            </a:r>
            <a:r>
              <a:rPr>
                <a:solidFill>
                  <a:srgbClr val="B7B100"/>
                </a:solidFill>
              </a:rPr>
              <a:t>FlutterLogo</a:t>
            </a:r>
            <a:r>
              <a:t>(),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	),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  );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  <p:bldP build="whole" bldLvl="1" animBg="1" rev="0" advAuto="0" spid="25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Shape 257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19100" y="2527299"/>
            <a:ext cx="9525000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632FD"/>
                </a:solidFill>
              </a:rPr>
              <a:t>class</a:t>
            </a:r>
            <a:r>
              <a:t> </a:t>
            </a:r>
            <a:r>
              <a:rPr>
                <a:solidFill>
                  <a:srgbClr val="B7B100"/>
                </a:solidFill>
              </a:rPr>
              <a:t>CoolLogo</a:t>
            </a:r>
            <a:r>
              <a:t> </a:t>
            </a:r>
            <a:r>
              <a:rPr>
                <a:solidFill>
                  <a:srgbClr val="C632FD"/>
                </a:solidFill>
              </a:rPr>
              <a:t>extends</a:t>
            </a:r>
            <a:r>
              <a:t> </a:t>
            </a:r>
            <a:r>
              <a:rPr>
                <a:solidFill>
                  <a:srgbClr val="B7B100"/>
                </a:solidFill>
              </a:rPr>
              <a:t>StatelessWidget</a:t>
            </a:r>
            <a:r>
              <a:t> {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C632FD"/>
                </a:solidFill>
              </a:rPr>
              <a:t>@override</a:t>
            </a:r>
            <a:endParaRPr>
              <a:solidFill>
                <a:srgbClr val="C632FD"/>
              </a:solidFill>
            </a:endParaRP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B7B100"/>
                </a:solidFill>
              </a:rPr>
              <a:t>Widget</a:t>
            </a:r>
            <a:r>
              <a:t> </a:t>
            </a:r>
            <a:r>
              <a:rPr>
                <a:solidFill>
                  <a:srgbClr val="6293FE"/>
                </a:solidFill>
              </a:rPr>
              <a:t>build</a:t>
            </a:r>
            <a:r>
              <a:t>(</a:t>
            </a:r>
            <a:r>
              <a:rPr>
                <a:solidFill>
                  <a:srgbClr val="B7B100"/>
                </a:solidFill>
              </a:rPr>
              <a:t>BuildContext</a:t>
            </a:r>
            <a:r>
              <a:t> context) {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632FD"/>
                </a:solidFill>
              </a:rPr>
              <a:t>return</a:t>
            </a:r>
            <a:r>
              <a:t> </a:t>
            </a:r>
            <a:r>
              <a:rPr>
                <a:solidFill>
                  <a:srgbClr val="B7B100"/>
                </a:solidFill>
              </a:rPr>
              <a:t>Scaffold</a:t>
            </a:r>
            <a:r>
              <a:t>(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	child: </a:t>
            </a:r>
            <a:r>
              <a:rPr>
                <a:solidFill>
                  <a:srgbClr val="B7B100"/>
                </a:solidFill>
              </a:rPr>
              <a:t>Center</a:t>
            </a:r>
            <a:r>
              <a:t>(child: </a:t>
            </a:r>
            <a:r>
              <a:rPr>
                <a:solidFill>
                  <a:srgbClr val="B7B100"/>
                </a:solidFill>
              </a:rPr>
              <a:t>FlutterLogo</a:t>
            </a:r>
            <a:r>
              <a:t>(),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	),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  );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  <a:p>
            <a:pPr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59" name="Shape 259"/>
          <p:cNvSpPr/>
          <p:nvPr/>
        </p:nvSpPr>
        <p:spPr>
          <a:xfrm>
            <a:off x="434433" y="3939278"/>
            <a:ext cx="6184901" cy="5588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4193165" y="2554573"/>
            <a:ext cx="2590801" cy="46208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1253997" y="2554573"/>
            <a:ext cx="1612901" cy="5588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Shape 262"/>
          <p:cNvSpPr txBox="1"/>
          <p:nvPr/>
        </p:nvSpPr>
        <p:spPr>
          <a:xfrm>
            <a:off x="1651000" y="1871011"/>
            <a:ext cx="8188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706753" y="1871011"/>
            <a:ext cx="156362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Widget type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704861" y="3810000"/>
            <a:ext cx="4876801" cy="2438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A6AAA9"/>
                </a:solidFill>
              </a:defRPr>
            </a:pPr>
            <a:r>
              <a:t>Build Method: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All widgets contain a build method.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Describes the user interface created by the widget. It is made up of other widgets.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Class="entr" nodeType="afterEffect" presetID="9" grpId="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8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3"/>
      <p:bldP build="whole" bldLvl="1" animBg="1" rev="0" advAuto="0" spid="262" grpId="4"/>
      <p:bldP build="whole" bldLvl="1" animBg="1" rev="0" advAuto="0" spid="259" grpId="5"/>
      <p:bldP build="whole" bldLvl="1" animBg="1" rev="0" advAuto="0" spid="264" grpId="6"/>
      <p:bldP build="whole" bldLvl="1" animBg="1" rev="0" advAuto="0" spid="261" grpId="1"/>
      <p:bldP build="whole" bldLvl="1" animBg="1" rev="0" advAuto="0" spid="260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267" name="Shape 267"/>
          <p:cNvSpPr/>
          <p:nvPr/>
        </p:nvSpPr>
        <p:spPr>
          <a:xfrm>
            <a:off x="406400" y="5994400"/>
            <a:ext cx="12192000" cy="254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68" name="Screenshot_15697081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250" y="1638300"/>
            <a:ext cx="3676650" cy="735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1" name="Shape 271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Dart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31800" y="1701800"/>
            <a:ext cx="12166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A6AAA9"/>
                </a:solidFill>
              </a:defRPr>
            </a:pPr>
            <a:r>
              <a:t>"Dart is a client optimized language for building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native</a:t>
            </a:r>
            <a:r>
              <a:t> apps on mobile, web and server."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19100" y="2794000"/>
            <a:ext cx="11430000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2985" indent="-352985">
              <a:buClr>
                <a:schemeClr val="accent1"/>
              </a:buClr>
              <a:buSzPct val="104999"/>
              <a:buFont typeface="Avenir Next"/>
              <a:buChar char="‣"/>
              <a:defRPr sz="2700">
                <a:solidFill>
                  <a:srgbClr val="A6AAA9"/>
                </a:solidFill>
              </a:defRPr>
            </a:pPr>
            <a:r>
              <a:t>Compiles using both JIT and AOT</a:t>
            </a:r>
          </a:p>
          <a:p>
            <a:pPr marL="352985" indent="-352985">
              <a:buClr>
                <a:schemeClr val="accent1"/>
              </a:buClr>
              <a:buSzPct val="104999"/>
              <a:buFont typeface="Avenir Next"/>
              <a:buChar char="‣"/>
              <a:defRPr sz="2700">
                <a:solidFill>
                  <a:srgbClr val="A6AAA9"/>
                </a:solidFill>
              </a:defRPr>
            </a:pPr>
            <a:r>
              <a:t>Enables Flutter's "Hot Reload"</a:t>
            </a:r>
          </a:p>
          <a:p>
            <a:pPr marL="352985" indent="-352985">
              <a:buClr>
                <a:schemeClr val="accent1"/>
              </a:buClr>
              <a:buSzPct val="104999"/>
              <a:buFont typeface="Avenir Next"/>
              <a:buChar char="‣"/>
              <a:defRPr sz="2700">
                <a:solidFill>
                  <a:srgbClr val="A6AAA9"/>
                </a:solidFill>
              </a:defRPr>
            </a:pPr>
            <a:r>
              <a:t>Able to compile to Javascript along with native binary</a:t>
            </a:r>
          </a:p>
          <a:p>
            <a:pPr marL="352985" indent="-352985">
              <a:buClr>
                <a:schemeClr val="accent1"/>
              </a:buClr>
              <a:buSzPct val="104999"/>
              <a:buFont typeface="Avenir Next"/>
              <a:buChar char="‣"/>
              <a:defRPr sz="2700">
                <a:solidFill>
                  <a:srgbClr val="A6AAA9"/>
                </a:solidFill>
              </a:defRPr>
            </a:pPr>
            <a:r>
              <a:t>Can be used to on the backend and servers </a:t>
            </a:r>
          </a:p>
          <a:p>
            <a:pPr marL="352985" indent="-352985">
              <a:buClr>
                <a:schemeClr val="accent1"/>
              </a:buClr>
              <a:buSzPct val="104999"/>
              <a:buFont typeface="Avenir Next"/>
              <a:buChar char="‣"/>
              <a:defRPr sz="2700">
                <a:solidFill>
                  <a:srgbClr val="A6AAA9"/>
                </a:solidFill>
              </a:defRPr>
            </a:pPr>
            <a:r>
              <a:t>Supports modern programming features like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async/await</a:t>
            </a:r>
            <a:r>
              <a:t> and non nullable types soon</a:t>
            </a:r>
          </a:p>
        </p:txBody>
      </p:sp>
      <p:pic>
        <p:nvPicPr>
          <p:cNvPr id="274" name="dart-logo-for-shares.png"/>
          <p:cNvPicPr>
            <a:picLocks noChangeAspect="1"/>
          </p:cNvPicPr>
          <p:nvPr/>
        </p:nvPicPr>
        <p:blipFill>
          <a:blip r:embed="rId2">
            <a:extLst/>
          </a:blip>
          <a:srcRect l="0" t="18164" r="61921" b="18461"/>
          <a:stretch>
            <a:fillRect/>
          </a:stretch>
        </p:blipFill>
        <p:spPr>
          <a:xfrm>
            <a:off x="4065084" y="7882807"/>
            <a:ext cx="1774441" cy="1658258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 txBox="1"/>
          <p:nvPr/>
        </p:nvSpPr>
        <p:spPr>
          <a:xfrm>
            <a:off x="6134099" y="7816850"/>
            <a:ext cx="2555927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FFFFFF"/>
                </a:solidFill>
              </a:defRPr>
            </a:lvl1pPr>
          </a:lstStyle>
          <a:p>
            <a:pPr/>
            <a:r>
              <a:t>Dart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8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2"/>
      <p:bldP build="whole" bldLvl="1" animBg="1" rev="0" advAuto="0" spid="275" grpId="5"/>
      <p:bldP build="whole" bldLvl="1" animBg="1" rev="0" advAuto="0" spid="274" grpId="4"/>
      <p:bldP build="whole" bldLvl="1" animBg="1" rev="0" advAuto="0" spid="273" grpId="3"/>
      <p:bldP build="whole" bldLvl="1" animBg="1" rev="0" advAuto="0" spid="27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Dart: The Nerdy Stuff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19100" y="2012950"/>
            <a:ext cx="114300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Tree Shaking Compiler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Your app ships with the Flutter framework and your UI Widgets built in, but the compiler strips out anything you don’t use so it helps keep the app size down.</a:t>
            </a:r>
          </a:p>
        </p:txBody>
      </p:sp>
      <p:pic>
        <p:nvPicPr>
          <p:cNvPr id="280" name="dart-logo-for-shares.png"/>
          <p:cNvPicPr>
            <a:picLocks noChangeAspect="1"/>
          </p:cNvPicPr>
          <p:nvPr/>
        </p:nvPicPr>
        <p:blipFill>
          <a:blip r:embed="rId2">
            <a:extLst/>
          </a:blip>
          <a:srcRect l="0" t="18164" r="61921" b="18461"/>
          <a:stretch>
            <a:fillRect/>
          </a:stretch>
        </p:blipFill>
        <p:spPr>
          <a:xfrm>
            <a:off x="3705924" y="7547164"/>
            <a:ext cx="2133601" cy="199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 txBox="1"/>
          <p:nvPr/>
        </p:nvSpPr>
        <p:spPr>
          <a:xfrm>
            <a:off x="6134100" y="7550149"/>
            <a:ext cx="2857983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900">
                <a:solidFill>
                  <a:srgbClr val="FFFFFF"/>
                </a:solidFill>
              </a:defRPr>
            </a:lvl1pPr>
          </a:lstStyle>
          <a:p>
            <a:pPr/>
            <a:r>
              <a:t>Dart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06400" y="4781550"/>
            <a:ext cx="117856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Isolates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Dart version of threads. Unlike threads, isolates do not share memory. It is a private space on device which contains a single thread running an event loop. </a:t>
            </a:r>
          </a:p>
        </p:txBody>
      </p:sp>
      <p:pic>
        <p:nvPicPr>
          <p:cNvPr id="283" name="icons8-nerd-6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200" y="774700"/>
            <a:ext cx="6731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9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9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4"/>
      <p:bldP build="whole" bldLvl="1" animBg="1" rev="0" advAuto="0" spid="282" grpId="6"/>
      <p:bldP build="whole" bldLvl="1" animBg="1" rev="0" advAuto="0" spid="278" grpId="1"/>
      <p:bldP build="whole" bldLvl="1" animBg="1" rev="0" advAuto="0" spid="283" grpId="2"/>
      <p:bldP build="whole" bldLvl="1" animBg="1" rev="0" advAuto="0" spid="281" grpId="5"/>
      <p:bldP build="whole" bldLvl="1" animBg="1" rev="0" advAuto="0" spid="279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Shape 286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Example: Updating UI 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19100" y="2127249"/>
            <a:ext cx="7810500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C632FD"/>
                </a:solidFill>
              </a:rPr>
              <a:t>class</a:t>
            </a:r>
            <a:r>
              <a:t> </a:t>
            </a:r>
            <a:r>
              <a:rPr>
                <a:solidFill>
                  <a:srgbClr val="B7B100"/>
                </a:solidFill>
              </a:rPr>
              <a:t>_ClickyState</a:t>
            </a:r>
            <a:r>
              <a:t> </a:t>
            </a:r>
            <a:r>
              <a:rPr>
                <a:solidFill>
                  <a:srgbClr val="C632FD"/>
                </a:solidFill>
              </a:rPr>
              <a:t>extends</a:t>
            </a:r>
            <a:r>
              <a:rPr>
                <a:solidFill>
                  <a:srgbClr val="F3EB00"/>
                </a:solidFill>
              </a:rPr>
              <a:t> </a:t>
            </a:r>
            <a:r>
              <a:rPr>
                <a:solidFill>
                  <a:srgbClr val="B7B100"/>
                </a:solidFill>
              </a:rPr>
              <a:t>State&lt;Clicky&gt;</a:t>
            </a:r>
            <a:r>
              <a:rPr>
                <a:solidFill>
                  <a:srgbClr val="F3EB00"/>
                </a:solidFill>
              </a:rPr>
              <a:t> </a:t>
            </a:r>
            <a:r>
              <a:t>{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</a:t>
            </a:r>
            <a:r>
              <a:rPr>
                <a:solidFill>
                  <a:srgbClr val="C632FD"/>
                </a:solidFill>
              </a:rPr>
              <a:t>@override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</a:t>
            </a:r>
            <a:r>
              <a:rPr>
                <a:solidFill>
                  <a:srgbClr val="B7B100"/>
                </a:solidFill>
              </a:rPr>
              <a:t>Widget</a:t>
            </a:r>
            <a:r>
              <a:t> </a:t>
            </a:r>
            <a:r>
              <a:rPr>
                <a:solidFill>
                  <a:srgbClr val="6392FE"/>
                </a:solidFill>
              </a:rPr>
              <a:t>build</a:t>
            </a:r>
            <a:r>
              <a:t>(</a:t>
            </a:r>
            <a:r>
              <a:rPr>
                <a:solidFill>
                  <a:srgbClr val="B7B100"/>
                </a:solidFill>
              </a:rPr>
              <a:t>BuildContext</a:t>
            </a:r>
            <a:r>
              <a:t> context) {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return </a:t>
            </a:r>
            <a:r>
              <a:rPr>
                <a:solidFill>
                  <a:srgbClr val="B7B100"/>
                </a:solidFill>
              </a:rPr>
              <a:t>Scaffold</a:t>
            </a:r>
            <a:r>
              <a:t>(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  body: </a:t>
            </a:r>
            <a:r>
              <a:rPr>
                <a:solidFill>
                  <a:srgbClr val="B7B100"/>
                </a:solidFill>
              </a:rPr>
              <a:t>Center</a:t>
            </a:r>
            <a:r>
              <a:t>(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    child: </a:t>
            </a:r>
            <a:r>
              <a:rPr>
                <a:solidFill>
                  <a:srgbClr val="B7B100"/>
                </a:solidFill>
              </a:rPr>
              <a:t>Text</a:t>
            </a:r>
            <a:r>
              <a:t>(</a:t>
            </a:r>
            <a:r>
              <a:rPr>
                <a:solidFill>
                  <a:srgbClr val="66B132"/>
                </a:solidFill>
              </a:rPr>
              <a:t>'Someone Clicked me </a:t>
            </a:r>
            <a:r>
              <a:rPr>
                <a:solidFill>
                  <a:srgbClr val="FF828A"/>
                </a:solidFill>
              </a:rPr>
              <a:t>$_click</a:t>
            </a:r>
            <a:r>
              <a:rPr>
                <a:solidFill>
                  <a:srgbClr val="66B132"/>
                </a:solidFill>
              </a:rPr>
              <a:t> times'</a:t>
            </a:r>
            <a:r>
              <a:t>),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  ),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  floatingActionButton: </a:t>
            </a:r>
            <a:r>
              <a:rPr>
                <a:solidFill>
                  <a:srgbClr val="B7B100"/>
                </a:solidFill>
              </a:rPr>
              <a:t>FloatingActionButton</a:t>
            </a:r>
            <a:r>
              <a:t>(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    onPressed: </a:t>
            </a:r>
            <a:r>
              <a:rPr>
                <a:solidFill>
                  <a:srgbClr val="6293FE"/>
                </a:solidFill>
              </a:rPr>
              <a:t>_onButtonPressed</a:t>
            </a:r>
            <a:r>
              <a:t>,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     ),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...</a:t>
            </a:r>
          </a:p>
        </p:txBody>
      </p:sp>
      <p:sp>
        <p:nvSpPr>
          <p:cNvPr id="288" name="Shape 288"/>
          <p:cNvSpPr/>
          <p:nvPr/>
        </p:nvSpPr>
        <p:spPr>
          <a:xfrm>
            <a:off x="3185592" y="2183874"/>
            <a:ext cx="1558764" cy="30146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9" name="Shape 289"/>
          <p:cNvSpPr/>
          <p:nvPr/>
        </p:nvSpPr>
        <p:spPr>
          <a:xfrm flipH="1">
            <a:off x="4700148" y="2136760"/>
            <a:ext cx="2310103" cy="517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0" name="Shape 290"/>
          <p:cNvSpPr txBox="1"/>
          <p:nvPr/>
        </p:nvSpPr>
        <p:spPr>
          <a:xfrm>
            <a:off x="6493093" y="2143124"/>
            <a:ext cx="5905501" cy="30988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A6AAA9"/>
                </a:solidFill>
              </a:defRPr>
            </a:pPr>
            <a:r>
              <a:t>The key difference in this example is we have a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"Stateful" widget. In other words, our widget can change.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Data defined in the a Stateful widget can be mutated and used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to update out UI</a:t>
            </a:r>
          </a:p>
        </p:txBody>
      </p:sp>
      <p:sp>
        <p:nvSpPr>
          <p:cNvPr id="291" name="Shape 291"/>
          <p:cNvSpPr/>
          <p:nvPr/>
        </p:nvSpPr>
        <p:spPr>
          <a:xfrm>
            <a:off x="4391389" y="5067300"/>
            <a:ext cx="789566" cy="4826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cxnSp>
        <p:nvCxnSpPr>
          <p:cNvPr id="292" name="Connector 292"/>
          <p:cNvCxnSpPr>
            <a:stCxn id="291" idx="0"/>
            <a:endCxn id="293" idx="0"/>
          </p:cNvCxnSpPr>
          <p:nvPr/>
        </p:nvCxnSpPr>
        <p:spPr>
          <a:xfrm>
            <a:off x="4786172" y="5308600"/>
            <a:ext cx="2988640" cy="80645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93" name="Shape 293"/>
          <p:cNvSpPr txBox="1"/>
          <p:nvPr/>
        </p:nvSpPr>
        <p:spPr>
          <a:xfrm>
            <a:off x="6465060" y="5880099"/>
            <a:ext cx="2619503" cy="4699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String interpolation :)</a:t>
            </a:r>
          </a:p>
        </p:txBody>
      </p:sp>
      <p:sp>
        <p:nvSpPr>
          <p:cNvPr id="294" name="Shape 294"/>
          <p:cNvSpPr/>
          <p:nvPr/>
        </p:nvSpPr>
        <p:spPr>
          <a:xfrm>
            <a:off x="2155429" y="6861862"/>
            <a:ext cx="2076097" cy="532217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Shape 295"/>
          <p:cNvSpPr txBox="1"/>
          <p:nvPr/>
        </p:nvSpPr>
        <p:spPr>
          <a:xfrm>
            <a:off x="6357724" y="6858468"/>
            <a:ext cx="5895341" cy="11049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A6AAA9"/>
                </a:solidFill>
              </a:defRPr>
            </a:pPr>
            <a:r>
              <a:t>Call a method defined outside our build method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which mutates out data </a:t>
            </a:r>
          </a:p>
        </p:txBody>
      </p:sp>
      <p:sp>
        <p:nvSpPr>
          <p:cNvPr id="296" name="Shape 296"/>
          <p:cNvSpPr/>
          <p:nvPr/>
        </p:nvSpPr>
        <p:spPr>
          <a:xfrm>
            <a:off x="4222802" y="7404348"/>
            <a:ext cx="2158998" cy="1314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7"/>
      <p:bldP build="whole" bldLvl="1" animBg="1" rev="0" advAuto="0" spid="288" grpId="2"/>
      <p:bldP build="whole" bldLvl="1" animBg="1" rev="0" advAuto="0" spid="290" grpId="4"/>
      <p:bldP build="whole" bldLvl="1" animBg="1" rev="0" advAuto="0" spid="287" grpId="1"/>
      <p:bldP build="whole" bldLvl="1" animBg="1" rev="0" advAuto="0" spid="295" grpId="10"/>
      <p:bldP build="whole" bldLvl="1" animBg="1" rev="0" advAuto="0" spid="291" grpId="5"/>
      <p:bldP build="whole" bldLvl="1" animBg="1" rev="0" advAuto="0" spid="292" grpId="6"/>
      <p:bldP build="whole" bldLvl="1" animBg="1" rev="0" advAuto="0" spid="296" grpId="9"/>
      <p:bldP build="whole" bldLvl="1" animBg="1" rev="0" advAuto="0" spid="289" grpId="3"/>
      <p:bldP build="whole" bldLvl="1" animBg="1" rev="0" advAuto="0" spid="294" grpId="8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Shape 299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Example: Updating UI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19100" y="2736849"/>
            <a:ext cx="4700247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AE00F0"/>
                </a:solidFill>
              </a:rPr>
              <a:t>void</a:t>
            </a:r>
            <a:r>
              <a:t> </a:t>
            </a:r>
            <a:r>
              <a:rPr>
                <a:solidFill>
                  <a:srgbClr val="6293FE"/>
                </a:solidFill>
              </a:rPr>
              <a:t>_onButtonPressed</a:t>
            </a:r>
            <a:r>
              <a:t>() {</a:t>
            </a:r>
          </a:p>
          <a:p>
            <a:pPr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6293FE"/>
                </a:solidFill>
              </a:rPr>
              <a:t>setState</a:t>
            </a:r>
            <a:r>
              <a:t>(() =&gt; </a:t>
            </a:r>
            <a:r>
              <a:rPr>
                <a:solidFill>
                  <a:srgbClr val="FF5457"/>
                </a:solidFill>
              </a:rPr>
              <a:t>_click</a:t>
            </a:r>
            <a:r>
              <a:t>++);</a:t>
            </a:r>
          </a:p>
          <a:p>
            <a:pPr>
              <a:defRPr sz="2900">
                <a:latin typeface="Helvetica"/>
                <a:ea typeface="Helvetica"/>
                <a:cs typeface="Helvetica"/>
                <a:sym typeface="Helvetica"/>
              </a:defRPr>
            </a:pPr>
            <a:r>
              <a:t>  }</a:t>
            </a:r>
          </a:p>
        </p:txBody>
      </p:sp>
      <p:sp>
        <p:nvSpPr>
          <p:cNvPr id="301" name="Shape 301"/>
          <p:cNvSpPr/>
          <p:nvPr/>
        </p:nvSpPr>
        <p:spPr>
          <a:xfrm>
            <a:off x="596900" y="2782899"/>
            <a:ext cx="812495" cy="529078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2" name="Shape 302"/>
          <p:cNvSpPr txBox="1"/>
          <p:nvPr/>
        </p:nvSpPr>
        <p:spPr>
          <a:xfrm>
            <a:off x="5753100" y="2628900"/>
            <a:ext cx="6432550" cy="11176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A6AAA9"/>
                </a:solidFill>
              </a:defRPr>
            </a:pPr>
            <a:r>
              <a:t>Function return type, in our case we are not returning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any data so "void" is used. </a:t>
            </a:r>
          </a:p>
        </p:txBody>
      </p:sp>
      <p:sp>
        <p:nvSpPr>
          <p:cNvPr id="303" name="Shape 303"/>
          <p:cNvSpPr/>
          <p:nvPr/>
        </p:nvSpPr>
        <p:spPr>
          <a:xfrm flipV="1">
            <a:off x="1009377" y="2088072"/>
            <a:ext cx="1" cy="7055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1045851" y="2032291"/>
            <a:ext cx="610867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711200" y="3479800"/>
            <a:ext cx="4343400" cy="723900"/>
          </a:xfrm>
          <a:prstGeom prst="roundRect">
            <a:avLst>
              <a:gd name="adj" fmla="val 26316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Shape 306"/>
          <p:cNvSpPr txBox="1"/>
          <p:nvPr/>
        </p:nvSpPr>
        <p:spPr>
          <a:xfrm>
            <a:off x="5346699" y="4724399"/>
            <a:ext cx="7312407" cy="434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A6AAA9"/>
                </a:solidFill>
              </a:defRPr>
            </a:pPr>
            <a:r>
              <a:t>The Magic! "setState" is a function available to us from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within Stateful widget. When called, the existing widget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tree is destroyed and rebuilt. The callback function passed to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setState is also executed.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In our case, we use a lambda to increase the value of our 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count variable "_click" by one. </a:t>
            </a:r>
          </a:p>
        </p:txBody>
      </p:sp>
      <p:sp>
        <p:nvSpPr>
          <p:cNvPr id="307" name="Shape 307"/>
          <p:cNvSpPr/>
          <p:nvPr/>
        </p:nvSpPr>
        <p:spPr>
          <a:xfrm flipV="1">
            <a:off x="4276074" y="4221381"/>
            <a:ext cx="3456" cy="16122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Shape 308"/>
          <p:cNvSpPr/>
          <p:nvPr/>
        </p:nvSpPr>
        <p:spPr>
          <a:xfrm flipV="1">
            <a:off x="4306138" y="5809616"/>
            <a:ext cx="1054154" cy="698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Shape 309"/>
          <p:cNvSpPr/>
          <p:nvPr/>
        </p:nvSpPr>
        <p:spPr>
          <a:xfrm flipV="1">
            <a:off x="7152668" y="2035969"/>
            <a:ext cx="1" cy="57626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Example: Updating UI </a:t>
            </a:r>
          </a:p>
        </p:txBody>
      </p:sp>
      <p:sp>
        <p:nvSpPr>
          <p:cNvPr id="312" name="Shape 312"/>
          <p:cNvSpPr/>
          <p:nvPr/>
        </p:nvSpPr>
        <p:spPr>
          <a:xfrm>
            <a:off x="404875" y="6032500"/>
            <a:ext cx="12192001" cy="254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13" name="demo state change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660900" y="1638300"/>
            <a:ext cx="3676650" cy="735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000" fill="hold"/>
                                        <p:tgtEl>
                                          <p:spTgt spid="3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1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6" name="Shape 176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So you want to build an App...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19100" y="1981200"/>
            <a:ext cx="9525000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800">
                <a:solidFill>
                  <a:srgbClr val="A6AAA9"/>
                </a:solidFill>
              </a:defRPr>
            </a:lvl1pPr>
            <a:lvl2pPr marL="810558" indent="-366058">
              <a:buClr>
                <a:schemeClr val="accent1"/>
              </a:buClr>
              <a:buSzPct val="104999"/>
              <a:buFont typeface="Avenir Next"/>
              <a:buChar char="‣"/>
              <a:defRPr sz="2800">
                <a:solidFill>
                  <a:srgbClr val="A6AAA9"/>
                </a:solidFill>
              </a:defRPr>
            </a:lvl2pPr>
          </a:lstStyle>
          <a:p>
            <a:pPr/>
            <a:r>
              <a:t>Scenario:</a:t>
            </a:r>
          </a:p>
          <a:p>
            <a:pPr lvl="1"/>
            <a:r>
              <a:t>Need to build an app </a:t>
            </a:r>
          </a:p>
        </p:txBody>
      </p:sp>
      <p:pic>
        <p:nvPicPr>
          <p:cNvPr id="178" name="icons8-money-200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6300" y="6477000"/>
            <a:ext cx="25400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cons8-time-machine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400" y="64770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 txBox="1"/>
          <p:nvPr/>
        </p:nvSpPr>
        <p:spPr>
          <a:xfrm>
            <a:off x="317500" y="4559299"/>
            <a:ext cx="317402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10558" indent="-366058">
              <a:buClr>
                <a:schemeClr val="accent1"/>
              </a:buClr>
              <a:buSzPct val="104999"/>
              <a:buFont typeface="Avenir Next"/>
              <a:buChar char="‣"/>
              <a:defRPr sz="2800">
                <a:solidFill>
                  <a:srgbClr val="A6AAA9"/>
                </a:solidFill>
              </a:defRPr>
            </a:pPr>
            <a:r>
              <a:t> Performance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98500" y="5321299"/>
            <a:ext cx="39878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66058" indent="-366058">
              <a:buClr>
                <a:schemeClr val="accent1"/>
              </a:buClr>
              <a:buSzPct val="104999"/>
              <a:buFont typeface="Avenir Next"/>
              <a:buChar char="‣"/>
              <a:defRPr sz="2800">
                <a:solidFill>
                  <a:srgbClr val="A6AAA9"/>
                </a:solidFill>
              </a:defRPr>
            </a:lvl1pPr>
          </a:lstStyle>
          <a:p>
            <a:pPr/>
            <a:r>
              <a:t>  Within budget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7500" y="3797299"/>
            <a:ext cx="858839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10558" indent="-366058">
              <a:buClr>
                <a:schemeClr val="accent1"/>
              </a:buClr>
              <a:buSzPct val="104999"/>
              <a:buFont typeface="Avenir Next"/>
              <a:buChar char="‣"/>
              <a:defRPr sz="2800">
                <a:solidFill>
                  <a:srgbClr val="A6AAA9"/>
                </a:solidFill>
              </a:defRPr>
            </a:pPr>
            <a:r>
              <a:t> It has to be released on both Android and iOS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81" grpId="6"/>
      <p:bldP build="whole" bldLvl="1" animBg="1" rev="0" advAuto="0" spid="177" grpId="2"/>
      <p:bldP build="whole" bldLvl="1" animBg="1" rev="0" advAuto="0" spid="180" grpId="4"/>
      <p:bldP build="whole" bldLvl="1" animBg="1" rev="0" advAuto="0" spid="178" grpId="7"/>
      <p:bldP build="whole" bldLvl="1" animBg="1" rev="0" advAuto="0" spid="182" grpId="3"/>
      <p:bldP build="whole" bldLvl="1" animBg="1" rev="0" advAuto="0" spid="179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406400" y="520700"/>
            <a:ext cx="8744306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A6AAA9"/>
                </a:solidFill>
              </a:defRPr>
            </a:pPr>
            <a:r>
              <a:t>Resources: </a:t>
            </a:r>
          </a:p>
          <a:p>
            <a:pPr marL="366058" indent="-366058">
              <a:buClr>
                <a:schemeClr val="accent1"/>
              </a:buClr>
              <a:buSzPct val="104999"/>
              <a:buFont typeface="Avenir Next"/>
              <a:buChar char="‣"/>
              <a:defRPr sz="2800">
                <a:solidFill>
                  <a:srgbClr val="A6AAA9"/>
                </a:solidFill>
              </a:defRPr>
            </a:pPr>
            <a:r>
              <a:t>Flutter </a:t>
            </a:r>
          </a:p>
          <a:p>
            <a:pPr>
              <a:defRPr sz="2800">
                <a:solidFill>
                  <a:srgbClr val="A6AAA9"/>
                </a:solidFill>
              </a:defRPr>
            </a:pPr>
            <a:r>
              <a:t>	Github: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https://github.com/flutter/flutter</a:t>
            </a:r>
          </a:p>
          <a:p>
            <a:pPr>
              <a:defRPr sz="2800">
                <a:solidFill>
                  <a:srgbClr val="A6AAA9"/>
                </a:solidFill>
              </a:defRPr>
            </a:pPr>
            <a:r>
              <a:t>	Twitter: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twitter.com/FlutterDev</a:t>
            </a:r>
            <a:r>
              <a:t> </a:t>
            </a:r>
          </a:p>
          <a:p>
            <a:pPr marL="366058" indent="-366058">
              <a:buClr>
                <a:schemeClr val="accent1"/>
              </a:buClr>
              <a:buSzPct val="104999"/>
              <a:buFont typeface="Avenir Next"/>
              <a:buChar char="‣"/>
              <a:defRPr sz="2800">
                <a:solidFill>
                  <a:srgbClr val="A6AAA9"/>
                </a:solidFill>
              </a:defRPr>
            </a:pPr>
            <a:r>
              <a:t>Flutter Community</a:t>
            </a:r>
          </a:p>
          <a:p>
            <a:pPr>
              <a:defRPr sz="2800">
                <a:solidFill>
                  <a:srgbClr val="A6AAA9"/>
                </a:solidFill>
              </a:defRPr>
            </a:pPr>
            <a:r>
              <a:t>	Medium: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https://medium.com/flutter-community</a:t>
            </a:r>
          </a:p>
          <a:p>
            <a:pPr>
              <a:defRPr sz="2800">
                <a:solidFill>
                  <a:srgbClr val="A6AAA9"/>
                </a:solidFill>
              </a:defRPr>
            </a:pPr>
            <a:r>
              <a:t>	Twitter: 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https://twitter.com/FlutterComm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06400" y="6489700"/>
            <a:ext cx="5833339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A6AAA9"/>
                </a:solidFill>
              </a:defRPr>
            </a:pPr>
            <a:r>
              <a:t>Keep in touch:</a:t>
            </a:r>
          </a:p>
          <a:p>
            <a:pPr>
              <a:defRPr sz="2200">
                <a:solidFill>
                  <a:srgbClr val="A6AAA9"/>
                </a:solidFill>
              </a:defRPr>
            </a:pPr>
            <a:r>
              <a:t>Twitter: 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https://twitter.com/Nash0x7E2</a:t>
            </a:r>
          </a:p>
          <a:p>
            <a:pPr>
              <a:defRPr sz="2200">
                <a:solidFill>
                  <a:srgbClr val="A6AAA9"/>
                </a:solidFill>
              </a:defRPr>
            </a:pPr>
            <a:r>
              <a:t>Medium: </a:t>
            </a: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https://medium.com/@Nash0x7e2</a:t>
            </a:r>
          </a:p>
          <a:p>
            <a:pPr>
              <a:defRPr sz="2200">
                <a:solidFill>
                  <a:srgbClr val="A6AAA9"/>
                </a:solidFill>
              </a:defRPr>
            </a:pPr>
            <a:r>
              <a:t>Github: </a:t>
            </a: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https://github.com/Nash0x7e2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2"/>
      <p:bldP build="whole" bldLvl="1" animBg="1" rev="0" advAuto="0" spid="3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t>You have a </a:t>
            </a:r>
          </a:p>
          <a:p>
            <a:pPr algn="ctr"/>
            <a:r>
              <a:t>few Options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anchor="ctr"/>
          <a:lstStyle>
            <a:lvl1pPr algn="ctr">
              <a:defRPr sz="15100"/>
            </a:lvl1pPr>
          </a:lstStyle>
          <a:p>
            <a:pPr/>
            <a:r>
              <a:t>1) Two Native Apps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Shape 189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Option One: Separate Native Apps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33400" y="2089150"/>
            <a:ext cx="952500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  <a:r>
              <a:t>Performance</a:t>
            </a:r>
          </a:p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  <a:r>
              <a:t>Designed for each platform </a:t>
            </a:r>
          </a:p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  <a:r>
              <a:t>Familiar UX</a:t>
            </a:r>
          </a:p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</a:p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  <a:r>
              <a:t>Expensive </a:t>
            </a:r>
          </a:p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  <a:r>
              <a:t>Needs to be written twice </a:t>
            </a:r>
          </a:p>
          <a:p>
            <a:pPr lvl="1" marL="915147" indent="-470647">
              <a:buClr>
                <a:schemeClr val="accent1"/>
              </a:buClr>
              <a:buSzPct val="104999"/>
              <a:buFont typeface="Avenir Next"/>
              <a:buChar char="‣"/>
              <a:defRPr sz="3600">
                <a:solidFill>
                  <a:srgbClr val="A6AAA9"/>
                </a:solidFill>
              </a:defRPr>
            </a:pPr>
            <a:r>
              <a:t>Double the maintenance  </a:t>
            </a:r>
          </a:p>
        </p:txBody>
      </p:sp>
      <p:pic>
        <p:nvPicPr>
          <p:cNvPr id="191" name="Android_Rob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0" y="2712512"/>
            <a:ext cx="2032000" cy="114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1200px-Apple_logo_white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5000" y="5600700"/>
            <a:ext cx="1752600" cy="17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1" grpId="3"/>
      <p:bldP build="whole" bldLvl="1" animBg="1" rev="0" advAuto="0" spid="190" grpId="2"/>
      <p:bldP build="whole" bldLvl="1" animBg="1" rev="0" advAuto="0" spid="192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95" name="anxie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200" y="1625600"/>
            <a:ext cx="65024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 txBox="1"/>
          <p:nvPr/>
        </p:nvSpPr>
        <p:spPr>
          <a:xfrm>
            <a:off x="317500" y="9309099"/>
            <a:ext cx="340351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"/>
            </a:pPr>
            <a:r>
              <a:t>Icons by Flat Icons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https://www.flaticon.com/authors/flat-icons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17500" y="6019800"/>
            <a:ext cx="12369800" cy="1905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Shape 199"/>
          <p:cNvSpPr txBox="1"/>
          <p:nvPr/>
        </p:nvSpPr>
        <p:spPr>
          <a:xfrm>
            <a:off x="419100" y="774698"/>
            <a:ext cx="121666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Two birds one stone?</a:t>
            </a:r>
          </a:p>
        </p:txBody>
      </p:sp>
      <p:pic>
        <p:nvPicPr>
          <p:cNvPr id="200" name="Android Ios 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2754315"/>
            <a:ext cx="10358595" cy="557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20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anchor="ctr"/>
          <a:lstStyle>
            <a:lvl1pPr algn="ctr">
              <a:defRPr sz="15100"/>
            </a:lvl1pPr>
          </a:lstStyle>
          <a:p>
            <a:pPr/>
            <a:r>
              <a:t>2) Traditional Cross platform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