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85" r:id="rId6"/>
    <p:sldId id="269" r:id="rId7"/>
    <p:sldId id="259" r:id="rId8"/>
    <p:sldId id="268" r:id="rId9"/>
    <p:sldId id="270" r:id="rId10"/>
    <p:sldId id="271" r:id="rId11"/>
    <p:sldId id="272" r:id="rId12"/>
    <p:sldId id="274" r:id="rId13"/>
    <p:sldId id="279" r:id="rId14"/>
    <p:sldId id="273" r:id="rId15"/>
    <p:sldId id="260" r:id="rId16"/>
    <p:sldId id="280" r:id="rId17"/>
    <p:sldId id="281" r:id="rId18"/>
    <p:sldId id="282" r:id="rId19"/>
    <p:sldId id="261" r:id="rId20"/>
    <p:sldId id="277" r:id="rId21"/>
    <p:sldId id="276" r:id="rId22"/>
    <p:sldId id="263" r:id="rId23"/>
    <p:sldId id="278" r:id="rId24"/>
    <p:sldId id="264" r:id="rId25"/>
    <p:sldId id="265" r:id="rId26"/>
    <p:sldId id="275" r:id="rId27"/>
    <p:sldId id="283" r:id="rId28"/>
    <p:sldId id="266" r:id="rId29"/>
    <p:sldId id="284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50" autoAdjust="0"/>
    <p:restoredTop sz="94660"/>
  </p:normalViewPr>
  <p:slideViewPr>
    <p:cSldViewPr>
      <p:cViewPr>
        <p:scale>
          <a:sx n="106" d="100"/>
          <a:sy n="106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962CA85A-333C-4570-87EA-4A2088B6148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fld id="{0B740266-52A8-4DDC-9DAC-B785A717B9E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en/details.aspx?id=10208" TargetMode="External"/><Relationship Id="rId2" Type="http://schemas.openxmlformats.org/officeDocument/2006/relationships/hyperlink" Target="http://www.microsoft.com/en-us/kinectforwindows/develop/overview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4fkinect.codeplex.com/releases/view/81523" TargetMode="External"/><Relationship Id="rId5" Type="http://schemas.openxmlformats.org/officeDocument/2006/relationships/hyperlink" Target="http://go.microsoft.com/fwlink/?LinkId=220942" TargetMode="External"/><Relationship Id="rId4" Type="http://schemas.openxmlformats.org/officeDocument/2006/relationships/hyperlink" Target="http://www.microsoft.com/download/en/details.aspx?displaylang=en&amp;id=14373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coding4fun/kinect/The-Kinect-helps-in-Post-Traumatic-Rehabilitation" TargetMode="External"/><Relationship Id="rId7" Type="http://schemas.openxmlformats.org/officeDocument/2006/relationships/hyperlink" Target="http://www.youtube.com/watch?v=9psNh-dJTDU" TargetMode="External"/><Relationship Id="rId2" Type="http://schemas.openxmlformats.org/officeDocument/2006/relationships/hyperlink" Target="http://news.yahoo.com/blogs/technology-blog/kinect-enabled-carts-coming-whole-foods-near-1852143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nel9.msdn.com/coding4fun/kinect/Kinect-Virtual-Dressing-Room-Tech-Preview" TargetMode="External"/><Relationship Id="rId5" Type="http://schemas.openxmlformats.org/officeDocument/2006/relationships/hyperlink" Target="http://www.youtube.com/watch?v=3l8HjDTMakQ" TargetMode="External"/><Relationship Id="rId4" Type="http://schemas.openxmlformats.org/officeDocument/2006/relationships/hyperlink" Target="http://channel9.msdn.com/coding4fun/kinect/Using-the-Kinect-to-help-detect-illness-prevent-falls-and-help-older-adult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eries/KinectSDKQuickstarts/" TargetMode="External"/><Relationship Id="rId2" Type="http://schemas.openxmlformats.org/officeDocument/2006/relationships/hyperlink" Target="http://www.microsoft.com/en-us/kinectforwindo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microsoft.com/apps/video/dl.aspx?id=146550" TargetMode="External"/><Relationship Id="rId5" Type="http://schemas.openxmlformats.org/officeDocument/2006/relationships/hyperlink" Target="http://www.kinecthacks.com/" TargetMode="External"/><Relationship Id="rId4" Type="http://schemas.openxmlformats.org/officeDocument/2006/relationships/hyperlink" Target="http://channel9.msdn.com/coding4fun/kine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Tommy Norman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Developing for the 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2" y="2333812"/>
            <a:ext cx="7747000" cy="3327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2838450" y="4038600"/>
            <a:ext cx="3028950" cy="175260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91000" y="4114800"/>
            <a:ext cx="1371600" cy="1493183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562600" y="4114800"/>
            <a:ext cx="304800" cy="1546412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62600" y="4229100"/>
            <a:ext cx="1752600" cy="1378884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305300" y="5562600"/>
            <a:ext cx="3238500" cy="838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Microphone Array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228600"/>
            <a:ext cx="41910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 Separate Microphones</a:t>
            </a:r>
          </a:p>
          <a:p>
            <a:pPr algn="ctr"/>
            <a:r>
              <a:rPr lang="en-US" sz="2800" dirty="0" smtClean="0"/>
              <a:t>Source Localization</a:t>
            </a:r>
          </a:p>
          <a:p>
            <a:pPr algn="ctr"/>
            <a:r>
              <a:rPr lang="en-US" sz="2800" dirty="0" smtClean="0"/>
              <a:t>Noise Suppression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31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2" y="2333812"/>
            <a:ext cx="7747000" cy="33274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3352800" y="4229100"/>
            <a:ext cx="1570504" cy="1432112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81000" y="5562600"/>
            <a:ext cx="3124200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Motorized Tilt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533400"/>
            <a:ext cx="4800600" cy="1676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+/-27 Degree Range</a:t>
            </a:r>
          </a:p>
          <a:p>
            <a:pPr algn="ctr"/>
            <a:r>
              <a:rPr lang="en-US" sz="2800" b="1" i="1" dirty="0" smtClean="0"/>
              <a:t>NOT</a:t>
            </a:r>
            <a:r>
              <a:rPr lang="en-US" sz="2800" dirty="0" smtClean="0"/>
              <a:t> Meant For Frequent Use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74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Cable Connection is </a:t>
            </a:r>
            <a:r>
              <a:rPr lang="en-US" b="1" i="1" dirty="0" smtClean="0"/>
              <a:t>NOT</a:t>
            </a:r>
            <a:r>
              <a:rPr lang="en-US" dirty="0" smtClean="0"/>
              <a:t> USB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790950" cy="284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4572000" cy="4015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8701" y="5382875"/>
            <a:ext cx="1295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USB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382875"/>
            <a:ext cx="280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 smtClean="0"/>
              <a:t>NOT</a:t>
            </a:r>
            <a:r>
              <a:rPr lang="en-US" sz="5400" dirty="0" smtClean="0"/>
              <a:t> USB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410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4953000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Cable Connection is </a:t>
            </a:r>
            <a:r>
              <a:rPr lang="en-US" b="1" i="1" dirty="0" smtClean="0"/>
              <a:t>NOT</a:t>
            </a:r>
            <a:r>
              <a:rPr lang="en-US" dirty="0" smtClean="0"/>
              <a:t> USB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3524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http://www.amazon.com/Power-Supply-Cable-Kinect-Xbox-360/dp/B004S7GA46/ref=sr_1_1?ie=UTF8&amp;qid=1330999990&amp;sr=8-1</a:t>
            </a:r>
          </a:p>
        </p:txBody>
      </p:sp>
    </p:spTree>
    <p:extLst>
      <p:ext uri="{BB962C8B-B14F-4D97-AF65-F5344CB8AC3E}">
        <p14:creationId xmlns:p14="http://schemas.microsoft.com/office/powerpoint/2010/main" val="36149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Vs. 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“Near Mode” – As close as 40 cm (little over 1 ft.)</a:t>
            </a:r>
          </a:p>
          <a:p>
            <a:r>
              <a:rPr lang="en-US" dirty="0" smtClean="0"/>
              <a:t>API Improvements </a:t>
            </a:r>
          </a:p>
          <a:p>
            <a:r>
              <a:rPr lang="en-US" dirty="0" smtClean="0"/>
              <a:t>Licensing Mumbo Jumbo</a:t>
            </a:r>
          </a:p>
          <a:p>
            <a:r>
              <a:rPr lang="en-US" dirty="0" smtClean="0"/>
              <a:t>An extra $100 bucks!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Development Environment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Gettin</a:t>
            </a:r>
            <a:r>
              <a:rPr lang="en-US" dirty="0" smtClean="0"/>
              <a:t>’ Da Kinect Hook Up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10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63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Kinect SDK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link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Microsoft Speech Platform - Server Runtime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link</a:t>
            </a:r>
            <a:r>
              <a:rPr lang="en-US" sz="1800" dirty="0" smtClean="0"/>
              <a:t>) </a:t>
            </a:r>
          </a:p>
          <a:p>
            <a:r>
              <a:rPr lang="en-US" sz="2800" dirty="0" smtClean="0"/>
              <a:t>Microsoft </a:t>
            </a:r>
            <a:r>
              <a:rPr lang="en-US" sz="2800" dirty="0"/>
              <a:t>Speech </a:t>
            </a:r>
            <a:r>
              <a:rPr lang="en-US" sz="2800" dirty="0" smtClean="0"/>
              <a:t>Platform SDK </a:t>
            </a:r>
            <a:r>
              <a:rPr lang="en-US" sz="1800" dirty="0" smtClean="0"/>
              <a:t>(</a:t>
            </a:r>
            <a:r>
              <a:rPr lang="en-US" sz="1800" dirty="0">
                <a:hlinkClick r:id="rId4"/>
              </a:rPr>
              <a:t>link</a:t>
            </a:r>
            <a:r>
              <a:rPr lang="en-US" sz="1800" dirty="0" smtClean="0"/>
              <a:t>)</a:t>
            </a:r>
          </a:p>
          <a:p>
            <a:r>
              <a:rPr lang="en-US" sz="2800" dirty="0"/>
              <a:t>Kinect for Windows Runtime Language </a:t>
            </a:r>
            <a:r>
              <a:rPr lang="en-US" sz="2800" dirty="0" smtClean="0"/>
              <a:t>Pack </a:t>
            </a:r>
            <a:r>
              <a:rPr lang="en-US" sz="1800" dirty="0" smtClean="0"/>
              <a:t>(</a:t>
            </a:r>
            <a:r>
              <a:rPr lang="en-US" sz="1800" dirty="0">
                <a:hlinkClick r:id="rId5"/>
              </a:rPr>
              <a:t>link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Coding 4 Fun Kinect Toolkit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6"/>
              </a:rPr>
              <a:t>link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19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71663"/>
            <a:ext cx="3762375" cy="442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124200" y="2590800"/>
            <a:ext cx="2286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3124200"/>
            <a:ext cx="2286000" cy="533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Kinect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4043026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971800" y="4572000"/>
            <a:ext cx="2286000" cy="609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Using the Camera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Cheese!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" b="3141"/>
          <a:stretch>
            <a:fillRect/>
          </a:stretch>
        </p:blipFill>
        <p:spPr>
          <a:xfrm>
            <a:off x="1524000" y="12192"/>
            <a:ext cx="7620000" cy="4559808"/>
          </a:xfrm>
          <a:prstGeom prst="rect">
            <a:avLst/>
          </a:prstGeom>
          <a:solidFill>
            <a:schemeClr val="tx2">
              <a:shade val="5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4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74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Kinect Hardware Overview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Using the Camera</a:t>
            </a:r>
          </a:p>
          <a:p>
            <a:r>
              <a:rPr lang="en-US" dirty="0" smtClean="0"/>
              <a:t>Depth Data</a:t>
            </a:r>
          </a:p>
          <a:p>
            <a:r>
              <a:rPr lang="en-US" dirty="0" smtClean="0"/>
              <a:t>Skeletal Tracking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User Interaction</a:t>
            </a:r>
          </a:p>
          <a:p>
            <a:r>
              <a:rPr lang="en-US" dirty="0" smtClean="0"/>
              <a:t>Other Demos</a:t>
            </a:r>
          </a:p>
          <a:p>
            <a:r>
              <a:rPr lang="en-US" dirty="0" smtClean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Depth Data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Whoa, Dude. That was deep.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6" b="9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83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3451411" y="2514601"/>
            <a:ext cx="2286000" cy="2743200"/>
            <a:chOff x="1752600" y="2819400"/>
            <a:chExt cx="2286000" cy="2743200"/>
          </a:xfrm>
        </p:grpSpPr>
        <p:sp>
          <p:nvSpPr>
            <p:cNvPr id="7" name="Rectangle 6"/>
            <p:cNvSpPr/>
            <p:nvPr/>
          </p:nvSpPr>
          <p:spPr>
            <a:xfrm>
              <a:off x="17526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194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18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14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6200" y="2819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718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242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766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290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14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338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86200" y="2971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574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09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622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146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670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71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42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66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290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86200" y="3124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26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050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098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622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146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670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194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18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242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66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290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14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338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86200" y="3276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526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050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574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098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622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46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670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94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718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242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766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290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338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86200" y="3429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526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050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574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098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3622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46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670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194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718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242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766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290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814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338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86200" y="3581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526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0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574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098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622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146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6670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194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718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242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766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290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814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86200" y="3733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526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050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574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098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622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146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670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194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718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1242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766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290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5814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7338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86200" y="3886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526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050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574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98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622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146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670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194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9718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1242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766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4290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814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338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86200" y="4038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7526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050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574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098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622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146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670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194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718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1242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766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4290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814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7338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886200" y="4191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7526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50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574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98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3622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5146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670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8194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718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1242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766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4290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338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86200" y="4343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7526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9050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574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098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3622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146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670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8194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9718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1242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766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4290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5814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7338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86200" y="4495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7526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9050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574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098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5146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670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194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9718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1242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4290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5814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7338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86200" y="4648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7526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050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0574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2098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3622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146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670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8194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9718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1242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2766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4290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5814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7338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886200" y="48006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7526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9050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0574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098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3622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146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670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8194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9718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1242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766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814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338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886200" y="4953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526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050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0574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2098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622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146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6670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8194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9718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1242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766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4290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5814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7338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886200" y="51054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7526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9050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574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2098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3622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146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6670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8194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18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766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4290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5814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7338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886200" y="52578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7526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9050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0574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3622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25146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6670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8194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9718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1242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2766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4290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814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886200" y="5410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711200"/>
          </a:xfrm>
        </p:spPr>
        <p:txBody>
          <a:bodyPr/>
          <a:lstStyle/>
          <a:p>
            <a:r>
              <a:rPr lang="en-US" dirty="0" smtClean="0"/>
              <a:t>Raw Depth data is an array bytes (2 bytes/16 bits)</a:t>
            </a:r>
            <a:endParaRPr lang="en-US" dirty="0"/>
          </a:p>
        </p:txBody>
      </p:sp>
      <p:grpSp>
        <p:nvGrpSpPr>
          <p:cNvPr id="302" name="Group 301"/>
          <p:cNvGrpSpPr/>
          <p:nvPr/>
        </p:nvGrpSpPr>
        <p:grpSpPr>
          <a:xfrm>
            <a:off x="4648200" y="4800600"/>
            <a:ext cx="3231776" cy="685800"/>
            <a:chOff x="4648200" y="4800600"/>
            <a:chExt cx="3231776" cy="685800"/>
          </a:xfrm>
        </p:grpSpPr>
        <p:sp>
          <p:nvSpPr>
            <p:cNvPr id="300" name="Rectangle 299"/>
            <p:cNvSpPr/>
            <p:nvPr/>
          </p:nvSpPr>
          <p:spPr>
            <a:xfrm>
              <a:off x="4648200" y="4800600"/>
              <a:ext cx="3231776" cy="685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800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181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562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943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324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05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86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4676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371600" y="4800601"/>
            <a:ext cx="3231776" cy="685800"/>
            <a:chOff x="1371600" y="4800601"/>
            <a:chExt cx="3231776" cy="685800"/>
          </a:xfrm>
        </p:grpSpPr>
        <p:sp>
          <p:nvSpPr>
            <p:cNvPr id="278" name="Rectangle 277"/>
            <p:cNvSpPr/>
            <p:nvPr/>
          </p:nvSpPr>
          <p:spPr>
            <a:xfrm>
              <a:off x="1371600" y="4800601"/>
              <a:ext cx="3231776" cy="685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048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429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810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191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524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05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286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667000" y="4876801"/>
              <a:ext cx="3048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96" name="Left Brace 295"/>
          <p:cNvSpPr/>
          <p:nvPr/>
        </p:nvSpPr>
        <p:spPr>
          <a:xfrm rot="16200000">
            <a:off x="1850092" y="5028080"/>
            <a:ext cx="372035" cy="126178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1336175" y="6019800"/>
            <a:ext cx="172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Player Index</a:t>
            </a:r>
            <a:endParaRPr lang="en-US" sz="2400" dirty="0"/>
          </a:p>
        </p:txBody>
      </p:sp>
      <p:sp>
        <p:nvSpPr>
          <p:cNvPr id="298" name="Left Brace 297"/>
          <p:cNvSpPr/>
          <p:nvPr/>
        </p:nvSpPr>
        <p:spPr>
          <a:xfrm rot="16200000">
            <a:off x="5044889" y="3144369"/>
            <a:ext cx="372035" cy="508299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3260381" y="6019800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Depth Measurements in Millimeters</a:t>
            </a:r>
          </a:p>
          <a:p>
            <a:pPr algn="ctr"/>
            <a:r>
              <a:rPr lang="en-US" sz="1200" dirty="0" smtClean="0"/>
              <a:t>(800 mm to 4000 mm)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2717621" y="23291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5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97" grpId="0"/>
      <p:bldP spid="298" grpId="0" animBg="1"/>
      <p:bldP spid="299" grpId="0"/>
      <p:bldP spid="3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Skeletal Tracking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Hip Bone’s Connected To The Leg Bone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-1" b="43069"/>
          <a:stretch/>
        </p:blipFill>
        <p:spPr>
          <a:xfrm>
            <a:off x="1514475" y="-275772"/>
            <a:ext cx="7629525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4419600" cy="4368800"/>
          </a:xfrm>
        </p:spPr>
        <p:txBody>
          <a:bodyPr/>
          <a:lstStyle/>
          <a:p>
            <a:r>
              <a:rPr lang="en-US" dirty="0" smtClean="0"/>
              <a:t>Collection of 20 Joints</a:t>
            </a:r>
          </a:p>
          <a:p>
            <a:r>
              <a:rPr lang="en-US" dirty="0" smtClean="0"/>
              <a:t>X, Y, Z Axis</a:t>
            </a:r>
          </a:p>
          <a:p>
            <a:r>
              <a:rPr lang="en-US" dirty="0" smtClean="0"/>
              <a:t>Tracking State</a:t>
            </a:r>
          </a:p>
          <a:p>
            <a:pPr lvl="1"/>
            <a:r>
              <a:rPr lang="en-US" dirty="0" smtClean="0"/>
              <a:t>Tracked</a:t>
            </a:r>
          </a:p>
          <a:p>
            <a:pPr lvl="1"/>
            <a:r>
              <a:rPr lang="en-US" dirty="0" smtClean="0"/>
              <a:t>Not Tracked</a:t>
            </a:r>
          </a:p>
          <a:p>
            <a:pPr lvl="1"/>
            <a:r>
              <a:rPr lang="en-US" dirty="0" smtClean="0"/>
              <a:t>Inferred</a:t>
            </a:r>
          </a:p>
          <a:p>
            <a:r>
              <a:rPr lang="en-US" dirty="0" smtClean="0"/>
              <a:t>Quality</a:t>
            </a:r>
          </a:p>
          <a:p>
            <a:pPr lvl="1"/>
            <a:r>
              <a:rPr lang="en-US" dirty="0" smtClean="0"/>
              <a:t>Clipped Areas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09800"/>
            <a:ext cx="363905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" b="534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Speech Recognition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User Interaction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Oh, those pesky users!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3447"/>
            <a:ext cx="7620000" cy="46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Other Demos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Perfect Place For A Monkey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480441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Foods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link</a:t>
            </a:r>
            <a:r>
              <a:rPr lang="en-US" sz="2000" dirty="0" smtClean="0"/>
              <a:t>)</a:t>
            </a:r>
          </a:p>
          <a:p>
            <a:r>
              <a:rPr lang="en-US" dirty="0"/>
              <a:t>Traumatic Rehabilitation </a:t>
            </a:r>
            <a:r>
              <a:rPr lang="en-US" dirty="0" smtClean="0"/>
              <a:t>Training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link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Tiger Place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dirty="0" smtClean="0"/>
              <a:t>Virtual Banking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5"/>
              </a:rPr>
              <a:t>link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Virtual Dressing Room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6"/>
              </a:rPr>
              <a:t>link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Controlling Robots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7"/>
              </a:rPr>
              <a:t>link</a:t>
            </a:r>
            <a:r>
              <a:rPr lang="en-US" sz="2000" dirty="0" smtClean="0"/>
              <a:t>)</a:t>
            </a:r>
          </a:p>
          <a:p>
            <a:pPr lvl="1"/>
            <a:r>
              <a:rPr lang="en-US" sz="1100" dirty="0" smtClean="0"/>
              <a:t>Until the rise up and kill us all….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16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b="447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I Stole All This Crap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Kinect for Windows </a:t>
            </a:r>
            <a:r>
              <a:rPr lang="en-US" dirty="0" smtClean="0"/>
              <a:t>– Main site, that’s about it.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link</a:t>
            </a:r>
            <a:r>
              <a:rPr lang="en-US" sz="2000" dirty="0" smtClean="0"/>
              <a:t>)</a:t>
            </a:r>
          </a:p>
          <a:p>
            <a:r>
              <a:rPr lang="en-US" b="1" dirty="0" smtClean="0"/>
              <a:t>Channel 9 Quick Start Videos </a:t>
            </a:r>
            <a:r>
              <a:rPr lang="en-US" dirty="0" smtClean="0"/>
              <a:t>– The best place to start.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b="1" dirty="0" smtClean="0"/>
              <a:t>Coding 4 Fun Kinect Blog </a:t>
            </a:r>
            <a:r>
              <a:rPr lang="en-US" dirty="0" smtClean="0"/>
              <a:t>– Lots of cool projects, most with code.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b="1" dirty="0" smtClean="0"/>
              <a:t>Kinect Hacks </a:t>
            </a:r>
            <a:r>
              <a:rPr lang="en-US" dirty="0" smtClean="0"/>
              <a:t>– Tons of inspiring projects, not much code.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 smtClean="0"/>
              <a:t>)</a:t>
            </a:r>
          </a:p>
          <a:p>
            <a:r>
              <a:rPr lang="en-US" b="1" dirty="0" smtClean="0"/>
              <a:t>How We Made it Work </a:t>
            </a:r>
            <a:r>
              <a:rPr lang="en-US" dirty="0" smtClean="0"/>
              <a:t>– This made my head hurt.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6"/>
              </a:rPr>
              <a:t>link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7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You Want to Know About Me But Are Afraid to Ask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577"/>
            <a:ext cx="7620000" cy="4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762000"/>
            <a:ext cx="2514600" cy="2779931"/>
            <a:chOff x="304800" y="762000"/>
            <a:chExt cx="2514600" cy="2779931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28956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Tommy Norman</a:t>
              </a:r>
              <a:endParaRPr lang="en-US" dirty="0">
                <a:latin typeface="Agency FB" pitchFamily="34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762000"/>
              <a:ext cx="2362200" cy="2133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/>
          <p:cNvGrpSpPr/>
          <p:nvPr/>
        </p:nvGrpSpPr>
        <p:grpSpPr>
          <a:xfrm>
            <a:off x="3429000" y="762000"/>
            <a:ext cx="2514600" cy="2779931"/>
            <a:chOff x="3276600" y="762000"/>
            <a:chExt cx="2514600" cy="277993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762000"/>
              <a:ext cx="2362199" cy="2133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276600" y="28956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err="1" smtClean="0">
                  <a:latin typeface="Agency FB" pitchFamily="34" charset="0"/>
                </a:rPr>
                <a:t>Omnicell</a:t>
              </a:r>
              <a:endParaRPr lang="en-US" dirty="0">
                <a:latin typeface="Agency FB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00800" y="762000"/>
            <a:ext cx="2514600" cy="2779931"/>
            <a:chOff x="6400800" y="762000"/>
            <a:chExt cx="2514600" cy="2779931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762000"/>
              <a:ext cx="2133600" cy="2209800"/>
              <a:chOff x="6096000" y="762000"/>
              <a:chExt cx="2133600" cy="2209800"/>
            </a:xfrm>
          </p:grpSpPr>
          <p:pic>
            <p:nvPicPr>
              <p:cNvPr id="15" name="Picture 14" descr="ScrumMaster_Logo_Seal_display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6000" y="762000"/>
                <a:ext cx="1752600" cy="175728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6" name="Picture 15" descr="Scrum_Practitioner_Seal.gif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86600" y="1828800"/>
                <a:ext cx="1143000" cy="1143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400800" y="28956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Scrum Master</a:t>
              </a:r>
              <a:endParaRPr lang="en-US" dirty="0">
                <a:latin typeface="Agency FB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3733800"/>
            <a:ext cx="2514600" cy="2856131"/>
            <a:chOff x="381000" y="3733800"/>
            <a:chExt cx="2514600" cy="2856131"/>
          </a:xfrm>
        </p:grpSpPr>
        <p:sp>
          <p:nvSpPr>
            <p:cNvPr id="18" name="TextBox 17"/>
            <p:cNvSpPr txBox="1"/>
            <p:nvPr/>
          </p:nvSpPr>
          <p:spPr>
            <a:xfrm>
              <a:off x="381000" y="59436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ALM MVP</a:t>
              </a:r>
              <a:endParaRPr lang="en-US" dirty="0">
                <a:latin typeface="Agency FB" pitchFamily="34" charset="0"/>
              </a:endParaRPr>
            </a:p>
          </p:txBody>
        </p:sp>
        <p:pic>
          <p:nvPicPr>
            <p:cNvPr id="19" name="Picture 18" descr="Microsoft_MVP_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3733800"/>
              <a:ext cx="1371600" cy="215152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52800" y="3733801"/>
            <a:ext cx="2514600" cy="3102351"/>
            <a:chOff x="3429000" y="3733801"/>
            <a:chExt cx="2514600" cy="3102351"/>
          </a:xfrm>
        </p:grpSpPr>
        <p:sp>
          <p:nvSpPr>
            <p:cNvPr id="21" name="TextBox 20"/>
            <p:cNvSpPr txBox="1"/>
            <p:nvPr/>
          </p:nvSpPr>
          <p:spPr>
            <a:xfrm>
              <a:off x="3429000" y="5943600"/>
              <a:ext cx="2514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Blog</a:t>
              </a:r>
            </a:p>
            <a:p>
              <a:pPr algn="ctr"/>
              <a:r>
                <a:rPr lang="en-US" sz="1600" dirty="0" smtClean="0">
                  <a:latin typeface="Agency FB" pitchFamily="34" charset="0"/>
                </a:rPr>
                <a:t>www.comfortablyscrum.com</a:t>
              </a:r>
              <a:endParaRPr lang="en-US" dirty="0">
                <a:latin typeface="Agency FB" pitchFamily="34" charset="0"/>
              </a:endParaRP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05200" y="3733801"/>
              <a:ext cx="2438400" cy="2133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3" name="Group 22"/>
          <p:cNvGrpSpPr/>
          <p:nvPr/>
        </p:nvGrpSpPr>
        <p:grpSpPr>
          <a:xfrm>
            <a:off x="6324600" y="3733800"/>
            <a:ext cx="2514600" cy="3102352"/>
            <a:chOff x="6248400" y="3733800"/>
            <a:chExt cx="2514600" cy="3102352"/>
          </a:xfrm>
        </p:grpSpPr>
        <p:sp>
          <p:nvSpPr>
            <p:cNvPr id="24" name="TextBox 23"/>
            <p:cNvSpPr txBox="1"/>
            <p:nvPr/>
          </p:nvSpPr>
          <p:spPr>
            <a:xfrm>
              <a:off x="6248400" y="5943600"/>
              <a:ext cx="2514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Twitter</a:t>
              </a:r>
            </a:p>
            <a:p>
              <a:pPr algn="ctr"/>
              <a:r>
                <a:rPr lang="en-US" sz="1600" dirty="0" smtClean="0">
                  <a:latin typeface="Agency FB" pitchFamily="34" charset="0"/>
                </a:rPr>
                <a:t>@</a:t>
              </a:r>
              <a:r>
                <a:rPr lang="en-US" sz="1600" dirty="0" err="1" smtClean="0">
                  <a:latin typeface="Agency FB" pitchFamily="34" charset="0"/>
                </a:rPr>
                <a:t>tommynorman</a:t>
              </a:r>
              <a:endParaRPr lang="en-US" sz="2000" dirty="0">
                <a:latin typeface="Agency FB" pitchFamily="34" charset="0"/>
              </a:endParaRPr>
            </a:p>
          </p:txBody>
        </p:sp>
        <p:pic>
          <p:nvPicPr>
            <p:cNvPr id="25" name="Picture 24" descr="Twitter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800" y="3733800"/>
              <a:ext cx="2285999" cy="213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0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76200"/>
            <a:ext cx="5334000" cy="69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</a:t>
            </a:r>
            <a:r>
              <a:rPr lang="en-US" b="1" i="1" dirty="0" smtClean="0"/>
              <a:t>NOT</a:t>
            </a:r>
            <a:r>
              <a:rPr lang="en-US" dirty="0" smtClean="0"/>
              <a:t> a Kinect Expert!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33600"/>
            <a:ext cx="4343400" cy="4343400"/>
          </a:xfrm>
          <a:prstGeom prst="rect">
            <a:avLst/>
          </a:prstGeom>
        </p:spPr>
      </p:pic>
      <p:sp>
        <p:nvSpPr>
          <p:cNvPr id="4" name="&quot;No&quot; Symbol 3"/>
          <p:cNvSpPr/>
          <p:nvPr/>
        </p:nvSpPr>
        <p:spPr>
          <a:xfrm>
            <a:off x="2057400" y="1752600"/>
            <a:ext cx="4648200" cy="5063218"/>
          </a:xfrm>
          <a:prstGeom prst="noSmoking">
            <a:avLst>
              <a:gd name="adj" fmla="val 73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Kinect Hardware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In That Thing?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b="9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48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2" y="2333812"/>
            <a:ext cx="7747000" cy="3327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90700" y="2030506"/>
            <a:ext cx="2095500" cy="155089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8600" y="1278965"/>
            <a:ext cx="3124200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RGB Camera</a:t>
            </a:r>
            <a:endParaRPr lang="en-US" sz="3200" dirty="0"/>
          </a:p>
        </p:txBody>
      </p:sp>
      <p:sp>
        <p:nvSpPr>
          <p:cNvPr id="46" name="Rounded Rectangle 45"/>
          <p:cNvSpPr/>
          <p:nvPr/>
        </p:nvSpPr>
        <p:spPr>
          <a:xfrm>
            <a:off x="4105835" y="466165"/>
            <a:ext cx="4652682" cy="186764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Video Camera</a:t>
            </a:r>
          </a:p>
          <a:p>
            <a:pPr algn="ctr"/>
            <a:r>
              <a:rPr lang="en-US" sz="2800" dirty="0" smtClean="0"/>
              <a:t>640 x 480 Resolution</a:t>
            </a:r>
          </a:p>
          <a:p>
            <a:pPr algn="ctr"/>
            <a:r>
              <a:rPr lang="en-US" sz="2800" dirty="0" smtClean="0"/>
              <a:t>30 Frames Per Second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80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2" y="2333812"/>
            <a:ext cx="7747000" cy="3327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81200" y="1600200"/>
            <a:ext cx="838200" cy="1981200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9453" y="847165"/>
            <a:ext cx="3124200" cy="838200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Depth Projector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1005167"/>
            <a:ext cx="702608" cy="2652433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33800" y="275665"/>
            <a:ext cx="3124200" cy="838200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Depth Sensor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85656" y="4491318"/>
            <a:ext cx="3700743" cy="1833282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Infrared Projector</a:t>
            </a:r>
          </a:p>
          <a:p>
            <a:pPr algn="ctr"/>
            <a:r>
              <a:rPr lang="en-US" sz="2800" dirty="0"/>
              <a:t>CMOS </a:t>
            </a:r>
            <a:r>
              <a:rPr lang="en-US" sz="2800" dirty="0" smtClean="0"/>
              <a:t>Sensor</a:t>
            </a:r>
          </a:p>
          <a:p>
            <a:pPr algn="ctr"/>
            <a:r>
              <a:rPr lang="en-US" sz="2800" dirty="0"/>
              <a:t>Range </a:t>
            </a:r>
            <a:r>
              <a:rPr lang="en-US" sz="2800" dirty="0" smtClean="0"/>
              <a:t>~2.5 - 13 Feet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8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TS010176930</Template>
  <TotalTime>5104</TotalTime>
  <Words>467</Words>
  <Application>Microsoft Office PowerPoint</Application>
  <PresentationFormat>On-screen Show (4:3)</PresentationFormat>
  <Paragraphs>123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WidescreenPresentation16x9</vt:lpstr>
      <vt:lpstr>Intro to Developing for the Kinect</vt:lpstr>
      <vt:lpstr>Agenda</vt:lpstr>
      <vt:lpstr>Things You Want to Know About Me But Are Afraid to Ask</vt:lpstr>
      <vt:lpstr>PowerPoint Presentation</vt:lpstr>
      <vt:lpstr>PowerPoint Presentation</vt:lpstr>
      <vt:lpstr>I Am NOT a Kinect Expert!</vt:lpstr>
      <vt:lpstr>What The Heck Is In That Thing?</vt:lpstr>
      <vt:lpstr>PowerPoint Presentation</vt:lpstr>
      <vt:lpstr>PowerPoint Presentation</vt:lpstr>
      <vt:lpstr>PowerPoint Presentation</vt:lpstr>
      <vt:lpstr>PowerPoint Presentation</vt:lpstr>
      <vt:lpstr>Kinect Cable Connection is NOT USB</vt:lpstr>
      <vt:lpstr>Kinect Cable Connection is NOT USB</vt:lpstr>
      <vt:lpstr>Kinect For Windows Vs. XBOX</vt:lpstr>
      <vt:lpstr>Gettin’ Da Kinect Hook Up</vt:lpstr>
      <vt:lpstr>Downloads</vt:lpstr>
      <vt:lpstr>References</vt:lpstr>
      <vt:lpstr>Connect the Kinect</vt:lpstr>
      <vt:lpstr>Say Cheese!</vt:lpstr>
      <vt:lpstr>Whoa, Dude. That was deep.</vt:lpstr>
      <vt:lpstr>Depth Data</vt:lpstr>
      <vt:lpstr>The Hip Bone’s Connected To The Leg Bone</vt:lpstr>
      <vt:lpstr>Skeleton Data</vt:lpstr>
      <vt:lpstr>What You Say?</vt:lpstr>
      <vt:lpstr>Oh, those pesky users!</vt:lpstr>
      <vt:lpstr>This Is A Perfect Place For A Monkey</vt:lpstr>
      <vt:lpstr>Real World Applications</vt:lpstr>
      <vt:lpstr>Places I Stole All This Crap From</vt:lpstr>
      <vt:lpstr>Kinect Resources</vt:lpstr>
      <vt:lpstr>Thank You!</vt:lpstr>
    </vt:vector>
  </TitlesOfParts>
  <Company>Omnicell,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Developing for the Kinect</dc:title>
  <dc:creator>Windows User</dc:creator>
  <cp:lastModifiedBy>Windows User</cp:lastModifiedBy>
  <cp:revision>51</cp:revision>
  <dcterms:created xsi:type="dcterms:W3CDTF">2012-01-18T03:31:16Z</dcterms:created>
  <dcterms:modified xsi:type="dcterms:W3CDTF">2012-03-08T15:46:01Z</dcterms:modified>
</cp:coreProperties>
</file>