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 autoAdjust="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outlineViewPr>
    <p:cViewPr>
      <p:scale>
        <a:sx n="33" d="100"/>
        <a:sy n="33" d="100"/>
      </p:scale>
      <p:origin x="0" y="-4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82A8-7925-4441-B9D2-628FDB530056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EE761-C021-4F7D-ADB1-19B90B53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8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examples in FSI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EE761-C021-4F7D-ADB1-19B90B53C8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26" y="5045878"/>
            <a:ext cx="3120567" cy="1366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File:CantBeamPointLoad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233243.aspx" TargetMode="External"/><Relationship Id="rId7" Type="http://schemas.openxmlformats.org/officeDocument/2006/relationships/hyperlink" Target="http://en.wikipedia.org/wiki/Physical_quantity" TargetMode="External"/><Relationship Id="rId2" Type="http://schemas.openxmlformats.org/officeDocument/2006/relationships/hyperlink" Target="http://research.microsoft.com/en-us/um/people/akenn/uni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nternational_System_of_Units" TargetMode="External"/><Relationship Id="rId5" Type="http://schemas.openxmlformats.org/officeDocument/2006/relationships/hyperlink" Target="http://www.boost.org/doc/libs/1_55_0/doc/html/boost_units.html" TargetMode="External"/><Relationship Id="rId4" Type="http://schemas.openxmlformats.org/officeDocument/2006/relationships/hyperlink" Target="http://research.microsoft.com/en-us/um/cambridge/projects/fsharp/manual/spec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Units of Measure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(and an alternate approach…)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987260" cy="400997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Computation with physical quantities must be done with </a:t>
            </a:r>
            <a:r>
              <a:rPr lang="en-US" i="1" dirty="0" smtClean="0">
                <a:solidFill>
                  <a:schemeClr val="accent6"/>
                </a:solidFill>
              </a:rPr>
              <a:t>consistent </a:t>
            </a:r>
            <a:r>
              <a:rPr lang="en-US" dirty="0" smtClean="0"/>
              <a:t>units!  Otherwise, there can be serious consequences.  A famous example is NASA’s loss of a Mars orbiter due to inconsistent use of units.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If all quantities are (only) represented as floating point numbers, the compiler </a:t>
            </a:r>
            <a:br>
              <a:rPr lang="en-US" dirty="0" smtClean="0"/>
            </a:br>
            <a:r>
              <a:rPr lang="en-US" dirty="0" smtClean="0"/>
              <a:t>doesn’t know, for example, that this incarnation of Bernoulli’s equation,  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qz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0.00256 * V**2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/>
              <a:t>only has valid meaning as a wind pressure in Lb</a:t>
            </a:r>
            <a:r>
              <a:rPr lang="en-US" i="1" baseline="-25000" dirty="0" smtClean="0"/>
              <a:t>f</a:t>
            </a:r>
            <a:r>
              <a:rPr lang="en-US" dirty="0" smtClean="0"/>
              <a:t>/ft</a:t>
            </a:r>
            <a:r>
              <a:rPr lang="en-US" baseline="30000" dirty="0" smtClean="0"/>
              <a:t>2</a:t>
            </a:r>
            <a:r>
              <a:rPr lang="en-US" dirty="0" smtClean="0"/>
              <a:t> if the numerical value provided for V is in mph!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Various solutions have been proposed and committees convened to develop implementations for different languages.  Also, many libraries have been developed (e.g., C++ has </a:t>
            </a:r>
            <a:r>
              <a:rPr lang="en-US" dirty="0" err="1" smtClean="0"/>
              <a:t>Boost.Units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My interest started when I was programming in C++.  In </a:t>
            </a:r>
            <a:r>
              <a:rPr lang="en-US" u="sng" dirty="0" smtClean="0"/>
              <a:t>Scientific and Engineering C++</a:t>
            </a:r>
            <a:r>
              <a:rPr lang="en-US" dirty="0" smtClean="0"/>
              <a:t> by Barton and </a:t>
            </a:r>
            <a:r>
              <a:rPr lang="en-US" dirty="0" err="1" smtClean="0"/>
              <a:t>Nackman</a:t>
            </a:r>
            <a:r>
              <a:rPr lang="en-US" dirty="0" smtClean="0"/>
              <a:t>, a solution is presented that uses C++ templates.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Several years ago, I implemented a solution in C#.</a:t>
            </a:r>
          </a:p>
        </p:txBody>
      </p:sp>
    </p:spTree>
    <p:extLst>
      <p:ext uri="{BB962C8B-B14F-4D97-AF65-F5344CB8AC3E}">
        <p14:creationId xmlns:p14="http://schemas.microsoft.com/office/powerpoint/2010/main" val="13645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 </a:t>
            </a:r>
            <a:r>
              <a:rPr lang="en-US" sz="36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(from Wikipedia)</a:t>
            </a:r>
            <a:endParaRPr lang="en-US" sz="36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>
                <a:solidFill>
                  <a:schemeClr val="accent6"/>
                </a:solidFill>
              </a:rPr>
              <a:t>physical quantity </a:t>
            </a:r>
            <a:r>
              <a:rPr lang="en-US" dirty="0"/>
              <a:t>(or "physical magnitude") is a physical property of a phenomenon, body, or substance, that can be quantified by </a:t>
            </a:r>
            <a:r>
              <a:rPr lang="en-US" dirty="0" smtClean="0"/>
              <a:t>measurement.</a:t>
            </a:r>
          </a:p>
          <a:p>
            <a:pPr>
              <a:lnSpc>
                <a:spcPct val="120000"/>
              </a:lnSpc>
            </a:pPr>
            <a:r>
              <a:rPr lang="en-US" dirty="0"/>
              <a:t>By convention, physical quantities are organized in a </a:t>
            </a:r>
            <a:r>
              <a:rPr lang="en-US" dirty="0">
                <a:solidFill>
                  <a:schemeClr val="accent6"/>
                </a:solidFill>
              </a:rPr>
              <a:t>dimensional system</a:t>
            </a:r>
            <a:r>
              <a:rPr lang="en-US" dirty="0"/>
              <a:t> built upon </a:t>
            </a:r>
            <a:r>
              <a:rPr lang="en-US" dirty="0">
                <a:solidFill>
                  <a:schemeClr val="accent6"/>
                </a:solidFill>
              </a:rPr>
              <a:t>base quantities</a:t>
            </a:r>
            <a:r>
              <a:rPr lang="en-US" dirty="0"/>
              <a:t>, each of which is regarded as having its own dimension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most well known system is the </a:t>
            </a:r>
            <a:r>
              <a:rPr lang="en-US" dirty="0" smtClean="0">
                <a:solidFill>
                  <a:schemeClr val="accent6"/>
                </a:solidFill>
              </a:rPr>
              <a:t>International System of Units (SI)</a:t>
            </a:r>
            <a:r>
              <a:rPr lang="en-US" dirty="0" smtClean="0"/>
              <a:t>.  </a:t>
            </a:r>
            <a:br>
              <a:rPr lang="en-US" dirty="0" smtClean="0"/>
            </a:br>
            <a:r>
              <a:rPr lang="en-US" dirty="0" smtClean="0"/>
              <a:t>There are many others: (e.g., </a:t>
            </a:r>
            <a:r>
              <a:rPr lang="en-US" dirty="0" smtClean="0">
                <a:solidFill>
                  <a:schemeClr val="accent6"/>
                </a:solidFill>
              </a:rPr>
              <a:t>US Customary Units, Imperial Units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SI defines </a:t>
            </a:r>
            <a:r>
              <a:rPr lang="en-US" dirty="0" smtClean="0">
                <a:solidFill>
                  <a:schemeClr val="accent6"/>
                </a:solidFill>
              </a:rPr>
              <a:t>seven fundamental physical quantities </a:t>
            </a:r>
            <a:r>
              <a:rPr lang="en-US" dirty="0" smtClean="0"/>
              <a:t>– Length, Time, Mass, Temperature, Electrical Current, Amount of Substance, and Luminous Intensity. 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Each of these quantities has a corresponding </a:t>
            </a:r>
            <a:r>
              <a:rPr lang="en-US" dirty="0" smtClean="0">
                <a:solidFill>
                  <a:schemeClr val="accent6"/>
                </a:solidFill>
              </a:rPr>
              <a:t>fundamental unit</a:t>
            </a:r>
            <a:r>
              <a:rPr lang="en-US" dirty="0" smtClean="0"/>
              <a:t> – meter, second, kilogram, kelvin, ampere, </a:t>
            </a:r>
            <a:r>
              <a:rPr lang="en-US" dirty="0" err="1" smtClean="0"/>
              <a:t>mol</a:t>
            </a:r>
            <a:r>
              <a:rPr lang="en-US" dirty="0" smtClean="0"/>
              <a:t>, candela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6"/>
                </a:solidFill>
              </a:rPr>
              <a:t>Derived quantities </a:t>
            </a:r>
            <a:r>
              <a:rPr lang="en-US" dirty="0" smtClean="0"/>
              <a:t>are defined in terms of the fundamental quantities and can also have corresponding units.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F#’s Approach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F#’s </a:t>
            </a:r>
            <a:r>
              <a:rPr lang="en-US" dirty="0" smtClean="0"/>
              <a:t>Units of Measure implementation extends the language’s type system and is based </a:t>
            </a:r>
            <a:r>
              <a:rPr lang="en-US" dirty="0"/>
              <a:t>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</a:rPr>
              <a:t>Andrew </a:t>
            </a:r>
            <a:r>
              <a:rPr lang="en-US" dirty="0">
                <a:solidFill>
                  <a:schemeClr val="accent6"/>
                </a:solidFill>
              </a:rPr>
              <a:t>Kennedy’s</a:t>
            </a:r>
            <a:r>
              <a:rPr lang="en-US" dirty="0"/>
              <a:t> Ph.D. research. </a:t>
            </a:r>
            <a:r>
              <a:rPr lang="en-US" dirty="0" smtClean="0"/>
              <a:t>Andrew </a:t>
            </a:r>
            <a:r>
              <a:rPr lang="en-US" dirty="0"/>
              <a:t>works for </a:t>
            </a:r>
            <a:r>
              <a:rPr lang="en-US" dirty="0" smtClean="0"/>
              <a:t>Microsoft </a:t>
            </a:r>
            <a:r>
              <a:rPr lang="en-US" dirty="0"/>
              <a:t>Research, Cambridge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F#’s implementation doesn’t make any assumptions about the </a:t>
            </a:r>
            <a:r>
              <a:rPr lang="en-US" dirty="0" smtClean="0">
                <a:solidFill>
                  <a:schemeClr val="accent6"/>
                </a:solidFill>
              </a:rPr>
              <a:t>“system” </a:t>
            </a:r>
            <a:r>
              <a:rPr lang="en-US" dirty="0" smtClean="0"/>
              <a:t>of units you are using.  </a:t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</a:rPr>
              <a:t>It allows/requires you to create your own system!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F# doesn’t really know or care about a quantity’s </a:t>
            </a:r>
            <a:r>
              <a:rPr lang="en-US" dirty="0" smtClean="0">
                <a:solidFill>
                  <a:schemeClr val="accent6"/>
                </a:solidFill>
              </a:rPr>
              <a:t>dimensionality</a:t>
            </a:r>
            <a:r>
              <a:rPr lang="en-US" dirty="0" smtClean="0"/>
              <a:t>, only its </a:t>
            </a:r>
            <a:r>
              <a:rPr lang="en-US" dirty="0" smtClean="0">
                <a:solidFill>
                  <a:schemeClr val="accent6"/>
                </a:solidFill>
              </a:rPr>
              <a:t>units</a:t>
            </a:r>
            <a:r>
              <a:rPr lang="en-US" dirty="0" smtClean="0"/>
              <a:t>.  </a:t>
            </a:r>
            <a:br>
              <a:rPr lang="en-US" dirty="0" smtClean="0"/>
            </a:br>
            <a:r>
              <a:rPr lang="en-US" dirty="0" smtClean="0"/>
              <a:t>They’re essentially regarded as the same thing as there is no distinction.  </a:t>
            </a:r>
            <a:br>
              <a:rPr lang="en-US" dirty="0" smtClean="0"/>
            </a:br>
            <a:r>
              <a:rPr lang="en-US" dirty="0" smtClean="0"/>
              <a:t>Each unique </a:t>
            </a:r>
            <a:r>
              <a:rPr lang="en-US" i="1" dirty="0" smtClean="0"/>
              <a:t>atomic</a:t>
            </a:r>
            <a:r>
              <a:rPr lang="en-US" dirty="0" smtClean="0"/>
              <a:t> unit name behaves like a dimension.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F# automatically infers and assigns </a:t>
            </a:r>
            <a:r>
              <a:rPr lang="en-US" dirty="0" smtClean="0">
                <a:solidFill>
                  <a:schemeClr val="accent6"/>
                </a:solidFill>
              </a:rPr>
              <a:t>NEW</a:t>
            </a:r>
            <a:r>
              <a:rPr lang="en-US" dirty="0" smtClean="0"/>
              <a:t> unit types when expressions with existing unit types are </a:t>
            </a:r>
            <a:r>
              <a:rPr lang="en-US" dirty="0" smtClean="0">
                <a:solidFill>
                  <a:schemeClr val="accent6"/>
                </a:solidFill>
              </a:rPr>
              <a:t>composed</a:t>
            </a:r>
            <a:r>
              <a:rPr lang="en-US" dirty="0" smtClean="0"/>
              <a:t> according to specific algebraic rules that most 7</a:t>
            </a:r>
            <a:r>
              <a:rPr lang="en-US" baseline="30000" dirty="0" smtClean="0"/>
              <a:t>th</a:t>
            </a:r>
            <a:r>
              <a:rPr lang="en-US" dirty="0" smtClean="0"/>
              <a:t> graders understand (rules of Abelian Groups for the Math Geeks).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Unit types are used for confirming type usage consistency at </a:t>
            </a:r>
            <a:r>
              <a:rPr lang="en-US" dirty="0" smtClean="0">
                <a:solidFill>
                  <a:schemeClr val="accent6"/>
                </a:solidFill>
              </a:rPr>
              <a:t>compile</a:t>
            </a:r>
            <a:r>
              <a:rPr lang="en-US" dirty="0" smtClean="0"/>
              <a:t> time.  They are completely erased in the executable code; therefore, </a:t>
            </a:r>
            <a:r>
              <a:rPr lang="en-US" dirty="0" smtClean="0">
                <a:solidFill>
                  <a:schemeClr val="accent6"/>
                </a:solidFill>
              </a:rPr>
              <a:t>no performance implication!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2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Measure Definition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5245679" cy="3766185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[&lt;</a:t>
            </a:r>
            <a:r>
              <a:rPr lang="en-US" sz="3200" dirty="0">
                <a:solidFill>
                  <a:schemeClr val="accent6"/>
                </a:solidFill>
              </a:rPr>
              <a:t>Measure&gt;] type </a:t>
            </a:r>
            <a:r>
              <a:rPr lang="en-US" sz="3200" i="1" dirty="0">
                <a:solidFill>
                  <a:schemeClr val="accent6"/>
                </a:solidFill>
              </a:rPr>
              <a:t>unit-name [ = measure </a:t>
            </a:r>
            <a:r>
              <a:rPr lang="en-US" sz="3200" i="1" dirty="0" smtClean="0">
                <a:solidFill>
                  <a:schemeClr val="accent6"/>
                </a:solidFill>
              </a:rPr>
              <a:t>]</a:t>
            </a:r>
          </a:p>
          <a:p>
            <a:pPr defTabSz="274320">
              <a:lnSpc>
                <a:spcPct val="120000"/>
              </a:lnSpc>
            </a:pPr>
            <a:r>
              <a:rPr lang="en-US" dirty="0" smtClean="0"/>
              <a:t>measure → </a:t>
            </a:r>
            <a:br>
              <a:rPr lang="en-US" dirty="0" smtClean="0"/>
            </a:br>
            <a:r>
              <a:rPr lang="en-US" dirty="0" smtClean="0"/>
              <a:t>		unit-name</a:t>
            </a:r>
            <a:br>
              <a:rPr lang="en-US" dirty="0" smtClean="0"/>
            </a:br>
            <a:r>
              <a:rPr lang="en-US" dirty="0"/>
              <a:t>	|	1				</a:t>
            </a:r>
            <a:r>
              <a:rPr lang="en-US" dirty="0" smtClean="0">
                <a:solidFill>
                  <a:schemeClr val="accent2"/>
                </a:solidFill>
              </a:rPr>
              <a:t>// dimensionless,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usually used to invert (1/m)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>
                <a:solidFill>
                  <a:schemeClr val="accent2"/>
                </a:solidFill>
              </a:rPr>
              <a:t>	</a:t>
            </a:r>
            <a:r>
              <a:rPr lang="en-US" dirty="0" smtClean="0"/>
              <a:t>| 	measure ‘*’ </a:t>
            </a:r>
            <a:r>
              <a:rPr lang="en-US" dirty="0"/>
              <a:t>measure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| 	measure ‘/’ </a:t>
            </a:r>
            <a:r>
              <a:rPr lang="en-US" dirty="0"/>
              <a:t>measure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| 	measure ‘^’ integer		</a:t>
            </a:r>
            <a:r>
              <a:rPr lang="en-US" dirty="0" smtClean="0">
                <a:solidFill>
                  <a:schemeClr val="accent2"/>
                </a:solidFill>
              </a:rPr>
              <a:t>//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integer can be negative</a:t>
            </a:r>
            <a:br>
              <a:rPr lang="en-US" i="1" dirty="0" smtClean="0">
                <a:solidFill>
                  <a:schemeClr val="accent2"/>
                </a:solidFill>
              </a:rPr>
            </a:br>
            <a:r>
              <a:rPr lang="en-US" dirty="0"/>
              <a:t>	| 	measure ‘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⌴</a:t>
            </a:r>
            <a:r>
              <a:rPr lang="en-US" dirty="0"/>
              <a:t>‘ measure	</a:t>
            </a:r>
            <a:r>
              <a:rPr lang="en-US" dirty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 here</a:t>
            </a:r>
            <a:r>
              <a:rPr lang="en-US" i="1">
                <a:solidFill>
                  <a:schemeClr val="accent2"/>
                </a:solidFill>
              </a:rPr>
              <a:t>, </a:t>
            </a:r>
            <a:r>
              <a:rPr lang="en-US" i="1" smtClean="0">
                <a:solidFill>
                  <a:schemeClr val="accent2"/>
                </a:solidFill>
              </a:rPr>
              <a:t>right measure </a:t>
            </a:r>
            <a:r>
              <a:rPr lang="en-US" i="1" dirty="0">
                <a:solidFill>
                  <a:schemeClr val="accent2"/>
                </a:solidFill>
              </a:rPr>
              <a:t>can’t be in </a:t>
            </a:r>
            <a:r>
              <a:rPr lang="en-US" i="1" dirty="0" err="1">
                <a:solidFill>
                  <a:schemeClr val="accent2"/>
                </a:solidFill>
              </a:rPr>
              <a:t>parens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	| </a:t>
            </a:r>
            <a:r>
              <a:rPr lang="en-US" dirty="0" smtClean="0"/>
              <a:t>	‘(‘ measure ‘)’</a:t>
            </a:r>
          </a:p>
          <a:p>
            <a:pPr lvl="1">
              <a:lnSpc>
                <a:spcPct val="120000"/>
              </a:lnSpc>
            </a:pPr>
            <a:r>
              <a:rPr lang="en-US" i="1" dirty="0" smtClean="0">
                <a:solidFill>
                  <a:schemeClr val="accent2"/>
                </a:solidFill>
              </a:rPr>
              <a:t/>
            </a:r>
            <a:br>
              <a:rPr lang="en-US" i="1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[&lt;Measure&gt;] type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kg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Measure&gt;] type N = kg m / s^2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Measure&gt;] type Nm = m * kg / 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[&lt;Measure&gt;] type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Nm2 = N m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[&lt;Measure&gt;] type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Hz = 1 / 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26643" y="2011680"/>
            <a:ext cx="5472364" cy="3766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 smtClean="0"/>
              <a:t>The expression for </a:t>
            </a:r>
            <a:r>
              <a:rPr lang="en-US" i="1" dirty="0" smtClean="0"/>
              <a:t>measure</a:t>
            </a:r>
            <a:r>
              <a:rPr lang="en-US" dirty="0" smtClean="0"/>
              <a:t> is normalized using standard algebraic rules for product, quotient, and exponent simplifications.  </a:t>
            </a:r>
          </a:p>
          <a:p>
            <a:pPr>
              <a:lnSpc>
                <a:spcPct val="120000"/>
              </a:lnSpc>
            </a:pPr>
            <a:r>
              <a:rPr lang="en-US" dirty="0"/>
              <a:t>unit-names </a:t>
            </a:r>
            <a:r>
              <a:rPr lang="en-US" dirty="0" smtClean="0"/>
              <a:t>with positive and negative exponents are grouped separately (numerator, denominator),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unit-names are ordered alphabetically in the numerator and denominator. 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When previously defined unit-names are used, they are NOT expanded into their definitions (for display purposes); however, type consistency checking still works correctly as if they were.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‘ ‘ (space) and ‘*’ both combine (multiply) units, but have slightly different semantics when they appear in an expression following ‘/’.  Also, space must only combine names (possibly raised to integer powers), not more complex or parenthesized expressions.</a:t>
            </a:r>
          </a:p>
          <a:p>
            <a:pPr>
              <a:lnSpc>
                <a:spcPct val="120000"/>
              </a:lnSpc>
            </a:pPr>
            <a:r>
              <a:rPr lang="en-US" dirty="0"/>
              <a:t>Even though </a:t>
            </a:r>
            <a:r>
              <a:rPr lang="en-US" dirty="0" smtClean="0"/>
              <a:t>it’s </a:t>
            </a:r>
            <a:r>
              <a:rPr lang="en-US" dirty="0"/>
              <a:t>defined using the ‘type’ keyword, a unit of measure isn’t </a:t>
            </a:r>
            <a:r>
              <a:rPr lang="en-US" dirty="0" smtClean="0"/>
              <a:t>completely a type, </a:t>
            </a:r>
            <a:r>
              <a:rPr lang="en-US" i="1" dirty="0" smtClean="0"/>
              <a:t>yet</a:t>
            </a:r>
            <a:r>
              <a:rPr lang="en-US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261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Creation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Values actually can’t be instantiated with units of measure types defined as shown on the previous slide.  The unit of measure has to be </a:t>
            </a:r>
            <a:r>
              <a:rPr lang="en-US" i="1" dirty="0" smtClean="0"/>
              <a:t>combined</a:t>
            </a:r>
            <a:r>
              <a:rPr lang="en-US" dirty="0" smtClean="0"/>
              <a:t> with a numeric type.  Values can be created by juxtaposing a numeric literal with a unit expression enclosed in angle brackets.  There can’t be any space between them.  The resulting value’s type is the composite of the numeric type and the unit of measure.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let x = 5.0&lt;N&gt;</a:t>
            </a:r>
            <a:r>
              <a:rPr lang="en-US" dirty="0" smtClean="0">
                <a:solidFill>
                  <a:schemeClr val="accent6"/>
                </a:solidFill>
              </a:rPr>
              <a:t>		</a:t>
            </a:r>
            <a:r>
              <a:rPr lang="en-US" dirty="0" smtClean="0">
                <a:solidFill>
                  <a:schemeClr val="accent2"/>
                </a:solidFill>
              </a:rPr>
              <a:t>// x has type float&lt;N&gt;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 	</a:t>
            </a:r>
            <a:r>
              <a:rPr lang="en-US" dirty="0" smtClean="0">
                <a:solidFill>
                  <a:schemeClr val="tx1"/>
                </a:solidFill>
              </a:rPr>
              <a:t>let y = 6.5&lt;N/m&gt;</a:t>
            </a:r>
            <a:r>
              <a:rPr lang="en-US" dirty="0" smtClean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// y has type float&lt;N/m&gt;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let z = x * y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2"/>
                </a:solidFill>
              </a:rPr>
              <a:t>// z has new inferred type:   float&lt;N^2/m&gt;</a:t>
            </a:r>
          </a:p>
          <a:p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let w = x + y</a:t>
            </a:r>
            <a:r>
              <a:rPr lang="en-US" dirty="0" smtClean="0">
                <a:solidFill>
                  <a:schemeClr val="accent6"/>
                </a:solidFill>
              </a:rPr>
              <a:t>		</a:t>
            </a:r>
            <a:r>
              <a:rPr lang="en-US" dirty="0" smtClean="0">
                <a:solidFill>
                  <a:schemeClr val="accent2"/>
                </a:solidFill>
              </a:rPr>
              <a:t>// ERROR!! 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x and y must have (or be reducible to) the 				// same units</a:t>
            </a:r>
          </a:p>
        </p:txBody>
      </p:sp>
    </p:spTree>
    <p:extLst>
      <p:ext uri="{BB962C8B-B14F-4D97-AF65-F5344CB8AC3E}">
        <p14:creationId xmlns:p14="http://schemas.microsoft.com/office/powerpoint/2010/main" val="294888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51292" y="1862254"/>
            <a:ext cx="4413967" cy="439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Cantilever Beam</a:t>
            </a:r>
            <a:endParaRPr lang="en-US" dirty="0"/>
          </a:p>
        </p:txBody>
      </p:sp>
      <p:pic>
        <p:nvPicPr>
          <p:cNvPr id="4" name="Content Placeholder 3" descr="CantBeamPointLoad.sv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49" y="2259438"/>
            <a:ext cx="3333750" cy="34480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53283" y="1981268"/>
                <a:ext cx="2318717" cy="833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283" y="1981268"/>
                <a:ext cx="2318717" cy="8334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33770" y="3179399"/>
                <a:ext cx="6345043" cy="3184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P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 is the load (force) on the end of the beam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(</a:t>
                </a:r>
                <a:r>
                  <a:rPr lang="en-US" i="1" spc="200" dirty="0" smtClean="0">
                    <a:solidFill>
                      <a:schemeClr val="accent6"/>
                    </a:solidFill>
                  </a:rPr>
                  <a:t>MLT</a:t>
                </a:r>
                <a:r>
                  <a:rPr lang="en-US" i="1" spc="200" baseline="30000" dirty="0" smtClean="0">
                    <a:solidFill>
                      <a:schemeClr val="accent6"/>
                    </a:solidFill>
                  </a:rPr>
                  <a:t>-2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)</a:t>
                </a:r>
              </a:p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L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 is the length of the beam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(</a:t>
                </a:r>
                <a:r>
                  <a:rPr lang="en-US" i="1" spc="200" dirty="0" smtClean="0">
                    <a:solidFill>
                      <a:schemeClr val="accent6"/>
                    </a:solidFill>
                  </a:rPr>
                  <a:t>L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)</a:t>
                </a:r>
              </a:p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E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 is called the Modulus of Elasticity, or, Young’s Modulus.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It is a property of the material and </a:t>
                </a:r>
                <a:br>
                  <a:rPr lang="en-US" dirty="0" smtClean="0">
                    <a:solidFill>
                      <a:schemeClr val="accent1"/>
                    </a:solidFill>
                  </a:rPr>
                </a:br>
                <a:r>
                  <a:rPr lang="en-US" dirty="0" smtClean="0">
                    <a:solidFill>
                      <a:schemeClr val="accent1"/>
                    </a:solidFill>
                  </a:rPr>
                  <a:t>	has units of Force / Area, or Stress </a:t>
                </a:r>
                <a:r>
                  <a:rPr lang="en-US" dirty="0">
                    <a:solidFill>
                      <a:schemeClr val="accent6"/>
                    </a:solidFill>
                  </a:rPr>
                  <a:t>(</a:t>
                </a:r>
                <a:r>
                  <a:rPr lang="en-US" i="1" spc="200" dirty="0" smtClean="0">
                    <a:solidFill>
                      <a:schemeClr val="accent6"/>
                    </a:solidFill>
                  </a:rPr>
                  <a:t>ML</a:t>
                </a:r>
                <a:r>
                  <a:rPr lang="en-US" i="1" spc="200" baseline="30000" dirty="0" smtClean="0">
                    <a:solidFill>
                      <a:schemeClr val="accent6"/>
                    </a:solidFill>
                  </a:rPr>
                  <a:t>-1</a:t>
                </a:r>
                <a:r>
                  <a:rPr lang="en-US" i="1" spc="200" dirty="0" smtClean="0">
                    <a:solidFill>
                      <a:schemeClr val="accent6"/>
                    </a:solidFill>
                  </a:rPr>
                  <a:t>T</a:t>
                </a:r>
                <a:r>
                  <a:rPr lang="en-US" i="1" spc="200" baseline="30000" dirty="0" smtClean="0">
                    <a:solidFill>
                      <a:schemeClr val="accent6"/>
                    </a:solidFill>
                  </a:rPr>
                  <a:t>-2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)</a:t>
                </a:r>
              </a:p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 is the Moment of Inertia of the cross-sectional area of the beam.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It has units of length</a:t>
                </a:r>
                <a:r>
                  <a:rPr lang="en-US" baseline="30000" dirty="0" smtClean="0">
                    <a:solidFill>
                      <a:schemeClr val="accent1"/>
                    </a:solidFill>
                  </a:rPr>
                  <a:t>4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(</a:t>
                </a:r>
                <a:r>
                  <a:rPr lang="en-US" i="1" spc="200" dirty="0" smtClean="0">
                    <a:solidFill>
                      <a:schemeClr val="accent6"/>
                    </a:solidFill>
                  </a:rPr>
                  <a:t>L</a:t>
                </a:r>
                <a:r>
                  <a:rPr lang="en-US" i="1" spc="200" baseline="30000" dirty="0" smtClean="0">
                    <a:solidFill>
                      <a:schemeClr val="accent6"/>
                    </a:solidFill>
                  </a:rPr>
                  <a:t>4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)</a:t>
                </a:r>
              </a:p>
              <a:p>
                <a:endParaRPr lang="en-US" baseline="300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baseline="300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is the maximum deflection at the end of the beam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i="1" spc="200" dirty="0">
                    <a:solidFill>
                      <a:schemeClr val="accent1"/>
                    </a:solidFill>
                  </a:rPr>
                  <a:t>L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)</a:t>
                </a:r>
              </a:p>
              <a:p>
                <a:endParaRPr lang="en-US" baseline="30000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baseline="30000" dirty="0" smtClean="0">
                    <a:solidFill>
                      <a:schemeClr val="accent1"/>
                    </a:solidFill>
                  </a:rPr>
                  <a:t>	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pc="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MLT</m:t>
                        </m:r>
                        <m:r>
                          <m:rPr>
                            <m:nor/>
                          </m:rPr>
                          <a:rPr lang="en-US" spc="200" baseline="30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(</m:t>
                        </m:r>
                        <m:r>
                          <m:rPr>
                            <m:nor/>
                          </m:rPr>
                          <a:rPr lang="en-US" spc="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pc="200" baseline="30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pc="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ML</m:t>
                        </m:r>
                        <m:r>
                          <m:rPr>
                            <m:nor/>
                          </m:rPr>
                          <a:rPr lang="en-US" spc="200" baseline="30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pc="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pc="200" baseline="30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(</m:t>
                        </m:r>
                        <m:r>
                          <m:rPr>
                            <m:nor/>
                          </m:rPr>
                          <a:rPr lang="en-US" spc="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pc="200" baseline="30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pc="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endParaRPr lang="en-US" baseline="30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70" y="3179399"/>
                <a:ext cx="6345043" cy="3184141"/>
              </a:xfrm>
              <a:prstGeom prst="rect">
                <a:avLst/>
              </a:prstGeom>
              <a:blipFill rotWithShape="0">
                <a:blip r:embed="rId5"/>
                <a:stretch>
                  <a:fillRect l="-768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87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Advantages over F# Approach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Based on </a:t>
            </a:r>
            <a:r>
              <a:rPr lang="en-US" dirty="0">
                <a:solidFill>
                  <a:schemeClr val="accent3"/>
                </a:solidFill>
              </a:rPr>
              <a:t>Dimensions</a:t>
            </a:r>
            <a:r>
              <a:rPr lang="en-US" dirty="0"/>
              <a:t> instead of </a:t>
            </a:r>
            <a:r>
              <a:rPr lang="en-US" dirty="0" smtClean="0"/>
              <a:t>Units.</a:t>
            </a:r>
            <a:endParaRPr lang="en-US" dirty="0"/>
          </a:p>
          <a:p>
            <a:r>
              <a:rPr lang="en-US" dirty="0"/>
              <a:t>Allows quantities of consistent </a:t>
            </a:r>
            <a:r>
              <a:rPr lang="en-US" i="1" dirty="0"/>
              <a:t>dimensionality</a:t>
            </a:r>
            <a:r>
              <a:rPr lang="en-US" dirty="0"/>
              <a:t> to be added and </a:t>
            </a:r>
            <a:r>
              <a:rPr lang="en-US" dirty="0" smtClean="0"/>
              <a:t>subtracted, even if they are defined with different units (e.g., feet and meters).</a:t>
            </a:r>
            <a:endParaRPr lang="en-US" dirty="0"/>
          </a:p>
          <a:p>
            <a:r>
              <a:rPr lang="en-US" dirty="0" smtClean="0"/>
              <a:t>Conversion </a:t>
            </a:r>
            <a:r>
              <a:rPr lang="en-US" dirty="0"/>
              <a:t>between </a:t>
            </a:r>
            <a:r>
              <a:rPr lang="en-US" dirty="0" smtClean="0"/>
              <a:t>dimensionally consistent </a:t>
            </a:r>
            <a:r>
              <a:rPr lang="en-US" dirty="0"/>
              <a:t>units is </a:t>
            </a:r>
            <a:r>
              <a:rPr lang="en-US" dirty="0" smtClean="0"/>
              <a:t>very easy.  Creation of scaled units is easy.  </a:t>
            </a:r>
            <a:r>
              <a:rPr lang="en-US" dirty="0">
                <a:solidFill>
                  <a:schemeClr val="accent3"/>
                </a:solidFill>
              </a:rPr>
              <a:t>F# requires explicit conversion functions.</a:t>
            </a:r>
          </a:p>
          <a:p>
            <a:r>
              <a:rPr lang="en-US" dirty="0" smtClean="0"/>
              <a:t>Can be implemented and/or used in other languages.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Disadvantages vs. F</a:t>
            </a:r>
            <a:r>
              <a:rPr lang="en-US" dirty="0">
                <a:solidFill>
                  <a:srgbClr val="FF0000"/>
                </a:solidFill>
              </a:rPr>
              <a:t># Approach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Consistency checks have to be made at </a:t>
            </a:r>
            <a:r>
              <a:rPr lang="en-US" sz="2000" dirty="0" smtClean="0">
                <a:solidFill>
                  <a:schemeClr val="accent3"/>
                </a:solidFill>
              </a:rPr>
              <a:t>runtime</a:t>
            </a:r>
            <a:r>
              <a:rPr lang="en-US" sz="2000" dirty="0" smtClean="0"/>
              <a:t> - slower.</a:t>
            </a:r>
          </a:p>
          <a:p>
            <a:r>
              <a:rPr lang="en-US" sz="2000" dirty="0" smtClean="0"/>
              <a:t>Dimensional information has to be stored in the value - more memory required (about double)</a:t>
            </a:r>
          </a:p>
          <a:p>
            <a:r>
              <a:rPr lang="en-US" sz="2000" dirty="0" smtClean="0"/>
              <a:t>F# completely removes the unit information from the runtime code, so no space or time penalty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Intellisense</a:t>
            </a:r>
            <a:r>
              <a:rPr lang="en-US" sz="2000" dirty="0" smtClean="0"/>
              <a:t> only knows about </a:t>
            </a:r>
            <a:r>
              <a:rPr lang="en-US" sz="2000" smtClean="0"/>
              <a:t>“Quantity”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143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Andrew Kennedy’s Blog</a:t>
            </a:r>
            <a:br>
              <a:rPr lang="en-US" dirty="0"/>
            </a:br>
            <a:r>
              <a:rPr lang="en-US" dirty="0">
                <a:hlinkClick r:id="rId2"/>
              </a:rPr>
              <a:t>http://research.microsoft.com/en-us/um/people/akenn/units/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MSDN </a:t>
            </a:r>
            <a:r>
              <a:rPr lang="en-US" dirty="0"/>
              <a:t>Units of Measure page 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msdn.microsoft.com/en-us/library/dd233243.aspx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F# Specification Document – Chapter 9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http://research.microsoft.com/en-us/um/cambridge/projects/fsharp/manual/spec.pdf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BOOST Units Documentation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5"/>
              </a:rPr>
              <a:t>http://www.boost.org/doc/libs/1_55_0/doc/html/boost_units.html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Wikipedia Articles – International System of Units, Physical Quantities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http://en.wikipedia.org/wiki/International_System_of_Units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7"/>
              </a:rPr>
              <a:t>http://en.wikipedia.org/wiki/Physical_quantity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752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4977</TotalTime>
  <Words>583</Words>
  <Application>Microsoft Office PowerPoint</Application>
  <PresentationFormat>Widescreen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Metropolitan</vt:lpstr>
      <vt:lpstr>F# Units of Measure</vt:lpstr>
      <vt:lpstr>Background and Motivation</vt:lpstr>
      <vt:lpstr>Some Definitions (from Wikipedia)</vt:lpstr>
      <vt:lpstr>F#’s Approach </vt:lpstr>
      <vt:lpstr>Unit of Measure Definition Syntax</vt:lpstr>
      <vt:lpstr>Value Creation Syntax</vt:lpstr>
      <vt:lpstr>Example – Cantilever Beam</vt:lpstr>
      <vt:lpstr>Alternate Approach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Units of Measure</dc:title>
  <dc:creator>Kevin Carroll</dc:creator>
  <cp:lastModifiedBy>Kevin Carroll</cp:lastModifiedBy>
  <cp:revision>101</cp:revision>
  <dcterms:created xsi:type="dcterms:W3CDTF">2014-02-11T21:42:20Z</dcterms:created>
  <dcterms:modified xsi:type="dcterms:W3CDTF">2014-03-25T11:55:03Z</dcterms:modified>
</cp:coreProperties>
</file>