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265" r:id="rId3"/>
    <p:sldId id="323" r:id="rId4"/>
    <p:sldId id="326" r:id="rId5"/>
    <p:sldId id="330" r:id="rId6"/>
    <p:sldId id="356" r:id="rId7"/>
    <p:sldId id="332" r:id="rId8"/>
    <p:sldId id="321" r:id="rId9"/>
    <p:sldId id="325" r:id="rId10"/>
    <p:sldId id="335" r:id="rId11"/>
    <p:sldId id="334" r:id="rId12"/>
    <p:sldId id="336" r:id="rId13"/>
    <p:sldId id="317" r:id="rId14"/>
    <p:sldId id="354" r:id="rId15"/>
    <p:sldId id="329" r:id="rId16"/>
    <p:sldId id="352" r:id="rId17"/>
    <p:sldId id="339" r:id="rId18"/>
    <p:sldId id="340" r:id="rId19"/>
    <p:sldId id="341" r:id="rId20"/>
    <p:sldId id="342" r:id="rId21"/>
    <p:sldId id="343" r:id="rId22"/>
    <p:sldId id="328" r:id="rId23"/>
    <p:sldId id="355" r:id="rId24"/>
    <p:sldId id="322" r:id="rId25"/>
    <p:sldId id="346" r:id="rId26"/>
    <p:sldId id="353" r:id="rId27"/>
    <p:sldId id="350" r:id="rId28"/>
    <p:sldId id="349" r:id="rId29"/>
    <p:sldId id="347" r:id="rId30"/>
    <p:sldId id="348" r:id="rId31"/>
    <p:sldId id="351" r:id="rId32"/>
    <p:sldId id="324" r:id="rId33"/>
    <p:sldId id="327" r:id="rId34"/>
    <p:sldId id="333" r:id="rId35"/>
    <p:sldId id="331" r:id="rId36"/>
  </p:sldIdLst>
  <p:sldSz cx="12188825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456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7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6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2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33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85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47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6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4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62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20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3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0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1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0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5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9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9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4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12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7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2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458198" cy="2895600"/>
          </a:xfrm>
        </p:spPr>
        <p:txBody>
          <a:bodyPr/>
          <a:lstStyle/>
          <a:p>
            <a:r>
              <a:rPr lang="en-US" dirty="0" err="1"/>
              <a:t>Rossman</a:t>
            </a:r>
            <a:r>
              <a:rPr lang="en-US"/>
              <a:t> </a:t>
            </a:r>
            <a:r>
              <a:rPr lang="en-US" smtClean="0"/>
              <a:t>Project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400" dirty="0"/>
              <a:t>Team Awesome Incredible: </a:t>
            </a:r>
          </a:p>
          <a:p>
            <a:r>
              <a:rPr lang="it-IT" dirty="0"/>
              <a:t>Avinash Kamath, Kyle bartsch, prateek bhadsavle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/>
          <a:lstStyle/>
          <a:p>
            <a:r>
              <a:rPr lang="en-US" dirty="0"/>
              <a:t>Competition Open Date &amp; Weeks since: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From the calendar data frame the following were extracted:</a:t>
            </a:r>
          </a:p>
          <a:p>
            <a:r>
              <a:rPr lang="en-US" sz="2800" dirty="0">
                <a:latin typeface="Corbel" charset="0"/>
              </a:rPr>
              <a:t>CompetitionOpenDate = </a:t>
            </a:r>
            <a:r>
              <a:rPr lang="en-US" sz="2800" dirty="0"/>
              <a:t>CompetitionOpenSinceMonth + CompetitionOpenSinceYear  </a:t>
            </a:r>
            <a:r>
              <a:rPr lang="en-US" sz="2000" dirty="0"/>
              <a:t>(1st day of month in that year)</a:t>
            </a:r>
          </a:p>
          <a:p>
            <a:endParaRPr lang="en-US" sz="2800" dirty="0"/>
          </a:p>
          <a:p>
            <a:r>
              <a:rPr lang="en-US" sz="2800" dirty="0"/>
              <a:t>WeeksSinceCompOpened = Sale Date – Competition Open Date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/>
          <a:lstStyle/>
          <a:p>
            <a:r>
              <a:rPr lang="en-US" dirty="0"/>
              <a:t>Promo 2 start date and validity for a sale date: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From the calendar data frame the following were extracted:</a:t>
            </a:r>
          </a:p>
          <a:p>
            <a:r>
              <a:rPr lang="en-US" sz="2800" dirty="0"/>
              <a:t>Promo2StartDate  = Promo2SinceWeek + Promo2SinceYear </a:t>
            </a:r>
            <a:r>
              <a:rPr lang="en-US" sz="1800" dirty="0"/>
              <a:t>(Monday of that week of that year)</a:t>
            </a:r>
          </a:p>
          <a:p>
            <a:endParaRPr lang="en-US" sz="2800" dirty="0"/>
          </a:p>
          <a:p>
            <a:r>
              <a:rPr lang="en-US" sz="2800" dirty="0"/>
              <a:t>Promo2 Valid = 1 , If:</a:t>
            </a:r>
          </a:p>
          <a:p>
            <a:pPr lvl="2"/>
            <a:r>
              <a:rPr lang="en-US" sz="2200" dirty="0"/>
              <a:t>Sale Date &gt; </a:t>
            </a:r>
            <a:r>
              <a:rPr lang="en-US" sz="2200" dirty="0" err="1"/>
              <a:t>Promo2StartDate</a:t>
            </a:r>
            <a:endParaRPr lang="en-US" sz="2200" dirty="0"/>
          </a:p>
          <a:p>
            <a:pPr lvl="3"/>
            <a:r>
              <a:rPr lang="en-US" sz="2000" dirty="0"/>
              <a:t>&amp;</a:t>
            </a:r>
          </a:p>
          <a:p>
            <a:pPr lvl="2"/>
            <a:r>
              <a:rPr lang="en-US" sz="2200" dirty="0"/>
              <a:t>If the sale month = one of the </a:t>
            </a:r>
            <a:r>
              <a:rPr lang="en-US" sz="2200" dirty="0" err="1"/>
              <a:t>promointerval</a:t>
            </a:r>
            <a:r>
              <a:rPr lang="en-US" sz="2200" dirty="0"/>
              <a:t> month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80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244475"/>
            <a:ext cx="5485282" cy="1163894"/>
          </a:xfrm>
        </p:spPr>
        <p:txBody>
          <a:bodyPr/>
          <a:lstStyle/>
          <a:p>
            <a:r>
              <a:rPr lang="en-US" dirty="0">
                <a:latin typeface="Corbel" charset="0"/>
              </a:rPr>
              <a:t>Univariate EDA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69" y="60061"/>
            <a:ext cx="8693150" cy="888864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402040"/>
            <a:ext cx="8686800" cy="461776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977" y="666478"/>
            <a:ext cx="5850018" cy="55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963" y="547688"/>
            <a:ext cx="6521184" cy="61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058665" cy="688646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1214" y="578424"/>
            <a:ext cx="8085735" cy="5442741"/>
          </a:xfrm>
        </p:spPr>
      </p:pic>
    </p:spTree>
    <p:extLst>
      <p:ext uri="{BB962C8B-B14F-4D97-AF65-F5344CB8AC3E}">
        <p14:creationId xmlns:p14="http://schemas.microsoft.com/office/powerpoint/2010/main" val="32589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058665" cy="688646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7361" y="725739"/>
            <a:ext cx="8097003" cy="5452815"/>
          </a:xfrm>
        </p:spPr>
      </p:pic>
    </p:spTree>
    <p:extLst>
      <p:ext uri="{BB962C8B-B14F-4D97-AF65-F5344CB8AC3E}">
        <p14:creationId xmlns:p14="http://schemas.microsoft.com/office/powerpoint/2010/main" val="30946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058665" cy="688646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9183" y="1290089"/>
            <a:ext cx="7748779" cy="5217491"/>
          </a:xfrm>
        </p:spPr>
      </p:pic>
    </p:spTree>
    <p:extLst>
      <p:ext uri="{BB962C8B-B14F-4D97-AF65-F5344CB8AC3E}">
        <p14:creationId xmlns:p14="http://schemas.microsoft.com/office/powerpoint/2010/main" val="1364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058665" cy="688646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2853438" y="535669"/>
            <a:ext cx="5814312" cy="6155644"/>
          </a:xfrm>
        </p:spPr>
      </p:pic>
    </p:spTree>
    <p:extLst>
      <p:ext uri="{BB962C8B-B14F-4D97-AF65-F5344CB8AC3E}">
        <p14:creationId xmlns:p14="http://schemas.microsoft.com/office/powerpoint/2010/main" val="266370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</p:spTree>
    <p:extLst>
      <p:ext uri="{BB962C8B-B14F-4D97-AF65-F5344CB8AC3E}">
        <p14:creationId xmlns:p14="http://schemas.microsoft.com/office/powerpoint/2010/main" val="8009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058665" cy="688646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22" y="900100"/>
            <a:ext cx="8138526" cy="54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EDA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340" y="106363"/>
            <a:ext cx="7940110" cy="880446"/>
          </a:xfrm>
        </p:spPr>
        <p:txBody>
          <a:bodyPr/>
          <a:lstStyle/>
          <a:p>
            <a:pPr algn="ctr"/>
            <a:r>
              <a:rPr lang="en-US" sz="3600" dirty="0"/>
              <a:t>Customer vs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ales_cu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43" y="1200150"/>
            <a:ext cx="821224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115" y="304800"/>
            <a:ext cx="9144001" cy="762000"/>
          </a:xfrm>
        </p:spPr>
        <p:txBody>
          <a:bodyPr/>
          <a:lstStyle/>
          <a:p>
            <a:pPr algn="ctr"/>
            <a:r>
              <a:rPr lang="en-US" dirty="0"/>
              <a:t>Sales vs. Total Customers/Store Type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295399"/>
            <a:ext cx="9296400" cy="5383848"/>
          </a:xfrm>
        </p:spPr>
      </p:pic>
    </p:spTree>
    <p:extLst>
      <p:ext uri="{BB962C8B-B14F-4D97-AF65-F5344CB8AC3E}">
        <p14:creationId xmlns:p14="http://schemas.microsoft.com/office/powerpoint/2010/main" val="3602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115" y="304800"/>
            <a:ext cx="9144001" cy="762000"/>
          </a:xfrm>
        </p:spPr>
        <p:txBody>
          <a:bodyPr/>
          <a:lstStyle/>
          <a:p>
            <a:pPr algn="ctr"/>
            <a:r>
              <a:rPr lang="en-US"/>
              <a:t>Sales vs Month</a:t>
            </a:r>
            <a:endParaRPr lang="en-US" dirty="0"/>
          </a:p>
        </p:txBody>
      </p:sp>
      <p:pic>
        <p:nvPicPr>
          <p:cNvPr id="5" name="Content Placeholder 4" descr="month sales.png"/>
          <p:cNvPicPr>
            <a:picLocks noGrp="1" noChangeAspect="1"/>
          </p:cNvPicPr>
          <p:nvPr>
            <p:ph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2079625" y="1169988"/>
            <a:ext cx="7862231" cy="5474938"/>
          </a:xfrm>
        </p:spPr>
      </p:pic>
    </p:spTree>
    <p:extLst>
      <p:ext uri="{BB962C8B-B14F-4D97-AF65-F5344CB8AC3E}">
        <p14:creationId xmlns:p14="http://schemas.microsoft.com/office/powerpoint/2010/main" val="222191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142" y="381000"/>
            <a:ext cx="9061271" cy="746474"/>
          </a:xfrm>
        </p:spPr>
        <p:txBody>
          <a:bodyPr/>
          <a:lstStyle/>
          <a:p>
            <a:r>
              <a:rPr lang="en-US" dirty="0"/>
              <a:t>Sales – weekday- store type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5173" y="1042988"/>
            <a:ext cx="8424640" cy="5669336"/>
          </a:xfrm>
        </p:spPr>
      </p:pic>
    </p:spTree>
    <p:extLst>
      <p:ext uri="{BB962C8B-B14F-4D97-AF65-F5344CB8AC3E}">
        <p14:creationId xmlns:p14="http://schemas.microsoft.com/office/powerpoint/2010/main" val="3691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115" y="304800"/>
            <a:ext cx="9144001" cy="762000"/>
          </a:xfrm>
        </p:spPr>
        <p:txBody>
          <a:bodyPr/>
          <a:lstStyle/>
          <a:p>
            <a:pPr algn="ctr"/>
            <a:r>
              <a:rPr lang="en-US" dirty="0"/>
              <a:t>Sales vs Assortment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4050" y="1157288"/>
            <a:ext cx="8061613" cy="5427674"/>
          </a:xfrm>
        </p:spPr>
      </p:pic>
    </p:spTree>
    <p:extLst>
      <p:ext uri="{BB962C8B-B14F-4D97-AF65-F5344CB8AC3E}">
        <p14:creationId xmlns:p14="http://schemas.microsoft.com/office/powerpoint/2010/main" val="187945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115" y="304800"/>
            <a:ext cx="9144001" cy="762000"/>
          </a:xfrm>
        </p:spPr>
        <p:txBody>
          <a:bodyPr/>
          <a:lstStyle/>
          <a:p>
            <a:pPr algn="ctr"/>
            <a:r>
              <a:rPr lang="en-US" dirty="0"/>
              <a:t>Sales vs Assortment by Promo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1042988"/>
            <a:ext cx="8176173" cy="5503558"/>
          </a:xfrm>
        </p:spPr>
      </p:pic>
    </p:spTree>
    <p:extLst>
      <p:ext uri="{BB962C8B-B14F-4D97-AF65-F5344CB8AC3E}">
        <p14:creationId xmlns:p14="http://schemas.microsoft.com/office/powerpoint/2010/main" val="3521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115" y="304800"/>
            <a:ext cx="9144001" cy="762000"/>
          </a:xfrm>
        </p:spPr>
        <p:txBody>
          <a:bodyPr/>
          <a:lstStyle/>
          <a:p>
            <a:pPr algn="ctr"/>
            <a:r>
              <a:rPr lang="en-US" dirty="0"/>
              <a:t>Promo vs Sales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6900" y="1119188"/>
            <a:ext cx="7962314" cy="5360999"/>
          </a:xfrm>
        </p:spPr>
      </p:pic>
    </p:spTree>
    <p:extLst>
      <p:ext uri="{BB962C8B-B14F-4D97-AF65-F5344CB8AC3E}">
        <p14:creationId xmlns:p14="http://schemas.microsoft.com/office/powerpoint/2010/main" val="38498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115" y="304800"/>
            <a:ext cx="9144001" cy="762000"/>
          </a:xfrm>
        </p:spPr>
        <p:txBody>
          <a:bodyPr/>
          <a:lstStyle/>
          <a:p>
            <a:pPr algn="ctr"/>
            <a:r>
              <a:rPr lang="en-US" dirty="0"/>
              <a:t>Promo2Valid vs Sales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875" y="984250"/>
            <a:ext cx="8205007" cy="5523960"/>
          </a:xfrm>
        </p:spPr>
      </p:pic>
    </p:spTree>
    <p:extLst>
      <p:ext uri="{BB962C8B-B14F-4D97-AF65-F5344CB8AC3E}">
        <p14:creationId xmlns:p14="http://schemas.microsoft.com/office/powerpoint/2010/main" val="41215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84" y="499826"/>
            <a:ext cx="9144000" cy="726541"/>
          </a:xfrm>
        </p:spPr>
        <p:txBody>
          <a:bodyPr/>
          <a:lstStyle/>
          <a:p>
            <a:r>
              <a:rPr lang="en-US" u="sng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888" y="1481138"/>
            <a:ext cx="9660570" cy="469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Many variables need to be converted to correct data types:</a:t>
            </a:r>
          </a:p>
          <a:p>
            <a:pPr lvl="2"/>
            <a:r>
              <a:rPr lang="en-US" sz="3000" dirty="0"/>
              <a:t>Integers -&gt; Factors</a:t>
            </a:r>
          </a:p>
          <a:p>
            <a:pPr lvl="2"/>
            <a:r>
              <a:rPr lang="en-US" sz="3000" dirty="0"/>
              <a:t>Factors -&gt; Dates</a:t>
            </a:r>
          </a:p>
          <a:p>
            <a:pPr lvl="2"/>
            <a:r>
              <a:rPr lang="en-US" sz="3000" dirty="0"/>
              <a:t>Factors -&gt; Integers </a:t>
            </a:r>
            <a:endParaRPr lang="en-US" sz="3000" dirty="0"/>
          </a:p>
          <a:p>
            <a:pPr lvl="2"/>
            <a:endParaRPr lang="en-US" sz="3000" dirty="0" smtClean="0"/>
          </a:p>
          <a:p>
            <a:pPr lvl="1"/>
            <a:r>
              <a:rPr lang="en-US" sz="3200" dirty="0" smtClean="0"/>
              <a:t>Critical piece to get correct – drives appropriate variable behavior in modeling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15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115" y="304800"/>
            <a:ext cx="9144001" cy="762000"/>
          </a:xfrm>
        </p:spPr>
        <p:txBody>
          <a:bodyPr/>
          <a:lstStyle/>
          <a:p>
            <a:pPr algn="ctr"/>
            <a:r>
              <a:rPr lang="en-US" dirty="0"/>
              <a:t>Most Valuable Features as per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Total Customers</a:t>
            </a:r>
          </a:p>
          <a:p>
            <a:r>
              <a:rPr lang="en-US"/>
              <a:t>Store Type</a:t>
            </a:r>
            <a:endParaRPr lang="en-US" dirty="0"/>
          </a:p>
          <a:p>
            <a:r>
              <a:rPr lang="en-US" dirty="0"/>
              <a:t>Assortment</a:t>
            </a:r>
          </a:p>
          <a:p>
            <a:r>
              <a:rPr lang="en-US" dirty="0"/>
              <a:t>Promo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data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52400"/>
            <a:ext cx="9144001" cy="762000"/>
          </a:xfrm>
        </p:spPr>
        <p:txBody>
          <a:bodyPr/>
          <a:lstStyle/>
          <a:p>
            <a:r>
              <a:rPr lang="en-US" sz="4000" dirty="0"/>
              <a:t>Modeling Techniques To Consider: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066800"/>
            <a:ext cx="10134600" cy="5257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Traditional Linear Regression </a:t>
            </a:r>
          </a:p>
          <a:p>
            <a:pPr lvl="1"/>
            <a:r>
              <a:rPr lang="en-US" sz="2400" dirty="0"/>
              <a:t>Start with stepwise selection for dimension reduction </a:t>
            </a:r>
          </a:p>
          <a:p>
            <a:pPr lvl="1"/>
            <a:r>
              <a:rPr lang="en-US" sz="2400" dirty="0"/>
              <a:t>Determine optimal # of dimensions based on AIC </a:t>
            </a:r>
          </a:p>
          <a:p>
            <a:pPr lvl="1"/>
            <a:r>
              <a:rPr lang="en-US" sz="2400" dirty="0"/>
              <a:t>Add higher order terms?</a:t>
            </a:r>
            <a:r>
              <a:rPr lang="en-US" dirty="0"/>
              <a:t> </a:t>
            </a:r>
          </a:p>
          <a:p>
            <a:r>
              <a:rPr lang="en-US" sz="3200" dirty="0"/>
              <a:t>Regression Trees</a:t>
            </a:r>
          </a:p>
          <a:p>
            <a:pPr lvl="1"/>
            <a:r>
              <a:rPr lang="en-US" sz="2400" dirty="0"/>
              <a:t>Start will all dimensions</a:t>
            </a:r>
          </a:p>
          <a:p>
            <a:pPr lvl="1"/>
            <a:r>
              <a:rPr lang="en-US" sz="2400" dirty="0"/>
              <a:t>Prune tree to find most parsimonious model</a:t>
            </a:r>
            <a:r>
              <a:rPr lang="en-US" dirty="0"/>
              <a:t> </a:t>
            </a:r>
          </a:p>
          <a:p>
            <a:r>
              <a:rPr lang="en-US" sz="3200" dirty="0"/>
              <a:t>Bagging (Bootstrap Aggregating) 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Use all dimensions – be wary of overfitting</a:t>
            </a:r>
            <a:r>
              <a:rPr lang="en-US" sz="2800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2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52400"/>
            <a:ext cx="9144001" cy="762000"/>
          </a:xfrm>
        </p:spPr>
        <p:txBody>
          <a:bodyPr/>
          <a:lstStyle/>
          <a:p>
            <a:r>
              <a:rPr lang="en-US" sz="4000" dirty="0"/>
              <a:t>Modeling Techniques To Consider: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066800"/>
            <a:ext cx="10134600" cy="3951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Random Forest </a:t>
            </a:r>
          </a:p>
          <a:p>
            <a:pPr lvl="2"/>
            <a:r>
              <a:rPr lang="en-US" sz="2400" dirty="0"/>
              <a:t># of dimensions (usually square root of # of dimensions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# of trees to build </a:t>
            </a:r>
            <a:endParaRPr lang="en-US" sz="2400" dirty="0"/>
          </a:p>
          <a:p>
            <a:r>
              <a:rPr lang="en-US" sz="3200" dirty="0"/>
              <a:t>Boosting</a:t>
            </a:r>
          </a:p>
          <a:p>
            <a:pPr lvl="1"/>
            <a:r>
              <a:rPr lang="en-US" sz="3200" dirty="0"/>
              <a:t>Parameter Tuning: </a:t>
            </a:r>
          </a:p>
          <a:p>
            <a:pPr lvl="2"/>
            <a:r>
              <a:rPr lang="en-US" sz="2400" dirty="0"/>
              <a:t># of trees to build</a:t>
            </a:r>
          </a:p>
          <a:p>
            <a:pPr lvl="2"/>
            <a:r>
              <a:rPr lang="en-US" sz="2400" dirty="0"/>
              <a:t>Interaction depth  </a:t>
            </a:r>
          </a:p>
          <a:p>
            <a:pPr lvl="2"/>
            <a:r>
              <a:rPr lang="en-US" sz="2400" dirty="0" smtClean="0"/>
              <a:t>Shrinkage – how fast will the model “learn”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03" y="533400"/>
            <a:ext cx="9144001" cy="762000"/>
          </a:xfrm>
        </p:spPr>
        <p:txBody>
          <a:bodyPr/>
          <a:lstStyle/>
          <a:p>
            <a:r>
              <a:rPr lang="en-US" sz="4000" dirty="0"/>
              <a:t>General Modeling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600201"/>
            <a:ext cx="10667999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 dirty="0" smtClean="0"/>
              <a:t>Use Cross Validation (5-Fold) to assess model performance</a:t>
            </a:r>
          </a:p>
          <a:p>
            <a:pPr lvl="3"/>
            <a:r>
              <a:rPr lang="en-US" sz="2800" dirty="0" smtClean="0"/>
              <a:t>We will NOT Use R2! </a:t>
            </a:r>
          </a:p>
          <a:p>
            <a:pPr lvl="3"/>
            <a:r>
              <a:rPr lang="en-US" sz="2800" dirty="0" smtClean="0"/>
              <a:t>With a high n, we risk overfitting by adding variables</a:t>
            </a:r>
            <a:r>
              <a:rPr lang="en-US" sz="2800" dirty="0" smtClean="0"/>
              <a:t> </a:t>
            </a:r>
          </a:p>
          <a:p>
            <a:pPr lvl="1"/>
            <a:r>
              <a:rPr lang="en-US" sz="3200" dirty="0" smtClean="0"/>
              <a:t>Use Caret Package to optimize model parameters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61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66" y="177297"/>
            <a:ext cx="9144001" cy="914400"/>
          </a:xfrm>
        </p:spPr>
        <p:txBody>
          <a:bodyPr/>
          <a:lstStyle/>
          <a:p>
            <a:r>
              <a:rPr lang="en-US" sz="4000" u="sng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30" y="1336674"/>
            <a:ext cx="10702082" cy="506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Stores Dataset: </a:t>
            </a:r>
          </a:p>
          <a:p>
            <a:pPr lvl="1"/>
            <a:r>
              <a:rPr lang="en-US" sz="2800" dirty="0"/>
              <a:t>Competition Distance – only for 3 stores (#81,#862</a:t>
            </a:r>
            <a:r>
              <a:rPr lang="en-US" sz="2800"/>
              <a:t>,#957</a:t>
            </a:r>
            <a:r>
              <a:rPr lang="en-US" sz="2800" dirty="0"/>
              <a:t> </a:t>
            </a:r>
            <a:r>
              <a:rPr lang="en-US" sz="2800"/>
              <a:t>)</a:t>
            </a:r>
            <a:endParaRPr lang="en-US" sz="2800" dirty="0"/>
          </a:p>
          <a:p>
            <a:pPr marL="231775" lvl="1" indent="0">
              <a:buNone/>
            </a:pPr>
            <a:endParaRPr lang="en-US" dirty="0"/>
          </a:p>
          <a:p>
            <a:pPr lvl="1"/>
            <a:r>
              <a:rPr lang="en-US" sz="2800" dirty="0"/>
              <a:t>Competition Open Since Month / Competition Open Since Year – 317 stores </a:t>
            </a:r>
          </a:p>
          <a:p>
            <a:pPr lvl="2"/>
            <a:r>
              <a:rPr lang="en-US" sz="2400" dirty="0"/>
              <a:t>Affects Competition Open Date – if values are NA, we cannot derive some features like “time since competition opened”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sz="2800" dirty="0"/>
              <a:t>Promo2 Since Week / Promo2 Since Year – 486 Stores</a:t>
            </a:r>
            <a:r>
              <a:rPr lang="en-US" dirty="0"/>
              <a:t> </a:t>
            </a:r>
          </a:p>
          <a:p>
            <a:pPr lvl="2"/>
            <a:r>
              <a:rPr lang="en-US" sz="2400" dirty="0"/>
              <a:t>Affects Promo2 – Appears if Promo2 = 0, it never was offered and the date values are truly unknown.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990600"/>
            <a:ext cx="8152253" cy="4724400"/>
          </a:xfrm>
        </p:spPr>
      </p:pic>
    </p:spTree>
    <p:extLst>
      <p:ext uri="{BB962C8B-B14F-4D97-AF65-F5344CB8AC3E}">
        <p14:creationId xmlns:p14="http://schemas.microsoft.com/office/powerpoint/2010/main" val="297837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144001" cy="914400"/>
          </a:xfrm>
        </p:spPr>
        <p:txBody>
          <a:bodyPr/>
          <a:lstStyle/>
          <a:p>
            <a:r>
              <a:rPr lang="en-US" sz="4000" u="sng" dirty="0"/>
              <a:t>Imputing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47800"/>
            <a:ext cx="10439400" cy="487680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Competition Distance –  May not be worth the time (3 stores)</a:t>
            </a:r>
          </a:p>
          <a:p>
            <a:pPr lvl="2"/>
            <a:r>
              <a:rPr lang="en-US" sz="2200" dirty="0"/>
              <a:t>No single other attribute appears to be predictive of Competition Distance</a:t>
            </a:r>
          </a:p>
          <a:p>
            <a:pPr lvl="2"/>
            <a:r>
              <a:rPr lang="en-US" sz="2200" dirty="0"/>
              <a:t>Perhaps we can use K-means clustering to find similar stores?</a:t>
            </a:r>
          </a:p>
          <a:p>
            <a:pPr lvl="3"/>
            <a:r>
              <a:rPr lang="en-US" sz="2200" dirty="0"/>
              <a:t>Then impute based on an average of Competition Distance of similar stores</a:t>
            </a:r>
            <a:r>
              <a:rPr lang="en-US" sz="2200" dirty="0" smtClean="0"/>
              <a:t>?</a:t>
            </a:r>
          </a:p>
          <a:p>
            <a:pPr lvl="2"/>
            <a:r>
              <a:rPr lang="en-US" sz="2400" dirty="0" smtClean="0"/>
              <a:t>Or use dummy variable to indicate “</a:t>
            </a:r>
            <a:r>
              <a:rPr lang="en-US" sz="2400" dirty="0" err="1" smtClean="0"/>
              <a:t>missingness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/>
            <a:r>
              <a:rPr lang="en-US" sz="2800" dirty="0"/>
              <a:t>Competition Open Date – Highly missing, but may be predictive </a:t>
            </a:r>
          </a:p>
          <a:p>
            <a:pPr lvl="2"/>
            <a:r>
              <a:rPr lang="en-US" sz="2200" dirty="0"/>
              <a:t>No other attributes seem to be predictive of Open Date</a:t>
            </a:r>
          </a:p>
          <a:p>
            <a:pPr lvl="2"/>
            <a:r>
              <a:rPr lang="en-US" sz="2200" dirty="0"/>
              <a:t>Perhaps we can use K-means clustering to find similar stores</a:t>
            </a:r>
            <a:r>
              <a:rPr lang="en-US" sz="2200" dirty="0" smtClean="0"/>
              <a:t>?</a:t>
            </a:r>
            <a:endParaRPr lang="en-US" sz="2400" dirty="0"/>
          </a:p>
          <a:p>
            <a:pPr lvl="1"/>
            <a:r>
              <a:rPr lang="en-US" sz="2800" dirty="0"/>
              <a:t>Promo2 Start Date – No need</a:t>
            </a:r>
          </a:p>
          <a:p>
            <a:pPr lvl="2"/>
            <a:r>
              <a:rPr lang="en-US" sz="2200" dirty="0"/>
              <a:t>When Promo2 = 0, the promo was not offered</a:t>
            </a:r>
          </a:p>
        </p:txBody>
      </p:sp>
    </p:spTree>
    <p:extLst>
      <p:ext uri="{BB962C8B-B14F-4D97-AF65-F5344CB8AC3E}">
        <p14:creationId xmlns:p14="http://schemas.microsoft.com/office/powerpoint/2010/main" val="28992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47" y="2514600"/>
            <a:ext cx="8692399" cy="28194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/>
          <a:lstStyle/>
          <a:p>
            <a:r>
              <a:rPr lang="en-US" dirty="0"/>
              <a:t>Features We Engineered: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en-US" sz="2800" dirty="0"/>
              <a:t>Calendar Dataframe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Using the Calendar Data frame, we extracted following features for each sale date:</a:t>
            </a:r>
          </a:p>
          <a:p>
            <a:pPr lvl="1"/>
            <a:endParaRPr lang="en-US" sz="2800" dirty="0"/>
          </a:p>
          <a:p>
            <a:pPr lvl="2"/>
            <a:r>
              <a:rPr lang="en-US" sz="2400" dirty="0"/>
              <a:t>Competition Open Date</a:t>
            </a:r>
          </a:p>
          <a:p>
            <a:pPr lvl="2"/>
            <a:r>
              <a:rPr lang="en-US" sz="2400" dirty="0"/>
              <a:t>Weeks Since Comp Opened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Promo 2 Start Date</a:t>
            </a:r>
          </a:p>
          <a:p>
            <a:pPr lvl="2"/>
            <a:r>
              <a:rPr lang="en-US" sz="2400" dirty="0"/>
              <a:t>Promo 2 Valid (Binary)</a:t>
            </a:r>
          </a:p>
        </p:txBody>
      </p:sp>
    </p:spTree>
    <p:extLst>
      <p:ext uri="{BB962C8B-B14F-4D97-AF65-F5344CB8AC3E}">
        <p14:creationId xmlns:p14="http://schemas.microsoft.com/office/powerpoint/2010/main" val="16917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/>
          <a:lstStyle/>
          <a:p>
            <a:r>
              <a:rPr lang="en-US" dirty="0"/>
              <a:t>Calendar Data frame: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800" dirty="0"/>
              <a:t>To extract exact dates for CompetitionOpenSince and Promo2  we created a </a:t>
            </a:r>
            <a:r>
              <a:rPr lang="en-US" sz="3200" b="1" dirty="0"/>
              <a:t>Calendar Data frame </a:t>
            </a:r>
            <a:r>
              <a:rPr lang="en-US" sz="2800" dirty="0"/>
              <a:t>with following data:</a:t>
            </a:r>
          </a:p>
          <a:p>
            <a:pPr lvl="1"/>
            <a:r>
              <a:rPr lang="en-US" sz="2400" dirty="0"/>
              <a:t>Date</a:t>
            </a:r>
          </a:p>
          <a:p>
            <a:pPr lvl="1"/>
            <a:r>
              <a:rPr lang="en-US" sz="2400" dirty="0" err="1"/>
              <a:t>Dayofyear</a:t>
            </a:r>
            <a:endParaRPr lang="en-US" sz="2400" dirty="0"/>
          </a:p>
          <a:p>
            <a:pPr lvl="1"/>
            <a:r>
              <a:rPr lang="en-US" sz="2400" dirty="0"/>
              <a:t>Dayofweek</a:t>
            </a:r>
          </a:p>
          <a:p>
            <a:pPr lvl="1"/>
            <a:r>
              <a:rPr lang="en-US" sz="2400" dirty="0"/>
              <a:t>Weekday</a:t>
            </a:r>
          </a:p>
          <a:p>
            <a:pPr lvl="1"/>
            <a:r>
              <a:rPr lang="en-US" sz="2400" dirty="0"/>
              <a:t>Dayofmonth</a:t>
            </a:r>
          </a:p>
          <a:p>
            <a:pPr lvl="1"/>
            <a:r>
              <a:rPr lang="en-US" sz="2400" dirty="0" err="1"/>
              <a:t>Weeknumber</a:t>
            </a:r>
            <a:endParaRPr lang="en-US" sz="2400" dirty="0"/>
          </a:p>
          <a:p>
            <a:pPr lvl="1"/>
            <a:r>
              <a:rPr lang="en-US" sz="2400" dirty="0"/>
              <a:t>Month</a:t>
            </a:r>
          </a:p>
          <a:p>
            <a:pPr lvl="1"/>
            <a:r>
              <a:rPr lang="en-US" sz="2400" dirty="0"/>
              <a:t>Quarter</a:t>
            </a:r>
          </a:p>
          <a:p>
            <a:pPr lvl="1"/>
            <a:r>
              <a:rPr lang="en-US" sz="24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7722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632</Words>
  <Application>Microsoft Office PowerPoint</Application>
  <PresentationFormat>Custom</PresentationFormat>
  <Paragraphs>143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Corbel</vt:lpstr>
      <vt:lpstr>Digital Blue Tunnel 16x9</vt:lpstr>
      <vt:lpstr>Rossman Project</vt:lpstr>
      <vt:lpstr>Data Cleansing</vt:lpstr>
      <vt:lpstr>Data Types</vt:lpstr>
      <vt:lpstr>Missing Values</vt:lpstr>
      <vt:lpstr>PowerPoint Presentation</vt:lpstr>
      <vt:lpstr>Imputing Missing Values</vt:lpstr>
      <vt:lpstr>Feature Engineering</vt:lpstr>
      <vt:lpstr>Features We Engineered: </vt:lpstr>
      <vt:lpstr>Calendar Data frame: </vt:lpstr>
      <vt:lpstr>Competition Open Date &amp; Weeks since: </vt:lpstr>
      <vt:lpstr>Promo 2 start date and validity for a sale date: </vt:lpstr>
      <vt:lpstr>Exploratory Data Analysis</vt:lpstr>
      <vt:lpstr>Univariate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EDA</vt:lpstr>
      <vt:lpstr>Customer vs Sales</vt:lpstr>
      <vt:lpstr>Sales vs. Total Customers/Store Type </vt:lpstr>
      <vt:lpstr>Sales vs Month</vt:lpstr>
      <vt:lpstr>Sales – weekday- store type</vt:lpstr>
      <vt:lpstr>Sales vs Assortment</vt:lpstr>
      <vt:lpstr>Sales vs Assortment by Promo</vt:lpstr>
      <vt:lpstr>Promo vs Sales</vt:lpstr>
      <vt:lpstr>Promo2Valid vs Sales</vt:lpstr>
      <vt:lpstr>Most Valuable Features as per EDA</vt:lpstr>
      <vt:lpstr>Plans for data modeling</vt:lpstr>
      <vt:lpstr>Modeling Techniques To Consider: </vt:lpstr>
      <vt:lpstr>Modeling Techniques To Consider: </vt:lpstr>
      <vt:lpstr>General Modeling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 Project</dc:title>
  <dc:creator/>
  <cp:keywords/>
  <cp:lastModifiedBy/>
  <cp:revision>7</cp:revision>
  <dcterms:created xsi:type="dcterms:W3CDTF">2016-02-18T01:07:27Z</dcterms:created>
  <dcterms:modified xsi:type="dcterms:W3CDTF">2016-02-19T00:53:44Z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