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5" r:id="rId3"/>
    <p:sldId id="320" r:id="rId4"/>
    <p:sldId id="319" r:id="rId5"/>
    <p:sldId id="323" r:id="rId6"/>
    <p:sldId id="326" r:id="rId7"/>
    <p:sldId id="330" r:id="rId8"/>
    <p:sldId id="332" r:id="rId9"/>
    <p:sldId id="321" r:id="rId10"/>
    <p:sldId id="325" r:id="rId11"/>
    <p:sldId id="317" r:id="rId12"/>
    <p:sldId id="329" r:id="rId13"/>
    <p:sldId id="328" r:id="rId14"/>
    <p:sldId id="322" r:id="rId15"/>
    <p:sldId id="324" r:id="rId16"/>
    <p:sldId id="327" r:id="rId17"/>
    <p:sldId id="331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9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458198" cy="2895600"/>
          </a:xfrm>
        </p:spPr>
        <p:txBody>
          <a:bodyPr/>
          <a:lstStyle/>
          <a:p>
            <a:r>
              <a:rPr lang="en-US" dirty="0" err="1" smtClean="0"/>
              <a:t>Rossman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400" dirty="0" smtClean="0"/>
              <a:t>Team Awesome Incredible: </a:t>
            </a:r>
          </a:p>
          <a:p>
            <a:r>
              <a:rPr lang="it-IT" dirty="0" smtClean="0"/>
              <a:t>Avinash Kamath, Kyle bartsch, prateek bhadsavle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5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115" y="304800"/>
            <a:ext cx="9144001" cy="762000"/>
          </a:xfrm>
        </p:spPr>
        <p:txBody>
          <a:bodyPr/>
          <a:lstStyle/>
          <a:p>
            <a:r>
              <a:rPr lang="en-US" dirty="0" smtClean="0"/>
              <a:t>Sales vs. Total Customers/Store Type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295399"/>
            <a:ext cx="9296400" cy="5383848"/>
          </a:xfrm>
        </p:spPr>
      </p:pic>
    </p:spTree>
    <p:extLst>
      <p:ext uri="{BB962C8B-B14F-4D97-AF65-F5344CB8AC3E}">
        <p14:creationId xmlns:p14="http://schemas.microsoft.com/office/powerpoint/2010/main" val="3602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data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52400"/>
            <a:ext cx="9144001" cy="762000"/>
          </a:xfrm>
        </p:spPr>
        <p:txBody>
          <a:bodyPr/>
          <a:lstStyle/>
          <a:p>
            <a:r>
              <a:rPr lang="en-US" dirty="0" smtClean="0"/>
              <a:t>Modeling Techniques To Consider: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066800"/>
            <a:ext cx="10134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Linear Regression </a:t>
            </a:r>
          </a:p>
          <a:p>
            <a:pPr lvl="1"/>
            <a:r>
              <a:rPr lang="en-US" dirty="0" smtClean="0"/>
              <a:t>Start with stepwise selection for dimension reduction </a:t>
            </a:r>
          </a:p>
          <a:p>
            <a:pPr lvl="1"/>
            <a:r>
              <a:rPr lang="en-US" dirty="0" smtClean="0"/>
              <a:t>Determine optimal # of dimensions based on AIC </a:t>
            </a:r>
          </a:p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Start will all dimensions</a:t>
            </a:r>
          </a:p>
          <a:p>
            <a:pPr lvl="1"/>
            <a:r>
              <a:rPr lang="en-US" dirty="0" smtClean="0"/>
              <a:t>Prune tree to find most parsimonious model </a:t>
            </a:r>
          </a:p>
          <a:p>
            <a:r>
              <a:rPr lang="en-US" dirty="0" smtClean="0"/>
              <a:t>Bagging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Random Forest </a:t>
            </a:r>
          </a:p>
          <a:p>
            <a:r>
              <a:rPr lang="en-US" dirty="0" smtClean="0"/>
              <a:t>Boosting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03" y="533400"/>
            <a:ext cx="9144001" cy="762000"/>
          </a:xfrm>
        </p:spPr>
        <p:txBody>
          <a:bodyPr/>
          <a:lstStyle/>
          <a:p>
            <a:r>
              <a:rPr lang="en-US" dirty="0" smtClean="0"/>
              <a:t>General Modeling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600201"/>
            <a:ext cx="10667999" cy="4419600"/>
          </a:xfrm>
        </p:spPr>
        <p:txBody>
          <a:bodyPr/>
          <a:lstStyle/>
          <a:p>
            <a:r>
              <a:rPr lang="en-US" dirty="0" smtClean="0"/>
              <a:t>Models will be </a:t>
            </a:r>
            <a:r>
              <a:rPr lang="en-US" dirty="0" smtClean="0"/>
              <a:t>optimized using 5-Fold Cross Validation  and the Caret Package </a:t>
            </a:r>
          </a:p>
          <a:p>
            <a:pPr lvl="1"/>
            <a:r>
              <a:rPr lang="en-US" dirty="0" smtClean="0"/>
              <a:t>Regression will use lowest 5-Fold RMSE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Rossman</a:t>
            </a:r>
            <a:r>
              <a:rPr lang="en-US" u="sng" dirty="0" smtClean="0"/>
              <a:t> Dataset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</a:p>
          <a:p>
            <a:r>
              <a:rPr lang="en-US" dirty="0" smtClean="0"/>
              <a:t>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Cleansing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144001" cy="914400"/>
          </a:xfrm>
        </p:spPr>
        <p:txBody>
          <a:bodyPr/>
          <a:lstStyle/>
          <a:p>
            <a:r>
              <a:rPr lang="en-US" u="sng" dirty="0" smtClean="0"/>
              <a:t>Missing Values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222" y="1676400"/>
            <a:ext cx="9896390" cy="4114800"/>
          </a:xfrm>
        </p:spPr>
        <p:txBody>
          <a:bodyPr/>
          <a:lstStyle/>
          <a:p>
            <a:r>
              <a:rPr lang="en-US" dirty="0" smtClean="0"/>
              <a:t>Stores Dataset: </a:t>
            </a:r>
          </a:p>
          <a:p>
            <a:pPr lvl="1"/>
            <a:r>
              <a:rPr lang="en-US" dirty="0" smtClean="0"/>
              <a:t>Competition Distance – only for 3 stores (81,862,957)</a:t>
            </a:r>
          </a:p>
          <a:p>
            <a:pPr marL="23177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Competition Open Since Month / Competition Open Since Year – 317 stores </a:t>
            </a:r>
          </a:p>
          <a:p>
            <a:pPr lvl="2"/>
            <a:r>
              <a:rPr lang="en-US" dirty="0" smtClean="0"/>
              <a:t>Affects Competition </a:t>
            </a:r>
            <a:r>
              <a:rPr lang="en-US" dirty="0"/>
              <a:t>Open Date – if values are NA,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Promo2 Since Week / Promo2 Since Year – 486 Stores </a:t>
            </a:r>
          </a:p>
          <a:p>
            <a:pPr lvl="2"/>
            <a:r>
              <a:rPr lang="en-US" dirty="0" smtClean="0"/>
              <a:t>Affects </a:t>
            </a:r>
            <a:r>
              <a:rPr lang="en-US" dirty="0"/>
              <a:t>Promo2 – Appears if Promo2 = 0, it never was offered and the date values are truly unknown.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8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144001" cy="914400"/>
          </a:xfrm>
        </p:spPr>
        <p:txBody>
          <a:bodyPr/>
          <a:lstStyle/>
          <a:p>
            <a:r>
              <a:rPr lang="en-US" u="sng" dirty="0" smtClean="0"/>
              <a:t>Imputing Missing </a:t>
            </a:r>
            <a:r>
              <a:rPr lang="en-US" u="sng" dirty="0" smtClean="0"/>
              <a:t>Values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600200"/>
            <a:ext cx="10058400" cy="46482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Competition Distance –  May not be worth the time (3 stores)</a:t>
            </a:r>
          </a:p>
          <a:p>
            <a:pPr lvl="2"/>
            <a:r>
              <a:rPr lang="en-US" sz="2200" dirty="0" smtClean="0"/>
              <a:t>No single other attribute appears to be predictive of Competition Distance</a:t>
            </a:r>
          </a:p>
          <a:p>
            <a:pPr lvl="2"/>
            <a:r>
              <a:rPr lang="en-US" sz="2200" dirty="0" smtClean="0"/>
              <a:t>Perhaps we can use K-means clustering to find similar stores?</a:t>
            </a:r>
          </a:p>
          <a:p>
            <a:pPr lvl="3"/>
            <a:r>
              <a:rPr lang="en-US" sz="2000" dirty="0" smtClean="0"/>
              <a:t>Then impute based on an average of Competition Distance of similar stores?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Competition Open Date – Highly missing, but may be predictive </a:t>
            </a:r>
          </a:p>
          <a:p>
            <a:pPr lvl="2"/>
            <a:r>
              <a:rPr lang="en-US" sz="2200" dirty="0" smtClean="0"/>
              <a:t>No other attributes seem to be predictive of Open Date</a:t>
            </a:r>
          </a:p>
          <a:p>
            <a:pPr lvl="2"/>
            <a:r>
              <a:rPr lang="en-US" sz="2200" dirty="0" smtClean="0"/>
              <a:t>Perhaps we can use K-means clustering to find similar stores?</a:t>
            </a:r>
          </a:p>
          <a:p>
            <a:pPr marL="231775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Promo2 Start Date – No need</a:t>
            </a:r>
          </a:p>
          <a:p>
            <a:pPr lvl="2"/>
            <a:r>
              <a:rPr lang="en-US" sz="2200" dirty="0" smtClean="0"/>
              <a:t>When Promo2 = 0, the promo was not offered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992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47" y="2514600"/>
            <a:ext cx="8692399" cy="2819400"/>
          </a:xfrm>
        </p:spPr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/>
          <a:lstStyle/>
          <a:p>
            <a:r>
              <a:rPr lang="en-US" dirty="0" smtClean="0"/>
              <a:t>Features We Engineered: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277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Digital Blue Tunnel 16x9</vt:lpstr>
      <vt:lpstr>Rossman Project</vt:lpstr>
      <vt:lpstr>About the dataset</vt:lpstr>
      <vt:lpstr>Rossman Dataset</vt:lpstr>
      <vt:lpstr>Data Cleansing</vt:lpstr>
      <vt:lpstr>Data Cleansing </vt:lpstr>
      <vt:lpstr>Missing Values</vt:lpstr>
      <vt:lpstr>Imputing Missing Values</vt:lpstr>
      <vt:lpstr>Feature Engineering</vt:lpstr>
      <vt:lpstr>Features We Engineered: </vt:lpstr>
      <vt:lpstr>Exploratory Data Analysis</vt:lpstr>
      <vt:lpstr>Univariate EDA</vt:lpstr>
      <vt:lpstr>Bivariate EDA</vt:lpstr>
      <vt:lpstr>Sales vs. Total Customers/Store Type </vt:lpstr>
      <vt:lpstr>Plans for data modeling</vt:lpstr>
      <vt:lpstr>Modeling Techniques To Consider: </vt:lpstr>
      <vt:lpstr>General Modeling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2016-02-18T01:07:27Z</dcterms:created>
  <dcterms:modified xsi:type="dcterms:W3CDTF">2016-02-18T02:11:09Z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