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5" r:id="rId3"/>
    <p:sldId id="320" r:id="rId4"/>
    <p:sldId id="319" r:id="rId5"/>
    <p:sldId id="323" r:id="rId6"/>
    <p:sldId id="326" r:id="rId7"/>
    <p:sldId id="330" r:id="rId8"/>
    <p:sldId id="332" r:id="rId9"/>
    <p:sldId id="321" r:id="rId10"/>
    <p:sldId id="325" r:id="rId11"/>
    <p:sldId id="317" r:id="rId12"/>
    <p:sldId id="329" r:id="rId13"/>
    <p:sldId id="328" r:id="rId14"/>
    <p:sldId id="322" r:id="rId15"/>
    <p:sldId id="324" r:id="rId16"/>
    <p:sldId id="327" r:id="rId17"/>
    <p:sldId id="333" r:id="rId18"/>
    <p:sldId id="331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29" autoAdjust="0"/>
  </p:normalViewPr>
  <p:slideViewPr>
    <p:cSldViewPr showGuides="1">
      <p:cViewPr varScale="1">
        <p:scale>
          <a:sx n="85" d="100"/>
          <a:sy n="85" d="100"/>
        </p:scale>
        <p:origin x="9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07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2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7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44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62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99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14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12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6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29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3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74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2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2/18/2016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458198" cy="2895600"/>
          </a:xfrm>
        </p:spPr>
        <p:txBody>
          <a:bodyPr/>
          <a:lstStyle/>
          <a:p>
            <a:r>
              <a:rPr lang="en-US" dirty="0" err="1"/>
              <a:t>Rossman</a:t>
            </a:r>
            <a:r>
              <a:rPr lang="en-US" dirty="0"/>
              <a:t> 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400" dirty="0"/>
              <a:t>Team Awesome Incredible: </a:t>
            </a:r>
          </a:p>
          <a:p>
            <a:r>
              <a:rPr lang="it-IT" dirty="0"/>
              <a:t>Avinash Kamath, Kyle bartsch, prateek bhadsavle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EDA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5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EDA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115" y="304800"/>
            <a:ext cx="9144001" cy="762000"/>
          </a:xfrm>
        </p:spPr>
        <p:txBody>
          <a:bodyPr/>
          <a:lstStyle/>
          <a:p>
            <a:r>
              <a:rPr lang="en-US" dirty="0"/>
              <a:t>Sales vs. Total Customers/Store Type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295399"/>
            <a:ext cx="9296400" cy="5383848"/>
          </a:xfrm>
        </p:spPr>
      </p:pic>
    </p:spTree>
    <p:extLst>
      <p:ext uri="{BB962C8B-B14F-4D97-AF65-F5344CB8AC3E}">
        <p14:creationId xmlns:p14="http://schemas.microsoft.com/office/powerpoint/2010/main" val="36025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data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8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152400"/>
            <a:ext cx="9144001" cy="762000"/>
          </a:xfrm>
        </p:spPr>
        <p:txBody>
          <a:bodyPr/>
          <a:lstStyle/>
          <a:p>
            <a:r>
              <a:rPr lang="en-US" sz="4000" dirty="0"/>
              <a:t>Modeling Techniques To Consider: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066800"/>
            <a:ext cx="10134600" cy="5257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Traditional Linear Regression </a:t>
            </a:r>
          </a:p>
          <a:p>
            <a:pPr lvl="1"/>
            <a:r>
              <a:rPr lang="en-US" sz="2400" dirty="0"/>
              <a:t>Start with stepwise selection for dimension reduction </a:t>
            </a:r>
          </a:p>
          <a:p>
            <a:pPr lvl="1"/>
            <a:r>
              <a:rPr lang="en-US" sz="2400" dirty="0"/>
              <a:t>Determine optimal # of dimensions based on AIC </a:t>
            </a:r>
          </a:p>
          <a:p>
            <a:pPr lvl="1"/>
            <a:r>
              <a:rPr lang="en-US" sz="2400" dirty="0"/>
              <a:t>Add higher order terms?</a:t>
            </a:r>
            <a:r>
              <a:rPr lang="en-US" dirty="0"/>
              <a:t> </a:t>
            </a:r>
          </a:p>
          <a:p>
            <a:r>
              <a:rPr lang="en-US" sz="3200" dirty="0"/>
              <a:t>Regression Trees</a:t>
            </a:r>
          </a:p>
          <a:p>
            <a:pPr lvl="1"/>
            <a:r>
              <a:rPr lang="en-US" sz="2400" dirty="0"/>
              <a:t>Start will all dimensions</a:t>
            </a:r>
          </a:p>
          <a:p>
            <a:pPr lvl="1"/>
            <a:r>
              <a:rPr lang="en-US" sz="2400" dirty="0"/>
              <a:t>Prune tree to find most parsimonious model</a:t>
            </a:r>
            <a:r>
              <a:rPr lang="en-US" dirty="0"/>
              <a:t> </a:t>
            </a:r>
          </a:p>
          <a:p>
            <a:r>
              <a:rPr lang="en-US" sz="3200" dirty="0"/>
              <a:t>Bagging (Bootstrap Aggregating) </a:t>
            </a:r>
            <a:r>
              <a:rPr lang="en-US" dirty="0"/>
              <a:t> </a:t>
            </a:r>
          </a:p>
          <a:p>
            <a:pPr lvl="1"/>
            <a:r>
              <a:rPr lang="en-US" sz="2400" dirty="0"/>
              <a:t>Use all dimensions – be wary of overfitting</a:t>
            </a:r>
            <a:r>
              <a:rPr lang="en-US" sz="2800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125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152400"/>
            <a:ext cx="9144001" cy="762000"/>
          </a:xfrm>
        </p:spPr>
        <p:txBody>
          <a:bodyPr/>
          <a:lstStyle/>
          <a:p>
            <a:r>
              <a:rPr lang="en-US" sz="4000" dirty="0"/>
              <a:t>Modeling Techniques To Consider: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066800"/>
            <a:ext cx="10134600" cy="3951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Random Forest </a:t>
            </a:r>
          </a:p>
          <a:p>
            <a:pPr lvl="2"/>
            <a:r>
              <a:rPr lang="en-US" sz="2400" dirty="0"/>
              <a:t># of dimensions (usually square root of # of dimensions)</a:t>
            </a:r>
          </a:p>
          <a:p>
            <a:r>
              <a:rPr lang="en-US" sz="3200" dirty="0"/>
              <a:t>Boosting</a:t>
            </a:r>
          </a:p>
          <a:p>
            <a:pPr lvl="1"/>
            <a:r>
              <a:rPr lang="en-US" sz="2800" dirty="0"/>
              <a:t>Parameter Tuning: </a:t>
            </a:r>
          </a:p>
          <a:p>
            <a:pPr lvl="2"/>
            <a:r>
              <a:rPr lang="en-US" sz="2400" dirty="0"/>
              <a:t># of </a:t>
            </a:r>
            <a:r>
              <a:rPr lang="en-US" sz="2400" dirty="0" smtClean="0"/>
              <a:t>trees </a:t>
            </a:r>
            <a:r>
              <a:rPr lang="en-US" sz="2400" dirty="0"/>
              <a:t>to build</a:t>
            </a:r>
          </a:p>
          <a:p>
            <a:pPr lvl="2"/>
            <a:r>
              <a:rPr lang="en-US" sz="2400" dirty="0"/>
              <a:t>Interaction </a:t>
            </a:r>
            <a:r>
              <a:rPr lang="en-US" sz="2400" dirty="0" smtClean="0"/>
              <a:t>depth  </a:t>
            </a:r>
            <a:endParaRPr lang="en-US" sz="2400" dirty="0"/>
          </a:p>
          <a:p>
            <a:pPr lvl="2"/>
            <a:r>
              <a:rPr lang="en-US" sz="2400" dirty="0"/>
              <a:t>Shrinkage 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3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803" y="533400"/>
            <a:ext cx="9144001" cy="762000"/>
          </a:xfrm>
        </p:spPr>
        <p:txBody>
          <a:bodyPr/>
          <a:lstStyle/>
          <a:p>
            <a:r>
              <a:rPr lang="en-US" sz="4000" dirty="0"/>
              <a:t>General Modeling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600201"/>
            <a:ext cx="10667999" cy="4419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1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5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Rossman</a:t>
            </a:r>
            <a:r>
              <a:rPr lang="en-US" u="sng" dirty="0"/>
              <a:t>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</a:t>
            </a:r>
          </a:p>
          <a:p>
            <a:r>
              <a:rPr lang="en-US" dirty="0"/>
              <a:t>Stores</a:t>
            </a:r>
          </a:p>
        </p:txBody>
      </p:sp>
    </p:spTree>
    <p:extLst>
      <p:ext uri="{BB962C8B-B14F-4D97-AF65-F5344CB8AC3E}">
        <p14:creationId xmlns:p14="http://schemas.microsoft.com/office/powerpoint/2010/main" val="66309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84" y="499826"/>
            <a:ext cx="9144000" cy="726541"/>
          </a:xfrm>
        </p:spPr>
        <p:txBody>
          <a:bodyPr/>
          <a:lstStyle/>
          <a:p>
            <a:r>
              <a:rPr lang="en-US" u="sng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888" y="1481138"/>
            <a:ext cx="9660570" cy="4691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Many variables need to be converted to correct data types:</a:t>
            </a:r>
          </a:p>
          <a:p>
            <a:pPr lvl="2"/>
            <a:r>
              <a:rPr lang="en-US" sz="3000" dirty="0"/>
              <a:t>Integers -&gt; Factors</a:t>
            </a:r>
          </a:p>
          <a:p>
            <a:pPr lvl="2"/>
            <a:r>
              <a:rPr lang="en-US" sz="3000" dirty="0"/>
              <a:t>Factors -&gt; Dates</a:t>
            </a:r>
          </a:p>
          <a:p>
            <a:pPr lvl="2"/>
            <a:r>
              <a:rPr lang="en-US" sz="3000" dirty="0"/>
              <a:t>Factors -&gt; Integers </a:t>
            </a:r>
          </a:p>
        </p:txBody>
      </p:sp>
    </p:spTree>
    <p:extLst>
      <p:ext uri="{BB962C8B-B14F-4D97-AF65-F5344CB8AC3E}">
        <p14:creationId xmlns:p14="http://schemas.microsoft.com/office/powerpoint/2010/main" val="22215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166" y="177297"/>
            <a:ext cx="9144001" cy="914400"/>
          </a:xfrm>
        </p:spPr>
        <p:txBody>
          <a:bodyPr/>
          <a:lstStyle/>
          <a:p>
            <a:r>
              <a:rPr lang="en-US" sz="4000" u="sng" dirty="0"/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30" y="1336675"/>
            <a:ext cx="10473483" cy="4979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Stores Dataset: </a:t>
            </a:r>
          </a:p>
          <a:p>
            <a:pPr lvl="1"/>
            <a:r>
              <a:rPr lang="en-US" sz="2800" dirty="0"/>
              <a:t>Competition Distance – only for 3 stores (81,862,957)</a:t>
            </a:r>
          </a:p>
          <a:p>
            <a:pPr marL="231775" lvl="1" indent="0">
              <a:buNone/>
            </a:pPr>
            <a:endParaRPr lang="en-US" dirty="0"/>
          </a:p>
          <a:p>
            <a:pPr lvl="1"/>
            <a:r>
              <a:rPr lang="en-US" sz="2800" dirty="0"/>
              <a:t>Competition Open Since Month / Competition Open Since Year – 317 stores </a:t>
            </a:r>
          </a:p>
          <a:p>
            <a:pPr lvl="2"/>
            <a:r>
              <a:rPr lang="en-US" sz="2400" dirty="0"/>
              <a:t>Affects Competition Open Date – if values are NA,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1"/>
            <a:r>
              <a:rPr lang="en-US" sz="2800" dirty="0"/>
              <a:t>Promo2 Since Week / Promo2 Since Year – 486 Stores</a:t>
            </a:r>
            <a:r>
              <a:rPr lang="en-US" dirty="0"/>
              <a:t> </a:t>
            </a:r>
          </a:p>
          <a:p>
            <a:pPr lvl="2"/>
            <a:r>
              <a:rPr lang="en-US" sz="2400" dirty="0"/>
              <a:t>Affects Promo2 – Appears if Promo2 = 0, it never was offered and the date values are truly unknown.</a:t>
            </a:r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81000"/>
            <a:ext cx="9144001" cy="914400"/>
          </a:xfrm>
        </p:spPr>
        <p:txBody>
          <a:bodyPr/>
          <a:lstStyle/>
          <a:p>
            <a:r>
              <a:rPr lang="en-US" sz="4000" u="sng" dirty="0"/>
              <a:t>Imputing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600200"/>
            <a:ext cx="10058400" cy="464820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Competition Distance –  May not be worth the time (3 stores)</a:t>
            </a:r>
          </a:p>
          <a:p>
            <a:pPr lvl="2"/>
            <a:r>
              <a:rPr lang="en-US" sz="2200" dirty="0"/>
              <a:t>No single other attribute appears to be predictive of Competition Distance</a:t>
            </a:r>
          </a:p>
          <a:p>
            <a:pPr lvl="2"/>
            <a:r>
              <a:rPr lang="en-US" sz="2200" dirty="0"/>
              <a:t>Perhaps we can use K-means clustering to find similar stores?</a:t>
            </a:r>
          </a:p>
          <a:p>
            <a:pPr lvl="3"/>
            <a:r>
              <a:rPr lang="en-US" sz="2000" dirty="0"/>
              <a:t>Then impute based on an average of Competition Distance of similar stores?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Competition Open Date – Highly missing, but may be predictive </a:t>
            </a:r>
          </a:p>
          <a:p>
            <a:pPr lvl="2"/>
            <a:r>
              <a:rPr lang="en-US" sz="2200" dirty="0"/>
              <a:t>No other attributes seem to be predictive of Open Date</a:t>
            </a:r>
          </a:p>
          <a:p>
            <a:pPr lvl="2"/>
            <a:r>
              <a:rPr lang="en-US" sz="2200" dirty="0"/>
              <a:t>Perhaps we can use K-means clustering to find similar stores?</a:t>
            </a:r>
          </a:p>
          <a:p>
            <a:pPr marL="231775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Promo2 Start Date – No need</a:t>
            </a:r>
          </a:p>
          <a:p>
            <a:pPr lvl="2"/>
            <a:r>
              <a:rPr lang="en-US" sz="2200" dirty="0"/>
              <a:t>When Promo2 = 0, the promo was not offered</a:t>
            </a:r>
          </a:p>
        </p:txBody>
      </p:sp>
    </p:spTree>
    <p:extLst>
      <p:ext uri="{BB962C8B-B14F-4D97-AF65-F5344CB8AC3E}">
        <p14:creationId xmlns:p14="http://schemas.microsoft.com/office/powerpoint/2010/main" val="28992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47" y="2514600"/>
            <a:ext cx="8692399" cy="2819400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43000"/>
          </a:xfrm>
        </p:spPr>
        <p:txBody>
          <a:bodyPr/>
          <a:lstStyle/>
          <a:p>
            <a:r>
              <a:rPr lang="en-US" dirty="0"/>
              <a:t>Features We Engineered: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340</Words>
  <Application>Microsoft Office PowerPoint</Application>
  <PresentationFormat>Custom</PresentationFormat>
  <Paragraphs>77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Digital Blue Tunnel 16x9</vt:lpstr>
      <vt:lpstr>Rossman Project</vt:lpstr>
      <vt:lpstr>About the dataset</vt:lpstr>
      <vt:lpstr>Rossman Dataset</vt:lpstr>
      <vt:lpstr>Data Cleansing</vt:lpstr>
      <vt:lpstr>Data Types</vt:lpstr>
      <vt:lpstr>Missing Values</vt:lpstr>
      <vt:lpstr>Imputing Missing Values</vt:lpstr>
      <vt:lpstr>Feature Engineering</vt:lpstr>
      <vt:lpstr>Features We Engineered: </vt:lpstr>
      <vt:lpstr>Exploratory Data Analysis</vt:lpstr>
      <vt:lpstr>Univariate EDA</vt:lpstr>
      <vt:lpstr>Bivariate EDA</vt:lpstr>
      <vt:lpstr>Sales vs. Total Customers/Store Type </vt:lpstr>
      <vt:lpstr>Plans for data modeling</vt:lpstr>
      <vt:lpstr>Modeling Techniques To Consider: </vt:lpstr>
      <vt:lpstr>Modeling Techniques To Consider: </vt:lpstr>
      <vt:lpstr>General Modeling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Rossman Project</dc:title>
  <dc:creator/>
  <cp:keywords/>
  <cp:lastModifiedBy/>
  <cp:revision>2</cp:revision>
  <dcterms:created xsi:type="dcterms:W3CDTF">2016-02-18T01:07:27Z</dcterms:created>
  <dcterms:modified xsi:type="dcterms:W3CDTF">2016-02-18T14:27:48Z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