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istotelica Pro" charset="1" panose="00000500000000000000"/>
      <p:regular r:id="rId11"/>
    </p:embeddedFont>
    <p:embeddedFont>
      <p:font typeface="Aristotelica Pro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751648">
            <a:off x="17009426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14182709" y="6678767"/>
                </a:moveTo>
                <a:lnTo>
                  <a:pt x="0" y="6678767"/>
                </a:lnTo>
                <a:lnTo>
                  <a:pt x="0" y="0"/>
                </a:lnTo>
                <a:lnTo>
                  <a:pt x="14182709" y="0"/>
                </a:lnTo>
                <a:lnTo>
                  <a:pt x="14182709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800328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0" y="0"/>
                </a:moveTo>
                <a:lnTo>
                  <a:pt x="18073735" y="0"/>
                </a:lnTo>
                <a:lnTo>
                  <a:pt x="18073735" y="8511086"/>
                </a:lnTo>
                <a:lnTo>
                  <a:pt x="0" y="851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750774">
            <a:off x="-12830214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0" y="6678767"/>
                </a:moveTo>
                <a:lnTo>
                  <a:pt x="14182710" y="6678767"/>
                </a:lnTo>
                <a:lnTo>
                  <a:pt x="14182710" y="0"/>
                </a:lnTo>
                <a:lnTo>
                  <a:pt x="0" y="0"/>
                </a:lnTo>
                <a:lnTo>
                  <a:pt x="0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014593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18073735" y="0"/>
                </a:moveTo>
                <a:lnTo>
                  <a:pt x="0" y="0"/>
                </a:lnTo>
                <a:lnTo>
                  <a:pt x="0" y="8511086"/>
                </a:lnTo>
                <a:lnTo>
                  <a:pt x="18073735" y="8511086"/>
                </a:lnTo>
                <a:lnTo>
                  <a:pt x="180737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766128">
            <a:off x="965127" y="-2060816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1" y="0"/>
                </a:lnTo>
                <a:lnTo>
                  <a:pt x="5273631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76907" y="6819000"/>
            <a:ext cx="3734186" cy="94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6"/>
              </a:lnSpc>
            </a:pPr>
            <a:r>
              <a:rPr lang="en-US" sz="2704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Nashiruddin Ahmad</a:t>
            </a:r>
          </a:p>
          <a:p>
            <a:pPr algn="ctr">
              <a:lnSpc>
                <a:spcPts val="3786"/>
              </a:lnSpc>
            </a:pPr>
            <a:r>
              <a:rPr lang="en-US" sz="2704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21081010202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73744" y="2615473"/>
            <a:ext cx="10940513" cy="3787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6"/>
              </a:lnSpc>
            </a:pPr>
            <a:r>
              <a:rPr lang="en-US" b="true" sz="5369">
                <a:solidFill>
                  <a:srgbClr val="133B52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IMPLEMENTASI METODE ARTIFICIAL BEE COLONY UNTUK PENENTUAN RUTE DISTRIBUSI JAMUR BERBASIS SISTEM INFORMASI GEOGRAFIS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-5838725">
            <a:off x="12040673" y="-2002621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766128">
            <a:off x="-1608116" y="9703164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2" y="0"/>
                </a:lnTo>
                <a:lnTo>
                  <a:pt x="5273632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5838725">
            <a:off x="14477133" y="9761359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4234" y="2174081"/>
            <a:ext cx="10959532" cy="64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6"/>
              </a:lnSpc>
            </a:pPr>
            <a:r>
              <a:rPr lang="en-US" b="true" sz="3775">
                <a:solidFill>
                  <a:srgbClr val="133B52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FORMULASI ATAU PERUMUSAN PERMASALAHAN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77257" y="3116984"/>
            <a:ext cx="10845988" cy="535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0"/>
              </a:lnSpc>
            </a:pPr>
            <a:r>
              <a:rPr lang="en-US" sz="2779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Riset ini berangkat dari permasalahan yang dihadapi petani jamur, yaitu:</a:t>
            </a:r>
          </a:p>
          <a:p>
            <a:pPr algn="just" marL="600032" indent="-300016" lvl="1">
              <a:lnSpc>
                <a:spcPts val="3890"/>
              </a:lnSpc>
              <a:buFont typeface="Arial"/>
              <a:buChar char="•"/>
            </a:pPr>
            <a:r>
              <a:rPr lang="en-US" sz="2779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Waktu dan biaya distribusi yang tinggi, terutama akibat lokasi konsumen yang tersebar.</a:t>
            </a:r>
          </a:p>
          <a:p>
            <a:pPr algn="just" marL="600032" indent="-300016" lvl="1">
              <a:lnSpc>
                <a:spcPts val="3890"/>
              </a:lnSpc>
              <a:buFont typeface="Arial"/>
              <a:buChar char="•"/>
            </a:pPr>
            <a:r>
              <a:rPr lang="en-US" sz="2779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Tidak optimalnya rute distribusi menyebabkan pemborosan biaya transportasi dan waktu pengiriman.</a:t>
            </a:r>
          </a:p>
          <a:p>
            <a:pPr algn="just">
              <a:lnSpc>
                <a:spcPts val="3890"/>
              </a:lnSpc>
            </a:pPr>
            <a:r>
              <a:rPr lang="en-US" sz="2779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Untuk menjawab research gap, penelitian ini mengimplementasikan metode optimasi Artificial Bee Colony (ABC) untuk menentukan rute distribusi yang lebih efisien, dengan memanfaatkan Sistem Informasi Geografis (SIG) sebagai alat bantu visualisasi.</a:t>
            </a:r>
          </a:p>
          <a:p>
            <a:pPr algn="just">
              <a:lnSpc>
                <a:spcPts val="389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true" rot="-751648">
            <a:off x="17009426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14182709" y="6678767"/>
                </a:moveTo>
                <a:lnTo>
                  <a:pt x="0" y="6678767"/>
                </a:lnTo>
                <a:lnTo>
                  <a:pt x="0" y="0"/>
                </a:lnTo>
                <a:lnTo>
                  <a:pt x="14182709" y="0"/>
                </a:lnTo>
                <a:lnTo>
                  <a:pt x="14182709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3800328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0" y="0"/>
                </a:moveTo>
                <a:lnTo>
                  <a:pt x="18073735" y="0"/>
                </a:lnTo>
                <a:lnTo>
                  <a:pt x="18073735" y="8511086"/>
                </a:lnTo>
                <a:lnTo>
                  <a:pt x="0" y="851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750774">
            <a:off x="-12830214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0" y="6678767"/>
                </a:moveTo>
                <a:lnTo>
                  <a:pt x="14182710" y="6678767"/>
                </a:lnTo>
                <a:lnTo>
                  <a:pt x="14182710" y="0"/>
                </a:lnTo>
                <a:lnTo>
                  <a:pt x="0" y="0"/>
                </a:lnTo>
                <a:lnTo>
                  <a:pt x="0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014593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18073735" y="0"/>
                </a:moveTo>
                <a:lnTo>
                  <a:pt x="0" y="0"/>
                </a:lnTo>
                <a:lnTo>
                  <a:pt x="0" y="8511086"/>
                </a:lnTo>
                <a:lnTo>
                  <a:pt x="18073735" y="8511086"/>
                </a:lnTo>
                <a:lnTo>
                  <a:pt x="180737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766128">
            <a:off x="965127" y="-2060816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1" y="0"/>
                </a:lnTo>
                <a:lnTo>
                  <a:pt x="5273631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5838725">
            <a:off x="12040673" y="-2002621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766128">
            <a:off x="-1608116" y="9703164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2" y="0"/>
                </a:lnTo>
                <a:lnTo>
                  <a:pt x="5273632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5838725">
            <a:off x="14477133" y="9761359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751648">
            <a:off x="17009426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14182709" y="6678767"/>
                </a:moveTo>
                <a:lnTo>
                  <a:pt x="0" y="6678767"/>
                </a:lnTo>
                <a:lnTo>
                  <a:pt x="0" y="0"/>
                </a:lnTo>
                <a:lnTo>
                  <a:pt x="14182709" y="0"/>
                </a:lnTo>
                <a:lnTo>
                  <a:pt x="14182709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800328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0" y="0"/>
                </a:moveTo>
                <a:lnTo>
                  <a:pt x="18073735" y="0"/>
                </a:lnTo>
                <a:lnTo>
                  <a:pt x="18073735" y="8511086"/>
                </a:lnTo>
                <a:lnTo>
                  <a:pt x="0" y="851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750774">
            <a:off x="-12830214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0" y="6678767"/>
                </a:moveTo>
                <a:lnTo>
                  <a:pt x="14182710" y="6678767"/>
                </a:lnTo>
                <a:lnTo>
                  <a:pt x="14182710" y="0"/>
                </a:lnTo>
                <a:lnTo>
                  <a:pt x="0" y="0"/>
                </a:lnTo>
                <a:lnTo>
                  <a:pt x="0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014593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18073735" y="0"/>
                </a:moveTo>
                <a:lnTo>
                  <a:pt x="0" y="0"/>
                </a:lnTo>
                <a:lnTo>
                  <a:pt x="0" y="8511086"/>
                </a:lnTo>
                <a:lnTo>
                  <a:pt x="18073735" y="8511086"/>
                </a:lnTo>
                <a:lnTo>
                  <a:pt x="180737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766128">
            <a:off x="965127" y="-2060816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1" y="0"/>
                </a:lnTo>
                <a:lnTo>
                  <a:pt x="5273631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5838725">
            <a:off x="12040673" y="-2002621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766128">
            <a:off x="-1608116" y="9703164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2" y="0"/>
                </a:lnTo>
                <a:lnTo>
                  <a:pt x="5273632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5838725">
            <a:off x="14477133" y="9761359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6240" y="2458584"/>
            <a:ext cx="17255520" cy="6167049"/>
          </a:xfrm>
          <a:custGeom>
            <a:avLst/>
            <a:gdLst/>
            <a:ahLst/>
            <a:cxnLst/>
            <a:rect r="r" b="b" t="t" l="l"/>
            <a:pathLst>
              <a:path h="6167049" w="17255520">
                <a:moveTo>
                  <a:pt x="0" y="0"/>
                </a:moveTo>
                <a:lnTo>
                  <a:pt x="17255520" y="0"/>
                </a:lnTo>
                <a:lnTo>
                  <a:pt x="17255520" y="6167049"/>
                </a:lnTo>
                <a:lnTo>
                  <a:pt x="0" y="616704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984" t="0" r="-198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12153" y="175576"/>
            <a:ext cx="8537178" cy="141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133B52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MIND MAP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28520" y="1239609"/>
            <a:ext cx="8504444" cy="144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4"/>
              </a:lnSpc>
            </a:pPr>
            <a:r>
              <a:rPr lang="en-US" b="true" sz="4096">
                <a:solidFill>
                  <a:srgbClr val="133B52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METODE YANG DIUSULKAN DAN RENCANA METRIK PENGUJIAN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0480" y="3229108"/>
            <a:ext cx="6900971" cy="522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Metode </a:t>
            </a:r>
            <a:r>
              <a:rPr lang="en-US" sz="3300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Artificial Bee Colony (ABC):</a:t>
            </a:r>
          </a:p>
          <a:p>
            <a:pPr algn="l" marL="712470" indent="-356235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Digunakan untuk menentukan rute distribusi optimal berdasarkan jarak minimal antar lokasi.</a:t>
            </a:r>
          </a:p>
          <a:p>
            <a:pPr algn="l" marL="712470" indent="-356235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Parameter: jumlah lebah aktif, lebah pencari, iterasi, dan maksimal perjalanan.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673048" y="3229108"/>
            <a:ext cx="8440901" cy="411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4"/>
              </a:lnSpc>
            </a:pPr>
            <a:r>
              <a:rPr lang="en-US" sz="3345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Rencana Metrik Pengujian</a:t>
            </a:r>
          </a:p>
          <a:p>
            <a:pPr algn="l">
              <a:lnSpc>
                <a:spcPts val="4684"/>
              </a:lnSpc>
            </a:pPr>
            <a:r>
              <a:rPr lang="en-US" sz="3345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Metode Perhitungan Rute Optimal:</a:t>
            </a:r>
          </a:p>
          <a:p>
            <a:pPr algn="l" marL="722354" indent="-361177" lvl="1">
              <a:lnSpc>
                <a:spcPts val="4684"/>
              </a:lnSpc>
              <a:buAutoNum type="arabicPeriod" startAt="1"/>
            </a:pPr>
            <a:r>
              <a:rPr lang="en-US" sz="3345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Jarak tempuh minimum yang dihasilkan algoritma (misalnya 9012 meter sebagai hasil terbaik).</a:t>
            </a:r>
          </a:p>
          <a:p>
            <a:pPr algn="l" marL="712470" indent="-356235" lvl="1">
              <a:lnSpc>
                <a:spcPts val="4620"/>
              </a:lnSpc>
              <a:buAutoNum type="arabicPeriod" startAt="1"/>
            </a:pPr>
            <a:r>
              <a:rPr lang="en-US" sz="3300">
                <a:solidFill>
                  <a:srgbClr val="53819B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Iterasi hingga rute optimal tercapai.</a:t>
            </a:r>
          </a:p>
          <a:p>
            <a:pPr algn="l">
              <a:lnSpc>
                <a:spcPts val="4684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true" rot="-751648">
            <a:off x="17009426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14182709" y="6678767"/>
                </a:moveTo>
                <a:lnTo>
                  <a:pt x="0" y="6678767"/>
                </a:lnTo>
                <a:lnTo>
                  <a:pt x="0" y="0"/>
                </a:lnTo>
                <a:lnTo>
                  <a:pt x="14182709" y="0"/>
                </a:lnTo>
                <a:lnTo>
                  <a:pt x="14182709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800328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0" y="0"/>
                </a:moveTo>
                <a:lnTo>
                  <a:pt x="18073735" y="0"/>
                </a:lnTo>
                <a:lnTo>
                  <a:pt x="18073735" y="8511086"/>
                </a:lnTo>
                <a:lnTo>
                  <a:pt x="0" y="851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750774">
            <a:off x="-12830214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0" y="6678767"/>
                </a:moveTo>
                <a:lnTo>
                  <a:pt x="14182710" y="6678767"/>
                </a:lnTo>
                <a:lnTo>
                  <a:pt x="14182710" y="0"/>
                </a:lnTo>
                <a:lnTo>
                  <a:pt x="0" y="0"/>
                </a:lnTo>
                <a:lnTo>
                  <a:pt x="0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014593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18073735" y="0"/>
                </a:moveTo>
                <a:lnTo>
                  <a:pt x="0" y="0"/>
                </a:lnTo>
                <a:lnTo>
                  <a:pt x="0" y="8511086"/>
                </a:lnTo>
                <a:lnTo>
                  <a:pt x="18073735" y="8511086"/>
                </a:lnTo>
                <a:lnTo>
                  <a:pt x="180737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766128">
            <a:off x="965127" y="-2060816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1" y="0"/>
                </a:lnTo>
                <a:lnTo>
                  <a:pt x="5273631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-5838725">
            <a:off x="12040673" y="-2002621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766128">
            <a:off x="-1608116" y="9703164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2" y="0"/>
                </a:lnTo>
                <a:lnTo>
                  <a:pt x="5273632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-5838725">
            <a:off x="14477133" y="9761359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03823"/>
            <a:ext cx="12387037" cy="204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133B52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-751648">
            <a:off x="17009426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14182709" y="6678767"/>
                </a:moveTo>
                <a:lnTo>
                  <a:pt x="0" y="6678767"/>
                </a:lnTo>
                <a:lnTo>
                  <a:pt x="0" y="0"/>
                </a:lnTo>
                <a:lnTo>
                  <a:pt x="14182709" y="0"/>
                </a:lnTo>
                <a:lnTo>
                  <a:pt x="14182709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800328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0" y="0"/>
                </a:moveTo>
                <a:lnTo>
                  <a:pt x="18073735" y="0"/>
                </a:lnTo>
                <a:lnTo>
                  <a:pt x="18073735" y="8511086"/>
                </a:lnTo>
                <a:lnTo>
                  <a:pt x="0" y="851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750774">
            <a:off x="-12830214" y="-2992357"/>
            <a:ext cx="14182710" cy="6678767"/>
          </a:xfrm>
          <a:custGeom>
            <a:avLst/>
            <a:gdLst/>
            <a:ahLst/>
            <a:cxnLst/>
            <a:rect r="r" b="b" t="t" l="l"/>
            <a:pathLst>
              <a:path h="6678767" w="14182710">
                <a:moveTo>
                  <a:pt x="0" y="6678767"/>
                </a:moveTo>
                <a:lnTo>
                  <a:pt x="14182710" y="6678767"/>
                </a:lnTo>
                <a:lnTo>
                  <a:pt x="14182710" y="0"/>
                </a:lnTo>
                <a:lnTo>
                  <a:pt x="0" y="0"/>
                </a:lnTo>
                <a:lnTo>
                  <a:pt x="0" y="66787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014593" y="8833936"/>
            <a:ext cx="18073735" cy="8511086"/>
          </a:xfrm>
          <a:custGeom>
            <a:avLst/>
            <a:gdLst/>
            <a:ahLst/>
            <a:cxnLst/>
            <a:rect r="r" b="b" t="t" l="l"/>
            <a:pathLst>
              <a:path h="8511086" w="18073735">
                <a:moveTo>
                  <a:pt x="18073735" y="0"/>
                </a:moveTo>
                <a:lnTo>
                  <a:pt x="0" y="0"/>
                </a:lnTo>
                <a:lnTo>
                  <a:pt x="0" y="8511086"/>
                </a:lnTo>
                <a:lnTo>
                  <a:pt x="18073735" y="8511086"/>
                </a:lnTo>
                <a:lnTo>
                  <a:pt x="180737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766128">
            <a:off x="965127" y="-2060816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1" y="0"/>
                </a:lnTo>
                <a:lnTo>
                  <a:pt x="5273631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5838725">
            <a:off x="12040673" y="-2002621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766128">
            <a:off x="-1608116" y="9703164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0"/>
                </a:moveTo>
                <a:lnTo>
                  <a:pt x="5273632" y="0"/>
                </a:lnTo>
                <a:lnTo>
                  <a:pt x="5273632" y="2905291"/>
                </a:lnTo>
                <a:lnTo>
                  <a:pt x="0" y="2905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-5838725">
            <a:off x="14477133" y="9761359"/>
            <a:ext cx="5273631" cy="2905291"/>
          </a:xfrm>
          <a:custGeom>
            <a:avLst/>
            <a:gdLst/>
            <a:ahLst/>
            <a:cxnLst/>
            <a:rect r="r" b="b" t="t" l="l"/>
            <a:pathLst>
              <a:path h="2905291" w="5273631">
                <a:moveTo>
                  <a:pt x="0" y="2905291"/>
                </a:moveTo>
                <a:lnTo>
                  <a:pt x="5273631" y="2905291"/>
                </a:lnTo>
                <a:lnTo>
                  <a:pt x="5273631" y="0"/>
                </a:lnTo>
                <a:lnTo>
                  <a:pt x="0" y="0"/>
                </a:lnTo>
                <a:lnTo>
                  <a:pt x="0" y="290529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DAGYVv9j6Kc</dc:identifier>
  <dcterms:modified xsi:type="dcterms:W3CDTF">2011-08-01T06:04:30Z</dcterms:modified>
  <cp:revision>1</cp:revision>
  <dc:title>Presentation</dc:title>
</cp:coreProperties>
</file>