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1"/>
  </p:notesMasterIdLst>
  <p:handoutMasterIdLst>
    <p:handoutMasterId r:id="rId32"/>
  </p:handoutMasterIdLst>
  <p:sldIdLst>
    <p:sldId id="256" r:id="rId2"/>
    <p:sldId id="263" r:id="rId3"/>
    <p:sldId id="272" r:id="rId4"/>
    <p:sldId id="273" r:id="rId5"/>
    <p:sldId id="258" r:id="rId6"/>
    <p:sldId id="289" r:id="rId7"/>
    <p:sldId id="296" r:id="rId8"/>
    <p:sldId id="281" r:id="rId9"/>
    <p:sldId id="290" r:id="rId10"/>
    <p:sldId id="291" r:id="rId11"/>
    <p:sldId id="275" r:id="rId12"/>
    <p:sldId id="276" r:id="rId13"/>
    <p:sldId id="282" r:id="rId14"/>
    <p:sldId id="284" r:id="rId15"/>
    <p:sldId id="293" r:id="rId16"/>
    <p:sldId id="292" r:id="rId17"/>
    <p:sldId id="298" r:id="rId18"/>
    <p:sldId id="299" r:id="rId19"/>
    <p:sldId id="294" r:id="rId20"/>
    <p:sldId id="285" r:id="rId21"/>
    <p:sldId id="286" r:id="rId22"/>
    <p:sldId id="277" r:id="rId23"/>
    <p:sldId id="278" r:id="rId24"/>
    <p:sldId id="300" r:id="rId25"/>
    <p:sldId id="287" r:id="rId26"/>
    <p:sldId id="295" r:id="rId27"/>
    <p:sldId id="288"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79713" autoAdjust="0"/>
  </p:normalViewPr>
  <p:slideViewPr>
    <p:cSldViewPr snapToGrid="0">
      <p:cViewPr varScale="1">
        <p:scale>
          <a:sx n="72" d="100"/>
          <a:sy n="72" d="100"/>
        </p:scale>
        <p:origin x="516" y="66"/>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10CA4D-78AD-48CB-B27E-39D778398E1E}" type="datetimeFigureOut">
              <a:rPr lang="en-GB" smtClean="0"/>
              <a:t>18/05/2016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A3E3D0-16FC-4C7D-8110-C9B77FCC1DD0}" type="slidenum">
              <a:rPr lang="en-GB" smtClean="0"/>
              <a:t>‹#›</a:t>
            </a:fld>
            <a:endParaRPr lang="en-GB"/>
          </a:p>
        </p:txBody>
      </p:sp>
    </p:spTree>
    <p:extLst>
      <p:ext uri="{BB962C8B-B14F-4D97-AF65-F5344CB8AC3E}">
        <p14:creationId xmlns:p14="http://schemas.microsoft.com/office/powerpoint/2010/main" val="1324226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4CFD1-5300-4CF2-A732-A394FC6CA31F}" type="datetimeFigureOut">
              <a:rPr lang="en-GB" smtClean="0"/>
              <a:t>18/05/2016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EEC7B-E5BF-461A-972C-654485B51F3E}" type="slidenum">
              <a:rPr lang="en-GB" smtClean="0"/>
              <a:t>‹#›</a:t>
            </a:fld>
            <a:endParaRPr lang="en-GB"/>
          </a:p>
        </p:txBody>
      </p:sp>
    </p:spTree>
    <p:extLst>
      <p:ext uri="{BB962C8B-B14F-4D97-AF65-F5344CB8AC3E}">
        <p14:creationId xmlns:p14="http://schemas.microsoft.com/office/powerpoint/2010/main" val="21292378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a:t>
            </a:fld>
            <a:endParaRPr lang="en-GB"/>
          </a:p>
        </p:txBody>
      </p:sp>
    </p:spTree>
    <p:extLst>
      <p:ext uri="{BB962C8B-B14F-4D97-AF65-F5344CB8AC3E}">
        <p14:creationId xmlns:p14="http://schemas.microsoft.com/office/powerpoint/2010/main" val="2812176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vi-VN" sz="1200" dirty="0" smtClean="0">
                <a:latin typeface="Times New Roman" panose="02020603050405020304" pitchFamily="18" charset="0"/>
                <a:cs typeface="Times New Roman" panose="02020603050405020304" pitchFamily="18" charset="0"/>
              </a:rPr>
              <a:t>ActionServlet chịu trách nhiệm nhận và xử lí các request từ phía người dùng, chỉ định Action thực thi tương ứng với từng yêu cầu cụ thể.</a:t>
            </a:r>
          </a:p>
          <a:p>
            <a:endParaRPr lang="en-US" sz="1200" dirty="0" smtClean="0">
              <a:latin typeface="Times New Roman" panose="02020603050405020304" pitchFamily="18" charset="0"/>
              <a:cs typeface="Times New Roman" panose="02020603050405020304" pitchFamily="18" charset="0"/>
            </a:endParaRPr>
          </a:p>
          <a:p>
            <a:r>
              <a:rPr lang="vi-VN" sz="1200" dirty="0" smtClean="0">
                <a:latin typeface="Times New Roman" panose="02020603050405020304" pitchFamily="18" charset="0"/>
                <a:cs typeface="Times New Roman" panose="02020603050405020304" pitchFamily="18" charset="0"/>
              </a:rPr>
              <a:t>Action chịu trách nhiệm thao tác với Model, nó kết hợp rất chặt chẽ với ActionServlet. Cả hai thành phần này đóng vai trò làm Controller trong Struts</a:t>
            </a:r>
            <a:endParaRPr lang="en-GB"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17</a:t>
            </a:fld>
            <a:endParaRPr lang="en-GB"/>
          </a:p>
        </p:txBody>
      </p:sp>
    </p:spTree>
    <p:extLst>
      <p:ext uri="{BB962C8B-B14F-4D97-AF65-F5344CB8AC3E}">
        <p14:creationId xmlns:p14="http://schemas.microsoft.com/office/powerpoint/2010/main" val="77164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latin typeface="Times New Roman" panose="02020603050405020304" pitchFamily="18" charset="0"/>
              <a:cs typeface="Times New Roman" panose="02020603050405020304" pitchFamily="18" charset="0"/>
            </a:endParaRPr>
          </a:p>
          <a:p>
            <a:r>
              <a:rPr lang="vi-VN" sz="1200" dirty="0" smtClean="0">
                <a:latin typeface="Times New Roman" panose="02020603050405020304" pitchFamily="18" charset="0"/>
                <a:cs typeface="Times New Roman" panose="02020603050405020304" pitchFamily="18" charset="0"/>
              </a:rPr>
              <a:t>Action chịu trách nhiệm thao tác với Model, nó kết hợp rất chặt chẽ với ActionServlet. Cả hai thành phần này đóng vai trò làm Controller trong Struts</a:t>
            </a:r>
            <a:endParaRPr lang="en-GB"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18</a:t>
            </a:fld>
            <a:endParaRPr lang="en-GB"/>
          </a:p>
        </p:txBody>
      </p:sp>
    </p:spTree>
    <p:extLst>
      <p:ext uri="{BB962C8B-B14F-4D97-AF65-F5344CB8AC3E}">
        <p14:creationId xmlns:p14="http://schemas.microsoft.com/office/powerpoint/2010/main" val="2724501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Struct Config:</a:t>
            </a:r>
            <a:r>
              <a:rPr lang="en-GB" baseline="0" dirty="0" smtClean="0"/>
              <a:t> Chưa 3 phần tử quan trọng để mô tả các Action</a:t>
            </a:r>
          </a:p>
          <a:p>
            <a:pPr marL="628650" lvl="1" indent="-171450">
              <a:buFontTx/>
              <a:buChar char="-"/>
            </a:pPr>
            <a:r>
              <a:rPr lang="en-GB" baseline="0" dirty="0" smtClean="0"/>
              <a:t>&lt;form beans&gt; chứa các định nghĩ FormBeans bao gồm tên vào kiểu classname</a:t>
            </a:r>
          </a:p>
          <a:p>
            <a:pPr marL="628650" lvl="1" indent="-171450">
              <a:buFontTx/>
              <a:buChar char="-"/>
            </a:pPr>
            <a:r>
              <a:rPr lang="en-GB" baseline="0" dirty="0" smtClean="0"/>
              <a:t>&lt;action - mapping&gt; chứa các định nghĩa action</a:t>
            </a:r>
          </a:p>
          <a:p>
            <a:pPr marL="628650" lvl="1" indent="-171450">
              <a:buFontTx/>
              <a:buChar char="-"/>
            </a:pPr>
            <a:r>
              <a:rPr lang="en-GB" baseline="0" dirty="0" smtClean="0"/>
              <a:t>&lt;global - forwards&gt; chứa các định nghĩa global forwards </a:t>
            </a:r>
            <a:endParaRPr lang="en-GB" dirty="0" smtClean="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19</a:t>
            </a:fld>
            <a:endParaRPr lang="en-GB"/>
          </a:p>
        </p:txBody>
      </p:sp>
    </p:spTree>
    <p:extLst>
      <p:ext uri="{BB962C8B-B14F-4D97-AF65-F5344CB8AC3E}">
        <p14:creationId xmlns:p14="http://schemas.microsoft.com/office/powerpoint/2010/main" val="374708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22</a:t>
            </a:fld>
            <a:endParaRPr lang="en-GB"/>
          </a:p>
        </p:txBody>
      </p:sp>
    </p:spTree>
    <p:extLst>
      <p:ext uri="{BB962C8B-B14F-4D97-AF65-F5344CB8AC3E}">
        <p14:creationId xmlns:p14="http://schemas.microsoft.com/office/powerpoint/2010/main" val="2748277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28</a:t>
            </a:fld>
            <a:endParaRPr lang="en-GB"/>
          </a:p>
        </p:txBody>
      </p:sp>
    </p:spTree>
    <p:extLst>
      <p:ext uri="{BB962C8B-B14F-4D97-AF65-F5344CB8AC3E}">
        <p14:creationId xmlns:p14="http://schemas.microsoft.com/office/powerpoint/2010/main" val="2041974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E29CEFE-B971-44C5-88CB-16F76FDFEDC6}" type="slidenum">
              <a:rPr lang="en-GB" smtClean="0"/>
              <a:t>29</a:t>
            </a:fld>
            <a:endParaRPr lang="en-GB"/>
          </a:p>
        </p:txBody>
      </p:sp>
    </p:spTree>
    <p:extLst>
      <p:ext uri="{BB962C8B-B14F-4D97-AF65-F5344CB8AC3E}">
        <p14:creationId xmlns:p14="http://schemas.microsoft.com/office/powerpoint/2010/main" val="209063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2</a:t>
            </a:fld>
            <a:endParaRPr lang="en-GB"/>
          </a:p>
        </p:txBody>
      </p:sp>
    </p:spTree>
    <p:extLst>
      <p:ext uri="{BB962C8B-B14F-4D97-AF65-F5344CB8AC3E}">
        <p14:creationId xmlns:p14="http://schemas.microsoft.com/office/powerpoint/2010/main" val="253381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3</a:t>
            </a:fld>
            <a:endParaRPr lang="en-GB"/>
          </a:p>
        </p:txBody>
      </p:sp>
    </p:spTree>
    <p:extLst>
      <p:ext uri="{BB962C8B-B14F-4D97-AF65-F5344CB8AC3E}">
        <p14:creationId xmlns:p14="http://schemas.microsoft.com/office/powerpoint/2010/main" val="1069137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dirty="0" smtClean="0">
                <a:latin typeface="Times New Roman" panose="02020603050405020304" pitchFamily="18" charset="0"/>
                <a:cs typeface="Times New Roman" panose="02020603050405020304" pitchFamily="18" charset="0"/>
              </a:rPr>
              <a:t>Sử dụng mẫu thiết kế Model-View-Controller (MVC), Struts giải quyết rất nhiều các vấn đề liên quan đến các ứng dụng Web hướng business đòi hỏi hiệu năng cao sử dụng Java servlet và JSP. </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dirty="0" smtClean="0">
                <a:latin typeface="Times New Roman" panose="02020603050405020304" pitchFamily="18" charset="0"/>
                <a:cs typeface="Times New Roman" panose="02020603050405020304" pitchFamily="18" charset="0"/>
              </a:rPr>
              <a:t>Struts là một tập thư viện các thẻ JSP tùy chọn (Custom JSP Tag) cung cấp cho việc thể hiện các thuộc tính của bean, quản lý các HTML forms, lặp lại các kiểu cấu trúc dữ liệu, và đưa ra các HTML có điều kiện. </a:t>
            </a:r>
          </a:p>
          <a:p>
            <a:endParaRPr lang="en-US" dirty="0"/>
          </a:p>
        </p:txBody>
      </p:sp>
      <p:sp>
        <p:nvSpPr>
          <p:cNvPr id="4" name="Slide Number Placeholder 3"/>
          <p:cNvSpPr>
            <a:spLocks noGrp="1"/>
          </p:cNvSpPr>
          <p:nvPr>
            <p:ph type="sldNum" sz="quarter" idx="10"/>
          </p:nvPr>
        </p:nvSpPr>
        <p:spPr/>
        <p:txBody>
          <a:bodyPr/>
          <a:lstStyle/>
          <a:p>
            <a:fld id="{1D8EEC7B-E5BF-461A-972C-654485B51F3E}" type="slidenum">
              <a:rPr lang="en-GB" smtClean="0"/>
              <a:t>6</a:t>
            </a:fld>
            <a:endParaRPr lang="en-GB"/>
          </a:p>
        </p:txBody>
      </p:sp>
    </p:spTree>
    <p:extLst>
      <p:ext uri="{BB962C8B-B14F-4D97-AF65-F5344CB8AC3E}">
        <p14:creationId xmlns:p14="http://schemas.microsoft.com/office/powerpoint/2010/main" val="193057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11</a:t>
            </a:fld>
            <a:endParaRPr lang="en-GB"/>
          </a:p>
        </p:txBody>
      </p:sp>
    </p:spTree>
    <p:extLst>
      <p:ext uri="{BB962C8B-B14F-4D97-AF65-F5344CB8AC3E}">
        <p14:creationId xmlns:p14="http://schemas.microsoft.com/office/powerpoint/2010/main" val="6736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solidFill>
                  <a:srgbClr val="222222"/>
                </a:solidFill>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13</a:t>
            </a:fld>
            <a:endParaRPr lang="en-GB"/>
          </a:p>
        </p:txBody>
      </p:sp>
    </p:spTree>
    <p:extLst>
      <p:ext uri="{BB962C8B-B14F-4D97-AF65-F5344CB8AC3E}">
        <p14:creationId xmlns:p14="http://schemas.microsoft.com/office/powerpoint/2010/main" val="347045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14</a:t>
            </a:fld>
            <a:endParaRPr lang="en-GB"/>
          </a:p>
        </p:txBody>
      </p:sp>
    </p:spTree>
    <p:extLst>
      <p:ext uri="{BB962C8B-B14F-4D97-AF65-F5344CB8AC3E}">
        <p14:creationId xmlns:p14="http://schemas.microsoft.com/office/powerpoint/2010/main" val="74537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15</a:t>
            </a:fld>
            <a:endParaRPr lang="en-GB"/>
          </a:p>
        </p:txBody>
      </p:sp>
    </p:spTree>
    <p:extLst>
      <p:ext uri="{BB962C8B-B14F-4D97-AF65-F5344CB8AC3E}">
        <p14:creationId xmlns:p14="http://schemas.microsoft.com/office/powerpoint/2010/main" val="277720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dirty="0" smtClean="0">
                <a:latin typeface="Times New Roman" panose="02020603050405020304" pitchFamily="18" charset="0"/>
                <a:cs typeface="Times New Roman" panose="02020603050405020304" pitchFamily="18" charset="0"/>
              </a:rPr>
              <a:t>Struts cung cấp hai thành phần rất quan trọng đó là ActionServlet và Action để điều khiển và quản lí mọi yêu cầu của người dùng cũng như việc thao tác với dữ liệu.</a:t>
            </a:r>
          </a:p>
        </p:txBody>
      </p:sp>
      <p:sp>
        <p:nvSpPr>
          <p:cNvPr id="4" name="Slide Number Placeholder 3"/>
          <p:cNvSpPr>
            <a:spLocks noGrp="1"/>
          </p:cNvSpPr>
          <p:nvPr>
            <p:ph type="sldNum" sz="quarter" idx="10"/>
          </p:nvPr>
        </p:nvSpPr>
        <p:spPr/>
        <p:txBody>
          <a:bodyPr/>
          <a:lstStyle/>
          <a:p>
            <a:fld id="{1D8EEC7B-E5BF-461A-972C-654485B51F3E}" type="slidenum">
              <a:rPr lang="en-GB" smtClean="0"/>
              <a:t>16</a:t>
            </a:fld>
            <a:endParaRPr lang="en-GB"/>
          </a:p>
        </p:txBody>
      </p:sp>
    </p:spTree>
    <p:extLst>
      <p:ext uri="{BB962C8B-B14F-4D97-AF65-F5344CB8AC3E}">
        <p14:creationId xmlns:p14="http://schemas.microsoft.com/office/powerpoint/2010/main" val="286484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30653E-FA63-40A0-90C3-D4D868380619}"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156899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9C1CD-BB26-4BB0-B42B-8D89C2ED1FD8}"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33500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F3B9BE-1E6D-471D-B3A0-5F5170FB467A}"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1419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4C842-01C0-4FDD-8C1C-DD707E7DF152}"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3477112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4F58B-B560-4906-8216-11269F77C4E9}"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250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055FBC-155A-4299-A123-552B25CE5735}"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01897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D933A-B12A-472E-B8DF-125C908DEE6D}"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370755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C9C9EC-D194-4D92-8445-44244B6C06A3}"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311501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29923-5AD4-4705-A2F8-EE728EE4D6D6}"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9864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E77963-9DD8-460B-9194-E43207086A48}"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76774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5E28EC-7D7C-4715-B828-1CB91A069A0B}" type="datetime1">
              <a:rPr lang="en-GB" smtClean="0"/>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78041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6A0DA8-BD12-4C30-8A4F-866D92C881EF}" type="datetime1">
              <a:rPr lang="en-GB" smtClean="0"/>
              <a:t>18/05/2016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21867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BEA570-7F8D-472B-8151-27CF57D35835}" type="datetime1">
              <a:rPr lang="en-GB" smtClean="0"/>
              <a:t>18/05/2016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6143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342B1-FD83-4F59-9790-D41EA13AA23E}" type="datetime1">
              <a:rPr lang="en-GB" smtClean="0"/>
              <a:t>18/05/2016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315766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CDFB6-6724-45A9-90B3-6A95627380A7}" type="datetime1">
              <a:rPr lang="en-GB" smtClean="0"/>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2421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348B8-A9CB-4A95-8777-FAD3597FCB9E}" type="slidenum">
              <a:rPr lang="en-GB" smtClean="0"/>
              <a:t>‹#›</a:t>
            </a:fld>
            <a:endParaRPr lang="en-GB"/>
          </a:p>
        </p:txBody>
      </p:sp>
      <p:sp>
        <p:nvSpPr>
          <p:cNvPr id="5" name="Date Placeholder 4"/>
          <p:cNvSpPr>
            <a:spLocks noGrp="1"/>
          </p:cNvSpPr>
          <p:nvPr>
            <p:ph type="dt" sz="half" idx="10"/>
          </p:nvPr>
        </p:nvSpPr>
        <p:spPr/>
        <p:txBody>
          <a:bodyPr/>
          <a:lstStyle/>
          <a:p>
            <a:fld id="{A7E85A7E-252E-4268-AF2E-C84A7BEB0F46}" type="datetime1">
              <a:rPr lang="en-GB" smtClean="0"/>
              <a:t>18/05/2016</a:t>
            </a:fld>
            <a:endParaRPr lang="en-GB"/>
          </a:p>
        </p:txBody>
      </p:sp>
    </p:spTree>
    <p:extLst>
      <p:ext uri="{BB962C8B-B14F-4D97-AF65-F5344CB8AC3E}">
        <p14:creationId xmlns:p14="http://schemas.microsoft.com/office/powerpoint/2010/main" val="206358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4D5B83-27B6-49DF-A0CD-97EEF3281D37}" type="datetime1">
              <a:rPr lang="en-GB" smtClean="0"/>
              <a:t>18/05/2016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A348B8-A9CB-4A95-8777-FAD3597FCB9E}" type="slidenum">
              <a:rPr lang="en-GB" smtClean="0"/>
              <a:t>‹#›</a:t>
            </a:fld>
            <a:endParaRPr lang="en-GB"/>
          </a:p>
        </p:txBody>
      </p:sp>
    </p:spTree>
    <p:extLst>
      <p:ext uri="{BB962C8B-B14F-4D97-AF65-F5344CB8AC3E}">
        <p14:creationId xmlns:p14="http://schemas.microsoft.com/office/powerpoint/2010/main" val="32695445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7353" y="1249748"/>
            <a:ext cx="12192000" cy="6858000"/>
          </a:xfrm>
          <a:prstGeom prst="rect">
            <a:avLst/>
          </a:prstGeom>
          <a:noFill/>
        </p:spPr>
        <p:txBody>
          <a:bodyPr wrap="square" rtlCol="0">
            <a:spAutoFit/>
          </a:bodyPr>
          <a:lstStyle/>
          <a:p>
            <a:endParaRPr lang="en-GB"/>
          </a:p>
        </p:txBody>
      </p:sp>
      <p:sp>
        <p:nvSpPr>
          <p:cNvPr id="5" name="Title 1"/>
          <p:cNvSpPr txBox="1">
            <a:spLocks/>
          </p:cNvSpPr>
          <p:nvPr/>
        </p:nvSpPr>
        <p:spPr>
          <a:xfrm>
            <a:off x="2829230" y="121419"/>
            <a:ext cx="5704631" cy="72879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b="1" dirty="0" smtClean="0">
                <a:solidFill>
                  <a:schemeClr val="tx1"/>
                </a:solidFill>
                <a:latin typeface="Times New Roman" panose="02020603050405020304" pitchFamily="18" charset="0"/>
                <a:cs typeface="Times New Roman" panose="02020603050405020304" pitchFamily="18" charset="0"/>
              </a:rPr>
              <a:t>TRƯỜNG ĐẠI HỌC CÔNG NGHỆ THÔNG TIN</a:t>
            </a:r>
            <a:endParaRPr lang="vi-VN" sz="2000" b="1" dirty="0">
              <a:solidFill>
                <a:schemeClr val="tx1"/>
              </a:solidFill>
              <a:latin typeface="Times New Roman" panose="02020603050405020304" pitchFamily="18" charset="0"/>
              <a:cs typeface="Times New Roman" panose="02020603050405020304" pitchFamily="18" charset="0"/>
            </a:endParaRPr>
          </a:p>
          <a:p>
            <a:pPr algn="ctr"/>
            <a:r>
              <a:rPr lang="vi-VN" sz="2000" b="1" dirty="0" smtClean="0">
                <a:solidFill>
                  <a:schemeClr val="tx1"/>
                </a:solidFill>
                <a:latin typeface="Times New Roman" panose="02020603050405020304" pitchFamily="18" charset="0"/>
                <a:cs typeface="Times New Roman" panose="02020603050405020304" pitchFamily="18" charset="0"/>
              </a:rPr>
              <a:t>ĐẠI HỌC QUỐC GIA TP.HCM</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7405" y="850216"/>
            <a:ext cx="942486" cy="799064"/>
          </a:xfrm>
          <a:prstGeom prst="rect">
            <a:avLst/>
          </a:prstGeom>
        </p:spPr>
      </p:pic>
      <p:sp>
        <p:nvSpPr>
          <p:cNvPr id="7" name="Title 1"/>
          <p:cNvSpPr txBox="1">
            <a:spLocks/>
          </p:cNvSpPr>
          <p:nvPr/>
        </p:nvSpPr>
        <p:spPr>
          <a:xfrm>
            <a:off x="3638130" y="1556972"/>
            <a:ext cx="3801035" cy="60195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vi-VN" sz="3200" b="1" dirty="0" smtClean="0">
                <a:solidFill>
                  <a:schemeClr val="tx1"/>
                </a:solidFill>
                <a:latin typeface="Times New Roman" panose="02020603050405020304" pitchFamily="18" charset="0"/>
                <a:cs typeface="Times New Roman" panose="02020603050405020304" pitchFamily="18" charset="0"/>
              </a:rPr>
              <a:t>CHUYÊN ĐỀ J2EE</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829230" y="4481335"/>
            <a:ext cx="5704631" cy="1754326"/>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Gi</a:t>
            </a:r>
            <a:r>
              <a:rPr lang="vi-VN" b="1" dirty="0" smtClean="0">
                <a:latin typeface="Times New Roman" panose="02020603050405020304" pitchFamily="18" charset="0"/>
                <a:cs typeface="Times New Roman" panose="02020603050405020304" pitchFamily="18" charset="0"/>
              </a:rPr>
              <a:t>ảng</a:t>
            </a:r>
            <a:r>
              <a:rPr lang="en-US" b="1"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v</a:t>
            </a:r>
            <a:r>
              <a:rPr lang="en-US" b="1" dirty="0" err="1" smtClean="0">
                <a:latin typeface="Times New Roman" panose="02020603050405020304" pitchFamily="18" charset="0"/>
                <a:cs typeface="Times New Roman" panose="02020603050405020304" pitchFamily="18" charset="0"/>
              </a:rPr>
              <a:t>iên</a:t>
            </a:r>
            <a:r>
              <a:rPr lang="en-US" b="1"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h</a:t>
            </a:r>
            <a:r>
              <a:rPr lang="en-US" b="1" dirty="0" err="1" smtClean="0">
                <a:latin typeface="Times New Roman" panose="02020603050405020304" pitchFamily="18" charset="0"/>
                <a:cs typeface="Times New Roman" panose="02020603050405020304" pitchFamily="18" charset="0"/>
              </a:rPr>
              <a:t>ướng</a:t>
            </a:r>
            <a:r>
              <a:rPr lang="en-US" b="1"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d</a:t>
            </a:r>
            <a:r>
              <a:rPr lang="en-US" b="1" dirty="0" err="1" smtClean="0">
                <a:latin typeface="Times New Roman" panose="02020603050405020304" pitchFamily="18" charset="0"/>
                <a:cs typeface="Times New Roman" panose="02020603050405020304" pitchFamily="18" charset="0"/>
              </a:rPr>
              <a:t>ẫn</a:t>
            </a:r>
            <a:r>
              <a:rPr lang="en-US"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Th.S Nguyễn Trác Thức</a:t>
            </a:r>
            <a:endParaRPr lang="en-US" b="1"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Sinh</a:t>
            </a:r>
            <a:r>
              <a:rPr lang="en-US"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vi</a:t>
            </a:r>
            <a:r>
              <a:rPr lang="en-US" b="1" dirty="0" err="1" smtClean="0">
                <a:latin typeface="Times New Roman" panose="02020603050405020304" pitchFamily="18" charset="0"/>
                <a:cs typeface="Times New Roman" panose="02020603050405020304" pitchFamily="18" charset="0"/>
              </a:rPr>
              <a:t>ên</a:t>
            </a:r>
            <a:r>
              <a:rPr lang="vi-VN" b="1" dirty="0" smtClean="0">
                <a:latin typeface="Times New Roman" panose="02020603050405020304" pitchFamily="18" charset="0"/>
                <a:cs typeface="Times New Roman" panose="02020603050405020304" pitchFamily="18" charset="0"/>
              </a:rPr>
              <a:t> thực hiện</a:t>
            </a:r>
            <a:r>
              <a:rPr lang="en-US" b="1" dirty="0" smtClean="0">
                <a:latin typeface="Times New Roman" panose="02020603050405020304" pitchFamily="18" charset="0"/>
                <a:cs typeface="Times New Roman" panose="02020603050405020304" pitchFamily="18" charset="0"/>
              </a:rPr>
              <a:t>:</a:t>
            </a:r>
            <a:r>
              <a:rPr lang="vi-VN" b="1" dirty="0" smtClean="0">
                <a:latin typeface="Times New Roman" panose="02020603050405020304" pitchFamily="18" charset="0"/>
                <a:cs typeface="Times New Roman" panose="02020603050405020304" pitchFamily="18" charset="0"/>
              </a:rPr>
              <a:t> Nhóm G12:</a:t>
            </a:r>
          </a:p>
          <a:p>
            <a:r>
              <a:rPr lang="vi-VN" b="1" dirty="0" smtClean="0">
                <a:latin typeface="Times New Roman" panose="02020603050405020304" pitchFamily="18" charset="0"/>
                <a:cs typeface="Times New Roman" panose="02020603050405020304" pitchFamily="18" charset="0"/>
              </a:rPr>
              <a:t>		   1</a:t>
            </a:r>
            <a:r>
              <a:rPr lang="en-US" b="1" dirty="0" smtClean="0">
                <a:latin typeface="Times New Roman" panose="02020603050405020304" pitchFamily="18" charset="0"/>
                <a:cs typeface="Times New Roman" panose="02020603050405020304" pitchFamily="18" charset="0"/>
              </a:rPr>
              <a:t>2520</a:t>
            </a:r>
            <a:r>
              <a:rPr lang="vi-VN" b="1" dirty="0" smtClean="0">
                <a:latin typeface="Times New Roman" panose="02020603050405020304" pitchFamily="18" charset="0"/>
                <a:cs typeface="Times New Roman" panose="02020603050405020304" pitchFamily="18" charset="0"/>
              </a:rPr>
              <a:t>026</a:t>
            </a:r>
            <a:r>
              <a:rPr lang="en-US" b="1" dirty="0" smtClean="0">
                <a:latin typeface="Times New Roman" panose="02020603050405020304" pitchFamily="18" charset="0"/>
                <a:cs typeface="Times New Roman" panose="02020603050405020304" pitchFamily="18" charset="0"/>
              </a:rPr>
              <a:t> – </a:t>
            </a:r>
            <a:r>
              <a:rPr lang="vi-VN" b="1" dirty="0" smtClean="0">
                <a:latin typeface="Times New Roman" panose="02020603050405020304" pitchFamily="18" charset="0"/>
                <a:cs typeface="Times New Roman" panose="02020603050405020304" pitchFamily="18" charset="0"/>
              </a:rPr>
              <a:t>Phan Y Biển </a:t>
            </a:r>
          </a:p>
          <a:p>
            <a:r>
              <a:rPr lang="vi-VN"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12520</a:t>
            </a:r>
            <a:r>
              <a:rPr lang="vi-VN" b="1" dirty="0" smtClean="0">
                <a:latin typeface="Times New Roman" panose="02020603050405020304" pitchFamily="18" charset="0"/>
                <a:cs typeface="Times New Roman" panose="02020603050405020304" pitchFamily="18" charset="0"/>
              </a:rPr>
              <a:t>035 </a:t>
            </a:r>
            <a:r>
              <a:rPr lang="en-US"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Nguyễn Thanh Cao </a:t>
            </a:r>
          </a:p>
          <a:p>
            <a:r>
              <a:rPr lang="vi-VN" b="1" dirty="0" smtClean="0">
                <a:latin typeface="Times New Roman" panose="02020603050405020304" pitchFamily="18" charset="0"/>
                <a:cs typeface="Times New Roman" panose="02020603050405020304" pitchFamily="18" charset="0"/>
              </a:rPr>
              <a:t>		   12520062 – Nguyễn Tuấn Đạt</a:t>
            </a:r>
          </a:p>
          <a:p>
            <a:r>
              <a:rPr lang="vi-VN" b="1" dirty="0" smtClean="0">
                <a:latin typeface="Times New Roman" panose="02020603050405020304" pitchFamily="18" charset="0"/>
                <a:cs typeface="Times New Roman" panose="02020603050405020304" pitchFamily="18" charset="0"/>
              </a:rPr>
              <a:t>		   12520501 – Trương Trung Việt </a:t>
            </a:r>
            <a:endParaRPr lang="en-US"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1</a:t>
            </a:fld>
            <a:endParaRPr lang="en-GB"/>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8130" y="2557573"/>
            <a:ext cx="3505620" cy="1242902"/>
          </a:xfrm>
          <a:prstGeom prst="rect">
            <a:avLst/>
          </a:prstGeom>
        </p:spPr>
      </p:pic>
    </p:spTree>
    <p:extLst>
      <p:ext uri="{BB962C8B-B14F-4D97-AF65-F5344CB8AC3E}">
        <p14:creationId xmlns:p14="http://schemas.microsoft.com/office/powerpoint/2010/main" val="132696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10</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765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Thực thi mô hình MVC của Struts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48690"/>
            <a:ext cx="8778647" cy="4893647"/>
          </a:xfrm>
          <a:prstGeom prst="rect">
            <a:avLst/>
          </a:prstGeom>
          <a:noFill/>
        </p:spPr>
        <p:txBody>
          <a:bodyPr wrap="square" rtlCol="0">
            <a:spAutoFit/>
          </a:bodyPr>
          <a:lstStyle/>
          <a:p>
            <a:pPr marL="542925" indent="-542925" algn="just">
              <a:lnSpc>
                <a:spcPct val="150000"/>
              </a:lnSpc>
            </a:pPr>
            <a:r>
              <a:rPr lang="vi-VN" sz="2600" dirty="0" smtClean="0">
                <a:solidFill>
                  <a:srgbClr val="222222"/>
                </a:solidFill>
                <a:latin typeface="Times New Roman" panose="02020603050405020304" pitchFamily="18" charset="0"/>
                <a:cs typeface="Times New Roman" panose="02020603050405020304" pitchFamily="18" charset="0"/>
              </a:rPr>
              <a:t>4.  Mỗi </a:t>
            </a:r>
            <a:r>
              <a:rPr lang="vi-VN" sz="2600" dirty="0">
                <a:solidFill>
                  <a:srgbClr val="222222"/>
                </a:solidFill>
                <a:latin typeface="Times New Roman" panose="02020603050405020304" pitchFamily="18" charset="0"/>
                <a:cs typeface="Times New Roman" panose="02020603050405020304" pitchFamily="18" charset="0"/>
              </a:rPr>
              <a:t>khi Action hoàn thành việc thao tác và xử lí, nó trả quyền điều khiển về cho ActionServlet kèm theo một key gắn kèm với kết quả trả về. ActionServlet sẽ dựa vào key này mà quyết định xem các kết quả trả về sẽ được hiển thị </a:t>
            </a:r>
            <a:r>
              <a:rPr lang="vi-VN" sz="2600" dirty="0" smtClean="0">
                <a:solidFill>
                  <a:srgbClr val="222222"/>
                </a:solidFill>
                <a:latin typeface="Times New Roman" panose="02020603050405020304" pitchFamily="18" charset="0"/>
                <a:cs typeface="Times New Roman" panose="02020603050405020304" pitchFamily="18" charset="0"/>
              </a:rPr>
              <a:t>như thế nào.</a:t>
            </a:r>
            <a:endParaRPr lang="vi-VN" sz="2600" dirty="0" smtClean="0">
              <a:latin typeface="Times New Roman" panose="02020603050405020304" pitchFamily="18" charset="0"/>
              <a:cs typeface="Times New Roman" panose="02020603050405020304" pitchFamily="18" charset="0"/>
            </a:endParaRPr>
          </a:p>
          <a:p>
            <a:pPr marL="450850" indent="-450850" algn="just">
              <a:lnSpc>
                <a:spcPct val="150000"/>
              </a:lnSpc>
            </a:pPr>
            <a:r>
              <a:rPr lang="vi-VN" sz="2600" dirty="0" smtClean="0">
                <a:solidFill>
                  <a:srgbClr val="222222"/>
                </a:solidFill>
                <a:latin typeface="Times New Roman" panose="02020603050405020304" pitchFamily="18" charset="0"/>
                <a:cs typeface="Times New Roman" panose="02020603050405020304" pitchFamily="18" charset="0"/>
              </a:rPr>
              <a:t>5.  ActionServlet </a:t>
            </a:r>
            <a:r>
              <a:rPr lang="vi-VN" sz="2600" dirty="0">
                <a:solidFill>
                  <a:srgbClr val="222222"/>
                </a:solidFill>
                <a:latin typeface="Times New Roman" panose="02020603050405020304" pitchFamily="18" charset="0"/>
                <a:cs typeface="Times New Roman" panose="02020603050405020304" pitchFamily="18" charset="0"/>
              </a:rPr>
              <a:t>trả lời bằng cách gửi lại một request cho view là một liên kết đến kết qua trả về của Action thông qua key trên. Sau đó, view làm nốt công việc trình bày kết quả</a:t>
            </a:r>
            <a:r>
              <a:rPr lang="vi-VN" sz="2600" dirty="0" smtClean="0">
                <a:solidFill>
                  <a:srgbClr val="222222"/>
                </a:solidFill>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57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solidFill>
            <a:schemeClr val="accent2"/>
          </a:solid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4" name="AutoShape 5"/>
          <p:cNvSpPr>
            <a:spLocks noChangeArrowheads="1"/>
          </p:cNvSpPr>
          <p:nvPr/>
        </p:nvSpPr>
        <p:spPr bwMode="gray">
          <a:xfrm>
            <a:off x="1913012" y="4911391"/>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5" name="Group 7"/>
          <p:cNvGrpSpPr>
            <a:grpSpLocks/>
          </p:cNvGrpSpPr>
          <p:nvPr/>
        </p:nvGrpSpPr>
        <p:grpSpPr bwMode="auto">
          <a:xfrm>
            <a:off x="1833637" y="4893928"/>
            <a:ext cx="523875" cy="527050"/>
            <a:chOff x="720" y="1488"/>
            <a:chExt cx="806" cy="808"/>
          </a:xfrm>
        </p:grpSpPr>
        <p:sp>
          <p:nvSpPr>
            <p:cNvPr id="26"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7"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 Struts Framework</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Nội dung Struts Framework</a:t>
            </a:r>
            <a:endParaRPr lang="en-GB" sz="2800" b="1"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Đánh giá</a:t>
            </a:r>
            <a:endParaRPr lang="en-GB" sz="2800" b="1"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2349801" y="4876350"/>
            <a:ext cx="46357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Demo</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920786" y="4876350"/>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4</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11</a:t>
            </a:fld>
            <a:endParaRPr lang="en-GB"/>
          </a:p>
        </p:txBody>
      </p:sp>
    </p:spTree>
    <p:extLst>
      <p:ext uri="{BB962C8B-B14F-4D97-AF65-F5344CB8AC3E}">
        <p14:creationId xmlns:p14="http://schemas.microsoft.com/office/powerpoint/2010/main" val="882471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12</a:t>
            </a:fld>
            <a:endParaRPr lang="en-GB"/>
          </a:p>
        </p:txBody>
      </p:sp>
      <p:sp>
        <p:nvSpPr>
          <p:cNvPr id="5" name="TextBox 4"/>
          <p:cNvSpPr txBox="1"/>
          <p:nvPr/>
        </p:nvSpPr>
        <p:spPr>
          <a:xfrm>
            <a:off x="786161" y="664241"/>
            <a:ext cx="10283482" cy="5016758"/>
          </a:xfrm>
          <a:prstGeom prst="rect">
            <a:avLst/>
          </a:prstGeom>
          <a:noFill/>
        </p:spPr>
        <p:txBody>
          <a:bodyPr wrap="square" rtlCol="0">
            <a:spAutoFit/>
          </a:bodyPr>
          <a:lstStyle/>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Cấu trúc của Struts</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Các thành phần chính</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Cơ chế hoạt động</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Thư viện thẻ Struts</a:t>
            </a:r>
          </a:p>
        </p:txBody>
      </p:sp>
    </p:spTree>
    <p:extLst>
      <p:ext uri="{BB962C8B-B14F-4D97-AF65-F5344CB8AC3E}">
        <p14:creationId xmlns:p14="http://schemas.microsoft.com/office/powerpoint/2010/main" val="2184695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13</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Cấu trúc của Struts</a:t>
            </a:r>
            <a:endParaRPr lang="en-GB" sz="28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845" y="1365172"/>
            <a:ext cx="6123809" cy="4676190"/>
          </a:xfrm>
          <a:prstGeom prst="rect">
            <a:avLst/>
          </a:prstGeom>
        </p:spPr>
      </p:pic>
    </p:spTree>
    <p:extLst>
      <p:ext uri="{BB962C8B-B14F-4D97-AF65-F5344CB8AC3E}">
        <p14:creationId xmlns:p14="http://schemas.microsoft.com/office/powerpoint/2010/main" val="1878190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14</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37320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5" y="805589"/>
            <a:ext cx="8578789" cy="553997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Struts Model </a:t>
            </a:r>
            <a:r>
              <a:rPr lang="en-GB" sz="2800" b="1" dirty="0" smtClean="0">
                <a:latin typeface="Times New Roman" panose="02020603050405020304" pitchFamily="18" charset="0"/>
                <a:cs typeface="Times New Roman" panose="02020603050405020304" pitchFamily="18" charset="0"/>
              </a:rPr>
              <a:t>Components</a:t>
            </a:r>
            <a:endParaRPr lang="vi-VN" sz="2800" b="1" dirty="0" smtClean="0">
              <a:latin typeface="Times New Roman" panose="02020603050405020304" pitchFamily="18" charset="0"/>
              <a:cs typeface="Times New Roman" panose="02020603050405020304" pitchFamily="18" charset="0"/>
            </a:endParaRPr>
          </a:p>
          <a:p>
            <a:pPr marL="800100" lvl="1" indent="-342900" algn="just">
              <a:lnSpc>
                <a:spcPct val="150000"/>
              </a:lnSpc>
              <a:buFont typeface="Times New Roman" panose="02020603050405020304" pitchFamily="18" charset="0"/>
              <a:buChar char="-"/>
            </a:pPr>
            <a:r>
              <a:rPr lang="vi-VN" sz="2600" dirty="0">
                <a:latin typeface="Times New Roman" panose="02020603050405020304" pitchFamily="18" charset="0"/>
                <a:cs typeface="Times New Roman" panose="02020603050405020304" pitchFamily="18" charset="0"/>
              </a:rPr>
              <a:t>Model là một thành phần được cho là quan trọng nhất trong các ứng dụng </a:t>
            </a:r>
            <a:r>
              <a:rPr lang="vi-VN" sz="2600" dirty="0" smtClean="0">
                <a:latin typeface="Times New Roman" panose="02020603050405020304" pitchFamily="18" charset="0"/>
                <a:cs typeface="Times New Roman" panose="02020603050405020304" pitchFamily="18" charset="0"/>
              </a:rPr>
              <a:t>MVC.</a:t>
            </a:r>
          </a:p>
          <a:p>
            <a:pPr marL="800100" lvl="1" indent="-342900" algn="just">
              <a:lnSpc>
                <a:spcPct val="150000"/>
              </a:lnSpc>
              <a:buFont typeface="Times New Roman" panose="02020603050405020304" pitchFamily="18" charset="0"/>
              <a:buChar char="-"/>
            </a:pPr>
            <a:r>
              <a:rPr lang="vi-VN" sz="2600" dirty="0" smtClean="0">
                <a:latin typeface="Times New Roman" panose="02020603050405020304" pitchFamily="18" charset="0"/>
                <a:cs typeface="Times New Roman" panose="02020603050405020304" pitchFamily="18" charset="0"/>
              </a:rPr>
              <a:t>Model </a:t>
            </a:r>
            <a:r>
              <a:rPr lang="vi-VN" sz="2600" dirty="0">
                <a:latin typeface="Times New Roman" panose="02020603050405020304" pitchFamily="18" charset="0"/>
                <a:cs typeface="Times New Roman" panose="02020603050405020304" pitchFamily="18" charset="0"/>
              </a:rPr>
              <a:t>bao gồm các business entities và một tập các qui tắc để quản lí việc tổ chức và thao tác dữ </a:t>
            </a:r>
            <a:r>
              <a:rPr lang="vi-VN" sz="2600" dirty="0" smtClean="0">
                <a:latin typeface="Times New Roman" panose="02020603050405020304" pitchFamily="18" charset="0"/>
                <a:cs typeface="Times New Roman" panose="02020603050405020304" pitchFamily="18" charset="0"/>
              </a:rPr>
              <a:t>liệu.</a:t>
            </a:r>
          </a:p>
          <a:p>
            <a:pPr marL="800100" lvl="1" indent="-342900" algn="just">
              <a:lnSpc>
                <a:spcPct val="150000"/>
              </a:lnSpc>
              <a:buFont typeface="Times New Roman" panose="02020603050405020304" pitchFamily="18" charset="0"/>
              <a:buChar char="-"/>
            </a:pPr>
            <a:r>
              <a:rPr lang="vi-VN" sz="2600" dirty="0" smtClean="0">
                <a:latin typeface="Times New Roman" panose="02020603050405020304" pitchFamily="18" charset="0"/>
                <a:cs typeface="Times New Roman" panose="02020603050405020304" pitchFamily="18" charset="0"/>
              </a:rPr>
              <a:t>Struts </a:t>
            </a:r>
            <a:r>
              <a:rPr lang="vi-VN" sz="2600" dirty="0">
                <a:latin typeface="Times New Roman" panose="02020603050405020304" pitchFamily="18" charset="0"/>
                <a:cs typeface="Times New Roman" panose="02020603050405020304" pitchFamily="18" charset="0"/>
              </a:rPr>
              <a:t>không cung cấp các Model Component chuyên dụng, tuy nhiên chúng ta có thể sử dụng lại các Model của các ứng dụng khác hoặc tự xây dựng các model của riêng mình</a:t>
            </a:r>
            <a:r>
              <a:rPr lang="vi-VN" sz="2600" dirty="0" smtClean="0">
                <a:latin typeface="Times New Roman" panose="02020603050405020304" pitchFamily="18" charset="0"/>
                <a:cs typeface="Times New Roman" panose="02020603050405020304" pitchFamily="18" charset="0"/>
              </a:rPr>
              <a:t>.</a:t>
            </a:r>
            <a:endParaRPr lang="vi-VN" sz="26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744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15</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462818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 (tt)</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5" y="805589"/>
            <a:ext cx="8578789" cy="37394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800" b="1" dirty="0" smtClean="0">
                <a:latin typeface="Times New Roman" panose="02020603050405020304" pitchFamily="18" charset="0"/>
                <a:cs typeface="Times New Roman" panose="02020603050405020304" pitchFamily="18" charset="0"/>
              </a:rPr>
              <a:t>Struts </a:t>
            </a:r>
            <a:r>
              <a:rPr lang="en-GB" sz="2800" b="1" dirty="0">
                <a:latin typeface="Times New Roman" panose="02020603050405020304" pitchFamily="18" charset="0"/>
                <a:cs typeface="Times New Roman" panose="02020603050405020304" pitchFamily="18" charset="0"/>
              </a:rPr>
              <a:t>View </a:t>
            </a:r>
            <a:r>
              <a:rPr lang="en-GB" sz="2800" b="1" dirty="0" smtClean="0">
                <a:latin typeface="Times New Roman" panose="02020603050405020304" pitchFamily="18" charset="0"/>
                <a:cs typeface="Times New Roman" panose="02020603050405020304" pitchFamily="18" charset="0"/>
              </a:rPr>
              <a:t>Components</a:t>
            </a:r>
          </a:p>
          <a:p>
            <a:pPr marL="914400" lvl="1" indent="-457200" algn="just">
              <a:lnSpc>
                <a:spcPct val="150000"/>
              </a:lnSpc>
              <a:buFont typeface="Times New Roman" panose="02020603050405020304" pitchFamily="18" charset="0"/>
              <a:buChar char="-"/>
            </a:pPr>
            <a:r>
              <a:rPr lang="en-US" sz="2600" dirty="0">
                <a:latin typeface="Times New Roman" panose="02020603050405020304" pitchFamily="18" charset="0"/>
                <a:cs typeface="Times New Roman" panose="02020603050405020304" pitchFamily="18" charset="0"/>
              </a:rPr>
              <a:t>C</a:t>
            </a:r>
            <a:r>
              <a:rPr lang="vi-VN" sz="2600" dirty="0" smtClean="0">
                <a:latin typeface="Times New Roman" panose="02020603050405020304" pitchFamily="18" charset="0"/>
                <a:cs typeface="Times New Roman" panose="02020603050405020304" pitchFamily="18" charset="0"/>
              </a:rPr>
              <a:t>hịu trách nhiệm trình bày thông tin được cung cấp bởi Model.</a:t>
            </a:r>
          </a:p>
          <a:p>
            <a:pPr marL="914400" lvl="1" indent="-457200" algn="just">
              <a:lnSpc>
                <a:spcPct val="150000"/>
              </a:lnSpc>
              <a:buFont typeface="Times New Roman" panose="02020603050405020304" pitchFamily="18" charset="0"/>
              <a:buChar char="-"/>
            </a:pPr>
            <a:r>
              <a:rPr lang="vi-VN" sz="2600" dirty="0" smtClean="0">
                <a:latin typeface="Times New Roman" panose="02020603050405020304" pitchFamily="18" charset="0"/>
                <a:cs typeface="Times New Roman" panose="02020603050405020304" pitchFamily="18" charset="0"/>
              </a:rPr>
              <a:t>Struts sử dụng JSP để thiết kế thành phần View. Ngoài ra, chúng ta cũng có thêm thư viện Taglib, sử dụng HTML, JS…</a:t>
            </a:r>
            <a:endParaRPr lang="vi-VN" sz="26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842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16</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420727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 (tt)</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5" y="805589"/>
            <a:ext cx="8578789"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800" b="1" dirty="0" smtClean="0">
                <a:latin typeface="Times New Roman" panose="02020603050405020304" pitchFamily="18" charset="0"/>
                <a:cs typeface="Times New Roman" panose="02020603050405020304" pitchFamily="18" charset="0"/>
              </a:rPr>
              <a:t>Struts </a:t>
            </a:r>
            <a:r>
              <a:rPr lang="en-GB" sz="2800" b="1" dirty="0">
                <a:latin typeface="Times New Roman" panose="02020603050405020304" pitchFamily="18" charset="0"/>
                <a:cs typeface="Times New Roman" panose="02020603050405020304" pitchFamily="18" charset="0"/>
              </a:rPr>
              <a:t>Controller </a:t>
            </a:r>
            <a:r>
              <a:rPr lang="en-GB" sz="2800" b="1" dirty="0" smtClean="0">
                <a:latin typeface="Times New Roman" panose="02020603050405020304" pitchFamily="18" charset="0"/>
                <a:cs typeface="Times New Roman" panose="02020603050405020304" pitchFamily="18" charset="0"/>
              </a:rPr>
              <a:t>Components</a:t>
            </a:r>
            <a:endParaRPr lang="vi-VN" sz="2800" b="1" dirty="0" smtClean="0">
              <a:latin typeface="Times New Roman" panose="02020603050405020304" pitchFamily="18" charset="0"/>
              <a:cs typeface="Times New Roman" panose="02020603050405020304" pitchFamily="18" charset="0"/>
            </a:endParaRPr>
          </a:p>
          <a:p>
            <a:pPr marL="800100" lvl="1" indent="-342900" algn="just">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Giống như một Switch trong MVC</a:t>
            </a:r>
          </a:p>
          <a:p>
            <a:pPr marL="800100" lvl="1" indent="-342900" algn="just">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Tất cả các request phải đi qua Controller</a:t>
            </a:r>
          </a:p>
          <a:p>
            <a:pPr marL="800100" lvl="1" indent="-342900" algn="just">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Chịu trách nhiệm điều khiển luồng</a:t>
            </a:r>
          </a:p>
        </p:txBody>
      </p:sp>
    </p:spTree>
    <p:extLst>
      <p:ext uri="{BB962C8B-B14F-4D97-AF65-F5344CB8AC3E}">
        <p14:creationId xmlns:p14="http://schemas.microsoft.com/office/powerpoint/2010/main" val="4120037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17</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420727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 (tt)</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5" y="805589"/>
            <a:ext cx="8578789" cy="29546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ActionServlets: </a:t>
            </a:r>
            <a:r>
              <a:rPr lang="en-US" sz="2800" dirty="0" smtClean="0">
                <a:latin typeface="Times New Roman" panose="02020603050405020304" pitchFamily="18" charset="0"/>
                <a:cs typeface="Times New Roman" panose="02020603050405020304" pitchFamily="18" charset="0"/>
              </a:rPr>
              <a:t>Thực hiện vai trò của Controller</a:t>
            </a:r>
            <a:endParaRPr lang="vi-VN" sz="2800" b="1" dirty="0" smtClean="0">
              <a:latin typeface="Times New Roman" panose="02020603050405020304" pitchFamily="18" charset="0"/>
              <a:cs typeface="Times New Roman" panose="02020603050405020304" pitchFamily="18" charset="0"/>
            </a:endParaRPr>
          </a:p>
          <a:p>
            <a:pPr marL="800100" lvl="1" indent="-342900" algn="just">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Xử lý các User request</a:t>
            </a:r>
          </a:p>
          <a:p>
            <a:pPr marL="800100" lvl="1" indent="-342900" algn="just">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Xác định User cần gì qua các Request</a:t>
            </a:r>
          </a:p>
          <a:p>
            <a:pPr marL="800100" lvl="1" indent="-342900" algn="just">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Lấy dữ liệu từ Model(nếu cần thiết)</a:t>
            </a:r>
          </a:p>
          <a:p>
            <a:pPr marL="800100" lvl="1" indent="-342900" algn="just">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Lấy ra view phù hợp trả cho người dùng</a:t>
            </a:r>
          </a:p>
        </p:txBody>
      </p:sp>
    </p:spTree>
    <p:extLst>
      <p:ext uri="{BB962C8B-B14F-4D97-AF65-F5344CB8AC3E}">
        <p14:creationId xmlns:p14="http://schemas.microsoft.com/office/powerpoint/2010/main" val="226070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18</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420727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 (tt)</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5" y="805589"/>
            <a:ext cx="8578789" cy="18466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Action: </a:t>
            </a:r>
            <a:r>
              <a:rPr lang="en-US" sz="2800" dirty="0" smtClean="0">
                <a:latin typeface="Times New Roman" panose="02020603050405020304" pitchFamily="18" charset="0"/>
                <a:cs typeface="Times New Roman" panose="02020603050405020304" pitchFamily="18" charset="0"/>
              </a:rPr>
              <a:t>Tập trung xử lý vào luồng điều khiển</a:t>
            </a:r>
            <a:endParaRPr lang="vi-VN" sz="2800" b="1" dirty="0" smtClean="0">
              <a:latin typeface="Times New Roman" panose="02020603050405020304" pitchFamily="18" charset="0"/>
              <a:cs typeface="Times New Roman" panose="02020603050405020304" pitchFamily="18" charset="0"/>
            </a:endParaRPr>
          </a:p>
          <a:p>
            <a:pPr marL="800100" lvl="1" indent="-342900" algn="just">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Xử lý request</a:t>
            </a:r>
          </a:p>
          <a:p>
            <a:pPr marL="800100" lvl="1" indent="-342900" algn="just">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Thực hiện các xử lý Nghiệp vụ</a:t>
            </a:r>
          </a:p>
        </p:txBody>
      </p:sp>
    </p:spTree>
    <p:extLst>
      <p:ext uri="{BB962C8B-B14F-4D97-AF65-F5344CB8AC3E}">
        <p14:creationId xmlns:p14="http://schemas.microsoft.com/office/powerpoint/2010/main" val="2692694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19</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419275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 (tt)</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5" y="805589"/>
            <a:ext cx="8578789"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800" b="1" dirty="0" smtClean="0">
                <a:latin typeface="Times New Roman" panose="02020603050405020304" pitchFamily="18" charset="0"/>
                <a:cs typeface="Times New Roman" panose="02020603050405020304" pitchFamily="18" charset="0"/>
              </a:rPr>
              <a:t>Struts </a:t>
            </a:r>
            <a:r>
              <a:rPr lang="vi-VN" sz="2800" b="1" dirty="0" smtClean="0">
                <a:latin typeface="Times New Roman" panose="02020603050405020304" pitchFamily="18" charset="0"/>
                <a:cs typeface="Times New Roman" panose="02020603050405020304" pitchFamily="18" charset="0"/>
              </a:rPr>
              <a:t>Taglib</a:t>
            </a:r>
          </a:p>
          <a:p>
            <a:pPr marL="914400" lvl="1" indent="-457200" algn="just">
              <a:lnSpc>
                <a:spcPct val="150000"/>
              </a:lnSpc>
              <a:buFont typeface="Times New Roman" panose="02020603050405020304" pitchFamily="18" charset="0"/>
              <a:buChar char="-"/>
            </a:pPr>
            <a:r>
              <a:rPr lang="en-GB" sz="2800" dirty="0" err="1">
                <a:latin typeface="Times New Roman" panose="02020603050405020304" pitchFamily="18" charset="0"/>
                <a:cs typeface="Times New Roman" panose="02020603050405020304" pitchFamily="18" charset="0"/>
              </a:rPr>
              <a:t>Cung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cấp</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một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tập</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tag library </a:t>
            </a:r>
            <a:r>
              <a:rPr lang="en-GB" sz="2800" dirty="0" err="1">
                <a:latin typeface="Times New Roman" panose="02020603050405020304" pitchFamily="18" charset="0"/>
                <a:cs typeface="Times New Roman" panose="02020603050405020304" pitchFamily="18" charset="0"/>
              </a:rPr>
              <a:t>cho</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việc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phát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triển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ứng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dụng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bao</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gồm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taglib</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hỗ</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thiết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kế</a:t>
            </a:r>
            <a:r>
              <a:rPr lang="en-GB" sz="2800" dirty="0">
                <a:latin typeface="Times New Roman" panose="02020603050405020304" pitchFamily="18" charset="0"/>
                <a:cs typeface="Times New Roman" panose="02020603050405020304" pitchFamily="18" charset="0"/>
              </a:rPr>
              <a:t> HTML </a:t>
            </a:r>
            <a:r>
              <a:rPr lang="en-GB" sz="2800" dirty="0" err="1">
                <a:latin typeface="Times New Roman" panose="02020603050405020304" pitchFamily="18" charset="0"/>
                <a:cs typeface="Times New Roman" panose="02020603050405020304" pitchFamily="18" charset="0"/>
              </a:rPr>
              <a:t>và</a:t>
            </a:r>
            <a:r>
              <a:rPr lang="en-GB" sz="2800" dirty="0">
                <a:latin typeface="Times New Roman" panose="02020603050405020304" pitchFamily="18" charset="0"/>
                <a:cs typeface="Times New Roman" panose="02020603050405020304" pitchFamily="18" charset="0"/>
              </a:rPr>
              <a:t> JSP </a:t>
            </a:r>
            <a:r>
              <a:rPr lang="en-GB" sz="2800" dirty="0" err="1">
                <a:latin typeface="Times New Roman" panose="02020603050405020304" pitchFamily="18" charset="0"/>
                <a:cs typeface="Times New Roman" panose="02020603050405020304" pitchFamily="18" charset="0"/>
              </a:rPr>
              <a:t>taglib</a:t>
            </a:r>
            <a:r>
              <a:rPr lang="en-GB" sz="2800" dirty="0">
                <a:latin typeface="Times New Roman" panose="02020603050405020304" pitchFamily="18" charset="0"/>
                <a:cs typeface="Times New Roman" panose="02020603050405020304" pitchFamily="18" charset="0"/>
              </a:rPr>
              <a:t>.</a:t>
            </a:r>
            <a:endParaRPr lang="vi-VN" sz="2800" b="1" dirty="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800" b="1" dirty="0" smtClean="0">
                <a:latin typeface="Times New Roman" panose="02020603050405020304" pitchFamily="18" charset="0"/>
                <a:cs typeface="Times New Roman" panose="02020603050405020304" pitchFamily="18" charset="0"/>
              </a:rPr>
              <a:t>Struts Config</a:t>
            </a:r>
          </a:p>
          <a:p>
            <a:pPr marL="914400" lvl="1" indent="-457200">
              <a:lnSpc>
                <a:spcPct val="150000"/>
              </a:lnSpc>
              <a:buFont typeface="Times New Roman" panose="02020603050405020304" pitchFamily="18" charset="0"/>
              <a:buChar char="-"/>
            </a:pPr>
            <a:r>
              <a:rPr lang="en-GB" sz="2800" dirty="0">
                <a:latin typeface="Times New Roman" panose="02020603050405020304" pitchFamily="18" charset="0"/>
                <a:cs typeface="Times New Roman" panose="02020603050405020304" pitchFamily="18" charset="0"/>
              </a:rPr>
              <a:t>File </a:t>
            </a:r>
            <a:r>
              <a:rPr lang="en-GB" sz="2800" dirty="0" err="1">
                <a:latin typeface="Times New Roman" panose="02020603050405020304" pitchFamily="18" charset="0"/>
                <a:cs typeface="Times New Roman" panose="02020603050405020304" pitchFamily="18" charset="0"/>
              </a:rPr>
              <a:t>cấu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hình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của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ứng</a:t>
            </a:r>
            <a:r>
              <a:rPr lang="en-GB"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d</a:t>
            </a:r>
            <a:r>
              <a:rPr lang="en-GB" sz="2800" dirty="0" err="1" smtClean="0">
                <a:latin typeface="Times New Roman" panose="02020603050405020304" pitchFamily="18" charset="0"/>
                <a:cs typeface="Times New Roman" panose="02020603050405020304" pitchFamily="18" charset="0"/>
              </a:rPr>
              <a:t>ụng</a:t>
            </a:r>
            <a:r>
              <a:rPr lang="en-GB" sz="2800" dirty="0" smtClean="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Struts.</a:t>
            </a:r>
            <a:endParaRPr lang="vi-VN" sz="2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008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4" name="AutoShape 5"/>
          <p:cNvSpPr>
            <a:spLocks noChangeArrowheads="1"/>
          </p:cNvSpPr>
          <p:nvPr/>
        </p:nvSpPr>
        <p:spPr bwMode="gray">
          <a:xfrm>
            <a:off x="1913012" y="4911391"/>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5" name="Group 7"/>
          <p:cNvGrpSpPr>
            <a:grpSpLocks/>
          </p:cNvGrpSpPr>
          <p:nvPr/>
        </p:nvGrpSpPr>
        <p:grpSpPr bwMode="auto">
          <a:xfrm>
            <a:off x="1833637" y="4893928"/>
            <a:ext cx="523875" cy="527050"/>
            <a:chOff x="720" y="1488"/>
            <a:chExt cx="806" cy="808"/>
          </a:xfrm>
        </p:grpSpPr>
        <p:sp>
          <p:nvSpPr>
            <p:cNvPr id="26"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7"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 Struts Framework</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Nội dung Struts Framework</a:t>
            </a:r>
            <a:endParaRPr lang="en-GB" sz="2800" b="1"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Đánh giá</a:t>
            </a:r>
            <a:endParaRPr lang="en-GB" sz="2800" b="1"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2349801" y="4876350"/>
            <a:ext cx="46357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Demo</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920786" y="4876350"/>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4</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2</a:t>
            </a:fld>
            <a:endParaRPr lang="en-GB"/>
          </a:p>
        </p:txBody>
      </p:sp>
    </p:spTree>
    <p:extLst>
      <p:ext uri="{BB962C8B-B14F-4D97-AF65-F5344CB8AC3E}">
        <p14:creationId xmlns:p14="http://schemas.microsoft.com/office/powerpoint/2010/main" val="1946755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20</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37320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Cơ chế hoạt động</a:t>
            </a:r>
            <a:endParaRPr lang="en-GB" sz="28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598" y="1017177"/>
            <a:ext cx="7272303" cy="4845171"/>
          </a:xfrm>
          <a:prstGeom prst="rect">
            <a:avLst/>
          </a:prstGeom>
        </p:spPr>
      </p:pic>
    </p:spTree>
    <p:extLst>
      <p:ext uri="{BB962C8B-B14F-4D97-AF65-F5344CB8AC3E}">
        <p14:creationId xmlns:p14="http://schemas.microsoft.com/office/powerpoint/2010/main" val="2111368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21</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37320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Thư viện thẻ Struts</a:t>
            </a:r>
            <a:endParaRPr lang="en-GB" sz="2800" b="1" dirty="0">
              <a:latin typeface="Times New Roman" panose="02020603050405020304" pitchFamily="18" charset="0"/>
              <a:cs typeface="Times New Roman" panose="02020603050405020304" pitchFamily="18" charset="0"/>
            </a:endParaRPr>
          </a:p>
        </p:txBody>
      </p:sp>
      <p:sp>
        <p:nvSpPr>
          <p:cNvPr id="7" name="Rectangle 6"/>
          <p:cNvSpPr/>
          <p:nvPr/>
        </p:nvSpPr>
        <p:spPr>
          <a:xfrm>
            <a:off x="495355" y="848637"/>
            <a:ext cx="8578789" cy="526297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vi-VN" sz="2800" b="1" dirty="0" smtClean="0">
                <a:solidFill>
                  <a:srgbClr val="222222"/>
                </a:solidFill>
                <a:latin typeface="Times New Roman" panose="02020603050405020304" pitchFamily="18" charset="0"/>
                <a:cs typeface="Times New Roman" panose="02020603050405020304" pitchFamily="18" charset="0"/>
              </a:rPr>
              <a:t>&lt;</a:t>
            </a:r>
            <a:r>
              <a:rPr lang="vi-VN" sz="2800" b="1" dirty="0">
                <a:solidFill>
                  <a:srgbClr val="222222"/>
                </a:solidFill>
                <a:latin typeface="Times New Roman" panose="02020603050405020304" pitchFamily="18" charset="0"/>
                <a:cs typeface="Times New Roman" panose="02020603050405020304" pitchFamily="18" charset="0"/>
              </a:rPr>
              <a:t>templete&gt;</a:t>
            </a:r>
            <a:r>
              <a:rPr lang="vi-VN" sz="2800" dirty="0">
                <a:solidFill>
                  <a:srgbClr val="222222"/>
                </a:solidFill>
                <a:latin typeface="Times New Roman" panose="02020603050405020304" pitchFamily="18" charset="0"/>
                <a:cs typeface="Times New Roman" panose="02020603050405020304" pitchFamily="18" charset="0"/>
              </a:rPr>
              <a:t>: cung cấp cho nhà phát triển ứng dụng một tập các thẻ JSP để chia nhỏ giao diện người dùng thành các thành phần có thể dễ dàng tháo rắp</a:t>
            </a:r>
            <a:r>
              <a:rPr lang="vi-VN" sz="2800" dirty="0" smtClean="0">
                <a:solidFill>
                  <a:srgbClr val="222222"/>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vi-VN" sz="2800" b="1" dirty="0" smtClean="0">
                <a:solidFill>
                  <a:srgbClr val="222222"/>
                </a:solidFill>
                <a:latin typeface="Times New Roman" panose="02020603050405020304" pitchFamily="18" charset="0"/>
                <a:cs typeface="Times New Roman" panose="02020603050405020304" pitchFamily="18" charset="0"/>
              </a:rPr>
              <a:t>&lt;</a:t>
            </a:r>
            <a:r>
              <a:rPr lang="vi-VN" sz="2800" b="1" dirty="0">
                <a:solidFill>
                  <a:srgbClr val="222222"/>
                </a:solidFill>
                <a:latin typeface="Times New Roman" panose="02020603050405020304" pitchFamily="18" charset="0"/>
                <a:cs typeface="Times New Roman" panose="02020603050405020304" pitchFamily="18" charset="0"/>
              </a:rPr>
              <a:t>bean&gt;</a:t>
            </a:r>
            <a:r>
              <a:rPr lang="vi-VN" sz="2800" dirty="0">
                <a:solidFill>
                  <a:srgbClr val="222222"/>
                </a:solidFill>
                <a:latin typeface="Times New Roman" panose="02020603050405020304" pitchFamily="18" charset="0"/>
                <a:cs typeface="Times New Roman" panose="02020603050405020304" pitchFamily="18" charset="0"/>
              </a:rPr>
              <a:t>: cung cấp cho nhà phát triển ứng dụng một tập các thẻ JSP để quản lý đầu ra từ một JavaBean</a:t>
            </a:r>
            <a:r>
              <a:rPr lang="vi-VN" sz="2800" dirty="0" smtClean="0">
                <a:solidFill>
                  <a:srgbClr val="222222"/>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vi-VN" sz="2800" b="1" dirty="0" smtClean="0">
                <a:solidFill>
                  <a:srgbClr val="222222"/>
                </a:solidFill>
                <a:latin typeface="Times New Roman" panose="02020603050405020304" pitchFamily="18" charset="0"/>
                <a:cs typeface="Times New Roman" panose="02020603050405020304" pitchFamily="18" charset="0"/>
              </a:rPr>
              <a:t>&lt;</a:t>
            </a:r>
            <a:r>
              <a:rPr lang="vi-VN" sz="2800" b="1" dirty="0">
                <a:solidFill>
                  <a:srgbClr val="222222"/>
                </a:solidFill>
                <a:latin typeface="Times New Roman" panose="02020603050405020304" pitchFamily="18" charset="0"/>
                <a:cs typeface="Times New Roman" panose="02020603050405020304" pitchFamily="18" charset="0"/>
              </a:rPr>
              <a:t>logic&gt;</a:t>
            </a:r>
            <a:r>
              <a:rPr lang="vi-VN" sz="2800" dirty="0">
                <a:solidFill>
                  <a:srgbClr val="222222"/>
                </a:solidFill>
                <a:latin typeface="Times New Roman" panose="02020603050405020304" pitchFamily="18" charset="0"/>
                <a:cs typeface="Times New Roman" panose="02020603050405020304" pitchFamily="18" charset="0"/>
              </a:rPr>
              <a:t>: có thể được sử dụng để ứng dụng các điều kiện logic trong một trang JSP</a:t>
            </a:r>
            <a:r>
              <a:rPr lang="vi-VN" sz="2800" dirty="0" smtClean="0">
                <a:solidFill>
                  <a:srgbClr val="222222"/>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vi-VN" sz="2800" b="1" dirty="0" smtClean="0">
                <a:solidFill>
                  <a:srgbClr val="222222"/>
                </a:solidFill>
                <a:latin typeface="Times New Roman" panose="02020603050405020304" pitchFamily="18" charset="0"/>
                <a:cs typeface="Times New Roman" panose="02020603050405020304" pitchFamily="18" charset="0"/>
              </a:rPr>
              <a:t>&lt;</a:t>
            </a:r>
            <a:r>
              <a:rPr lang="vi-VN" sz="2800" b="1" dirty="0">
                <a:solidFill>
                  <a:srgbClr val="222222"/>
                </a:solidFill>
                <a:latin typeface="Times New Roman" panose="02020603050405020304" pitchFamily="18" charset="0"/>
                <a:cs typeface="Times New Roman" panose="02020603050405020304" pitchFamily="18" charset="0"/>
              </a:rPr>
              <a:t>html&gt;</a:t>
            </a:r>
            <a:r>
              <a:rPr lang="vi-VN" sz="2800" dirty="0">
                <a:solidFill>
                  <a:srgbClr val="222222"/>
                </a:solidFill>
                <a:latin typeface="Times New Roman" panose="02020603050405020304" pitchFamily="18" charset="0"/>
                <a:cs typeface="Times New Roman" panose="02020603050405020304" pitchFamily="18" charset="0"/>
              </a:rPr>
              <a:t>: có thể sử dụng để tạo ra các thành phần form </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133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solidFill>
            <a:schemeClr val="accent2"/>
          </a:solid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4" name="AutoShape 5"/>
          <p:cNvSpPr>
            <a:spLocks noChangeArrowheads="1"/>
          </p:cNvSpPr>
          <p:nvPr/>
        </p:nvSpPr>
        <p:spPr bwMode="gray">
          <a:xfrm>
            <a:off x="1913012" y="4911391"/>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5" name="Group 7"/>
          <p:cNvGrpSpPr>
            <a:grpSpLocks/>
          </p:cNvGrpSpPr>
          <p:nvPr/>
        </p:nvGrpSpPr>
        <p:grpSpPr bwMode="auto">
          <a:xfrm>
            <a:off x="1833637" y="4893928"/>
            <a:ext cx="523875" cy="527050"/>
            <a:chOff x="720" y="1488"/>
            <a:chExt cx="806" cy="808"/>
          </a:xfrm>
        </p:grpSpPr>
        <p:sp>
          <p:nvSpPr>
            <p:cNvPr id="26"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7"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 Struts Framework</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Nội dung Struts Framework</a:t>
            </a:r>
            <a:endParaRPr lang="en-GB" sz="2800" b="1"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Đánh giá</a:t>
            </a:r>
            <a:endParaRPr lang="en-GB" sz="2800" b="1"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2349801" y="4876350"/>
            <a:ext cx="46357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Demo</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920786" y="4876350"/>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4</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22</a:t>
            </a:fld>
            <a:endParaRPr lang="en-GB"/>
          </a:p>
        </p:txBody>
      </p:sp>
    </p:spTree>
    <p:extLst>
      <p:ext uri="{BB962C8B-B14F-4D97-AF65-F5344CB8AC3E}">
        <p14:creationId xmlns:p14="http://schemas.microsoft.com/office/powerpoint/2010/main" val="661903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23</a:t>
            </a:fld>
            <a:endParaRPr lang="en-GB"/>
          </a:p>
        </p:txBody>
      </p:sp>
      <p:sp>
        <p:nvSpPr>
          <p:cNvPr id="5" name="TextBox 4"/>
          <p:cNvSpPr txBox="1"/>
          <p:nvPr/>
        </p:nvSpPr>
        <p:spPr>
          <a:xfrm>
            <a:off x="1086744" y="1100358"/>
            <a:ext cx="10283482" cy="3785652"/>
          </a:xfrm>
          <a:prstGeom prst="rect">
            <a:avLst/>
          </a:prstGeom>
          <a:noFill/>
        </p:spPr>
        <p:txBody>
          <a:bodyPr wrap="square" rtlCol="0">
            <a:spAutoFit/>
          </a:bodyPr>
          <a:lstStyle/>
          <a:p>
            <a:pPr marL="571500" indent="-571500">
              <a:lnSpc>
                <a:spcPct val="200000"/>
              </a:lnSpc>
              <a:buClr>
                <a:schemeClr val="accent2"/>
              </a:buClr>
              <a:buFont typeface="Wingdings" panose="05000000000000000000" pitchFamily="2" charset="2"/>
              <a:buChar char="q"/>
            </a:pPr>
            <a:r>
              <a:rPr lang="en-US" sz="4000" b="1" dirty="0" err="1" smtClean="0">
                <a:latin typeface="Times New Roman" panose="02020603050405020304" pitchFamily="18" charset="0"/>
                <a:cs typeface="Times New Roman" panose="02020603050405020304" pitchFamily="18" charset="0"/>
              </a:rPr>
              <a:t>Các</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phiên</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bản</a:t>
            </a:r>
            <a:r>
              <a:rPr lang="en-US" sz="4000" b="1" dirty="0" smtClean="0">
                <a:latin typeface="Times New Roman" panose="02020603050405020304" pitchFamily="18" charset="0"/>
                <a:cs typeface="Times New Roman" panose="02020603050405020304" pitchFamily="18" charset="0"/>
              </a:rPr>
              <a:t> Struts</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Ưu điểm</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Nhược điểm</a:t>
            </a:r>
            <a:endParaRPr lang="en-US" sz="4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533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24</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3732087" cy="523220"/>
          </a:xfrm>
          <a:prstGeom prst="rect">
            <a:avLst/>
          </a:prstGeom>
          <a:noFill/>
        </p:spPr>
        <p:txBody>
          <a:bodyPr wrap="square" rtlCol="0">
            <a:spAutoFit/>
          </a:bodyPr>
          <a:lstStyle/>
          <a:p>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phiên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bản</a:t>
            </a:r>
            <a:r>
              <a:rPr lang="en-US" sz="2800" b="1" dirty="0" smtClean="0">
                <a:latin typeface="Times New Roman" panose="02020603050405020304" pitchFamily="18" charset="0"/>
                <a:cs typeface="Times New Roman" panose="02020603050405020304" pitchFamily="18" charset="0"/>
              </a:rPr>
              <a:t> Struts</a:t>
            </a:r>
            <a:endParaRPr lang="en-GB" sz="28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256" y="1001934"/>
            <a:ext cx="6650971" cy="5404553"/>
          </a:xfrm>
          <a:prstGeom prst="rect">
            <a:avLst/>
          </a:prstGeom>
        </p:spPr>
      </p:pic>
    </p:spTree>
    <p:extLst>
      <p:ext uri="{BB962C8B-B14F-4D97-AF65-F5344CB8AC3E}">
        <p14:creationId xmlns:p14="http://schemas.microsoft.com/office/powerpoint/2010/main" val="2782972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25</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37320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Ưu điểm</a:t>
            </a:r>
            <a:endParaRPr lang="en-GB" sz="2800" b="1" dirty="0">
              <a:latin typeface="Times New Roman" panose="02020603050405020304" pitchFamily="18" charset="0"/>
              <a:cs typeface="Times New Roman" panose="02020603050405020304" pitchFamily="18" charset="0"/>
            </a:endParaRPr>
          </a:p>
        </p:txBody>
      </p:sp>
      <p:sp>
        <p:nvSpPr>
          <p:cNvPr id="7" name="Rectangle 6"/>
          <p:cNvSpPr/>
          <p:nvPr/>
        </p:nvSpPr>
        <p:spPr>
          <a:xfrm>
            <a:off x="495355" y="805589"/>
            <a:ext cx="8578789" cy="5632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vi-VN" sz="2400" dirty="0" smtClean="0">
                <a:solidFill>
                  <a:srgbClr val="222222"/>
                </a:solidFill>
                <a:latin typeface="Times New Roman" panose="02020603050405020304" pitchFamily="18" charset="0"/>
                <a:cs typeface="Times New Roman" panose="02020603050405020304" pitchFamily="18" charset="0"/>
              </a:rPr>
              <a:t>Struts </a:t>
            </a:r>
            <a:r>
              <a:rPr lang="vi-VN" sz="2400" dirty="0">
                <a:solidFill>
                  <a:srgbClr val="222222"/>
                </a:solidFill>
                <a:latin typeface="Times New Roman" panose="02020603050405020304" pitchFamily="18" charset="0"/>
                <a:cs typeface="Times New Roman" panose="02020603050405020304" pitchFamily="18" charset="0"/>
              </a:rPr>
              <a:t>2 được xây dựng và phát triển dựa trên nền tảng mô </a:t>
            </a:r>
            <a:r>
              <a:rPr lang="vi-VN" sz="2400" dirty="0" smtClean="0">
                <a:solidFill>
                  <a:srgbClr val="222222"/>
                </a:solidFill>
                <a:latin typeface="Times New Roman" panose="02020603050405020304" pitchFamily="18" charset="0"/>
                <a:cs typeface="Times New Roman" panose="02020603050405020304" pitchFamily="18" charset="0"/>
              </a:rPr>
              <a:t>hình </a:t>
            </a:r>
            <a:r>
              <a:rPr lang="vi-VN" sz="2400" dirty="0">
                <a:solidFill>
                  <a:srgbClr val="222222"/>
                </a:solidFill>
                <a:latin typeface="Times New Roman" panose="02020603050405020304" pitchFamily="18" charset="0"/>
                <a:cs typeface="Times New Roman" panose="02020603050405020304" pitchFamily="18" charset="0"/>
              </a:rPr>
              <a:t>MVC nên nó thừa hưởng được đầy đủ các ưu điểm mà mô hình MVC đem </a:t>
            </a:r>
            <a:r>
              <a:rPr lang="vi-VN" sz="2400" dirty="0" smtClean="0">
                <a:solidFill>
                  <a:srgbClr val="222222"/>
                </a:solidFill>
                <a:latin typeface="Times New Roman" panose="02020603050405020304" pitchFamily="18" charset="0"/>
                <a:cs typeface="Times New Roman" panose="02020603050405020304" pitchFamily="18" charset="0"/>
              </a:rPr>
              <a:t>lại.</a:t>
            </a:r>
            <a:endParaRPr lang="vi-VN" sz="24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vi-VN" sz="2400" dirty="0" smtClean="0">
                <a:solidFill>
                  <a:srgbClr val="222222"/>
                </a:solidFill>
                <a:latin typeface="Times New Roman" panose="02020603050405020304" pitchFamily="18" charset="0"/>
                <a:cs typeface="Times New Roman" panose="02020603050405020304" pitchFamily="18" charset="0"/>
              </a:rPr>
              <a:t>Dễ dàng </a:t>
            </a:r>
            <a:r>
              <a:rPr lang="vi-VN" sz="2400" dirty="0">
                <a:solidFill>
                  <a:srgbClr val="222222"/>
                </a:solidFill>
                <a:latin typeface="Times New Roman" panose="02020603050405020304" pitchFamily="18" charset="0"/>
                <a:cs typeface="Times New Roman" panose="02020603050405020304" pitchFamily="18" charset="0"/>
              </a:rPr>
              <a:t>tùy chỉnh (customize) chu kỳ xử lý (request lifecycles ) cho từng </a:t>
            </a:r>
            <a:r>
              <a:rPr lang="vi-VN" sz="2400" dirty="0" smtClean="0">
                <a:solidFill>
                  <a:srgbClr val="222222"/>
                </a:solidFill>
                <a:latin typeface="Times New Roman" panose="02020603050405020304" pitchFamily="18" charset="0"/>
                <a:cs typeface="Times New Roman" panose="02020603050405020304" pitchFamily="18" charset="0"/>
              </a:rPr>
              <a:t>action</a:t>
            </a:r>
            <a:r>
              <a:rPr lang="vi-VN" sz="2400" dirty="0" smtClean="0">
                <a:latin typeface="Times New Roman" panose="02020603050405020304" pitchFamily="18" charset="0"/>
                <a:cs typeface="Times New Roman" panose="02020603050405020304" pitchFamily="18" charset="0"/>
              </a:rPr>
              <a:t>.</a:t>
            </a:r>
          </a:p>
          <a:p>
            <a:pPr marL="457200" indent="-457200" algn="just">
              <a:lnSpc>
                <a:spcPct val="150000"/>
              </a:lnSpc>
              <a:buFont typeface="Arial" panose="020B0604020202020204" pitchFamily="34" charset="0"/>
              <a:buChar char="•"/>
            </a:pPr>
            <a:r>
              <a:rPr lang="vi-VN" sz="2400" dirty="0" smtClean="0">
                <a:solidFill>
                  <a:srgbClr val="222222"/>
                </a:solidFill>
                <a:latin typeface="Times New Roman" panose="02020603050405020304" pitchFamily="18" charset="0"/>
                <a:cs typeface="Times New Roman" panose="02020603050405020304" pitchFamily="18" charset="0"/>
              </a:rPr>
              <a:t>Giải </a:t>
            </a:r>
            <a:r>
              <a:rPr lang="vi-VN" sz="2400" dirty="0">
                <a:solidFill>
                  <a:srgbClr val="222222"/>
                </a:solidFill>
                <a:latin typeface="Times New Roman" panose="02020603050405020304" pitchFamily="18" charset="0"/>
                <a:cs typeface="Times New Roman" panose="02020603050405020304" pitchFamily="18" charset="0"/>
              </a:rPr>
              <a:t>quyết hiệu quả vấn đề internationlization và localization trong các ứng dụng </a:t>
            </a:r>
            <a:r>
              <a:rPr lang="vi-VN" sz="2400" dirty="0" smtClean="0">
                <a:solidFill>
                  <a:srgbClr val="222222"/>
                </a:solidFill>
                <a:latin typeface="Times New Roman" panose="02020603050405020304" pitchFamily="18" charset="0"/>
                <a:cs typeface="Times New Roman" panose="02020603050405020304" pitchFamily="18" charset="0"/>
              </a:rPr>
              <a:t>web.</a:t>
            </a:r>
            <a:endParaRPr lang="vi-VN" sz="24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vi-VN" sz="2400" dirty="0" smtClean="0">
                <a:solidFill>
                  <a:srgbClr val="222222"/>
                </a:solidFill>
                <a:latin typeface="Times New Roman" panose="02020603050405020304" pitchFamily="18" charset="0"/>
                <a:cs typeface="Times New Roman" panose="02020603050405020304" pitchFamily="18" charset="0"/>
              </a:rPr>
              <a:t>Tự </a:t>
            </a:r>
            <a:r>
              <a:rPr lang="vi-VN" sz="2400" dirty="0">
                <a:solidFill>
                  <a:srgbClr val="222222"/>
                </a:solidFill>
                <a:latin typeface="Times New Roman" panose="02020603050405020304" pitchFamily="18" charset="0"/>
                <a:cs typeface="Times New Roman" panose="02020603050405020304" pitchFamily="18" charset="0"/>
              </a:rPr>
              <a:t>động chuyển đổi kiểu dữ liệu chuỗi truyền thống trong tham số request parameter thành các đối tượng lớp dữ liệu java =&gt; tiết kiệm được thời gian và công sức cho các lập trình </a:t>
            </a:r>
            <a:r>
              <a:rPr lang="vi-VN" sz="2400" dirty="0" smtClean="0">
                <a:solidFill>
                  <a:srgbClr val="222222"/>
                </a:solidFill>
                <a:latin typeface="Times New Roman" panose="02020603050405020304" pitchFamily="18" charset="0"/>
                <a:cs typeface="Times New Roman" panose="02020603050405020304" pitchFamily="18" charset="0"/>
              </a:rPr>
              <a:t>viên.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031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26</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37320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Ưu điểm (tt)</a:t>
            </a:r>
            <a:endParaRPr lang="en-GB" sz="2800" b="1" dirty="0">
              <a:latin typeface="Times New Roman" panose="02020603050405020304" pitchFamily="18" charset="0"/>
              <a:cs typeface="Times New Roman" panose="02020603050405020304" pitchFamily="18" charset="0"/>
            </a:endParaRPr>
          </a:p>
        </p:txBody>
      </p:sp>
      <p:sp>
        <p:nvSpPr>
          <p:cNvPr id="7" name="Rectangle 6"/>
          <p:cNvSpPr/>
          <p:nvPr/>
        </p:nvSpPr>
        <p:spPr>
          <a:xfrm>
            <a:off x="495354" y="1036914"/>
            <a:ext cx="8578789" cy="489364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vi-VN" sz="2600" dirty="0" smtClean="0">
                <a:solidFill>
                  <a:srgbClr val="222222"/>
                </a:solidFill>
                <a:latin typeface="Times New Roman" panose="02020603050405020304" pitchFamily="18" charset="0"/>
                <a:cs typeface="Times New Roman" panose="02020603050405020304" pitchFamily="18" charset="0"/>
              </a:rPr>
              <a:t>Cung </a:t>
            </a:r>
            <a:r>
              <a:rPr lang="vi-VN" sz="2600" dirty="0">
                <a:solidFill>
                  <a:srgbClr val="222222"/>
                </a:solidFill>
                <a:latin typeface="Times New Roman" panose="02020603050405020304" pitchFamily="18" charset="0"/>
                <a:cs typeface="Times New Roman" panose="02020603050405020304" pitchFamily="18" charset="0"/>
              </a:rPr>
              <a:t>cấp các thẻ tag,các themes và templates giúp cho việc làm giao diện GUI trở nên dễ dàng,nhanh lẹ và tăng tính tái sử </a:t>
            </a:r>
            <a:r>
              <a:rPr lang="vi-VN" sz="2600" dirty="0" smtClean="0">
                <a:solidFill>
                  <a:srgbClr val="222222"/>
                </a:solidFill>
                <a:latin typeface="Times New Roman" panose="02020603050405020304" pitchFamily="18" charset="0"/>
                <a:cs typeface="Times New Roman" panose="02020603050405020304" pitchFamily="18" charset="0"/>
              </a:rPr>
              <a:t>dụng.</a:t>
            </a:r>
            <a:endParaRPr lang="vi-VN" sz="26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vi-VN" sz="2600" dirty="0" smtClean="0">
                <a:solidFill>
                  <a:srgbClr val="222222"/>
                </a:solidFill>
                <a:latin typeface="Times New Roman" panose="02020603050405020304" pitchFamily="18" charset="0"/>
                <a:cs typeface="Times New Roman" panose="02020603050405020304" pitchFamily="18" charset="0"/>
              </a:rPr>
              <a:t>Tính </a:t>
            </a:r>
            <a:r>
              <a:rPr lang="vi-VN" sz="2600" dirty="0">
                <a:solidFill>
                  <a:srgbClr val="222222"/>
                </a:solidFill>
                <a:latin typeface="Times New Roman" panose="02020603050405020304" pitchFamily="18" charset="0"/>
                <a:cs typeface="Times New Roman" panose="02020603050405020304" pitchFamily="18" charset="0"/>
              </a:rPr>
              <a:t>mở rộng (Extensibility) cao thông qua việc hỗ trợ các </a:t>
            </a:r>
            <a:r>
              <a:rPr lang="vi-VN" sz="2600" dirty="0" smtClean="0">
                <a:solidFill>
                  <a:srgbClr val="222222"/>
                </a:solidFill>
                <a:latin typeface="Times New Roman" panose="02020603050405020304" pitchFamily="18" charset="0"/>
                <a:cs typeface="Times New Roman" panose="02020603050405020304" pitchFamily="18" charset="0"/>
              </a:rPr>
              <a:t>plug-in</a:t>
            </a:r>
            <a:r>
              <a:rPr lang="vi-VN" sz="2600" dirty="0" smtClean="0">
                <a:latin typeface="Times New Roman" panose="02020603050405020304" pitchFamily="18" charset="0"/>
                <a:cs typeface="Times New Roman" panose="02020603050405020304" pitchFamily="18" charset="0"/>
              </a:rPr>
              <a:t>.</a:t>
            </a:r>
          </a:p>
          <a:p>
            <a:pPr marL="457200" indent="-457200" algn="just">
              <a:lnSpc>
                <a:spcPct val="150000"/>
              </a:lnSpc>
              <a:buFont typeface="Arial" panose="020B0604020202020204" pitchFamily="34" charset="0"/>
              <a:buChar char="•"/>
            </a:pPr>
            <a:r>
              <a:rPr lang="vi-VN" sz="2600" dirty="0" smtClean="0">
                <a:solidFill>
                  <a:srgbClr val="222222"/>
                </a:solidFill>
                <a:latin typeface="Times New Roman" panose="02020603050405020304" pitchFamily="18" charset="0"/>
                <a:cs typeface="Times New Roman" panose="02020603050405020304" pitchFamily="18" charset="0"/>
              </a:rPr>
              <a:t>Hỗ </a:t>
            </a:r>
            <a:r>
              <a:rPr lang="vi-VN" sz="2600" dirty="0">
                <a:solidFill>
                  <a:srgbClr val="222222"/>
                </a:solidFill>
                <a:latin typeface="Times New Roman" panose="02020603050405020304" pitchFamily="18" charset="0"/>
                <a:cs typeface="Times New Roman" panose="02020603050405020304" pitchFamily="18" charset="0"/>
              </a:rPr>
              <a:t>trợ </a:t>
            </a:r>
            <a:r>
              <a:rPr lang="vi-VN" sz="2600" dirty="0" smtClean="0">
                <a:solidFill>
                  <a:srgbClr val="222222"/>
                </a:solidFill>
                <a:latin typeface="Times New Roman" panose="02020603050405020304" pitchFamily="18" charset="0"/>
                <a:cs typeface="Times New Roman" panose="02020603050405020304" pitchFamily="18" charset="0"/>
              </a:rPr>
              <a:t>portal.</a:t>
            </a:r>
            <a:endParaRPr lang="vi-VN" sz="26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vi-VN" sz="2600" dirty="0" smtClean="0">
                <a:solidFill>
                  <a:srgbClr val="222222"/>
                </a:solidFill>
                <a:latin typeface="Times New Roman" panose="02020603050405020304" pitchFamily="18" charset="0"/>
                <a:cs typeface="Times New Roman" panose="02020603050405020304" pitchFamily="18" charset="0"/>
              </a:rPr>
              <a:t>Hỗ </a:t>
            </a:r>
            <a:r>
              <a:rPr lang="vi-VN" sz="2600" dirty="0">
                <a:solidFill>
                  <a:srgbClr val="222222"/>
                </a:solidFill>
                <a:latin typeface="Times New Roman" panose="02020603050405020304" pitchFamily="18" charset="0"/>
                <a:cs typeface="Times New Roman" panose="02020603050405020304" pitchFamily="18" charset="0"/>
              </a:rPr>
              <a:t>trợ </a:t>
            </a:r>
            <a:r>
              <a:rPr lang="vi-VN" sz="2600" dirty="0" smtClean="0">
                <a:solidFill>
                  <a:srgbClr val="222222"/>
                </a:solidFill>
                <a:latin typeface="Times New Roman" panose="02020603050405020304" pitchFamily="18" charset="0"/>
                <a:cs typeface="Times New Roman" panose="02020603050405020304" pitchFamily="18" charset="0"/>
              </a:rPr>
              <a:t>AJAX</a:t>
            </a:r>
            <a:r>
              <a:rPr lang="vi-VN" sz="2600" dirty="0" smtClean="0">
                <a:latin typeface="Times New Roman" panose="02020603050405020304" pitchFamily="18" charset="0"/>
                <a:cs typeface="Times New Roman" panose="02020603050405020304" pitchFamily="18" charset="0"/>
              </a:rPr>
              <a:t>.</a:t>
            </a:r>
          </a:p>
          <a:p>
            <a:pPr marL="457200" indent="-457200" algn="just">
              <a:lnSpc>
                <a:spcPct val="150000"/>
              </a:lnSpc>
              <a:buFont typeface="Arial" panose="020B0604020202020204" pitchFamily="34" charset="0"/>
              <a:buChar char="•"/>
            </a:pPr>
            <a:r>
              <a:rPr lang="vi-VN" sz="2600" dirty="0" smtClean="0">
                <a:solidFill>
                  <a:srgbClr val="222222"/>
                </a:solidFill>
                <a:latin typeface="Times New Roman" panose="02020603050405020304" pitchFamily="18" charset="0"/>
                <a:cs typeface="Times New Roman" panose="02020603050405020304" pitchFamily="18" charset="0"/>
              </a:rPr>
              <a:t>Dễ </a:t>
            </a:r>
            <a:r>
              <a:rPr lang="vi-VN" sz="2600" dirty="0">
                <a:solidFill>
                  <a:srgbClr val="222222"/>
                </a:solidFill>
                <a:latin typeface="Times New Roman" panose="02020603050405020304" pitchFamily="18" charset="0"/>
                <a:cs typeface="Times New Roman" panose="02020603050405020304" pitchFamily="18" charset="0"/>
              </a:rPr>
              <a:t>dàng tích hợp với Spring </a:t>
            </a:r>
            <a:r>
              <a:rPr lang="vi-VN" sz="2600" dirty="0" smtClean="0">
                <a:solidFill>
                  <a:srgbClr val="222222"/>
                </a:solidFill>
                <a:latin typeface="Times New Roman" panose="02020603050405020304" pitchFamily="18" charset="0"/>
                <a:cs typeface="Times New Roman" panose="02020603050405020304" pitchFamily="18" charset="0"/>
              </a:rPr>
              <a:t>framework </a:t>
            </a:r>
            <a:r>
              <a:rPr lang="vi-VN" sz="2600" dirty="0">
                <a:solidFill>
                  <a:srgbClr val="222222"/>
                </a:solidFill>
                <a:latin typeface="Times New Roman" panose="02020603050405020304" pitchFamily="18" charset="0"/>
                <a:cs typeface="Times New Roman" panose="02020603050405020304" pitchFamily="18" charset="0"/>
              </a:rPr>
              <a:t>và Hibernate.</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719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27</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37320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Nhược điểm</a:t>
            </a:r>
            <a:endParaRPr lang="en-GB" sz="2800" b="1" dirty="0">
              <a:latin typeface="Times New Roman" panose="02020603050405020304" pitchFamily="18" charset="0"/>
              <a:cs typeface="Times New Roman" panose="02020603050405020304" pitchFamily="18" charset="0"/>
            </a:endParaRPr>
          </a:p>
        </p:txBody>
      </p:sp>
      <p:sp>
        <p:nvSpPr>
          <p:cNvPr id="2" name="Rectangle 1"/>
          <p:cNvSpPr/>
          <p:nvPr/>
        </p:nvSpPr>
        <p:spPr>
          <a:xfrm>
            <a:off x="495355" y="816063"/>
            <a:ext cx="8813575" cy="583185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vi-VN" sz="2800" dirty="0">
                <a:solidFill>
                  <a:srgbClr val="222222"/>
                </a:solidFill>
                <a:latin typeface="Times New Roman" panose="02020603050405020304" pitchFamily="18" charset="0"/>
                <a:cs typeface="Times New Roman" panose="02020603050405020304" pitchFamily="18" charset="0"/>
              </a:rPr>
              <a:t>Để sử dụng MVC với chuẩn RequestDispatcher, ta cần nghiên cứu sâu với chuẩn JSP và Servlet </a:t>
            </a:r>
            <a:r>
              <a:rPr lang="vi-VN" sz="2800" dirty="0" smtClean="0">
                <a:solidFill>
                  <a:srgbClr val="222222"/>
                </a:solidFill>
                <a:latin typeface="Times New Roman" panose="02020603050405020304" pitchFamily="18" charset="0"/>
                <a:cs typeface="Times New Roman" panose="02020603050405020304" pitchFamily="18" charset="0"/>
              </a:rPr>
              <a:t>APIs.</a:t>
            </a:r>
          </a:p>
          <a:p>
            <a:pPr marL="342900" indent="-342900" algn="just">
              <a:lnSpc>
                <a:spcPct val="150000"/>
              </a:lnSpc>
              <a:buFont typeface="Arial" panose="020B0604020202020204" pitchFamily="34" charset="0"/>
              <a:buChar char="•"/>
            </a:pPr>
            <a:r>
              <a:rPr lang="vi-VN" sz="2800" dirty="0" smtClean="0">
                <a:solidFill>
                  <a:srgbClr val="222222"/>
                </a:solidFill>
                <a:latin typeface="Times New Roman" panose="02020603050405020304" pitchFamily="18" charset="0"/>
                <a:cs typeface="Times New Roman" panose="02020603050405020304" pitchFamily="18" charset="0"/>
              </a:rPr>
              <a:t>Để </a:t>
            </a:r>
            <a:r>
              <a:rPr lang="vi-VN" sz="2800" dirty="0">
                <a:solidFill>
                  <a:srgbClr val="222222"/>
                </a:solidFill>
                <a:latin typeface="Times New Roman" panose="02020603050405020304" pitchFamily="18" charset="0"/>
                <a:cs typeface="Times New Roman" panose="02020603050405020304" pitchFamily="18" charset="0"/>
              </a:rPr>
              <a:t>sử dụng MVC với Struts, ta còn phải hiểu rõ cả framework rộng lớn và phức tạp, nó tương tự như việc tìm hiểu cả cái cốt lõi của hệ thống. Điều bất lợi này đặc biệt đáng kể với những dự án nhỏ, những dự án có ít thời gian để thực hiện, và những lập trình viên có ít kinh </a:t>
            </a:r>
            <a:r>
              <a:rPr lang="vi-VN" sz="2800" dirty="0" smtClean="0">
                <a:solidFill>
                  <a:srgbClr val="222222"/>
                </a:solidFill>
                <a:latin typeface="Times New Roman" panose="02020603050405020304" pitchFamily="18" charset="0"/>
                <a:cs typeface="Times New Roman" panose="02020603050405020304" pitchFamily="18" charset="0"/>
              </a:rPr>
              <a:t>nghiệm; mất </a:t>
            </a:r>
            <a:r>
              <a:rPr lang="vi-VN" sz="2800" dirty="0">
                <a:solidFill>
                  <a:srgbClr val="222222"/>
                </a:solidFill>
                <a:latin typeface="Times New Roman" panose="02020603050405020304" pitchFamily="18" charset="0"/>
                <a:cs typeface="Times New Roman" panose="02020603050405020304" pitchFamily="18" charset="0"/>
              </a:rPr>
              <a:t>rất nhiều thời gian trong việc nghiên cứu Struts khi thực hiện đề án. </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951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4" name="AutoShape 5"/>
          <p:cNvSpPr>
            <a:spLocks noChangeArrowheads="1"/>
          </p:cNvSpPr>
          <p:nvPr/>
        </p:nvSpPr>
        <p:spPr bwMode="gray">
          <a:xfrm>
            <a:off x="1913012" y="4911391"/>
            <a:ext cx="6397270" cy="503237"/>
          </a:xfrm>
          <a:prstGeom prst="roundRect">
            <a:avLst>
              <a:gd name="adj" fmla="val 50000"/>
            </a:avLst>
          </a:prstGeom>
          <a:solidFill>
            <a:schemeClr val="accent2"/>
          </a:solid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5" name="Group 7"/>
          <p:cNvGrpSpPr>
            <a:grpSpLocks/>
          </p:cNvGrpSpPr>
          <p:nvPr/>
        </p:nvGrpSpPr>
        <p:grpSpPr bwMode="auto">
          <a:xfrm>
            <a:off x="1833637" y="4893928"/>
            <a:ext cx="523875" cy="527050"/>
            <a:chOff x="720" y="1488"/>
            <a:chExt cx="806" cy="808"/>
          </a:xfrm>
        </p:grpSpPr>
        <p:sp>
          <p:nvSpPr>
            <p:cNvPr id="26"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7"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 Struts Framework</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Nội dung Struts Framework</a:t>
            </a:r>
            <a:endParaRPr lang="en-GB" sz="2800" b="1"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Đánh giá</a:t>
            </a:r>
            <a:endParaRPr lang="en-GB" sz="2800" b="1"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2349801" y="4876350"/>
            <a:ext cx="46357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Demo</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920786" y="4876350"/>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4</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28</a:t>
            </a:fld>
            <a:endParaRPr lang="en-GB"/>
          </a:p>
        </p:txBody>
      </p:sp>
    </p:spTree>
    <p:extLst>
      <p:ext uri="{BB962C8B-B14F-4D97-AF65-F5344CB8AC3E}">
        <p14:creationId xmlns:p14="http://schemas.microsoft.com/office/powerpoint/2010/main" val="4184850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975273" cy="6858000"/>
          </a:xfrm>
          <a:prstGeom prst="rect">
            <a:avLst/>
          </a:prstGeom>
        </p:spPr>
      </p:pic>
      <p:sp>
        <p:nvSpPr>
          <p:cNvPr id="5" name="Slide Number Placeholder 4"/>
          <p:cNvSpPr>
            <a:spLocks noGrp="1"/>
          </p:cNvSpPr>
          <p:nvPr>
            <p:ph type="sldNum" sz="quarter" idx="12"/>
          </p:nvPr>
        </p:nvSpPr>
        <p:spPr/>
        <p:txBody>
          <a:bodyPr/>
          <a:lstStyle/>
          <a:p>
            <a:fld id="{EDBAD9F7-4B6C-41A4-A7D1-679AE40D0568}" type="slidenum">
              <a:rPr lang="en-GB" smtClean="0"/>
              <a:t>29</a:t>
            </a:fld>
            <a:endParaRPr lang="en-GB"/>
          </a:p>
        </p:txBody>
      </p:sp>
    </p:spTree>
    <p:extLst>
      <p:ext uri="{BB962C8B-B14F-4D97-AF65-F5344CB8AC3E}">
        <p14:creationId xmlns:p14="http://schemas.microsoft.com/office/powerpoint/2010/main" val="905258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solidFill>
            <a:schemeClr val="accent2"/>
          </a:solid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4" name="AutoShape 5"/>
          <p:cNvSpPr>
            <a:spLocks noChangeArrowheads="1"/>
          </p:cNvSpPr>
          <p:nvPr/>
        </p:nvSpPr>
        <p:spPr bwMode="gray">
          <a:xfrm>
            <a:off x="1913012" y="4911391"/>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5" name="Group 7"/>
          <p:cNvGrpSpPr>
            <a:grpSpLocks/>
          </p:cNvGrpSpPr>
          <p:nvPr/>
        </p:nvGrpSpPr>
        <p:grpSpPr bwMode="auto">
          <a:xfrm>
            <a:off x="1833637" y="4893928"/>
            <a:ext cx="523875" cy="527050"/>
            <a:chOff x="720" y="1488"/>
            <a:chExt cx="806" cy="808"/>
          </a:xfrm>
        </p:grpSpPr>
        <p:sp>
          <p:nvSpPr>
            <p:cNvPr id="26"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7"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 Struts Framework</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Nội dung Struts Framework</a:t>
            </a:r>
            <a:endParaRPr lang="en-GB" sz="2800" b="1"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Đánh giá</a:t>
            </a:r>
            <a:endParaRPr lang="en-GB" sz="2800" b="1"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2349801" y="4876350"/>
            <a:ext cx="46357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Demo</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920786" y="4876350"/>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4</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3</a:t>
            </a:fld>
            <a:endParaRPr lang="en-GB"/>
          </a:p>
        </p:txBody>
      </p:sp>
    </p:spTree>
    <p:extLst>
      <p:ext uri="{BB962C8B-B14F-4D97-AF65-F5344CB8AC3E}">
        <p14:creationId xmlns:p14="http://schemas.microsoft.com/office/powerpoint/2010/main" val="2123319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4</a:t>
            </a:fld>
            <a:endParaRPr lang="en-GB"/>
          </a:p>
        </p:txBody>
      </p:sp>
      <p:sp>
        <p:nvSpPr>
          <p:cNvPr id="5" name="TextBox 4"/>
          <p:cNvSpPr txBox="1"/>
          <p:nvPr/>
        </p:nvSpPr>
        <p:spPr>
          <a:xfrm>
            <a:off x="878926" y="1737667"/>
            <a:ext cx="10283482" cy="2554545"/>
          </a:xfrm>
          <a:prstGeom prst="rect">
            <a:avLst/>
          </a:prstGeom>
          <a:noFill/>
        </p:spPr>
        <p:txBody>
          <a:bodyPr wrap="square" rtlCol="0">
            <a:spAutoFit/>
          </a:bodyPr>
          <a:lstStyle/>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Khái niệm</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Thực thi mô hình MVC của Struts</a:t>
            </a:r>
          </a:p>
        </p:txBody>
      </p:sp>
    </p:spTree>
    <p:extLst>
      <p:ext uri="{BB962C8B-B14F-4D97-AF65-F5344CB8AC3E}">
        <p14:creationId xmlns:p14="http://schemas.microsoft.com/office/powerpoint/2010/main" val="418635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Khái niệm</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1091941"/>
            <a:ext cx="8578788"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Struts là một framework phục vụ việc phát triển các ứng dụng Web trên </a:t>
            </a:r>
            <a:r>
              <a:rPr lang="vi-VN" sz="2800" dirty="0" smtClean="0">
                <a:latin typeface="Times New Roman" panose="02020603050405020304" pitchFamily="18" charset="0"/>
                <a:cs typeface="Times New Roman" panose="02020603050405020304" pitchFamily="18" charset="0"/>
              </a:rPr>
              <a:t>Java</a:t>
            </a:r>
            <a:r>
              <a:rPr lang="en-US" sz="2800" dirty="0" smtClean="0">
                <a:latin typeface="Times New Roman" panose="02020603050405020304" pitchFamily="18" charset="0"/>
                <a:cs typeface="Times New Roman" panose="02020603050405020304" pitchFamily="18" charset="0"/>
              </a:rPr>
              <a:t>, mã nguồn mở</a:t>
            </a:r>
            <a:endParaRPr lang="vi-VN" sz="28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Model – View – Controller(MVC) framework</a:t>
            </a:r>
            <a:r>
              <a:rPr lang="vi-VN" sz="2800" dirty="0" smtClean="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Được sử dụng xậy dựng các ứng dụng web sử dụng Servlets và JSPs</a:t>
            </a:r>
          </a:p>
          <a:p>
            <a:pPr marL="342900" indent="-342900" algn="just">
              <a:lnSpc>
                <a:spcPct val="150000"/>
              </a:lnSpc>
              <a:buFont typeface="Arial" panose="020B0604020202020204" pitchFamily="34" charset="0"/>
              <a:buChar char="•"/>
            </a:pPr>
            <a:endParaRPr lang="vi-VN" sz="28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5</a:t>
            </a:fld>
            <a:endParaRPr lang="en-GB"/>
          </a:p>
        </p:txBody>
      </p:sp>
    </p:spTree>
    <p:extLst>
      <p:ext uri="{BB962C8B-B14F-4D97-AF65-F5344CB8AC3E}">
        <p14:creationId xmlns:p14="http://schemas.microsoft.com/office/powerpoint/2010/main" val="1817396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Khái niệm (tt)</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960945"/>
            <a:ext cx="8578788" cy="203132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Phát triển ứng dụng Web theo mô hình JSP/Servlets theo mô hình MVC</a:t>
            </a: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Sử dụng các mẫu thiết kết dựng sẵn của Framework </a:t>
            </a:r>
            <a:endParaRPr lang="vi-VN"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6</a:t>
            </a:fld>
            <a:endParaRPr lang="en-GB"/>
          </a:p>
        </p:txBody>
      </p:sp>
    </p:spTree>
    <p:extLst>
      <p:ext uri="{BB962C8B-B14F-4D97-AF65-F5344CB8AC3E}">
        <p14:creationId xmlns:p14="http://schemas.microsoft.com/office/powerpoint/2010/main" val="4165182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7</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497471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Tại sao sử dụng Struct</a:t>
            </a:r>
            <a:endParaRPr lang="en-GB"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95356" y="960945"/>
            <a:ext cx="8578788" cy="52629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Tích hợp tốt với J2EE</a:t>
            </a: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Xử lý lỗi thống nhất</a:t>
            </a: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Struct đảm nhiệm những phần phức tạp nhất khi sử dụng MVC</a:t>
            </a: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Dễ học dễ sử dụng</a:t>
            </a: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Nhiều công cụ hỗ trợ(Third party tools)</a:t>
            </a: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Linh động dễ sử dụng</a:t>
            </a: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Ổn định</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6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8</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765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Thực thi mô hình MVC của Struts</a:t>
            </a:r>
            <a:endParaRPr lang="en-GB" sz="2800"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847" y="1106595"/>
            <a:ext cx="6783727" cy="5152857"/>
          </a:xfrm>
          <a:prstGeom prst="rect">
            <a:avLst/>
          </a:prstGeom>
        </p:spPr>
      </p:pic>
    </p:spTree>
    <p:extLst>
      <p:ext uri="{BB962C8B-B14F-4D97-AF65-F5344CB8AC3E}">
        <p14:creationId xmlns:p14="http://schemas.microsoft.com/office/powerpoint/2010/main" val="356381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9</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765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Thực thi mô hình MVC của Struts (tt)</a:t>
            </a:r>
            <a:endParaRPr lang="en-GB" sz="2800" b="1" dirty="0">
              <a:latin typeface="Times New Roman" panose="02020603050405020304" pitchFamily="18" charset="0"/>
              <a:cs typeface="Times New Roman" panose="02020603050405020304" pitchFamily="18" charset="0"/>
            </a:endParaRPr>
          </a:p>
        </p:txBody>
      </p:sp>
      <p:sp>
        <p:nvSpPr>
          <p:cNvPr id="7" name="Rectangle 6"/>
          <p:cNvSpPr/>
          <p:nvPr/>
        </p:nvSpPr>
        <p:spPr>
          <a:xfrm>
            <a:off x="495355" y="1115161"/>
            <a:ext cx="8578789" cy="3892540"/>
          </a:xfrm>
          <a:prstGeom prst="rect">
            <a:avLst/>
          </a:prstGeom>
        </p:spPr>
        <p:txBody>
          <a:bodyPr wrap="square">
            <a:spAutoFit/>
          </a:bodyPr>
          <a:lstStyle/>
          <a:p>
            <a:pPr marL="514350" indent="-514350" algn="just">
              <a:lnSpc>
                <a:spcPct val="150000"/>
              </a:lnSpc>
              <a:buFont typeface="+mj-lt"/>
              <a:buAutoNum type="arabicPeriod"/>
            </a:pPr>
            <a:r>
              <a:rPr lang="vi-VN" sz="2800" dirty="0" smtClean="0">
                <a:solidFill>
                  <a:srgbClr val="222222"/>
                </a:solidFill>
                <a:latin typeface="Times New Roman" panose="02020603050405020304" pitchFamily="18" charset="0"/>
                <a:cs typeface="Times New Roman" panose="02020603050405020304" pitchFamily="18" charset="0"/>
              </a:rPr>
              <a:t>Một </a:t>
            </a:r>
            <a:r>
              <a:rPr lang="vi-VN" sz="2800" dirty="0">
                <a:solidFill>
                  <a:srgbClr val="222222"/>
                </a:solidFill>
                <a:latin typeface="Times New Roman" panose="02020603050405020304" pitchFamily="18" charset="0"/>
                <a:cs typeface="Times New Roman" panose="02020603050405020304" pitchFamily="18" charset="0"/>
              </a:rPr>
              <a:t>request được gửi đến từ </a:t>
            </a:r>
            <a:r>
              <a:rPr lang="vi-VN" sz="2800" dirty="0" smtClean="0">
                <a:solidFill>
                  <a:srgbClr val="222222"/>
                </a:solidFill>
                <a:latin typeface="Times New Roman" panose="02020603050405020304" pitchFamily="18" charset="0"/>
                <a:cs typeface="Times New Roman" panose="02020603050405020304" pitchFamily="18" charset="0"/>
              </a:rPr>
              <a:t>view</a:t>
            </a:r>
            <a:r>
              <a:rPr lang="vi-VN" sz="2800" dirty="0" smtClean="0">
                <a:latin typeface="Times New Roman" panose="02020603050405020304" pitchFamily="18" charset="0"/>
                <a:cs typeface="Times New Roman" panose="02020603050405020304" pitchFamily="18" charset="0"/>
              </a:rPr>
              <a:t>.</a:t>
            </a:r>
          </a:p>
          <a:p>
            <a:pPr marL="514350" indent="-514350" algn="just">
              <a:lnSpc>
                <a:spcPct val="150000"/>
              </a:lnSpc>
              <a:buFont typeface="+mj-lt"/>
              <a:buAutoNum type="arabicPeriod"/>
            </a:pPr>
            <a:r>
              <a:rPr lang="vi-VN" sz="2800" dirty="0" smtClean="0">
                <a:solidFill>
                  <a:srgbClr val="222222"/>
                </a:solidFill>
                <a:latin typeface="Times New Roman" panose="02020603050405020304" pitchFamily="18" charset="0"/>
                <a:cs typeface="Times New Roman" panose="02020603050405020304" pitchFamily="18" charset="0"/>
              </a:rPr>
              <a:t>ActionServlet </a:t>
            </a:r>
            <a:r>
              <a:rPr lang="vi-VN" sz="2800" dirty="0">
                <a:solidFill>
                  <a:srgbClr val="222222"/>
                </a:solidFill>
                <a:latin typeface="Times New Roman" panose="02020603050405020304" pitchFamily="18" charset="0"/>
                <a:cs typeface="Times New Roman" panose="02020603050405020304" pitchFamily="18" charset="0"/>
              </a:rPr>
              <a:t>sẽ tiếp </a:t>
            </a:r>
            <a:r>
              <a:rPr lang="vi-VN" sz="2800" dirty="0" smtClean="0">
                <a:solidFill>
                  <a:srgbClr val="222222"/>
                </a:solidFill>
                <a:latin typeface="Times New Roman" panose="02020603050405020304" pitchFamily="18" charset="0"/>
                <a:cs typeface="Times New Roman" panose="02020603050405020304" pitchFamily="18" charset="0"/>
              </a:rPr>
              <a:t>nhận. </a:t>
            </a:r>
            <a:r>
              <a:rPr lang="vi-VN" sz="2800" dirty="0">
                <a:solidFill>
                  <a:srgbClr val="222222"/>
                </a:solidFill>
                <a:latin typeface="Times New Roman" panose="02020603050405020304" pitchFamily="18" charset="0"/>
                <a:cs typeface="Times New Roman" panose="02020603050405020304" pitchFamily="18" charset="0"/>
              </a:rPr>
              <a:t>request này, phân </a:t>
            </a:r>
            <a:r>
              <a:rPr lang="vi-VN" sz="2800" dirty="0" smtClean="0">
                <a:solidFill>
                  <a:srgbClr val="222222"/>
                </a:solidFill>
                <a:latin typeface="Times New Roman" panose="02020603050405020304" pitchFamily="18" charset="0"/>
                <a:cs typeface="Times New Roman" panose="02020603050405020304" pitchFamily="18" charset="0"/>
              </a:rPr>
              <a:t>tích, kiểm </a:t>
            </a:r>
            <a:r>
              <a:rPr lang="vi-VN" sz="2800" dirty="0">
                <a:solidFill>
                  <a:srgbClr val="222222"/>
                </a:solidFill>
                <a:latin typeface="Times New Roman" panose="02020603050405020304" pitchFamily="18" charset="0"/>
                <a:cs typeface="Times New Roman" panose="02020603050405020304" pitchFamily="18" charset="0"/>
              </a:rPr>
              <a:t>tra. Sau đó chỉ định cho Action tương ứng </a:t>
            </a:r>
            <a:r>
              <a:rPr lang="vi-VN" sz="2800" dirty="0" smtClean="0">
                <a:solidFill>
                  <a:srgbClr val="222222"/>
                </a:solidFill>
                <a:latin typeface="Times New Roman" panose="02020603050405020304" pitchFamily="18" charset="0"/>
                <a:cs typeface="Times New Roman" panose="02020603050405020304" pitchFamily="18" charset="0"/>
              </a:rPr>
              <a:t>thực thi </a:t>
            </a:r>
            <a:r>
              <a:rPr lang="vi-VN" sz="2800" dirty="0">
                <a:solidFill>
                  <a:srgbClr val="222222"/>
                </a:solidFill>
                <a:latin typeface="Times New Roman" panose="02020603050405020304" pitchFamily="18" charset="0"/>
                <a:cs typeface="Times New Roman" panose="02020603050405020304" pitchFamily="18" charset="0"/>
              </a:rPr>
              <a:t>yêu cầu, tính toán những tác vụ cần </a:t>
            </a:r>
            <a:r>
              <a:rPr lang="vi-VN" sz="2800" dirty="0" smtClean="0">
                <a:solidFill>
                  <a:srgbClr val="222222"/>
                </a:solidFill>
                <a:latin typeface="Times New Roman" panose="02020603050405020304" pitchFamily="18" charset="0"/>
                <a:cs typeface="Times New Roman" panose="02020603050405020304" pitchFamily="18" charset="0"/>
              </a:rPr>
              <a:t>thiết.</a:t>
            </a:r>
            <a:r>
              <a:rPr lang="vi-VN" sz="2800" dirty="0">
                <a:latin typeface="Times New Roman" panose="02020603050405020304" pitchFamily="18" charset="0"/>
                <a:cs typeface="Times New Roman" panose="02020603050405020304" pitchFamily="18" charset="0"/>
              </a:rPr>
              <a:t> </a:t>
            </a:r>
            <a:r>
              <a:rPr lang="vi-VN" sz="2800" dirty="0" smtClean="0">
                <a:solidFill>
                  <a:srgbClr val="222222"/>
                </a:solidFill>
                <a:latin typeface="Times New Roman" panose="02020603050405020304" pitchFamily="18" charset="0"/>
                <a:cs typeface="Times New Roman" panose="02020603050405020304" pitchFamily="18" charset="0"/>
              </a:rPr>
              <a:t>ActionServlet </a:t>
            </a:r>
            <a:r>
              <a:rPr lang="vi-VN" sz="2800" dirty="0">
                <a:solidFill>
                  <a:srgbClr val="222222"/>
                </a:solidFill>
                <a:latin typeface="Times New Roman" panose="02020603050405020304" pitchFamily="18" charset="0"/>
                <a:cs typeface="Times New Roman" panose="02020603050405020304" pitchFamily="18" charset="0"/>
              </a:rPr>
              <a:t>đóng vai trò là </a:t>
            </a:r>
            <a:r>
              <a:rPr lang="vi-VN" sz="2800" dirty="0" smtClean="0">
                <a:solidFill>
                  <a:srgbClr val="222222"/>
                </a:solidFill>
                <a:latin typeface="Times New Roman" panose="02020603050405020304" pitchFamily="18" charset="0"/>
                <a:cs typeface="Times New Roman" panose="02020603050405020304" pitchFamily="18" charset="0"/>
              </a:rPr>
              <a:t>Controller.</a:t>
            </a:r>
            <a:endParaRPr lang="vi-VN" sz="2800" dirty="0" smtClean="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vi-VN" sz="2800" dirty="0" smtClean="0">
                <a:solidFill>
                  <a:srgbClr val="222222"/>
                </a:solidFill>
                <a:latin typeface="Times New Roman" panose="02020603050405020304" pitchFamily="18" charset="0"/>
                <a:cs typeface="Times New Roman" panose="02020603050405020304" pitchFamily="18" charset="0"/>
              </a:rPr>
              <a:t>Action </a:t>
            </a:r>
            <a:r>
              <a:rPr lang="vi-VN" sz="2800" dirty="0">
                <a:solidFill>
                  <a:srgbClr val="222222"/>
                </a:solidFill>
                <a:latin typeface="Times New Roman" panose="02020603050405020304" pitchFamily="18" charset="0"/>
                <a:cs typeface="Times New Roman" panose="02020603050405020304" pitchFamily="18" charset="0"/>
              </a:rPr>
              <a:t>sẽ thao tác </a:t>
            </a:r>
            <a:r>
              <a:rPr lang="vi-VN" sz="2800" dirty="0" smtClean="0">
                <a:solidFill>
                  <a:srgbClr val="222222"/>
                </a:solidFill>
                <a:latin typeface="Times New Roman" panose="02020603050405020304" pitchFamily="18" charset="0"/>
                <a:cs typeface="Times New Roman" panose="02020603050405020304" pitchFamily="18" charset="0"/>
              </a:rPr>
              <a:t>và </a:t>
            </a:r>
            <a:r>
              <a:rPr lang="vi-VN" sz="2800" dirty="0">
                <a:solidFill>
                  <a:srgbClr val="222222"/>
                </a:solidFill>
                <a:latin typeface="Times New Roman" panose="02020603050405020304" pitchFamily="18" charset="0"/>
                <a:cs typeface="Times New Roman" panose="02020603050405020304" pitchFamily="18" charset="0"/>
              </a:rPr>
              <a:t>xử lí trên Model của ứng </a:t>
            </a:r>
            <a:r>
              <a:rPr lang="vi-VN" sz="2800" dirty="0" smtClean="0">
                <a:solidFill>
                  <a:srgbClr val="222222"/>
                </a:solidFill>
                <a:latin typeface="Times New Roman" panose="02020603050405020304" pitchFamily="18" charset="0"/>
                <a:cs typeface="Times New Roman" panose="02020603050405020304" pitchFamily="18" charset="0"/>
              </a:rPr>
              <a:t>dụng.</a:t>
            </a:r>
            <a:endParaRPr lang="en-GB" sz="2800" dirty="0"/>
          </a:p>
        </p:txBody>
      </p:sp>
    </p:spTree>
    <p:extLst>
      <p:ext uri="{BB962C8B-B14F-4D97-AF65-F5344CB8AC3E}">
        <p14:creationId xmlns:p14="http://schemas.microsoft.com/office/powerpoint/2010/main" val="3369508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1083</TotalTime>
  <Words>1429</Words>
  <Application>Microsoft Office PowerPoint</Application>
  <PresentationFormat>Widescreen</PresentationFormat>
  <Paragraphs>195</Paragraphs>
  <Slides>29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Bien Phan</dc:creator>
  <cp:lastModifiedBy>Bien Phan</cp:lastModifiedBy>
  <cp:revision>62</cp:revision>
  <dcterms:created xsi:type="dcterms:W3CDTF">2016-03-16T07:23:04Z</dcterms:created>
  <dcterms:modified xsi:type="dcterms:W3CDTF">2016-05-18T00:43:24Z</dcterms:modified>
</cp:coreProperties>
</file>