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7" r:id="rId4"/>
    <p:sldId id="268" r:id="rId5"/>
    <p:sldId id="269" r:id="rId6"/>
    <p:sldId id="270" r:id="rId7"/>
    <p:sldId id="310" r:id="rId8"/>
    <p:sldId id="271" r:id="rId9"/>
    <p:sldId id="272" r:id="rId10"/>
    <p:sldId id="273" r:id="rId11"/>
    <p:sldId id="311" r:id="rId12"/>
    <p:sldId id="303" r:id="rId13"/>
    <p:sldId id="304" r:id="rId14"/>
    <p:sldId id="309" r:id="rId15"/>
    <p:sldId id="305" r:id="rId16"/>
    <p:sldId id="307" r:id="rId17"/>
    <p:sldId id="308" r:id="rId18"/>
    <p:sldId id="275" r:id="rId19"/>
    <p:sldId id="277" r:id="rId20"/>
    <p:sldId id="278" r:id="rId21"/>
    <p:sldId id="279" r:id="rId22"/>
    <p:sldId id="312" r:id="rId23"/>
    <p:sldId id="292" r:id="rId24"/>
    <p:sldId id="280" r:id="rId25"/>
    <p:sldId id="281" r:id="rId26"/>
    <p:sldId id="313" r:id="rId27"/>
    <p:sldId id="283" r:id="rId28"/>
    <p:sldId id="284" r:id="rId29"/>
    <p:sldId id="314" r:id="rId30"/>
    <p:sldId id="290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5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032" autoAdjust="0"/>
  </p:normalViewPr>
  <p:slideViewPr>
    <p:cSldViewPr>
      <p:cViewPr varScale="1"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441FE-277A-448C-9764-777666959C86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56A72-BA0B-49B8-A163-3AC07DFB1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tin,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general-purpose DBMS software package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written for a specific database application. Therefore, it must refer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 to know the structure of the files in a specific database, such as the type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of data it will access.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DBMS software must work equally well with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database applications—for example, a university database, a banking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database, or a company database—as long as the database definition is stored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: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traditional file processing, the structure of data files is embedded in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programs, so any changes to the structure of a file may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access that file.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contrast, DBMS access programs do not require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in most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include details of how data is stored</a:t>
            </a:r>
          </a:p>
          <a:p>
            <a:r>
              <a:rPr lang="en-US" dirty="0" smtClean="0"/>
              <a:t>or how operations are implemented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administrators (DBA)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Authorizing access to the database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Coordinating and monitoring its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Acquiring software and hardware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designers are responsible for: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Identifying the data to be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Choosing appropriate structures to represent and store this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tasks are mostly undertaken before the database is actually implemented and populated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may change the conceptual schema to expand the database (by adding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type or data item), to change constraints, or to reduce the database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 removing a record type or data item). In the last case, external schemas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refer only to the remaining data should not be affected.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data independence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by creating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access structures—to improve the performance of retrieval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conceptual schema undergoes a logical reorganization, application programs that reference the external schema constructs must work as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56A72-BA0B-49B8-A163-3AC07DFB18F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F1580-56ED-455E-8C3F-516888233B4E}" type="datetimeFigureOut">
              <a:rPr lang="en-US" smtClean="0"/>
              <a:pPr/>
              <a:t>26/08/2013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8E47-1CD1-4321-A3CD-7449B78CD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(Database)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628900"/>
            <a:ext cx="7991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 đặc tính của </a:t>
            </a:r>
            <a:r>
              <a:rPr lang="vi-V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CSDL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vi-V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HQT CSDL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tính năng của HQT 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catalog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catalog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meta-data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(data of data)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Catalog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DBMS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429000"/>
            <a:ext cx="3048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catalog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function 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method)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(interface)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533400"/>
            <a:ext cx="52197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10400" y="9906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catalog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33400"/>
            <a:ext cx="3429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(view)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(virtual data)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(view)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Người sử dụng CSDL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505200"/>
            <a:ext cx="2514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905000"/>
            <a:ext cx="4038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Administrator - DBA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3505200"/>
            <a:ext cx="3505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Designer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5029200"/>
            <a:ext cx="3581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User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200400" y="2362200"/>
            <a:ext cx="1524000" cy="1562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3200400" y="3924300"/>
            <a:ext cx="190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3200400" y="3924300"/>
            <a:ext cx="19812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số đặc tính của CSDL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HQT CSDL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tính năng của HQT 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 đặc tính của CSDL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tính năng của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" y="1828800"/>
            <a:ext cx="8305800" cy="4648200"/>
            <a:chOff x="288" y="1152"/>
            <a:chExt cx="5280" cy="2928"/>
          </a:xfrm>
          <a:solidFill>
            <a:schemeClr val="bg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8" y="2112"/>
              <a:ext cx="5280" cy="9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8" y="3024"/>
              <a:ext cx="5280" cy="1056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8" y="1152"/>
              <a:ext cx="5280" cy="960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255" y="1198"/>
              <a:ext cx="720" cy="578"/>
              <a:chOff x="2880" y="1388"/>
              <a:chExt cx="720" cy="578"/>
            </a:xfrm>
            <a:grpFill/>
          </p:grpSpPr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3110" y="1388"/>
                <a:ext cx="206" cy="384"/>
                <a:chOff x="515" y="1775"/>
                <a:chExt cx="239" cy="529"/>
              </a:xfrm>
              <a:grpFill/>
            </p:grpSpPr>
            <p:sp>
              <p:nvSpPr>
                <p:cNvPr id="44" name="Oval 10"/>
                <p:cNvSpPr>
                  <a:spLocks noChangeArrowheads="1"/>
                </p:cNvSpPr>
                <p:nvPr/>
              </p:nvSpPr>
              <p:spPr bwMode="auto">
                <a:xfrm>
                  <a:off x="534" y="1775"/>
                  <a:ext cx="200" cy="197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" name="Group 11"/>
                <p:cNvGrpSpPr>
                  <a:grpSpLocks/>
                </p:cNvGrpSpPr>
                <p:nvPr/>
              </p:nvGrpSpPr>
              <p:grpSpPr bwMode="auto">
                <a:xfrm>
                  <a:off x="515" y="2146"/>
                  <a:ext cx="239" cy="158"/>
                  <a:chOff x="515" y="2146"/>
                  <a:chExt cx="239" cy="158"/>
                </a:xfrm>
                <a:grpFill/>
              </p:grpSpPr>
              <p:sp>
                <p:nvSpPr>
                  <p:cNvPr id="4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5" y="2146"/>
                    <a:ext cx="120" cy="158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34" y="2146"/>
                    <a:ext cx="120" cy="158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" name="Group 14"/>
                <p:cNvGrpSpPr>
                  <a:grpSpLocks/>
                </p:cNvGrpSpPr>
                <p:nvPr/>
              </p:nvGrpSpPr>
              <p:grpSpPr bwMode="auto">
                <a:xfrm>
                  <a:off x="516" y="1980"/>
                  <a:ext cx="237" cy="162"/>
                  <a:chOff x="516" y="1980"/>
                  <a:chExt cx="237" cy="162"/>
                </a:xfrm>
                <a:grpFill/>
              </p:grpSpPr>
              <p:sp>
                <p:nvSpPr>
                  <p:cNvPr id="4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634" y="1980"/>
                    <a:ext cx="0" cy="162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16" y="2040"/>
                    <a:ext cx="237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720" cy="19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fr-FR" sz="1400">
                    <a:latin typeface="Arial" charset="0"/>
                  </a:rPr>
                  <a:t>Người dùng</a:t>
                </a:r>
              </a:p>
            </p:txBody>
          </p: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010" y="1825"/>
              <a:ext cx="1162" cy="239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Lược đồ ngoài 1</a:t>
              </a: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78" y="1825"/>
              <a:ext cx="1163" cy="239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Lược đồ ngoài n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11" y="1825"/>
              <a:ext cx="576" cy="231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869" y="2448"/>
              <a:ext cx="1365" cy="239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Lược đồ quan niệm</a:t>
              </a: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066" y="3121"/>
              <a:ext cx="1029" cy="239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Lược đồ trong</a:t>
              </a:r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927" y="3600"/>
              <a:ext cx="1296" cy="432"/>
              <a:chOff x="2208" y="3552"/>
              <a:chExt cx="1296" cy="432"/>
            </a:xfrm>
            <a:grpFill/>
          </p:grpSpPr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432"/>
              </a:xfrm>
              <a:prstGeom prst="flowChartMagneticDisk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AutoShape 25"/>
              <p:cNvSpPr>
                <a:spLocks noChangeArrowheads="1"/>
              </p:cNvSpPr>
              <p:nvPr/>
            </p:nvSpPr>
            <p:spPr bwMode="auto">
              <a:xfrm>
                <a:off x="2688" y="3552"/>
                <a:ext cx="336" cy="432"/>
              </a:xfrm>
              <a:prstGeom prst="flowChartMagneticDisk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AutoShape 26"/>
              <p:cNvSpPr>
                <a:spLocks noChangeArrowheads="1"/>
              </p:cNvSpPr>
              <p:nvPr/>
            </p:nvSpPr>
            <p:spPr bwMode="auto">
              <a:xfrm>
                <a:off x="3168" y="3552"/>
                <a:ext cx="336" cy="432"/>
              </a:xfrm>
              <a:prstGeom prst="flowChartMagneticDisk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3599" y="2688"/>
              <a:ext cx="1" cy="43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2639" y="2064"/>
              <a:ext cx="432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H="1">
              <a:off x="4031" y="2064"/>
              <a:ext cx="528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4223" y="1198"/>
              <a:ext cx="720" cy="578"/>
              <a:chOff x="2880" y="1388"/>
              <a:chExt cx="720" cy="578"/>
            </a:xfrm>
            <a:grpFill/>
          </p:grpSpPr>
          <p:grpSp>
            <p:nvGrpSpPr>
              <p:cNvPr id="30" name="Group 31"/>
              <p:cNvGrpSpPr>
                <a:grpSpLocks/>
              </p:cNvGrpSpPr>
              <p:nvPr/>
            </p:nvGrpSpPr>
            <p:grpSpPr bwMode="auto">
              <a:xfrm>
                <a:off x="3110" y="1388"/>
                <a:ext cx="206" cy="384"/>
                <a:chOff x="515" y="1775"/>
                <a:chExt cx="239" cy="529"/>
              </a:xfrm>
              <a:grpFill/>
            </p:grpSpPr>
            <p:sp>
              <p:nvSpPr>
                <p:cNvPr id="32" name="Oval 32"/>
                <p:cNvSpPr>
                  <a:spLocks noChangeArrowheads="1"/>
                </p:cNvSpPr>
                <p:nvPr/>
              </p:nvSpPr>
              <p:spPr bwMode="auto">
                <a:xfrm>
                  <a:off x="534" y="1775"/>
                  <a:ext cx="200" cy="197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" name="Group 33"/>
                <p:cNvGrpSpPr>
                  <a:grpSpLocks/>
                </p:cNvGrpSpPr>
                <p:nvPr/>
              </p:nvGrpSpPr>
              <p:grpSpPr bwMode="auto">
                <a:xfrm>
                  <a:off x="515" y="2146"/>
                  <a:ext cx="239" cy="158"/>
                  <a:chOff x="515" y="2146"/>
                  <a:chExt cx="239" cy="158"/>
                </a:xfrm>
                <a:grpFill/>
              </p:grpSpPr>
              <p:sp>
                <p:nvSpPr>
                  <p:cNvPr id="37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5" y="2146"/>
                    <a:ext cx="120" cy="158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34" y="2146"/>
                    <a:ext cx="120" cy="158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6"/>
                <p:cNvGrpSpPr>
                  <a:grpSpLocks/>
                </p:cNvGrpSpPr>
                <p:nvPr/>
              </p:nvGrpSpPr>
              <p:grpSpPr bwMode="auto">
                <a:xfrm>
                  <a:off x="516" y="1980"/>
                  <a:ext cx="237" cy="162"/>
                  <a:chOff x="516" y="1980"/>
                  <a:chExt cx="237" cy="162"/>
                </a:xfrm>
                <a:grpFill/>
              </p:grpSpPr>
              <p:sp>
                <p:nvSpPr>
                  <p:cNvPr id="3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634" y="1980"/>
                    <a:ext cx="0" cy="162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516" y="2040"/>
                    <a:ext cx="237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720" cy="19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fr-FR" sz="1400">
                    <a:latin typeface="Arial" charset="0"/>
                  </a:rPr>
                  <a:t>Người dùng</a:t>
                </a:r>
              </a:p>
            </p:txBody>
          </p:sp>
        </p:grp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432" y="1584"/>
              <a:ext cx="960" cy="192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 b="1"/>
                <a:t>Mức ngoài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431" y="2448"/>
              <a:ext cx="1104" cy="192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 b="1"/>
                <a:t>Mức quan niệm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432" y="3408"/>
              <a:ext cx="1104" cy="192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400" b="1"/>
                <a:t>Mức trong</a:t>
              </a:r>
            </a:p>
          </p:txBody>
        </p:sp>
        <p:grpSp>
          <p:nvGrpSpPr>
            <p:cNvPr id="25" name="Group 45"/>
            <p:cNvGrpSpPr>
              <a:grpSpLocks/>
            </p:cNvGrpSpPr>
            <p:nvPr/>
          </p:nvGrpSpPr>
          <p:grpSpPr bwMode="auto">
            <a:xfrm>
              <a:off x="3071" y="3360"/>
              <a:ext cx="1009" cy="288"/>
              <a:chOff x="3167" y="3360"/>
              <a:chExt cx="1009" cy="288"/>
            </a:xfrm>
            <a:grpFill/>
          </p:grpSpPr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3167" y="3504"/>
                <a:ext cx="1008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auto">
              <a:xfrm flipH="1">
                <a:off x="3167" y="3504"/>
                <a:ext cx="1" cy="1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auto">
              <a:xfrm flipH="1">
                <a:off x="4175" y="3504"/>
                <a:ext cx="1" cy="1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auto">
              <a:xfrm>
                <a:off x="3696" y="3360"/>
                <a:ext cx="0" cy="28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(view)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 đặc tính của CSDL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vi-V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tính năng của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vi-V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(RBTV)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RBTV (Integrity Constraints)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 đặc tính của CSDL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 năng của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(data)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cao1.7m,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tóc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(data model)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(Conceptual)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(ER),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(representational)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(Physical)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61"/>
          <p:cNvGrpSpPr>
            <a:grpSpLocks/>
          </p:cNvGrpSpPr>
          <p:nvPr/>
        </p:nvGrpSpPr>
        <p:grpSpPr bwMode="auto">
          <a:xfrm>
            <a:off x="930275" y="1981200"/>
            <a:ext cx="7662863" cy="3071813"/>
            <a:chOff x="586" y="1248"/>
            <a:chExt cx="4827" cy="1935"/>
          </a:xfrm>
        </p:grpSpPr>
        <p:sp>
          <p:nvSpPr>
            <p:cNvPr id="17" name="Rectangle 83"/>
            <p:cNvSpPr>
              <a:spLocks noChangeArrowheads="1"/>
            </p:cNvSpPr>
            <p:nvPr/>
          </p:nvSpPr>
          <p:spPr bwMode="auto">
            <a:xfrm>
              <a:off x="1128" y="2075"/>
              <a:ext cx="729" cy="36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84"/>
            <p:cNvSpPr>
              <a:spLocks noChangeArrowheads="1"/>
            </p:cNvSpPr>
            <p:nvPr/>
          </p:nvSpPr>
          <p:spPr bwMode="auto">
            <a:xfrm>
              <a:off x="1359" y="2184"/>
              <a:ext cx="30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SVien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85"/>
            <p:cNvSpPr>
              <a:spLocks/>
            </p:cNvSpPr>
            <p:nvPr/>
          </p:nvSpPr>
          <p:spPr bwMode="auto">
            <a:xfrm>
              <a:off x="1083" y="1529"/>
              <a:ext cx="820" cy="273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409" y="0"/>
                </a:cxn>
                <a:cxn ang="0">
                  <a:pos x="820" y="137"/>
                </a:cxn>
                <a:cxn ang="0">
                  <a:pos x="409" y="273"/>
                </a:cxn>
                <a:cxn ang="0">
                  <a:pos x="0" y="137"/>
                </a:cxn>
              </a:cxnLst>
              <a:rect l="0" t="0" r="r" b="b"/>
              <a:pathLst>
                <a:path w="820" h="273">
                  <a:moveTo>
                    <a:pt x="0" y="137"/>
                  </a:moveTo>
                  <a:lnTo>
                    <a:pt x="409" y="0"/>
                  </a:lnTo>
                  <a:lnTo>
                    <a:pt x="820" y="137"/>
                  </a:lnTo>
                  <a:lnTo>
                    <a:pt x="409" y="27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86"/>
            <p:cNvSpPr>
              <a:spLocks noChangeArrowheads="1"/>
            </p:cNvSpPr>
            <p:nvPr/>
          </p:nvSpPr>
          <p:spPr bwMode="auto">
            <a:xfrm>
              <a:off x="1432" y="1594"/>
              <a:ext cx="17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hoc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87"/>
            <p:cNvSpPr>
              <a:spLocks noChangeShapeType="1"/>
            </p:cNvSpPr>
            <p:nvPr/>
          </p:nvSpPr>
          <p:spPr bwMode="auto">
            <a:xfrm>
              <a:off x="1492" y="1802"/>
              <a:ext cx="1" cy="2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88"/>
            <p:cNvSpPr>
              <a:spLocks noChangeArrowheads="1"/>
            </p:cNvSpPr>
            <p:nvPr/>
          </p:nvSpPr>
          <p:spPr bwMode="auto">
            <a:xfrm>
              <a:off x="2404" y="1485"/>
              <a:ext cx="729" cy="36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89"/>
            <p:cNvSpPr>
              <a:spLocks noChangeArrowheads="1"/>
            </p:cNvSpPr>
            <p:nvPr/>
          </p:nvSpPr>
          <p:spPr bwMode="auto">
            <a:xfrm>
              <a:off x="2611" y="1594"/>
              <a:ext cx="36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HPhan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>
              <a:off x="3680" y="1529"/>
              <a:ext cx="822" cy="273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411" y="0"/>
                </a:cxn>
                <a:cxn ang="0">
                  <a:pos x="822" y="137"/>
                </a:cxn>
                <a:cxn ang="0">
                  <a:pos x="411" y="273"/>
                </a:cxn>
                <a:cxn ang="0">
                  <a:pos x="0" y="137"/>
                </a:cxn>
              </a:cxnLst>
              <a:rect l="0" t="0" r="r" b="b"/>
              <a:pathLst>
                <a:path w="822" h="273">
                  <a:moveTo>
                    <a:pt x="0" y="137"/>
                  </a:moveTo>
                  <a:lnTo>
                    <a:pt x="411" y="0"/>
                  </a:lnTo>
                  <a:lnTo>
                    <a:pt x="822" y="137"/>
                  </a:lnTo>
                  <a:lnTo>
                    <a:pt x="411" y="27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91"/>
            <p:cNvSpPr>
              <a:spLocks noChangeArrowheads="1"/>
            </p:cNvSpPr>
            <p:nvPr/>
          </p:nvSpPr>
          <p:spPr bwMode="auto">
            <a:xfrm>
              <a:off x="4041" y="1594"/>
              <a:ext cx="15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mo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92"/>
            <p:cNvSpPr>
              <a:spLocks noChangeArrowheads="1"/>
            </p:cNvSpPr>
            <p:nvPr/>
          </p:nvSpPr>
          <p:spPr bwMode="auto">
            <a:xfrm>
              <a:off x="3726" y="2075"/>
              <a:ext cx="729" cy="36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93"/>
            <p:cNvSpPr>
              <a:spLocks noChangeArrowheads="1"/>
            </p:cNvSpPr>
            <p:nvPr/>
          </p:nvSpPr>
          <p:spPr bwMode="auto">
            <a:xfrm>
              <a:off x="3960" y="2184"/>
              <a:ext cx="32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MHoc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94"/>
            <p:cNvSpPr>
              <a:spLocks/>
            </p:cNvSpPr>
            <p:nvPr/>
          </p:nvSpPr>
          <p:spPr bwMode="auto">
            <a:xfrm>
              <a:off x="4593" y="2621"/>
              <a:ext cx="820" cy="273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409" y="0"/>
                </a:cxn>
                <a:cxn ang="0">
                  <a:pos x="820" y="137"/>
                </a:cxn>
                <a:cxn ang="0">
                  <a:pos x="409" y="273"/>
                </a:cxn>
                <a:cxn ang="0">
                  <a:pos x="0" y="137"/>
                </a:cxn>
              </a:cxnLst>
              <a:rect l="0" t="0" r="r" b="b"/>
              <a:pathLst>
                <a:path w="820" h="273">
                  <a:moveTo>
                    <a:pt x="0" y="137"/>
                  </a:moveTo>
                  <a:lnTo>
                    <a:pt x="409" y="0"/>
                  </a:lnTo>
                  <a:lnTo>
                    <a:pt x="820" y="137"/>
                  </a:lnTo>
                  <a:lnTo>
                    <a:pt x="409" y="27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95"/>
            <p:cNvSpPr>
              <a:spLocks noChangeArrowheads="1"/>
            </p:cNvSpPr>
            <p:nvPr/>
          </p:nvSpPr>
          <p:spPr bwMode="auto">
            <a:xfrm>
              <a:off x="4823" y="2685"/>
              <a:ext cx="41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dieukien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96"/>
            <p:cNvSpPr>
              <a:spLocks/>
            </p:cNvSpPr>
            <p:nvPr/>
          </p:nvSpPr>
          <p:spPr bwMode="auto">
            <a:xfrm>
              <a:off x="943" y="2406"/>
              <a:ext cx="45" cy="4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0" y="23"/>
                </a:cxn>
                <a:cxn ang="0">
                  <a:pos x="3" y="14"/>
                </a:cxn>
                <a:cxn ang="0">
                  <a:pos x="9" y="5"/>
                </a:cxn>
                <a:cxn ang="0">
                  <a:pos x="17" y="1"/>
                </a:cxn>
                <a:cxn ang="0">
                  <a:pos x="27" y="0"/>
                </a:cxn>
                <a:cxn ang="0">
                  <a:pos x="37" y="5"/>
                </a:cxn>
                <a:cxn ang="0">
                  <a:pos x="43" y="12"/>
                </a:cxn>
                <a:cxn ang="0">
                  <a:pos x="45" y="22"/>
                </a:cxn>
                <a:cxn ang="0">
                  <a:pos x="44" y="32"/>
                </a:cxn>
                <a:cxn ang="0">
                  <a:pos x="38" y="40"/>
                </a:cxn>
                <a:cxn ang="0">
                  <a:pos x="28" y="45"/>
                </a:cxn>
                <a:cxn ang="0">
                  <a:pos x="18" y="45"/>
                </a:cxn>
                <a:cxn ang="0">
                  <a:pos x="9" y="42"/>
                </a:cxn>
                <a:cxn ang="0">
                  <a:pos x="3" y="33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1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2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8" y="45"/>
                  </a:lnTo>
                  <a:lnTo>
                    <a:pt x="9" y="42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97"/>
            <p:cNvSpPr>
              <a:spLocks noChangeShapeType="1"/>
            </p:cNvSpPr>
            <p:nvPr/>
          </p:nvSpPr>
          <p:spPr bwMode="auto">
            <a:xfrm flipV="1">
              <a:off x="986" y="2346"/>
              <a:ext cx="142" cy="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98"/>
            <p:cNvSpPr>
              <a:spLocks/>
            </p:cNvSpPr>
            <p:nvPr/>
          </p:nvSpPr>
          <p:spPr bwMode="auto">
            <a:xfrm>
              <a:off x="943" y="2406"/>
              <a:ext cx="45" cy="4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0" y="23"/>
                </a:cxn>
                <a:cxn ang="0">
                  <a:pos x="3" y="14"/>
                </a:cxn>
                <a:cxn ang="0">
                  <a:pos x="9" y="5"/>
                </a:cxn>
                <a:cxn ang="0">
                  <a:pos x="17" y="1"/>
                </a:cxn>
                <a:cxn ang="0">
                  <a:pos x="27" y="0"/>
                </a:cxn>
                <a:cxn ang="0">
                  <a:pos x="37" y="5"/>
                </a:cxn>
                <a:cxn ang="0">
                  <a:pos x="43" y="12"/>
                </a:cxn>
                <a:cxn ang="0">
                  <a:pos x="45" y="22"/>
                </a:cxn>
                <a:cxn ang="0">
                  <a:pos x="44" y="32"/>
                </a:cxn>
                <a:cxn ang="0">
                  <a:pos x="38" y="40"/>
                </a:cxn>
                <a:cxn ang="0">
                  <a:pos x="28" y="45"/>
                </a:cxn>
                <a:cxn ang="0">
                  <a:pos x="18" y="45"/>
                </a:cxn>
                <a:cxn ang="0">
                  <a:pos x="9" y="42"/>
                </a:cxn>
                <a:cxn ang="0">
                  <a:pos x="3" y="33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1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2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8" y="45"/>
                  </a:lnTo>
                  <a:lnTo>
                    <a:pt x="9" y="42"/>
                  </a:lnTo>
                  <a:lnTo>
                    <a:pt x="3" y="3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99"/>
            <p:cNvSpPr>
              <a:spLocks noChangeArrowheads="1"/>
            </p:cNvSpPr>
            <p:nvPr/>
          </p:nvSpPr>
          <p:spPr bwMode="auto">
            <a:xfrm>
              <a:off x="586" y="2379"/>
              <a:ext cx="2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Nganh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00"/>
            <p:cNvSpPr>
              <a:spLocks/>
            </p:cNvSpPr>
            <p:nvPr/>
          </p:nvSpPr>
          <p:spPr bwMode="auto">
            <a:xfrm>
              <a:off x="946" y="2104"/>
              <a:ext cx="44" cy="4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23" y="0"/>
                </a:cxn>
                <a:cxn ang="0">
                  <a:pos x="32" y="3"/>
                </a:cxn>
                <a:cxn ang="0">
                  <a:pos x="40" y="9"/>
                </a:cxn>
                <a:cxn ang="0">
                  <a:pos x="44" y="17"/>
                </a:cxn>
                <a:cxn ang="0">
                  <a:pos x="43" y="28"/>
                </a:cxn>
                <a:cxn ang="0">
                  <a:pos x="40" y="37"/>
                </a:cxn>
                <a:cxn ang="0">
                  <a:pos x="31" y="43"/>
                </a:cxn>
                <a:cxn ang="0">
                  <a:pos x="21" y="45"/>
                </a:cxn>
                <a:cxn ang="0">
                  <a:pos x="12" y="43"/>
                </a:cxn>
                <a:cxn ang="0">
                  <a:pos x="3" y="37"/>
                </a:cxn>
                <a:cxn ang="0">
                  <a:pos x="0" y="27"/>
                </a:cxn>
                <a:cxn ang="0">
                  <a:pos x="0" y="17"/>
                </a:cxn>
              </a:cxnLst>
              <a:rect l="0" t="0" r="r" b="b"/>
              <a:pathLst>
                <a:path w="44" h="45">
                  <a:moveTo>
                    <a:pt x="0" y="17"/>
                  </a:moveTo>
                  <a:lnTo>
                    <a:pt x="4" y="8"/>
                  </a:lnTo>
                  <a:lnTo>
                    <a:pt x="12" y="1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40" y="9"/>
                  </a:lnTo>
                  <a:lnTo>
                    <a:pt x="44" y="17"/>
                  </a:lnTo>
                  <a:lnTo>
                    <a:pt x="43" y="28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1" y="45"/>
                  </a:lnTo>
                  <a:lnTo>
                    <a:pt x="12" y="43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101"/>
            <p:cNvSpPr>
              <a:spLocks noChangeShapeType="1"/>
            </p:cNvSpPr>
            <p:nvPr/>
          </p:nvSpPr>
          <p:spPr bwMode="auto">
            <a:xfrm>
              <a:off x="989" y="2132"/>
              <a:ext cx="139" cy="3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 102"/>
            <p:cNvSpPr>
              <a:spLocks/>
            </p:cNvSpPr>
            <p:nvPr/>
          </p:nvSpPr>
          <p:spPr bwMode="auto">
            <a:xfrm>
              <a:off x="946" y="2104"/>
              <a:ext cx="44" cy="4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23" y="0"/>
                </a:cxn>
                <a:cxn ang="0">
                  <a:pos x="32" y="3"/>
                </a:cxn>
                <a:cxn ang="0">
                  <a:pos x="40" y="9"/>
                </a:cxn>
                <a:cxn ang="0">
                  <a:pos x="44" y="17"/>
                </a:cxn>
                <a:cxn ang="0">
                  <a:pos x="43" y="28"/>
                </a:cxn>
                <a:cxn ang="0">
                  <a:pos x="40" y="37"/>
                </a:cxn>
                <a:cxn ang="0">
                  <a:pos x="31" y="43"/>
                </a:cxn>
                <a:cxn ang="0">
                  <a:pos x="21" y="45"/>
                </a:cxn>
                <a:cxn ang="0">
                  <a:pos x="12" y="43"/>
                </a:cxn>
                <a:cxn ang="0">
                  <a:pos x="3" y="37"/>
                </a:cxn>
                <a:cxn ang="0">
                  <a:pos x="0" y="27"/>
                </a:cxn>
                <a:cxn ang="0">
                  <a:pos x="0" y="17"/>
                </a:cxn>
              </a:cxnLst>
              <a:rect l="0" t="0" r="r" b="b"/>
              <a:pathLst>
                <a:path w="44" h="45">
                  <a:moveTo>
                    <a:pt x="0" y="17"/>
                  </a:moveTo>
                  <a:lnTo>
                    <a:pt x="4" y="8"/>
                  </a:lnTo>
                  <a:lnTo>
                    <a:pt x="12" y="1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40" y="9"/>
                  </a:lnTo>
                  <a:lnTo>
                    <a:pt x="44" y="17"/>
                  </a:lnTo>
                  <a:lnTo>
                    <a:pt x="43" y="28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1" y="45"/>
                  </a:lnTo>
                  <a:lnTo>
                    <a:pt x="12" y="43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0" y="1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reeform 103"/>
            <p:cNvSpPr>
              <a:spLocks/>
            </p:cNvSpPr>
            <p:nvPr/>
          </p:nvSpPr>
          <p:spPr bwMode="auto">
            <a:xfrm>
              <a:off x="944" y="1968"/>
              <a:ext cx="45" cy="47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6" y="8"/>
                </a:cxn>
                <a:cxn ang="0">
                  <a:pos x="15" y="3"/>
                </a:cxn>
                <a:cxn ang="0">
                  <a:pos x="26" y="0"/>
                </a:cxn>
                <a:cxn ang="0">
                  <a:pos x="36" y="4"/>
                </a:cxn>
                <a:cxn ang="0">
                  <a:pos x="43" y="11"/>
                </a:cxn>
                <a:cxn ang="0">
                  <a:pos x="45" y="21"/>
                </a:cxn>
                <a:cxn ang="0">
                  <a:pos x="45" y="31"/>
                </a:cxn>
                <a:cxn ang="0">
                  <a:pos x="39" y="39"/>
                </a:cxn>
                <a:cxn ang="0">
                  <a:pos x="31" y="45"/>
                </a:cxn>
                <a:cxn ang="0">
                  <a:pos x="21" y="47"/>
                </a:cxn>
                <a:cxn ang="0">
                  <a:pos x="11" y="43"/>
                </a:cxn>
                <a:cxn ang="0">
                  <a:pos x="4" y="36"/>
                </a:cxn>
                <a:cxn ang="0">
                  <a:pos x="0" y="27"/>
                </a:cxn>
                <a:cxn ang="0">
                  <a:pos x="2" y="16"/>
                </a:cxn>
              </a:cxnLst>
              <a:rect l="0" t="0" r="r" b="b"/>
              <a:pathLst>
                <a:path w="45" h="47">
                  <a:moveTo>
                    <a:pt x="2" y="16"/>
                  </a:moveTo>
                  <a:lnTo>
                    <a:pt x="6" y="8"/>
                  </a:lnTo>
                  <a:lnTo>
                    <a:pt x="15" y="3"/>
                  </a:lnTo>
                  <a:lnTo>
                    <a:pt x="26" y="0"/>
                  </a:lnTo>
                  <a:lnTo>
                    <a:pt x="36" y="4"/>
                  </a:lnTo>
                  <a:lnTo>
                    <a:pt x="43" y="11"/>
                  </a:lnTo>
                  <a:lnTo>
                    <a:pt x="45" y="21"/>
                  </a:lnTo>
                  <a:lnTo>
                    <a:pt x="45" y="31"/>
                  </a:lnTo>
                  <a:lnTo>
                    <a:pt x="39" y="39"/>
                  </a:lnTo>
                  <a:lnTo>
                    <a:pt x="31" y="45"/>
                  </a:lnTo>
                  <a:lnTo>
                    <a:pt x="21" y="47"/>
                  </a:lnTo>
                  <a:lnTo>
                    <a:pt x="11" y="43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989" y="1999"/>
              <a:ext cx="230" cy="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944" y="1968"/>
              <a:ext cx="45" cy="47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6" y="8"/>
                </a:cxn>
                <a:cxn ang="0">
                  <a:pos x="15" y="3"/>
                </a:cxn>
                <a:cxn ang="0">
                  <a:pos x="26" y="0"/>
                </a:cxn>
                <a:cxn ang="0">
                  <a:pos x="36" y="4"/>
                </a:cxn>
                <a:cxn ang="0">
                  <a:pos x="43" y="11"/>
                </a:cxn>
                <a:cxn ang="0">
                  <a:pos x="45" y="21"/>
                </a:cxn>
                <a:cxn ang="0">
                  <a:pos x="45" y="31"/>
                </a:cxn>
                <a:cxn ang="0">
                  <a:pos x="39" y="39"/>
                </a:cxn>
                <a:cxn ang="0">
                  <a:pos x="31" y="45"/>
                </a:cxn>
                <a:cxn ang="0">
                  <a:pos x="21" y="47"/>
                </a:cxn>
                <a:cxn ang="0">
                  <a:pos x="11" y="43"/>
                </a:cxn>
                <a:cxn ang="0">
                  <a:pos x="4" y="36"/>
                </a:cxn>
                <a:cxn ang="0">
                  <a:pos x="0" y="27"/>
                </a:cxn>
                <a:cxn ang="0">
                  <a:pos x="2" y="16"/>
                </a:cxn>
              </a:cxnLst>
              <a:rect l="0" t="0" r="r" b="b"/>
              <a:pathLst>
                <a:path w="45" h="47">
                  <a:moveTo>
                    <a:pt x="2" y="16"/>
                  </a:moveTo>
                  <a:lnTo>
                    <a:pt x="6" y="8"/>
                  </a:lnTo>
                  <a:lnTo>
                    <a:pt x="15" y="3"/>
                  </a:lnTo>
                  <a:lnTo>
                    <a:pt x="26" y="0"/>
                  </a:lnTo>
                  <a:lnTo>
                    <a:pt x="36" y="4"/>
                  </a:lnTo>
                  <a:lnTo>
                    <a:pt x="43" y="11"/>
                  </a:lnTo>
                  <a:lnTo>
                    <a:pt x="45" y="21"/>
                  </a:lnTo>
                  <a:lnTo>
                    <a:pt x="45" y="31"/>
                  </a:lnTo>
                  <a:lnTo>
                    <a:pt x="39" y="39"/>
                  </a:lnTo>
                  <a:lnTo>
                    <a:pt x="31" y="45"/>
                  </a:lnTo>
                  <a:lnTo>
                    <a:pt x="21" y="47"/>
                  </a:lnTo>
                  <a:lnTo>
                    <a:pt x="11" y="43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2" y="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/>
          </p:nvSpPr>
          <p:spPr bwMode="auto">
            <a:xfrm>
              <a:off x="617" y="1925"/>
              <a:ext cx="27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MaSV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/>
          </p:nvSpPr>
          <p:spPr bwMode="auto">
            <a:xfrm>
              <a:off x="704" y="2220"/>
              <a:ext cx="17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Lop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1471" y="1303"/>
              <a:ext cx="43" cy="45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2" y="1"/>
                </a:cxn>
                <a:cxn ang="0">
                  <a:pos x="3" y="8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3" y="36"/>
                </a:cxn>
                <a:cxn ang="0">
                  <a:pos x="12" y="42"/>
                </a:cxn>
                <a:cxn ang="0">
                  <a:pos x="21" y="45"/>
                </a:cxn>
                <a:cxn ang="0">
                  <a:pos x="31" y="42"/>
                </a:cxn>
                <a:cxn ang="0">
                  <a:pos x="40" y="36"/>
                </a:cxn>
                <a:cxn ang="0">
                  <a:pos x="43" y="28"/>
                </a:cxn>
                <a:cxn ang="0">
                  <a:pos x="43" y="17"/>
                </a:cxn>
                <a:cxn ang="0">
                  <a:pos x="40" y="8"/>
                </a:cxn>
                <a:cxn ang="0">
                  <a:pos x="31" y="1"/>
                </a:cxn>
                <a:cxn ang="0">
                  <a:pos x="21" y="0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12" y="1"/>
                  </a:lnTo>
                  <a:lnTo>
                    <a:pt x="3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3" y="36"/>
                  </a:lnTo>
                  <a:lnTo>
                    <a:pt x="12" y="42"/>
                  </a:lnTo>
                  <a:lnTo>
                    <a:pt x="21" y="45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3" y="28"/>
                  </a:lnTo>
                  <a:lnTo>
                    <a:pt x="43" y="17"/>
                  </a:lnTo>
                  <a:lnTo>
                    <a:pt x="40" y="8"/>
                  </a:lnTo>
                  <a:lnTo>
                    <a:pt x="31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109"/>
            <p:cNvSpPr>
              <a:spLocks noChangeShapeType="1"/>
            </p:cNvSpPr>
            <p:nvPr/>
          </p:nvSpPr>
          <p:spPr bwMode="auto">
            <a:xfrm>
              <a:off x="1492" y="1348"/>
              <a:ext cx="1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1471" y="1303"/>
              <a:ext cx="43" cy="45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2" y="1"/>
                </a:cxn>
                <a:cxn ang="0">
                  <a:pos x="3" y="8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3" y="36"/>
                </a:cxn>
                <a:cxn ang="0">
                  <a:pos x="12" y="42"/>
                </a:cxn>
                <a:cxn ang="0">
                  <a:pos x="21" y="45"/>
                </a:cxn>
                <a:cxn ang="0">
                  <a:pos x="31" y="42"/>
                </a:cxn>
                <a:cxn ang="0">
                  <a:pos x="40" y="36"/>
                </a:cxn>
                <a:cxn ang="0">
                  <a:pos x="43" y="28"/>
                </a:cxn>
                <a:cxn ang="0">
                  <a:pos x="43" y="17"/>
                </a:cxn>
                <a:cxn ang="0">
                  <a:pos x="40" y="8"/>
                </a:cxn>
                <a:cxn ang="0">
                  <a:pos x="31" y="1"/>
                </a:cxn>
                <a:cxn ang="0">
                  <a:pos x="21" y="0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12" y="1"/>
                  </a:lnTo>
                  <a:lnTo>
                    <a:pt x="3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3" y="36"/>
                  </a:lnTo>
                  <a:lnTo>
                    <a:pt x="12" y="42"/>
                  </a:lnTo>
                  <a:lnTo>
                    <a:pt x="21" y="45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3" y="28"/>
                  </a:lnTo>
                  <a:lnTo>
                    <a:pt x="43" y="17"/>
                  </a:lnTo>
                  <a:lnTo>
                    <a:pt x="40" y="8"/>
                  </a:lnTo>
                  <a:lnTo>
                    <a:pt x="31" y="1"/>
                  </a:lnTo>
                  <a:lnTo>
                    <a:pt x="2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111"/>
            <p:cNvSpPr>
              <a:spLocks noChangeShapeType="1"/>
            </p:cNvSpPr>
            <p:nvPr/>
          </p:nvSpPr>
          <p:spPr bwMode="auto">
            <a:xfrm>
              <a:off x="1903" y="1666"/>
              <a:ext cx="50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112"/>
            <p:cNvSpPr>
              <a:spLocks noChangeShapeType="1"/>
            </p:cNvSpPr>
            <p:nvPr/>
          </p:nvSpPr>
          <p:spPr bwMode="auto">
            <a:xfrm>
              <a:off x="3133" y="1666"/>
              <a:ext cx="54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113"/>
            <p:cNvSpPr>
              <a:spLocks noChangeShapeType="1"/>
            </p:cNvSpPr>
            <p:nvPr/>
          </p:nvSpPr>
          <p:spPr bwMode="auto">
            <a:xfrm>
              <a:off x="4091" y="1802"/>
              <a:ext cx="1" cy="2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14"/>
            <p:cNvSpPr>
              <a:spLocks/>
            </p:cNvSpPr>
            <p:nvPr/>
          </p:nvSpPr>
          <p:spPr bwMode="auto">
            <a:xfrm>
              <a:off x="4273" y="1939"/>
              <a:ext cx="729" cy="682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0"/>
                </a:cxn>
                <a:cxn ang="0">
                  <a:pos x="729" y="0"/>
                </a:cxn>
                <a:cxn ang="0">
                  <a:pos x="729" y="682"/>
                </a:cxn>
              </a:cxnLst>
              <a:rect l="0" t="0" r="r" b="b"/>
              <a:pathLst>
                <a:path w="729" h="682">
                  <a:moveTo>
                    <a:pt x="0" y="136"/>
                  </a:moveTo>
                  <a:lnTo>
                    <a:pt x="0" y="0"/>
                  </a:lnTo>
                  <a:lnTo>
                    <a:pt x="729" y="0"/>
                  </a:lnTo>
                  <a:lnTo>
                    <a:pt x="729" y="68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reeform 115"/>
            <p:cNvSpPr>
              <a:spLocks/>
            </p:cNvSpPr>
            <p:nvPr/>
          </p:nvSpPr>
          <p:spPr bwMode="auto">
            <a:xfrm>
              <a:off x="4273" y="2439"/>
              <a:ext cx="729" cy="5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2"/>
                </a:cxn>
                <a:cxn ang="0">
                  <a:pos x="729" y="592"/>
                </a:cxn>
                <a:cxn ang="0">
                  <a:pos x="729" y="455"/>
                </a:cxn>
              </a:cxnLst>
              <a:rect l="0" t="0" r="r" b="b"/>
              <a:pathLst>
                <a:path w="729" h="592">
                  <a:moveTo>
                    <a:pt x="0" y="0"/>
                  </a:moveTo>
                  <a:lnTo>
                    <a:pt x="0" y="592"/>
                  </a:lnTo>
                  <a:lnTo>
                    <a:pt x="729" y="592"/>
                  </a:lnTo>
                  <a:lnTo>
                    <a:pt x="729" y="45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116"/>
            <p:cNvSpPr>
              <a:spLocks noChangeArrowheads="1"/>
            </p:cNvSpPr>
            <p:nvPr/>
          </p:nvSpPr>
          <p:spPr bwMode="auto">
            <a:xfrm>
              <a:off x="1604" y="1288"/>
              <a:ext cx="23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Diem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117"/>
            <p:cNvSpPr>
              <a:spLocks noChangeArrowheads="1"/>
            </p:cNvSpPr>
            <p:nvPr/>
          </p:nvSpPr>
          <p:spPr bwMode="auto">
            <a:xfrm>
              <a:off x="1595" y="1925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(1,n</a:t>
              </a:r>
              <a:r>
                <a:rPr lang="en-US" sz="1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118"/>
            <p:cNvSpPr>
              <a:spLocks noChangeArrowheads="1"/>
            </p:cNvSpPr>
            <p:nvPr/>
          </p:nvSpPr>
          <p:spPr bwMode="auto">
            <a:xfrm>
              <a:off x="2159" y="1521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119"/>
            <p:cNvSpPr>
              <a:spLocks noChangeArrowheads="1"/>
            </p:cNvSpPr>
            <p:nvPr/>
          </p:nvSpPr>
          <p:spPr bwMode="auto">
            <a:xfrm>
              <a:off x="704" y="2066"/>
              <a:ext cx="15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120"/>
            <p:cNvSpPr>
              <a:spLocks noChangeArrowheads="1"/>
            </p:cNvSpPr>
            <p:nvPr/>
          </p:nvSpPr>
          <p:spPr bwMode="auto">
            <a:xfrm>
              <a:off x="3200" y="1511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(1,1)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121"/>
            <p:cNvSpPr>
              <a:spLocks noChangeArrowheads="1"/>
            </p:cNvSpPr>
            <p:nvPr/>
          </p:nvSpPr>
          <p:spPr bwMode="auto">
            <a:xfrm>
              <a:off x="4611" y="1784"/>
              <a:ext cx="4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mhoctruoc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616" y="3057"/>
              <a:ext cx="3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mhocsau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123"/>
            <p:cNvSpPr>
              <a:spLocks noChangeArrowheads="1"/>
            </p:cNvSpPr>
            <p:nvPr/>
          </p:nvSpPr>
          <p:spPr bwMode="auto">
            <a:xfrm>
              <a:off x="5077" y="2470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124"/>
            <p:cNvSpPr>
              <a:spLocks noChangeArrowheads="1"/>
            </p:cNvSpPr>
            <p:nvPr/>
          </p:nvSpPr>
          <p:spPr bwMode="auto">
            <a:xfrm>
              <a:off x="5059" y="2885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125"/>
            <p:cNvSpPr>
              <a:spLocks/>
            </p:cNvSpPr>
            <p:nvPr/>
          </p:nvSpPr>
          <p:spPr bwMode="auto">
            <a:xfrm>
              <a:off x="3541" y="2401"/>
              <a:ext cx="45" cy="4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7" y="0"/>
                </a:cxn>
                <a:cxn ang="0">
                  <a:pos x="37" y="5"/>
                </a:cxn>
                <a:cxn ang="0">
                  <a:pos x="43" y="13"/>
                </a:cxn>
                <a:cxn ang="0">
                  <a:pos x="45" y="22"/>
                </a:cxn>
                <a:cxn ang="0">
                  <a:pos x="44" y="32"/>
                </a:cxn>
                <a:cxn ang="0">
                  <a:pos x="38" y="40"/>
                </a:cxn>
                <a:cxn ang="0">
                  <a:pos x="28" y="45"/>
                </a:cxn>
                <a:cxn ang="0">
                  <a:pos x="19" y="45"/>
                </a:cxn>
                <a:cxn ang="0">
                  <a:pos x="9" y="42"/>
                </a:cxn>
                <a:cxn ang="0">
                  <a:pos x="3" y="33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2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3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9" y="45"/>
                  </a:lnTo>
                  <a:lnTo>
                    <a:pt x="9" y="42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126"/>
            <p:cNvSpPr>
              <a:spLocks noChangeShapeType="1"/>
            </p:cNvSpPr>
            <p:nvPr/>
          </p:nvSpPr>
          <p:spPr bwMode="auto">
            <a:xfrm flipV="1">
              <a:off x="3584" y="2341"/>
              <a:ext cx="142" cy="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Freeform 127"/>
            <p:cNvSpPr>
              <a:spLocks/>
            </p:cNvSpPr>
            <p:nvPr/>
          </p:nvSpPr>
          <p:spPr bwMode="auto">
            <a:xfrm>
              <a:off x="3541" y="2401"/>
              <a:ext cx="45" cy="45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7" y="0"/>
                </a:cxn>
                <a:cxn ang="0">
                  <a:pos x="37" y="5"/>
                </a:cxn>
                <a:cxn ang="0">
                  <a:pos x="43" y="13"/>
                </a:cxn>
                <a:cxn ang="0">
                  <a:pos x="45" y="22"/>
                </a:cxn>
                <a:cxn ang="0">
                  <a:pos x="44" y="32"/>
                </a:cxn>
                <a:cxn ang="0">
                  <a:pos x="38" y="40"/>
                </a:cxn>
                <a:cxn ang="0">
                  <a:pos x="28" y="45"/>
                </a:cxn>
                <a:cxn ang="0">
                  <a:pos x="19" y="45"/>
                </a:cxn>
                <a:cxn ang="0">
                  <a:pos x="9" y="42"/>
                </a:cxn>
                <a:cxn ang="0">
                  <a:pos x="3" y="33"/>
                </a:cxn>
              </a:cxnLst>
              <a:rect l="0" t="0" r="r" b="b"/>
              <a:pathLst>
                <a:path w="45" h="45">
                  <a:moveTo>
                    <a:pt x="3" y="33"/>
                  </a:moveTo>
                  <a:lnTo>
                    <a:pt x="0" y="23"/>
                  </a:lnTo>
                  <a:lnTo>
                    <a:pt x="2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37" y="5"/>
                  </a:lnTo>
                  <a:lnTo>
                    <a:pt x="43" y="13"/>
                  </a:lnTo>
                  <a:lnTo>
                    <a:pt x="45" y="22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28" y="45"/>
                  </a:lnTo>
                  <a:lnTo>
                    <a:pt x="19" y="45"/>
                  </a:lnTo>
                  <a:lnTo>
                    <a:pt x="9" y="42"/>
                  </a:lnTo>
                  <a:lnTo>
                    <a:pt x="3" y="3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128"/>
            <p:cNvSpPr>
              <a:spLocks noChangeArrowheads="1"/>
            </p:cNvSpPr>
            <p:nvPr/>
          </p:nvSpPr>
          <p:spPr bwMode="auto">
            <a:xfrm>
              <a:off x="3207" y="2374"/>
              <a:ext cx="27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Tinchi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 129"/>
            <p:cNvSpPr>
              <a:spLocks/>
            </p:cNvSpPr>
            <p:nvPr/>
          </p:nvSpPr>
          <p:spPr bwMode="auto">
            <a:xfrm>
              <a:off x="3544" y="2098"/>
              <a:ext cx="44" cy="4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9"/>
                </a:cxn>
                <a:cxn ang="0">
                  <a:pos x="12" y="3"/>
                </a:cxn>
                <a:cxn ang="0">
                  <a:pos x="22" y="0"/>
                </a:cxn>
                <a:cxn ang="0">
                  <a:pos x="33" y="3"/>
                </a:cxn>
                <a:cxn ang="0">
                  <a:pos x="40" y="10"/>
                </a:cxn>
                <a:cxn ang="0">
                  <a:pos x="44" y="18"/>
                </a:cxn>
                <a:cxn ang="0">
                  <a:pos x="44" y="29"/>
                </a:cxn>
                <a:cxn ang="0">
                  <a:pos x="40" y="38"/>
                </a:cxn>
                <a:cxn ang="0">
                  <a:pos x="31" y="44"/>
                </a:cxn>
                <a:cxn ang="0">
                  <a:pos x="22" y="46"/>
                </a:cxn>
                <a:cxn ang="0">
                  <a:pos x="12" y="44"/>
                </a:cxn>
                <a:cxn ang="0">
                  <a:pos x="4" y="38"/>
                </a:cxn>
                <a:cxn ang="0">
                  <a:pos x="0" y="28"/>
                </a:cxn>
                <a:cxn ang="0">
                  <a:pos x="0" y="18"/>
                </a:cxn>
              </a:cxnLst>
              <a:rect l="0" t="0" r="r" b="b"/>
              <a:pathLst>
                <a:path w="44" h="46">
                  <a:moveTo>
                    <a:pt x="0" y="18"/>
                  </a:moveTo>
                  <a:lnTo>
                    <a:pt x="5" y="9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9"/>
                  </a:lnTo>
                  <a:lnTo>
                    <a:pt x="40" y="38"/>
                  </a:lnTo>
                  <a:lnTo>
                    <a:pt x="31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130"/>
            <p:cNvSpPr>
              <a:spLocks noChangeShapeType="1"/>
            </p:cNvSpPr>
            <p:nvPr/>
          </p:nvSpPr>
          <p:spPr bwMode="auto">
            <a:xfrm>
              <a:off x="3588" y="2127"/>
              <a:ext cx="138" cy="3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31"/>
            <p:cNvSpPr>
              <a:spLocks/>
            </p:cNvSpPr>
            <p:nvPr/>
          </p:nvSpPr>
          <p:spPr bwMode="auto">
            <a:xfrm>
              <a:off x="3544" y="2098"/>
              <a:ext cx="44" cy="4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9"/>
                </a:cxn>
                <a:cxn ang="0">
                  <a:pos x="12" y="3"/>
                </a:cxn>
                <a:cxn ang="0">
                  <a:pos x="22" y="0"/>
                </a:cxn>
                <a:cxn ang="0">
                  <a:pos x="33" y="3"/>
                </a:cxn>
                <a:cxn ang="0">
                  <a:pos x="40" y="10"/>
                </a:cxn>
                <a:cxn ang="0">
                  <a:pos x="44" y="18"/>
                </a:cxn>
                <a:cxn ang="0">
                  <a:pos x="44" y="29"/>
                </a:cxn>
                <a:cxn ang="0">
                  <a:pos x="40" y="38"/>
                </a:cxn>
                <a:cxn ang="0">
                  <a:pos x="31" y="44"/>
                </a:cxn>
                <a:cxn ang="0">
                  <a:pos x="22" y="46"/>
                </a:cxn>
                <a:cxn ang="0">
                  <a:pos x="12" y="44"/>
                </a:cxn>
                <a:cxn ang="0">
                  <a:pos x="4" y="38"/>
                </a:cxn>
                <a:cxn ang="0">
                  <a:pos x="0" y="28"/>
                </a:cxn>
                <a:cxn ang="0">
                  <a:pos x="0" y="18"/>
                </a:cxn>
              </a:cxnLst>
              <a:rect l="0" t="0" r="r" b="b"/>
              <a:pathLst>
                <a:path w="44" h="46">
                  <a:moveTo>
                    <a:pt x="0" y="18"/>
                  </a:moveTo>
                  <a:lnTo>
                    <a:pt x="5" y="9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9"/>
                  </a:lnTo>
                  <a:lnTo>
                    <a:pt x="40" y="38"/>
                  </a:lnTo>
                  <a:lnTo>
                    <a:pt x="31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32"/>
            <p:cNvSpPr>
              <a:spLocks/>
            </p:cNvSpPr>
            <p:nvPr/>
          </p:nvSpPr>
          <p:spPr bwMode="auto">
            <a:xfrm>
              <a:off x="3543" y="1964"/>
              <a:ext cx="45" cy="46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6" y="7"/>
                </a:cxn>
                <a:cxn ang="0">
                  <a:pos x="14" y="1"/>
                </a:cxn>
                <a:cxn ang="0">
                  <a:pos x="25" y="0"/>
                </a:cxn>
                <a:cxn ang="0">
                  <a:pos x="34" y="3"/>
                </a:cxn>
                <a:cxn ang="0">
                  <a:pos x="41" y="11"/>
                </a:cxn>
                <a:cxn ang="0">
                  <a:pos x="45" y="20"/>
                </a:cxn>
                <a:cxn ang="0">
                  <a:pos x="43" y="30"/>
                </a:cxn>
                <a:cxn ang="0">
                  <a:pos x="39" y="38"/>
                </a:cxn>
                <a:cxn ang="0">
                  <a:pos x="30" y="44"/>
                </a:cxn>
                <a:cxn ang="0">
                  <a:pos x="20" y="46"/>
                </a:cxn>
                <a:cxn ang="0">
                  <a:pos x="11" y="42"/>
                </a:cxn>
                <a:cxn ang="0">
                  <a:pos x="3" y="35"/>
                </a:cxn>
                <a:cxn ang="0">
                  <a:pos x="0" y="25"/>
                </a:cxn>
                <a:cxn ang="0">
                  <a:pos x="1" y="15"/>
                </a:cxn>
              </a:cxnLst>
              <a:rect l="0" t="0" r="r" b="b"/>
              <a:pathLst>
                <a:path w="45" h="46">
                  <a:moveTo>
                    <a:pt x="1" y="15"/>
                  </a:moveTo>
                  <a:lnTo>
                    <a:pt x="6" y="7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4" y="3"/>
                  </a:lnTo>
                  <a:lnTo>
                    <a:pt x="41" y="11"/>
                  </a:lnTo>
                  <a:lnTo>
                    <a:pt x="45" y="20"/>
                  </a:lnTo>
                  <a:lnTo>
                    <a:pt x="43" y="30"/>
                  </a:lnTo>
                  <a:lnTo>
                    <a:pt x="39" y="38"/>
                  </a:lnTo>
                  <a:lnTo>
                    <a:pt x="30" y="44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3" y="35"/>
                  </a:lnTo>
                  <a:lnTo>
                    <a:pt x="0" y="2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133"/>
            <p:cNvSpPr>
              <a:spLocks noChangeShapeType="1"/>
            </p:cNvSpPr>
            <p:nvPr/>
          </p:nvSpPr>
          <p:spPr bwMode="auto">
            <a:xfrm>
              <a:off x="3586" y="1994"/>
              <a:ext cx="231" cy="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34"/>
            <p:cNvSpPr>
              <a:spLocks/>
            </p:cNvSpPr>
            <p:nvPr/>
          </p:nvSpPr>
          <p:spPr bwMode="auto">
            <a:xfrm>
              <a:off x="3543" y="1964"/>
              <a:ext cx="45" cy="46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6" y="7"/>
                </a:cxn>
                <a:cxn ang="0">
                  <a:pos x="14" y="1"/>
                </a:cxn>
                <a:cxn ang="0">
                  <a:pos x="25" y="0"/>
                </a:cxn>
                <a:cxn ang="0">
                  <a:pos x="34" y="3"/>
                </a:cxn>
                <a:cxn ang="0">
                  <a:pos x="41" y="11"/>
                </a:cxn>
                <a:cxn ang="0">
                  <a:pos x="45" y="20"/>
                </a:cxn>
                <a:cxn ang="0">
                  <a:pos x="43" y="30"/>
                </a:cxn>
                <a:cxn ang="0">
                  <a:pos x="39" y="38"/>
                </a:cxn>
                <a:cxn ang="0">
                  <a:pos x="30" y="44"/>
                </a:cxn>
                <a:cxn ang="0">
                  <a:pos x="20" y="46"/>
                </a:cxn>
                <a:cxn ang="0">
                  <a:pos x="11" y="42"/>
                </a:cxn>
                <a:cxn ang="0">
                  <a:pos x="3" y="35"/>
                </a:cxn>
                <a:cxn ang="0">
                  <a:pos x="0" y="25"/>
                </a:cxn>
                <a:cxn ang="0">
                  <a:pos x="1" y="15"/>
                </a:cxn>
              </a:cxnLst>
              <a:rect l="0" t="0" r="r" b="b"/>
              <a:pathLst>
                <a:path w="45" h="46">
                  <a:moveTo>
                    <a:pt x="1" y="15"/>
                  </a:moveTo>
                  <a:lnTo>
                    <a:pt x="6" y="7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4" y="3"/>
                  </a:lnTo>
                  <a:lnTo>
                    <a:pt x="41" y="11"/>
                  </a:lnTo>
                  <a:lnTo>
                    <a:pt x="45" y="20"/>
                  </a:lnTo>
                  <a:lnTo>
                    <a:pt x="43" y="30"/>
                  </a:lnTo>
                  <a:lnTo>
                    <a:pt x="39" y="38"/>
                  </a:lnTo>
                  <a:lnTo>
                    <a:pt x="30" y="44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3" y="35"/>
                  </a:lnTo>
                  <a:lnTo>
                    <a:pt x="0" y="25"/>
                  </a:lnTo>
                  <a:lnTo>
                    <a:pt x="1" y="1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135"/>
            <p:cNvSpPr>
              <a:spLocks noChangeArrowheads="1"/>
            </p:cNvSpPr>
            <p:nvPr/>
          </p:nvSpPr>
          <p:spPr bwMode="auto">
            <a:xfrm>
              <a:off x="3188" y="1920"/>
              <a:ext cx="30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MaMH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ectangle 136"/>
            <p:cNvSpPr>
              <a:spLocks noChangeArrowheads="1"/>
            </p:cNvSpPr>
            <p:nvPr/>
          </p:nvSpPr>
          <p:spPr bwMode="auto">
            <a:xfrm>
              <a:off x="3246" y="2223"/>
              <a:ext cx="23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37"/>
            <p:cNvSpPr>
              <a:spLocks/>
            </p:cNvSpPr>
            <p:nvPr/>
          </p:nvSpPr>
          <p:spPr bwMode="auto">
            <a:xfrm>
              <a:off x="3544" y="2269"/>
              <a:ext cx="44" cy="4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2" y="3"/>
                </a:cxn>
                <a:cxn ang="0">
                  <a:pos x="22" y="0"/>
                </a:cxn>
                <a:cxn ang="0">
                  <a:pos x="31" y="3"/>
                </a:cxn>
                <a:cxn ang="0">
                  <a:pos x="40" y="9"/>
                </a:cxn>
                <a:cxn ang="0">
                  <a:pos x="44" y="18"/>
                </a:cxn>
                <a:cxn ang="0">
                  <a:pos x="44" y="28"/>
                </a:cxn>
                <a:cxn ang="0">
                  <a:pos x="40" y="37"/>
                </a:cxn>
                <a:cxn ang="0">
                  <a:pos x="33" y="44"/>
                </a:cxn>
                <a:cxn ang="0">
                  <a:pos x="22" y="46"/>
                </a:cxn>
                <a:cxn ang="0">
                  <a:pos x="12" y="44"/>
                </a:cxn>
                <a:cxn ang="0">
                  <a:pos x="5" y="38"/>
                </a:cxn>
                <a:cxn ang="0">
                  <a:pos x="0" y="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4" y="10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7"/>
                  </a:lnTo>
                  <a:lnTo>
                    <a:pt x="33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5" y="3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138"/>
            <p:cNvSpPr>
              <a:spLocks noChangeShapeType="1"/>
            </p:cNvSpPr>
            <p:nvPr/>
          </p:nvSpPr>
          <p:spPr bwMode="auto">
            <a:xfrm flipV="1">
              <a:off x="3588" y="2252"/>
              <a:ext cx="138" cy="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39"/>
            <p:cNvSpPr>
              <a:spLocks/>
            </p:cNvSpPr>
            <p:nvPr/>
          </p:nvSpPr>
          <p:spPr bwMode="auto">
            <a:xfrm>
              <a:off x="3544" y="2269"/>
              <a:ext cx="44" cy="4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2" y="3"/>
                </a:cxn>
                <a:cxn ang="0">
                  <a:pos x="22" y="0"/>
                </a:cxn>
                <a:cxn ang="0">
                  <a:pos x="31" y="3"/>
                </a:cxn>
                <a:cxn ang="0">
                  <a:pos x="40" y="9"/>
                </a:cxn>
                <a:cxn ang="0">
                  <a:pos x="44" y="18"/>
                </a:cxn>
                <a:cxn ang="0">
                  <a:pos x="44" y="28"/>
                </a:cxn>
                <a:cxn ang="0">
                  <a:pos x="40" y="37"/>
                </a:cxn>
                <a:cxn ang="0">
                  <a:pos x="33" y="44"/>
                </a:cxn>
                <a:cxn ang="0">
                  <a:pos x="22" y="46"/>
                </a:cxn>
                <a:cxn ang="0">
                  <a:pos x="12" y="44"/>
                </a:cxn>
                <a:cxn ang="0">
                  <a:pos x="5" y="38"/>
                </a:cxn>
                <a:cxn ang="0">
                  <a:pos x="0" y="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4" y="10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7"/>
                  </a:lnTo>
                  <a:lnTo>
                    <a:pt x="33" y="44"/>
                  </a:lnTo>
                  <a:lnTo>
                    <a:pt x="22" y="46"/>
                  </a:lnTo>
                  <a:lnTo>
                    <a:pt x="12" y="44"/>
                  </a:lnTo>
                  <a:lnTo>
                    <a:pt x="5" y="38"/>
                  </a:lnTo>
                  <a:lnTo>
                    <a:pt x="0" y="2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Rectangle 140"/>
            <p:cNvSpPr>
              <a:spLocks noChangeArrowheads="1"/>
            </p:cNvSpPr>
            <p:nvPr/>
          </p:nvSpPr>
          <p:spPr bwMode="auto">
            <a:xfrm>
              <a:off x="3152" y="2062"/>
              <a:ext cx="3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TenMH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Rectangle 141"/>
            <p:cNvSpPr>
              <a:spLocks noChangeArrowheads="1"/>
            </p:cNvSpPr>
            <p:nvPr/>
          </p:nvSpPr>
          <p:spPr bwMode="auto">
            <a:xfrm>
              <a:off x="3891" y="1925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(0,n)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42"/>
            <p:cNvSpPr>
              <a:spLocks/>
            </p:cNvSpPr>
            <p:nvPr/>
          </p:nvSpPr>
          <p:spPr bwMode="auto">
            <a:xfrm>
              <a:off x="4069" y="1303"/>
              <a:ext cx="44" cy="4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2" y="1"/>
                </a:cxn>
                <a:cxn ang="0">
                  <a:pos x="4" y="8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4" y="36"/>
                </a:cxn>
                <a:cxn ang="0">
                  <a:pos x="12" y="42"/>
                </a:cxn>
                <a:cxn ang="0">
                  <a:pos x="22" y="45"/>
                </a:cxn>
                <a:cxn ang="0">
                  <a:pos x="32" y="42"/>
                </a:cxn>
                <a:cxn ang="0">
                  <a:pos x="40" y="36"/>
                </a:cxn>
                <a:cxn ang="0">
                  <a:pos x="44" y="28"/>
                </a:cxn>
                <a:cxn ang="0">
                  <a:pos x="44" y="17"/>
                </a:cxn>
                <a:cxn ang="0">
                  <a:pos x="40" y="8"/>
                </a:cxn>
                <a:cxn ang="0">
                  <a:pos x="32" y="1"/>
                </a:cxn>
                <a:cxn ang="0">
                  <a:pos x="22" y="0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12" y="1"/>
                  </a:lnTo>
                  <a:lnTo>
                    <a:pt x="4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2" y="42"/>
                  </a:lnTo>
                  <a:lnTo>
                    <a:pt x="22" y="45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44" y="28"/>
                  </a:lnTo>
                  <a:lnTo>
                    <a:pt x="44" y="17"/>
                  </a:lnTo>
                  <a:lnTo>
                    <a:pt x="40" y="8"/>
                  </a:lnTo>
                  <a:lnTo>
                    <a:pt x="32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143"/>
            <p:cNvSpPr>
              <a:spLocks noChangeShapeType="1"/>
            </p:cNvSpPr>
            <p:nvPr/>
          </p:nvSpPr>
          <p:spPr bwMode="auto">
            <a:xfrm>
              <a:off x="4091" y="1348"/>
              <a:ext cx="1" cy="1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44"/>
            <p:cNvSpPr>
              <a:spLocks/>
            </p:cNvSpPr>
            <p:nvPr/>
          </p:nvSpPr>
          <p:spPr bwMode="auto">
            <a:xfrm>
              <a:off x="4069" y="1303"/>
              <a:ext cx="44" cy="4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2" y="1"/>
                </a:cxn>
                <a:cxn ang="0">
                  <a:pos x="4" y="8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4" y="36"/>
                </a:cxn>
                <a:cxn ang="0">
                  <a:pos x="12" y="42"/>
                </a:cxn>
                <a:cxn ang="0">
                  <a:pos x="22" y="45"/>
                </a:cxn>
                <a:cxn ang="0">
                  <a:pos x="32" y="42"/>
                </a:cxn>
                <a:cxn ang="0">
                  <a:pos x="40" y="36"/>
                </a:cxn>
                <a:cxn ang="0">
                  <a:pos x="44" y="28"/>
                </a:cxn>
                <a:cxn ang="0">
                  <a:pos x="44" y="17"/>
                </a:cxn>
                <a:cxn ang="0">
                  <a:pos x="40" y="8"/>
                </a:cxn>
                <a:cxn ang="0">
                  <a:pos x="32" y="1"/>
                </a:cxn>
                <a:cxn ang="0">
                  <a:pos x="22" y="0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12" y="1"/>
                  </a:lnTo>
                  <a:lnTo>
                    <a:pt x="4" y="8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12" y="42"/>
                  </a:lnTo>
                  <a:lnTo>
                    <a:pt x="22" y="45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44" y="28"/>
                  </a:lnTo>
                  <a:lnTo>
                    <a:pt x="44" y="17"/>
                  </a:lnTo>
                  <a:lnTo>
                    <a:pt x="40" y="8"/>
                  </a:lnTo>
                  <a:lnTo>
                    <a:pt x="32" y="1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145"/>
            <p:cNvSpPr>
              <a:spLocks noChangeArrowheads="1"/>
            </p:cNvSpPr>
            <p:nvPr/>
          </p:nvSpPr>
          <p:spPr bwMode="auto">
            <a:xfrm>
              <a:off x="4201" y="1288"/>
              <a:ext cx="27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Hocky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46"/>
            <p:cNvSpPr>
              <a:spLocks/>
            </p:cNvSpPr>
            <p:nvPr/>
          </p:nvSpPr>
          <p:spPr bwMode="auto">
            <a:xfrm>
              <a:off x="3862" y="1508"/>
              <a:ext cx="46" cy="4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31"/>
                </a:cxn>
                <a:cxn ang="0">
                  <a:pos x="9" y="40"/>
                </a:cxn>
                <a:cxn ang="0">
                  <a:pos x="19" y="43"/>
                </a:cxn>
                <a:cxn ang="0">
                  <a:pos x="28" y="43"/>
                </a:cxn>
                <a:cxn ang="0">
                  <a:pos x="38" y="40"/>
                </a:cxn>
                <a:cxn ang="0">
                  <a:pos x="44" y="31"/>
                </a:cxn>
                <a:cxn ang="0">
                  <a:pos x="46" y="21"/>
                </a:cxn>
                <a:cxn ang="0">
                  <a:pos x="44" y="12"/>
                </a:cxn>
                <a:cxn ang="0">
                  <a:pos x="38" y="4"/>
                </a:cxn>
                <a:cxn ang="0">
                  <a:pos x="28" y="0"/>
                </a:cxn>
                <a:cxn ang="0">
                  <a:pos x="19" y="0"/>
                </a:cxn>
                <a:cxn ang="0">
                  <a:pos x="9" y="4"/>
                </a:cxn>
                <a:cxn ang="0">
                  <a:pos x="3" y="12"/>
                </a:cxn>
                <a:cxn ang="0">
                  <a:pos x="0" y="21"/>
                </a:cxn>
              </a:cxnLst>
              <a:rect l="0" t="0" r="r" b="b"/>
              <a:pathLst>
                <a:path w="46" h="43">
                  <a:moveTo>
                    <a:pt x="0" y="21"/>
                  </a:moveTo>
                  <a:lnTo>
                    <a:pt x="3" y="31"/>
                  </a:lnTo>
                  <a:lnTo>
                    <a:pt x="9" y="40"/>
                  </a:lnTo>
                  <a:lnTo>
                    <a:pt x="19" y="43"/>
                  </a:lnTo>
                  <a:lnTo>
                    <a:pt x="28" y="43"/>
                  </a:lnTo>
                  <a:lnTo>
                    <a:pt x="38" y="40"/>
                  </a:lnTo>
                  <a:lnTo>
                    <a:pt x="44" y="31"/>
                  </a:lnTo>
                  <a:lnTo>
                    <a:pt x="46" y="21"/>
                  </a:lnTo>
                  <a:lnTo>
                    <a:pt x="44" y="12"/>
                  </a:lnTo>
                  <a:lnTo>
                    <a:pt x="38" y="4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Line 147"/>
            <p:cNvSpPr>
              <a:spLocks noChangeShapeType="1"/>
            </p:cNvSpPr>
            <p:nvPr/>
          </p:nvSpPr>
          <p:spPr bwMode="auto">
            <a:xfrm>
              <a:off x="3908" y="1529"/>
              <a:ext cx="1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48"/>
            <p:cNvSpPr>
              <a:spLocks/>
            </p:cNvSpPr>
            <p:nvPr/>
          </p:nvSpPr>
          <p:spPr bwMode="auto">
            <a:xfrm>
              <a:off x="3862" y="1508"/>
              <a:ext cx="46" cy="4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31"/>
                </a:cxn>
                <a:cxn ang="0">
                  <a:pos x="9" y="40"/>
                </a:cxn>
                <a:cxn ang="0">
                  <a:pos x="19" y="43"/>
                </a:cxn>
                <a:cxn ang="0">
                  <a:pos x="28" y="43"/>
                </a:cxn>
                <a:cxn ang="0">
                  <a:pos x="38" y="40"/>
                </a:cxn>
                <a:cxn ang="0">
                  <a:pos x="44" y="31"/>
                </a:cxn>
                <a:cxn ang="0">
                  <a:pos x="46" y="21"/>
                </a:cxn>
                <a:cxn ang="0">
                  <a:pos x="44" y="12"/>
                </a:cxn>
                <a:cxn ang="0">
                  <a:pos x="38" y="4"/>
                </a:cxn>
                <a:cxn ang="0">
                  <a:pos x="28" y="0"/>
                </a:cxn>
                <a:cxn ang="0">
                  <a:pos x="19" y="0"/>
                </a:cxn>
                <a:cxn ang="0">
                  <a:pos x="9" y="4"/>
                </a:cxn>
                <a:cxn ang="0">
                  <a:pos x="3" y="12"/>
                </a:cxn>
                <a:cxn ang="0">
                  <a:pos x="0" y="21"/>
                </a:cxn>
              </a:cxnLst>
              <a:rect l="0" t="0" r="r" b="b"/>
              <a:pathLst>
                <a:path w="46" h="43">
                  <a:moveTo>
                    <a:pt x="0" y="21"/>
                  </a:moveTo>
                  <a:lnTo>
                    <a:pt x="3" y="31"/>
                  </a:lnTo>
                  <a:lnTo>
                    <a:pt x="9" y="40"/>
                  </a:lnTo>
                  <a:lnTo>
                    <a:pt x="19" y="43"/>
                  </a:lnTo>
                  <a:lnTo>
                    <a:pt x="28" y="43"/>
                  </a:lnTo>
                  <a:lnTo>
                    <a:pt x="38" y="40"/>
                  </a:lnTo>
                  <a:lnTo>
                    <a:pt x="44" y="31"/>
                  </a:lnTo>
                  <a:lnTo>
                    <a:pt x="46" y="21"/>
                  </a:lnTo>
                  <a:lnTo>
                    <a:pt x="44" y="12"/>
                  </a:lnTo>
                  <a:lnTo>
                    <a:pt x="38" y="4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49"/>
            <p:cNvSpPr>
              <a:spLocks/>
            </p:cNvSpPr>
            <p:nvPr/>
          </p:nvSpPr>
          <p:spPr bwMode="auto">
            <a:xfrm>
              <a:off x="4273" y="1508"/>
              <a:ext cx="45" cy="43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4" y="31"/>
                </a:cxn>
                <a:cxn ang="0">
                  <a:pos x="37" y="40"/>
                </a:cxn>
                <a:cxn ang="0">
                  <a:pos x="28" y="43"/>
                </a:cxn>
                <a:cxn ang="0">
                  <a:pos x="18" y="43"/>
                </a:cxn>
                <a:cxn ang="0">
                  <a:pos x="9" y="40"/>
                </a:cxn>
                <a:cxn ang="0">
                  <a:pos x="3" y="31"/>
                </a:cxn>
                <a:cxn ang="0">
                  <a:pos x="0" y="21"/>
                </a:cxn>
                <a:cxn ang="0">
                  <a:pos x="3" y="12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37" y="4"/>
                </a:cxn>
                <a:cxn ang="0">
                  <a:pos x="44" y="12"/>
                </a:cxn>
                <a:cxn ang="0">
                  <a:pos x="45" y="21"/>
                </a:cxn>
              </a:cxnLst>
              <a:rect l="0" t="0" r="r" b="b"/>
              <a:pathLst>
                <a:path w="45" h="43">
                  <a:moveTo>
                    <a:pt x="45" y="21"/>
                  </a:moveTo>
                  <a:lnTo>
                    <a:pt x="44" y="31"/>
                  </a:lnTo>
                  <a:lnTo>
                    <a:pt x="37" y="40"/>
                  </a:lnTo>
                  <a:lnTo>
                    <a:pt x="28" y="43"/>
                  </a:lnTo>
                  <a:lnTo>
                    <a:pt x="18" y="43"/>
                  </a:lnTo>
                  <a:lnTo>
                    <a:pt x="9" y="40"/>
                  </a:lnTo>
                  <a:lnTo>
                    <a:pt x="3" y="3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9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7" y="4"/>
                  </a:lnTo>
                  <a:lnTo>
                    <a:pt x="44" y="12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50"/>
            <p:cNvSpPr>
              <a:spLocks noChangeShapeType="1"/>
            </p:cNvSpPr>
            <p:nvPr/>
          </p:nvSpPr>
          <p:spPr bwMode="auto">
            <a:xfrm flipH="1">
              <a:off x="4091" y="1529"/>
              <a:ext cx="18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51"/>
            <p:cNvSpPr>
              <a:spLocks/>
            </p:cNvSpPr>
            <p:nvPr/>
          </p:nvSpPr>
          <p:spPr bwMode="auto">
            <a:xfrm>
              <a:off x="4273" y="1508"/>
              <a:ext cx="45" cy="43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4" y="31"/>
                </a:cxn>
                <a:cxn ang="0">
                  <a:pos x="37" y="40"/>
                </a:cxn>
                <a:cxn ang="0">
                  <a:pos x="28" y="43"/>
                </a:cxn>
                <a:cxn ang="0">
                  <a:pos x="18" y="43"/>
                </a:cxn>
                <a:cxn ang="0">
                  <a:pos x="9" y="40"/>
                </a:cxn>
                <a:cxn ang="0">
                  <a:pos x="3" y="31"/>
                </a:cxn>
                <a:cxn ang="0">
                  <a:pos x="0" y="21"/>
                </a:cxn>
                <a:cxn ang="0">
                  <a:pos x="3" y="12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37" y="4"/>
                </a:cxn>
                <a:cxn ang="0">
                  <a:pos x="44" y="12"/>
                </a:cxn>
                <a:cxn ang="0">
                  <a:pos x="45" y="21"/>
                </a:cxn>
              </a:cxnLst>
              <a:rect l="0" t="0" r="r" b="b"/>
              <a:pathLst>
                <a:path w="45" h="43">
                  <a:moveTo>
                    <a:pt x="45" y="21"/>
                  </a:moveTo>
                  <a:lnTo>
                    <a:pt x="44" y="31"/>
                  </a:lnTo>
                  <a:lnTo>
                    <a:pt x="37" y="40"/>
                  </a:lnTo>
                  <a:lnTo>
                    <a:pt x="28" y="43"/>
                  </a:lnTo>
                  <a:lnTo>
                    <a:pt x="18" y="43"/>
                  </a:lnTo>
                  <a:lnTo>
                    <a:pt x="9" y="40"/>
                  </a:lnTo>
                  <a:lnTo>
                    <a:pt x="3" y="3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9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7" y="4"/>
                  </a:lnTo>
                  <a:lnTo>
                    <a:pt x="44" y="12"/>
                  </a:lnTo>
                  <a:lnTo>
                    <a:pt x="45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Rectangle 152"/>
            <p:cNvSpPr>
              <a:spLocks noChangeArrowheads="1"/>
            </p:cNvSpPr>
            <p:nvPr/>
          </p:nvSpPr>
          <p:spPr bwMode="auto">
            <a:xfrm>
              <a:off x="4433" y="1470"/>
              <a:ext cx="2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Gvien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Rectangle 153"/>
            <p:cNvSpPr>
              <a:spLocks noChangeArrowheads="1"/>
            </p:cNvSpPr>
            <p:nvPr/>
          </p:nvSpPr>
          <p:spPr bwMode="auto">
            <a:xfrm>
              <a:off x="3630" y="1470"/>
              <a:ext cx="21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Nam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Freeform 154"/>
            <p:cNvSpPr>
              <a:spLocks/>
            </p:cNvSpPr>
            <p:nvPr/>
          </p:nvSpPr>
          <p:spPr bwMode="auto">
            <a:xfrm>
              <a:off x="946" y="2274"/>
              <a:ext cx="44" cy="4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18"/>
                </a:cxn>
                <a:cxn ang="0">
                  <a:pos x="3" y="10"/>
                </a:cxn>
                <a:cxn ang="0">
                  <a:pos x="12" y="3"/>
                </a:cxn>
                <a:cxn ang="0">
                  <a:pos x="21" y="0"/>
                </a:cxn>
                <a:cxn ang="0">
                  <a:pos x="31" y="3"/>
                </a:cxn>
                <a:cxn ang="0">
                  <a:pos x="40" y="9"/>
                </a:cxn>
                <a:cxn ang="0">
                  <a:pos x="43" y="18"/>
                </a:cxn>
                <a:cxn ang="0">
                  <a:pos x="44" y="28"/>
                </a:cxn>
                <a:cxn ang="0">
                  <a:pos x="40" y="38"/>
                </a:cxn>
                <a:cxn ang="0">
                  <a:pos x="32" y="44"/>
                </a:cxn>
                <a:cxn ang="0">
                  <a:pos x="23" y="46"/>
                </a:cxn>
                <a:cxn ang="0">
                  <a:pos x="12" y="44"/>
                </a:cxn>
                <a:cxn ang="0">
                  <a:pos x="4" y="38"/>
                </a:cxn>
                <a:cxn ang="0">
                  <a:pos x="0" y="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3" y="10"/>
                  </a:lnTo>
                  <a:lnTo>
                    <a:pt x="12" y="3"/>
                  </a:lnTo>
                  <a:lnTo>
                    <a:pt x="21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3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2" y="44"/>
                  </a:lnTo>
                  <a:lnTo>
                    <a:pt x="23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55"/>
            <p:cNvSpPr>
              <a:spLocks noChangeShapeType="1"/>
            </p:cNvSpPr>
            <p:nvPr/>
          </p:nvSpPr>
          <p:spPr bwMode="auto">
            <a:xfrm flipV="1">
              <a:off x="989" y="2257"/>
              <a:ext cx="139" cy="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Freeform 156"/>
            <p:cNvSpPr>
              <a:spLocks/>
            </p:cNvSpPr>
            <p:nvPr/>
          </p:nvSpPr>
          <p:spPr bwMode="auto">
            <a:xfrm>
              <a:off x="946" y="2274"/>
              <a:ext cx="44" cy="4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18"/>
                </a:cxn>
                <a:cxn ang="0">
                  <a:pos x="3" y="10"/>
                </a:cxn>
                <a:cxn ang="0">
                  <a:pos x="12" y="3"/>
                </a:cxn>
                <a:cxn ang="0">
                  <a:pos x="21" y="0"/>
                </a:cxn>
                <a:cxn ang="0">
                  <a:pos x="31" y="3"/>
                </a:cxn>
                <a:cxn ang="0">
                  <a:pos x="40" y="9"/>
                </a:cxn>
                <a:cxn ang="0">
                  <a:pos x="43" y="18"/>
                </a:cxn>
                <a:cxn ang="0">
                  <a:pos x="44" y="28"/>
                </a:cxn>
                <a:cxn ang="0">
                  <a:pos x="40" y="38"/>
                </a:cxn>
                <a:cxn ang="0">
                  <a:pos x="32" y="44"/>
                </a:cxn>
                <a:cxn ang="0">
                  <a:pos x="23" y="46"/>
                </a:cxn>
                <a:cxn ang="0">
                  <a:pos x="12" y="44"/>
                </a:cxn>
                <a:cxn ang="0">
                  <a:pos x="4" y="38"/>
                </a:cxn>
                <a:cxn ang="0">
                  <a:pos x="0" y="2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lnTo>
                    <a:pt x="0" y="18"/>
                  </a:lnTo>
                  <a:lnTo>
                    <a:pt x="3" y="10"/>
                  </a:lnTo>
                  <a:lnTo>
                    <a:pt x="12" y="3"/>
                  </a:lnTo>
                  <a:lnTo>
                    <a:pt x="21" y="0"/>
                  </a:lnTo>
                  <a:lnTo>
                    <a:pt x="31" y="3"/>
                  </a:lnTo>
                  <a:lnTo>
                    <a:pt x="40" y="9"/>
                  </a:lnTo>
                  <a:lnTo>
                    <a:pt x="43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2" y="44"/>
                  </a:lnTo>
                  <a:lnTo>
                    <a:pt x="23" y="46"/>
                  </a:lnTo>
                  <a:lnTo>
                    <a:pt x="12" y="44"/>
                  </a:lnTo>
                  <a:lnTo>
                    <a:pt x="4" y="38"/>
                  </a:lnTo>
                  <a:lnTo>
                    <a:pt x="0" y="2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Freeform 157"/>
            <p:cNvSpPr>
              <a:spLocks/>
            </p:cNvSpPr>
            <p:nvPr/>
          </p:nvSpPr>
          <p:spPr bwMode="auto">
            <a:xfrm>
              <a:off x="2747" y="1257"/>
              <a:ext cx="45" cy="4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1" y="2"/>
                </a:cxn>
                <a:cxn ang="0">
                  <a:pos x="40" y="8"/>
                </a:cxn>
                <a:cxn ang="0">
                  <a:pos x="45" y="18"/>
                </a:cxn>
                <a:cxn ang="0">
                  <a:pos x="45" y="27"/>
                </a:cxn>
                <a:cxn ang="0">
                  <a:pos x="40" y="37"/>
                </a:cxn>
                <a:cxn ang="0">
                  <a:pos x="31" y="43"/>
                </a:cxn>
                <a:cxn ang="0">
                  <a:pos x="22" y="46"/>
                </a:cxn>
                <a:cxn ang="0">
                  <a:pos x="12" y="43"/>
                </a:cxn>
                <a:cxn ang="0">
                  <a:pos x="4" y="37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4" y="8"/>
                </a:cxn>
                <a:cxn ang="0">
                  <a:pos x="12" y="2"/>
                </a:cxn>
                <a:cxn ang="0">
                  <a:pos x="22" y="0"/>
                </a:cxn>
              </a:cxnLst>
              <a:rect l="0" t="0" r="r" b="b"/>
              <a:pathLst>
                <a:path w="45" h="46">
                  <a:moveTo>
                    <a:pt x="22" y="0"/>
                  </a:moveTo>
                  <a:lnTo>
                    <a:pt x="31" y="2"/>
                  </a:lnTo>
                  <a:lnTo>
                    <a:pt x="40" y="8"/>
                  </a:lnTo>
                  <a:lnTo>
                    <a:pt x="45" y="18"/>
                  </a:lnTo>
                  <a:lnTo>
                    <a:pt x="45" y="27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2" y="46"/>
                  </a:lnTo>
                  <a:lnTo>
                    <a:pt x="12" y="43"/>
                  </a:lnTo>
                  <a:lnTo>
                    <a:pt x="4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58"/>
            <p:cNvSpPr>
              <a:spLocks noChangeShapeType="1"/>
            </p:cNvSpPr>
            <p:nvPr/>
          </p:nvSpPr>
          <p:spPr bwMode="auto">
            <a:xfrm>
              <a:off x="2769" y="1303"/>
              <a:ext cx="1" cy="1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159"/>
            <p:cNvSpPr>
              <a:spLocks/>
            </p:cNvSpPr>
            <p:nvPr/>
          </p:nvSpPr>
          <p:spPr bwMode="auto">
            <a:xfrm>
              <a:off x="2747" y="1257"/>
              <a:ext cx="45" cy="4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1" y="2"/>
                </a:cxn>
                <a:cxn ang="0">
                  <a:pos x="40" y="8"/>
                </a:cxn>
                <a:cxn ang="0">
                  <a:pos x="45" y="18"/>
                </a:cxn>
                <a:cxn ang="0">
                  <a:pos x="45" y="27"/>
                </a:cxn>
                <a:cxn ang="0">
                  <a:pos x="40" y="37"/>
                </a:cxn>
                <a:cxn ang="0">
                  <a:pos x="31" y="43"/>
                </a:cxn>
                <a:cxn ang="0">
                  <a:pos x="22" y="46"/>
                </a:cxn>
                <a:cxn ang="0">
                  <a:pos x="12" y="43"/>
                </a:cxn>
                <a:cxn ang="0">
                  <a:pos x="4" y="37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4" y="8"/>
                </a:cxn>
                <a:cxn ang="0">
                  <a:pos x="12" y="2"/>
                </a:cxn>
                <a:cxn ang="0">
                  <a:pos x="22" y="0"/>
                </a:cxn>
              </a:cxnLst>
              <a:rect l="0" t="0" r="r" b="b"/>
              <a:pathLst>
                <a:path w="45" h="46">
                  <a:moveTo>
                    <a:pt x="22" y="0"/>
                  </a:moveTo>
                  <a:lnTo>
                    <a:pt x="31" y="2"/>
                  </a:lnTo>
                  <a:lnTo>
                    <a:pt x="40" y="8"/>
                  </a:lnTo>
                  <a:lnTo>
                    <a:pt x="45" y="18"/>
                  </a:lnTo>
                  <a:lnTo>
                    <a:pt x="45" y="27"/>
                  </a:lnTo>
                  <a:lnTo>
                    <a:pt x="40" y="37"/>
                  </a:lnTo>
                  <a:lnTo>
                    <a:pt x="31" y="43"/>
                  </a:lnTo>
                  <a:lnTo>
                    <a:pt x="22" y="46"/>
                  </a:lnTo>
                  <a:lnTo>
                    <a:pt x="12" y="43"/>
                  </a:lnTo>
                  <a:lnTo>
                    <a:pt x="4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160"/>
            <p:cNvSpPr>
              <a:spLocks noChangeArrowheads="1"/>
            </p:cNvSpPr>
            <p:nvPr/>
          </p:nvSpPr>
          <p:spPr bwMode="auto">
            <a:xfrm>
              <a:off x="2479" y="1248"/>
              <a:ext cx="27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MaHP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1828800" y="1603375"/>
            <a:ext cx="5403850" cy="4497388"/>
            <a:chOff x="1152" y="1010"/>
            <a:chExt cx="3404" cy="2833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186" y="1010"/>
              <a:ext cx="732" cy="89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441" y="1039"/>
              <a:ext cx="24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SVien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186" y="1163"/>
              <a:ext cx="732" cy="745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186" y="1572"/>
              <a:ext cx="732" cy="3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" y="1178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8" y="1178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" y="1178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343" y="117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" y="1295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8" y="1295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" y="1295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347" y="1295"/>
              <a:ext cx="15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Lop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7" name="Picture 2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" y="1412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8" y="1412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" y="1412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345" y="1412"/>
              <a:ext cx="25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Nganh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1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2" y="1645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1645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2" y="1645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291" y="1645"/>
              <a:ext cx="4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LapTKB()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2" y="1762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1762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2" y="1762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278" y="1762"/>
              <a:ext cx="5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InBangDiem()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998" y="2039"/>
              <a:ext cx="607" cy="78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2202" y="2069"/>
              <a:ext cx="2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Diem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998" y="2193"/>
              <a:ext cx="607" cy="62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1998" y="2602"/>
              <a:ext cx="607" cy="21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0" y="2207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20" y="2207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4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0" y="2207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2156" y="2207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DiemTH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7" name="Picture 4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0" y="2324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4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20" y="2324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4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0" y="2324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2158" y="2324"/>
              <a:ext cx="32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DiemLT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" name="Picture 4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0" y="2441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20" y="2441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0" y="2441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160" y="2441"/>
              <a:ext cx="32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DiemPrj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5" name="Picture 5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8" y="2675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5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68" y="2675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8" y="2675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104" y="2675"/>
              <a:ext cx="42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SuaDiem</a:t>
              </a:r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3029" y="1185"/>
              <a:ext cx="491" cy="54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139" y="1214"/>
              <a:ext cx="29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HPhan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029" y="1339"/>
              <a:ext cx="491" cy="39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029" y="1631"/>
              <a:ext cx="491" cy="10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3" name="Picture 5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1" y="1353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5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51" y="1353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6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1" y="1353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186" y="1353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7" name="Picture 6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1" y="1470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6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51" y="1470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6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1" y="1470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193" y="1470"/>
              <a:ext cx="3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SLuong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66"/>
            <p:cNvSpPr>
              <a:spLocks noChangeShapeType="1"/>
            </p:cNvSpPr>
            <p:nvPr/>
          </p:nvSpPr>
          <p:spPr bwMode="auto">
            <a:xfrm>
              <a:off x="2474" y="1463"/>
              <a:ext cx="55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2839" y="152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 flipH="1">
              <a:off x="1918" y="1463"/>
              <a:ext cx="55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1954" y="152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2423" y="1266"/>
              <a:ext cx="1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hoc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 flipH="1">
              <a:off x="2371" y="1463"/>
              <a:ext cx="103" cy="569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2839" y="152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54" y="152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2890" y="2748"/>
              <a:ext cx="768" cy="781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3165" y="2777"/>
              <a:ext cx="26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MHoc</a:t>
              </a:r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2890" y="2901"/>
              <a:ext cx="768" cy="628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2890" y="3310"/>
              <a:ext cx="768" cy="21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3" name="Picture 7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2" y="2915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7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12" y="2915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8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2" y="2915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3047" y="2915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7" name="Picture 8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2" y="3032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8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12" y="3032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2" y="3032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054" y="3032"/>
              <a:ext cx="2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1" name="Picture 8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2" y="3149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8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12" y="3149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8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2" y="3149"/>
              <a:ext cx="11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055" y="3149"/>
              <a:ext cx="37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SoTinChi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5" name="Picture 9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9" y="3383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9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" y="3383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9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9" y="3383"/>
              <a:ext cx="11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Rectangle 93"/>
            <p:cNvSpPr>
              <a:spLocks noChangeArrowheads="1"/>
            </p:cNvSpPr>
            <p:nvPr/>
          </p:nvSpPr>
          <p:spPr bwMode="auto">
            <a:xfrm>
              <a:off x="3030" y="3383"/>
              <a:ext cx="58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CapNhatSTC()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>
              <a:off x="3278" y="2236"/>
              <a:ext cx="1" cy="5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3409" y="255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 flipV="1">
              <a:off x="3278" y="1733"/>
              <a:ext cx="1" cy="50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97"/>
            <p:cNvSpPr>
              <a:spLocks noChangeArrowheads="1"/>
            </p:cNvSpPr>
            <p:nvPr/>
          </p:nvSpPr>
          <p:spPr bwMode="auto">
            <a:xfrm>
              <a:off x="3402" y="1806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Rectangle 98"/>
            <p:cNvSpPr>
              <a:spLocks noChangeArrowheads="1"/>
            </p:cNvSpPr>
            <p:nvPr/>
          </p:nvSpPr>
          <p:spPr bwMode="auto">
            <a:xfrm>
              <a:off x="3409" y="2558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9"/>
            <p:cNvSpPr>
              <a:spLocks noChangeArrowheads="1"/>
            </p:cNvSpPr>
            <p:nvPr/>
          </p:nvSpPr>
          <p:spPr bwMode="auto">
            <a:xfrm>
              <a:off x="3402" y="1806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Rectangle 100"/>
            <p:cNvSpPr>
              <a:spLocks noChangeArrowheads="1"/>
            </p:cNvSpPr>
            <p:nvPr/>
          </p:nvSpPr>
          <p:spPr bwMode="auto">
            <a:xfrm>
              <a:off x="3336" y="2156"/>
              <a:ext cx="11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mo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101"/>
            <p:cNvSpPr>
              <a:spLocks/>
            </p:cNvSpPr>
            <p:nvPr/>
          </p:nvSpPr>
          <p:spPr bwMode="auto">
            <a:xfrm>
              <a:off x="3278" y="3529"/>
              <a:ext cx="1083" cy="314"/>
            </a:xfrm>
            <a:custGeom>
              <a:avLst/>
              <a:gdLst/>
              <a:ahLst/>
              <a:cxnLst>
                <a:cxn ang="0">
                  <a:pos x="148" y="23"/>
                </a:cxn>
                <a:cxn ang="0">
                  <a:pos x="148" y="43"/>
                </a:cxn>
                <a:cxn ang="0">
                  <a:pos x="0" y="43"/>
                </a:cxn>
                <a:cxn ang="0">
                  <a:pos x="0" y="0"/>
                </a:cxn>
              </a:cxnLst>
              <a:rect l="0" t="0" r="r" b="b"/>
              <a:pathLst>
                <a:path w="148" h="43">
                  <a:moveTo>
                    <a:pt x="148" y="23"/>
                  </a:moveTo>
                  <a:lnTo>
                    <a:pt x="14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102"/>
            <p:cNvSpPr>
              <a:spLocks noChangeArrowheads="1"/>
            </p:cNvSpPr>
            <p:nvPr/>
          </p:nvSpPr>
          <p:spPr bwMode="auto">
            <a:xfrm>
              <a:off x="3080" y="3551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103"/>
            <p:cNvSpPr>
              <a:spLocks/>
            </p:cNvSpPr>
            <p:nvPr/>
          </p:nvSpPr>
          <p:spPr bwMode="auto">
            <a:xfrm>
              <a:off x="3658" y="3142"/>
              <a:ext cx="703" cy="555"/>
            </a:xfrm>
            <a:custGeom>
              <a:avLst/>
              <a:gdLst/>
              <a:ahLst/>
              <a:cxnLst>
                <a:cxn ang="0">
                  <a:pos x="96" y="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6" h="76">
                  <a:moveTo>
                    <a:pt x="96" y="76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104"/>
            <p:cNvSpPr>
              <a:spLocks noChangeArrowheads="1"/>
            </p:cNvSpPr>
            <p:nvPr/>
          </p:nvSpPr>
          <p:spPr bwMode="auto">
            <a:xfrm>
              <a:off x="3731" y="3207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auto">
            <a:xfrm>
              <a:off x="4180" y="3507"/>
              <a:ext cx="3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Dieu kien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>
              <a:off x="3657" y="2988"/>
              <a:ext cx="52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+MHoc truoc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auto">
            <a:xfrm>
              <a:off x="2923" y="3675"/>
              <a:ext cx="4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+MHoc sau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>
              <a:off x="3731" y="3207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Rectangle 109"/>
            <p:cNvSpPr>
              <a:spLocks noChangeArrowheads="1"/>
            </p:cNvSpPr>
            <p:nvPr/>
          </p:nvSpPr>
          <p:spPr bwMode="auto">
            <a:xfrm>
              <a:off x="3080" y="3551"/>
              <a:ext cx="1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0..*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1427163" y="1905000"/>
            <a:ext cx="5964237" cy="3733800"/>
            <a:chOff x="816" y="1200"/>
            <a:chExt cx="3757" cy="2352"/>
          </a:xfrm>
        </p:grpSpPr>
        <p:grpSp>
          <p:nvGrpSpPr>
            <p:cNvPr id="5" name="Group 87"/>
            <p:cNvGrpSpPr>
              <a:grpSpLocks/>
            </p:cNvGrpSpPr>
            <p:nvPr/>
          </p:nvGrpSpPr>
          <p:grpSpPr bwMode="auto">
            <a:xfrm>
              <a:off x="816" y="1200"/>
              <a:ext cx="729" cy="1056"/>
              <a:chOff x="528" y="1440"/>
              <a:chExt cx="729" cy="1056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729" cy="10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62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SVien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82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Rectangle 83"/>
              <p:cNvSpPr>
                <a:spLocks noChangeArrowheads="1"/>
              </p:cNvSpPr>
              <p:nvPr/>
            </p:nvSpPr>
            <p:spPr bwMode="auto">
              <a:xfrm>
                <a:off x="624" y="1728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MaSV</a:t>
                </a:r>
                <a:endParaRPr lang="en-US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Rectangle 84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Ten</a:t>
                </a: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Rectangle 85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Lop</a:t>
                </a: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Rectangle 86"/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Nganh</a:t>
                </a: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2343" y="1200"/>
              <a:ext cx="729" cy="1056"/>
              <a:chOff x="528" y="1440"/>
              <a:chExt cx="729" cy="1056"/>
            </a:xfrm>
          </p:grpSpPr>
          <p:sp>
            <p:nvSpPr>
              <p:cNvPr id="33" name="Rectangle 91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729" cy="10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Rectangle 92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62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Hoc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93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Rectangle 94"/>
              <p:cNvSpPr>
                <a:spLocks noChangeArrowheads="1"/>
              </p:cNvSpPr>
              <p:nvPr/>
            </p:nvSpPr>
            <p:spPr bwMode="auto">
              <a:xfrm>
                <a:off x="624" y="1728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MaSV</a:t>
                </a:r>
                <a:endParaRPr lang="en-US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ectangle 95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MaHP</a:t>
                </a:r>
                <a:endParaRPr lang="en-US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Rectangle 96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DiemLT</a:t>
                </a: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Rectangle 97"/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DiemTH</a:t>
                </a: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Line 102"/>
            <p:cNvSpPr>
              <a:spLocks noChangeShapeType="1"/>
            </p:cNvSpPr>
            <p:nvPr/>
          </p:nvSpPr>
          <p:spPr bwMode="auto">
            <a:xfrm flipH="1">
              <a:off x="1440" y="158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103"/>
            <p:cNvSpPr>
              <a:spLocks noChangeShapeType="1"/>
            </p:cNvSpPr>
            <p:nvPr/>
          </p:nvSpPr>
          <p:spPr bwMode="auto">
            <a:xfrm flipV="1">
              <a:off x="2832" y="1584"/>
              <a:ext cx="100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" name="Group 113"/>
            <p:cNvGrpSpPr>
              <a:grpSpLocks/>
            </p:cNvGrpSpPr>
            <p:nvPr/>
          </p:nvGrpSpPr>
          <p:grpSpPr bwMode="auto">
            <a:xfrm>
              <a:off x="3840" y="1200"/>
              <a:ext cx="733" cy="912"/>
              <a:chOff x="3360" y="1440"/>
              <a:chExt cx="733" cy="912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3364" y="1440"/>
                <a:ext cx="729" cy="9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3538" y="1491"/>
                <a:ext cx="36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HPhan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>
                <a:off x="3456" y="1731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MaHP</a:t>
                </a:r>
                <a:endParaRPr lang="en-US" sz="1500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88"/>
              <p:cNvSpPr>
                <a:spLocks noChangeShapeType="1"/>
              </p:cNvSpPr>
              <p:nvPr/>
            </p:nvSpPr>
            <p:spPr bwMode="auto">
              <a:xfrm>
                <a:off x="3360" y="1683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89"/>
              <p:cNvSpPr>
                <a:spLocks noChangeArrowheads="1"/>
              </p:cNvSpPr>
              <p:nvPr/>
            </p:nvSpPr>
            <p:spPr bwMode="auto">
              <a:xfrm>
                <a:off x="3456" y="1923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SLuong</a:t>
                </a:r>
                <a:endParaRPr lang="en-US" sz="15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Rectangle 104"/>
              <p:cNvSpPr>
                <a:spLocks noChangeArrowheads="1"/>
              </p:cNvSpPr>
              <p:nvPr/>
            </p:nvSpPr>
            <p:spPr bwMode="auto">
              <a:xfrm>
                <a:off x="3456" y="2112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MaMH</a:t>
                </a:r>
                <a:endParaRPr lang="en-US" sz="15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" name="Line 105"/>
            <p:cNvSpPr>
              <a:spLocks noChangeShapeType="1"/>
            </p:cNvSpPr>
            <p:nvPr/>
          </p:nvSpPr>
          <p:spPr bwMode="auto">
            <a:xfrm flipH="1">
              <a:off x="3456" y="2016"/>
              <a:ext cx="7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128"/>
            <p:cNvGrpSpPr>
              <a:grpSpLocks/>
            </p:cNvGrpSpPr>
            <p:nvPr/>
          </p:nvGrpSpPr>
          <p:grpSpPr bwMode="auto">
            <a:xfrm>
              <a:off x="2775" y="2496"/>
              <a:ext cx="729" cy="1056"/>
              <a:chOff x="2775" y="2496"/>
              <a:chExt cx="729" cy="1056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775" y="2496"/>
                <a:ext cx="729" cy="10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2784" y="2533"/>
                <a:ext cx="67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MHoc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Line 98"/>
              <p:cNvSpPr>
                <a:spLocks noChangeShapeType="1"/>
              </p:cNvSpPr>
              <p:nvPr/>
            </p:nvSpPr>
            <p:spPr bwMode="auto">
              <a:xfrm>
                <a:off x="2784" y="2725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99"/>
              <p:cNvSpPr>
                <a:spLocks noChangeArrowheads="1"/>
              </p:cNvSpPr>
              <p:nvPr/>
            </p:nvSpPr>
            <p:spPr bwMode="auto">
              <a:xfrm>
                <a:off x="2832" y="2773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MaMH</a:t>
                </a:r>
                <a:endParaRPr lang="en-US" sz="1500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100"/>
              <p:cNvSpPr>
                <a:spLocks noChangeArrowheads="1"/>
              </p:cNvSpPr>
              <p:nvPr/>
            </p:nvSpPr>
            <p:spPr bwMode="auto">
              <a:xfrm>
                <a:off x="2832" y="2965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TenMH</a:t>
                </a:r>
                <a:endParaRPr lang="en-US" sz="15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107"/>
              <p:cNvSpPr>
                <a:spLocks noChangeArrowheads="1"/>
              </p:cNvSpPr>
              <p:nvPr/>
            </p:nvSpPr>
            <p:spPr bwMode="auto">
              <a:xfrm>
                <a:off x="2832" y="3157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Khoa</a:t>
                </a:r>
                <a:endParaRPr lang="en-US" sz="15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108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TinChi</a:t>
                </a:r>
                <a:endParaRPr lang="en-US" sz="15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129"/>
            <p:cNvGrpSpPr>
              <a:grpSpLocks/>
            </p:cNvGrpSpPr>
            <p:nvPr/>
          </p:nvGrpSpPr>
          <p:grpSpPr bwMode="auto">
            <a:xfrm>
              <a:off x="1344" y="2592"/>
              <a:ext cx="729" cy="720"/>
              <a:chOff x="1344" y="2592"/>
              <a:chExt cx="729" cy="720"/>
            </a:xfrm>
          </p:grpSpPr>
          <p:sp>
            <p:nvSpPr>
              <p:cNvPr id="15" name="Rectangle 118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729" cy="7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19"/>
              <p:cNvSpPr>
                <a:spLocks noChangeArrowheads="1"/>
              </p:cNvSpPr>
              <p:nvPr/>
            </p:nvSpPr>
            <p:spPr bwMode="auto">
              <a:xfrm>
                <a:off x="1353" y="2629"/>
                <a:ext cx="67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DKien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Line 120"/>
              <p:cNvSpPr>
                <a:spLocks noChangeShapeType="1"/>
              </p:cNvSpPr>
              <p:nvPr/>
            </p:nvSpPr>
            <p:spPr bwMode="auto">
              <a:xfrm>
                <a:off x="1353" y="2821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21"/>
              <p:cNvSpPr>
                <a:spLocks noChangeArrowheads="1"/>
              </p:cNvSpPr>
              <p:nvPr/>
            </p:nvSpPr>
            <p:spPr bwMode="auto">
              <a:xfrm>
                <a:off x="1401" y="2869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MaMH</a:t>
                </a:r>
                <a:endParaRPr lang="en-US" sz="1500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23"/>
              <p:cNvSpPr>
                <a:spLocks noChangeArrowheads="1"/>
              </p:cNvSpPr>
              <p:nvPr/>
            </p:nvSpPr>
            <p:spPr bwMode="auto">
              <a:xfrm>
                <a:off x="1401" y="3072"/>
                <a:ext cx="67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500" u="sng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MaMHTruoc</a:t>
                </a:r>
                <a:endParaRPr lang="en-US" sz="1500" u="sng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" name="Line 126"/>
            <p:cNvSpPr>
              <a:spLocks noChangeShapeType="1"/>
            </p:cNvSpPr>
            <p:nvPr/>
          </p:nvSpPr>
          <p:spPr bwMode="auto">
            <a:xfrm flipV="1">
              <a:off x="1920" y="2832"/>
              <a:ext cx="91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27"/>
            <p:cNvSpPr>
              <a:spLocks noChangeShapeType="1"/>
            </p:cNvSpPr>
            <p:nvPr/>
          </p:nvSpPr>
          <p:spPr bwMode="auto">
            <a:xfrm flipV="1">
              <a:off x="2016" y="2880"/>
              <a:ext cx="8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90613" y="1828800"/>
            <a:ext cx="6937375" cy="3660775"/>
            <a:chOff x="432" y="1018"/>
            <a:chExt cx="5194" cy="262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32" y="1107"/>
              <a:ext cx="1066" cy="234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SVien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78" y="1018"/>
              <a:ext cx="1065" cy="332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MHoc     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  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11" y="2356"/>
              <a:ext cx="1197" cy="23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HPhan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00" y="3409"/>
              <a:ext cx="1001" cy="23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KQua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525" y="2356"/>
              <a:ext cx="1101" cy="23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DKien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960" y="1392"/>
              <a:ext cx="1248" cy="19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408" y="1344"/>
              <a:ext cx="0" cy="9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544" y="2640"/>
              <a:ext cx="864" cy="7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792" y="1344"/>
              <a:ext cx="1152" cy="9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36" y="1200"/>
              <a:ext cx="1344" cy="1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92" y="2273"/>
              <a:ext cx="888" cy="21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300">
                  <a:latin typeface="Times New Roman" pitchFamily="18" charset="0"/>
                  <a:cs typeface="Times New Roman" pitchFamily="18" charset="0"/>
                </a:rPr>
                <a:t>SVIEN_DIEM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81" y="1676"/>
              <a:ext cx="774" cy="21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300">
                  <a:latin typeface="Times New Roman" pitchFamily="18" charset="0"/>
                  <a:cs typeface="Times New Roman" pitchFamily="18" charset="0"/>
                </a:rPr>
                <a:t>MHOC_MO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647" y="1435"/>
              <a:ext cx="824" cy="21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300">
                  <a:latin typeface="Times New Roman" pitchFamily="18" charset="0"/>
                  <a:cs typeface="Times New Roman" pitchFamily="18" charset="0"/>
                </a:rPr>
                <a:t>MHOC_SAU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54" y="2060"/>
              <a:ext cx="996" cy="21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300">
                  <a:latin typeface="Times New Roman" pitchFamily="18" charset="0"/>
                  <a:cs typeface="Times New Roman" pitchFamily="18" charset="0"/>
                </a:rPr>
                <a:t>MHOC_TRUOC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125" y="2925"/>
              <a:ext cx="990" cy="21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300">
                  <a:latin typeface="Times New Roman" pitchFamily="18" charset="0"/>
                  <a:cs typeface="Times New Roman" pitchFamily="18" charset="0"/>
                </a:rPr>
                <a:t>KQUA_HPHAN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157"/>
          <p:cNvGraphicFramePr>
            <a:graphicFrameLocks noGrp="1"/>
          </p:cNvGraphicFramePr>
          <p:nvPr/>
        </p:nvGraphicFramePr>
        <p:xfrm>
          <a:off x="4876800" y="3243263"/>
          <a:ext cx="2438400" cy="685800"/>
        </p:xfrm>
        <a:graphic>
          <a:graphicData uri="http://schemas.openxmlformats.org/drawingml/2006/table">
            <a:tbl>
              <a:tblPr/>
              <a:tblGrid>
                <a:gridCol w="788988"/>
                <a:gridCol w="744537"/>
                <a:gridCol w="904875"/>
              </a:tblGrid>
              <a:tr h="3270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SVien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TenSV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Nganh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67"/>
          <p:cNvGraphicFramePr>
            <a:graphicFrameLocks noGrp="1"/>
          </p:cNvGraphicFramePr>
          <p:nvPr/>
        </p:nvGraphicFramePr>
        <p:xfrm>
          <a:off x="2743200" y="3243263"/>
          <a:ext cx="1676400" cy="762000"/>
        </p:xfrm>
        <a:graphic>
          <a:graphicData uri="http://schemas.openxmlformats.org/drawingml/2006/table">
            <a:tbl>
              <a:tblPr/>
              <a:tblGrid>
                <a:gridCol w="685800"/>
                <a:gridCol w="990600"/>
              </a:tblGrid>
              <a:tr h="355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HPhan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TenHP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SLuong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81"/>
          <p:cNvGraphicFramePr>
            <a:graphicFrameLocks noGrp="1"/>
          </p:cNvGraphicFramePr>
          <p:nvPr/>
        </p:nvGraphicFramePr>
        <p:xfrm>
          <a:off x="2438400" y="5224463"/>
          <a:ext cx="2209800" cy="720090"/>
        </p:xfrm>
        <a:graphic>
          <a:graphicData uri="http://schemas.openxmlformats.org/drawingml/2006/table">
            <a:tbl>
              <a:tblPr/>
              <a:tblGrid>
                <a:gridCol w="762000"/>
                <a:gridCol w="573088"/>
                <a:gridCol w="874712"/>
              </a:tblGrid>
              <a:tr h="1809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MHoc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TenMH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Khoa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TinChi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80"/>
          <p:cNvSpPr>
            <a:spLocks noChangeShapeType="1"/>
          </p:cNvSpPr>
          <p:nvPr/>
        </p:nvSpPr>
        <p:spPr bwMode="auto">
          <a:xfrm>
            <a:off x="3657600" y="4005263"/>
            <a:ext cx="0" cy="1219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1"/>
          <p:cNvSpPr>
            <a:spLocks noChangeShapeType="1"/>
          </p:cNvSpPr>
          <p:nvPr/>
        </p:nvSpPr>
        <p:spPr bwMode="auto">
          <a:xfrm>
            <a:off x="4724400" y="2252663"/>
            <a:ext cx="0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795338" y="3505200"/>
            <a:ext cx="80486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Mức 2:</a:t>
            </a:r>
          </a:p>
        </p:txBody>
      </p:sp>
      <p:sp>
        <p:nvSpPr>
          <p:cNvPr id="10" name="Text Box 83"/>
          <p:cNvSpPr txBox="1">
            <a:spLocks noChangeArrowheads="1"/>
          </p:cNvSpPr>
          <p:nvPr/>
        </p:nvSpPr>
        <p:spPr bwMode="auto">
          <a:xfrm>
            <a:off x="795338" y="1752600"/>
            <a:ext cx="80486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Mức 1: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795338" y="5424488"/>
            <a:ext cx="80486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Mức 3:</a:t>
            </a:r>
          </a:p>
        </p:txBody>
      </p:sp>
      <p:graphicFrame>
        <p:nvGraphicFramePr>
          <p:cNvPr id="12" name="Group 201"/>
          <p:cNvGraphicFramePr>
            <a:graphicFrameLocks/>
          </p:cNvGraphicFramePr>
          <p:nvPr/>
        </p:nvGraphicFramePr>
        <p:xfrm>
          <a:off x="3581400" y="1490663"/>
          <a:ext cx="1981200" cy="762001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</a:tblGrid>
              <a:tr h="3635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KQua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DiemTH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DiemLT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202"/>
          <p:cNvSpPr>
            <a:spLocks noChangeShapeType="1"/>
          </p:cNvSpPr>
          <p:nvPr/>
        </p:nvSpPr>
        <p:spPr bwMode="auto">
          <a:xfrm>
            <a:off x="3733800" y="2786063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203"/>
          <p:cNvSpPr>
            <a:spLocks noChangeShapeType="1"/>
          </p:cNvSpPr>
          <p:nvPr/>
        </p:nvSpPr>
        <p:spPr bwMode="auto">
          <a:xfrm>
            <a:off x="3733800" y="2786063"/>
            <a:ext cx="0" cy="457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204"/>
          <p:cNvSpPr>
            <a:spLocks noChangeShapeType="1"/>
          </p:cNvSpPr>
          <p:nvPr/>
        </p:nvSpPr>
        <p:spPr bwMode="auto">
          <a:xfrm>
            <a:off x="6019800" y="2786063"/>
            <a:ext cx="0" cy="457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(Database Schema)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389063" y="2767012"/>
            <a:ext cx="5468938" cy="3938588"/>
            <a:chOff x="816" y="1335"/>
            <a:chExt cx="3445" cy="2481"/>
          </a:xfrm>
        </p:grpSpPr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864" y="1680"/>
              <a:ext cx="2400" cy="240"/>
              <a:chOff x="528" y="1680"/>
              <a:chExt cx="2400" cy="240"/>
            </a:xfrm>
          </p:grpSpPr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1872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dirty="0" err="1"/>
                  <a:t>SVien</a:t>
                </a:r>
                <a:endParaRPr lang="en-US" dirty="0"/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Ten</a:t>
                </a:r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/>
                  <a:t>MaSV</a:t>
                </a:r>
              </a:p>
            </p:txBody>
          </p:sp>
          <p:sp>
            <p:nvSpPr>
              <p:cNvPr id="51" name="Rectangle 1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Nam</a:t>
                </a:r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Khoa</a:t>
                </a:r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2448" y="168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864" y="2112"/>
              <a:ext cx="2640" cy="240"/>
              <a:chOff x="528" y="2112"/>
              <a:chExt cx="2640" cy="240"/>
            </a:xfrm>
          </p:grpSpPr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112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57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TenMH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/>
                  <a:t>MaMH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TinChi</a:t>
                </a:r>
              </a:p>
            </p:txBody>
          </p:sp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Khoa</a:t>
                </a:r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2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24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528" y="2121"/>
                <a:ext cx="471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Mhoc</a:t>
                </a:r>
              </a:p>
            </p:txBody>
          </p: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816" y="2544"/>
              <a:ext cx="2112" cy="240"/>
              <a:chOff x="480" y="2544"/>
              <a:chExt cx="2112" cy="240"/>
            </a:xfrm>
          </p:grpSpPr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1536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57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/>
                  <a:t>MaMH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632" y="2545"/>
                <a:ext cx="960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 dirty="0" err="1"/>
                  <a:t>MaMH_Truoc</a:t>
                </a:r>
                <a:endParaRPr lang="en-US" u="sng" dirty="0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80" y="2553"/>
                <a:ext cx="519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dirty="0" err="1"/>
                  <a:t>DKien</a:t>
                </a:r>
                <a:endParaRPr lang="en-US" dirty="0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816" y="2976"/>
              <a:ext cx="3120" cy="240"/>
              <a:chOff x="480" y="2976"/>
              <a:chExt cx="3120" cy="240"/>
            </a:xfrm>
          </p:grpSpPr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2544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Rectangle 36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57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/>
                  <a:t>MaKH</a:t>
                </a:r>
              </a:p>
            </p:txBody>
          </p:sp>
          <p:sp>
            <p:nvSpPr>
              <p:cNvPr id="24" name="Rectangle 37"/>
              <p:cNvSpPr>
                <a:spLocks noChangeArrowheads="1"/>
              </p:cNvSpPr>
              <p:nvPr/>
            </p:nvSpPr>
            <p:spPr bwMode="auto">
              <a:xfrm>
                <a:off x="1632" y="2976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MaMH</a:t>
                </a: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480" y="2985"/>
                <a:ext cx="519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KHoc</a:t>
                </a:r>
              </a:p>
            </p:txBody>
          </p:sp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41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HocKy</a:t>
                </a:r>
              </a:p>
            </p:txBody>
          </p:sp>
          <p:sp>
            <p:nvSpPr>
              <p:cNvPr id="29" name="Line 4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480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dirty="0"/>
                  <a:t>Nam</a:t>
                </a:r>
              </a:p>
            </p:txBody>
          </p:sp>
          <p:sp>
            <p:nvSpPr>
              <p:cNvPr id="31" name="Line 44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45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432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GV</a:t>
                </a:r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816" y="3408"/>
              <a:ext cx="2208" cy="240"/>
              <a:chOff x="480" y="3408"/>
              <a:chExt cx="2208" cy="240"/>
            </a:xfrm>
          </p:grpSpPr>
          <p:sp>
            <p:nvSpPr>
              <p:cNvPr id="15" name="Rectangle 4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1632" cy="24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Rectangle 47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57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/>
                  <a:t>MaKH</a:t>
                </a:r>
              </a:p>
            </p:txBody>
          </p:sp>
          <p:sp>
            <p:nvSpPr>
              <p:cNvPr id="17" name="Rectangle 48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u="sng"/>
                  <a:t>MaSV</a:t>
                </a:r>
              </a:p>
            </p:txBody>
          </p:sp>
          <p:sp>
            <p:nvSpPr>
              <p:cNvPr id="18" name="Line 49"/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Rectangle 50"/>
              <p:cNvSpPr>
                <a:spLocks noChangeArrowheads="1"/>
              </p:cNvSpPr>
              <p:nvPr/>
            </p:nvSpPr>
            <p:spPr bwMode="auto">
              <a:xfrm>
                <a:off x="480" y="3417"/>
                <a:ext cx="519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KQua</a:t>
                </a:r>
              </a:p>
            </p:txBody>
          </p: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52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/>
                  <a:t>Diem</a:t>
                </a:r>
              </a:p>
            </p:txBody>
          </p:sp>
        </p:grp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 flipV="1">
              <a:off x="1680" y="2352"/>
              <a:ext cx="43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flipH="1" flipV="1">
              <a:off x="2256" y="23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 flipV="1">
              <a:off x="168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Freeform 68"/>
            <p:cNvSpPr>
              <a:spLocks/>
            </p:cNvSpPr>
            <p:nvPr/>
          </p:nvSpPr>
          <p:spPr bwMode="auto">
            <a:xfrm>
              <a:off x="2304" y="2352"/>
              <a:ext cx="925" cy="624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464" y="552"/>
                </a:cxn>
                <a:cxn ang="0">
                  <a:pos x="864" y="432"/>
                </a:cxn>
                <a:cxn ang="0">
                  <a:pos x="824" y="136"/>
                </a:cxn>
                <a:cxn ang="0">
                  <a:pos x="256" y="80"/>
                </a:cxn>
                <a:cxn ang="0">
                  <a:pos x="96" y="0"/>
                </a:cxn>
              </a:cxnLst>
              <a:rect l="0" t="0" r="r" b="b"/>
              <a:pathLst>
                <a:path w="925" h="624">
                  <a:moveTo>
                    <a:pt x="0" y="624"/>
                  </a:moveTo>
                  <a:cubicBezTo>
                    <a:pt x="77" y="612"/>
                    <a:pt x="320" y="584"/>
                    <a:pt x="464" y="552"/>
                  </a:cubicBezTo>
                  <a:cubicBezTo>
                    <a:pt x="608" y="520"/>
                    <a:pt x="804" y="501"/>
                    <a:pt x="864" y="432"/>
                  </a:cubicBezTo>
                  <a:cubicBezTo>
                    <a:pt x="924" y="363"/>
                    <a:pt x="925" y="195"/>
                    <a:pt x="824" y="136"/>
                  </a:cubicBezTo>
                  <a:cubicBezTo>
                    <a:pt x="723" y="77"/>
                    <a:pt x="377" y="103"/>
                    <a:pt x="256" y="80"/>
                  </a:cubicBezTo>
                  <a:cubicBezTo>
                    <a:pt x="135" y="57"/>
                    <a:pt x="129" y="17"/>
                    <a:pt x="9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2064" y="1335"/>
              <a:ext cx="2197" cy="2481"/>
            </a:xfrm>
            <a:custGeom>
              <a:avLst/>
              <a:gdLst/>
              <a:ahLst/>
              <a:cxnLst>
                <a:cxn ang="0">
                  <a:pos x="152" y="2321"/>
                </a:cxn>
                <a:cxn ang="0">
                  <a:pos x="1872" y="2353"/>
                </a:cxn>
                <a:cxn ang="0">
                  <a:pos x="2104" y="1553"/>
                </a:cxn>
                <a:cxn ang="0">
                  <a:pos x="1632" y="201"/>
                </a:cxn>
                <a:cxn ang="0">
                  <a:pos x="0" y="345"/>
                </a:cxn>
              </a:cxnLst>
              <a:rect l="0" t="0" r="r" b="b"/>
              <a:pathLst>
                <a:path w="2197" h="2481">
                  <a:moveTo>
                    <a:pt x="152" y="2321"/>
                  </a:moveTo>
                  <a:cubicBezTo>
                    <a:pt x="437" y="2326"/>
                    <a:pt x="1547" y="2481"/>
                    <a:pt x="1872" y="2353"/>
                  </a:cubicBezTo>
                  <a:cubicBezTo>
                    <a:pt x="2197" y="2225"/>
                    <a:pt x="2144" y="1912"/>
                    <a:pt x="2104" y="1553"/>
                  </a:cubicBezTo>
                  <a:cubicBezTo>
                    <a:pt x="2064" y="1194"/>
                    <a:pt x="1983" y="402"/>
                    <a:pt x="1632" y="201"/>
                  </a:cubicBezTo>
                  <a:cubicBezTo>
                    <a:pt x="1281" y="0"/>
                    <a:pt x="636" y="173"/>
                    <a:pt x="0" y="34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44"/>
          <p:cNvGraphicFramePr>
            <a:graphicFrameLocks noGrp="1"/>
          </p:cNvGraphicFramePr>
          <p:nvPr/>
        </p:nvGraphicFramePr>
        <p:xfrm>
          <a:off x="1752600" y="3810000"/>
          <a:ext cx="5867400" cy="1850390"/>
        </p:xfrm>
        <a:graphic>
          <a:graphicData uri="http://schemas.openxmlformats.org/drawingml/2006/table">
            <a:tbl>
              <a:tblPr/>
              <a:tblGrid>
                <a:gridCol w="822325"/>
                <a:gridCol w="1758950"/>
                <a:gridCol w="1016000"/>
                <a:gridCol w="1277938"/>
                <a:gridCol w="992187"/>
              </a:tblGrid>
              <a:tr h="3873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 đặc tính của CSDL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 năng của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vi-V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CSDL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(Database)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(DDL – Data Definition Language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(DML – Data Manipulation Language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(SDL – Storage Definition Language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(VDL – View Definition Language)</a:t>
            </a:r>
          </a:p>
          <a:p>
            <a:pPr lvl="1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(Database Management System - DBMS)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953001" y="4648200"/>
          <a:ext cx="3962400" cy="962025"/>
        </p:xfrm>
        <a:graphic>
          <a:graphicData uri="http://schemas.openxmlformats.org/drawingml/2006/table">
            <a:tbl>
              <a:tblPr/>
              <a:tblGrid>
                <a:gridCol w="720815"/>
                <a:gridCol w="1045807"/>
                <a:gridCol w="749981"/>
                <a:gridCol w="599985"/>
                <a:gridCol w="845812"/>
              </a:tblGrid>
              <a:tr h="161925">
                <a:tc gridSpan="5"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LOP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MALOP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TENLOP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TRGLOP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SISO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MAGVCN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Lop 1 </a:t>
                      </a:r>
                      <a:r>
                        <a:rPr lang="en-US" sz="1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khoa</a:t>
                      </a: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K1102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Lop 2 khoa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K1201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Lop 3 </a:t>
                      </a:r>
                      <a:r>
                        <a:rPr lang="en-US" sz="1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khoa</a:t>
                      </a: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K1301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657725"/>
          <a:ext cx="4419600" cy="1346835"/>
        </p:xfrm>
        <a:graphic>
          <a:graphicData uri="http://schemas.openxmlformats.org/drawingml/2006/table">
            <a:tbl>
              <a:tblPr/>
              <a:tblGrid>
                <a:gridCol w="861070"/>
                <a:gridCol w="1676777"/>
                <a:gridCol w="936676"/>
                <a:gridCol w="945077"/>
              </a:tblGrid>
              <a:tr h="161925">
                <a:tc gridSpan="4"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KHOA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MAKHOA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TENKHOA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NGTLAP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TRGKHOA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KHMT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Khoa hoc may tinh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7/6/2005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HTTT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He thong thong 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7/6/2005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CNPM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Cong nghe phan mem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7/6/2005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MTT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Mang va truyen thong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20/10/2005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GV03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KTMT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Ky</a:t>
                      </a: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thuat</a:t>
                      </a: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may </a:t>
                      </a:r>
                      <a:r>
                        <a:rPr lang="en-US" sz="1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tinh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20/12/2005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2" y="1724025"/>
          <a:ext cx="8229600" cy="2116455"/>
        </p:xfrm>
        <a:graphic>
          <a:graphicData uri="http://schemas.openxmlformats.org/drawingml/2006/table">
            <a:tbl>
              <a:tblPr/>
              <a:tblGrid>
                <a:gridCol w="945833"/>
                <a:gridCol w="1706379"/>
                <a:gridCol w="945833"/>
                <a:gridCol w="1274745"/>
                <a:gridCol w="1141147"/>
                <a:gridCol w="1457674"/>
                <a:gridCol w="757989"/>
              </a:tblGrid>
              <a:tr h="161925">
                <a:tc gridSpan="7"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HOCVIEN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MAHV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HO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TEN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NGSINH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GIOITINH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NOISINH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MALOP</a:t>
                      </a:r>
                      <a:endParaRPr lang="en-US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K1101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Nguyen Van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27/1/1986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>
                        <a:latin typeface="Times New Roman" pitchFamily="18" charset="0"/>
                        <a:ea typeface="Arial Unicode MS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Tran Ngoc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14/3/1986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 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18/4/1986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>
                        <a:latin typeface="Times New Roman" pitchFamily="18" charset="0"/>
                        <a:ea typeface="Arial Unicode MS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K1201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Nguyen Van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11/2/1986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>
                        <a:latin typeface="Times New Roman" pitchFamily="18" charset="0"/>
                        <a:ea typeface="Arial Unicode MS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Nguyen Thi Kim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Duyen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18/1/1986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Tran Thi Kim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Duyen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17/9/1986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K1301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Nguyen Thi Kim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9/6/1986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Truong Thi My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Hien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18/3/1986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 Duc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Hien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21/3/1986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dirty="0">
                        <a:latin typeface="Times New Roman" pitchFamily="18" charset="0"/>
                        <a:ea typeface="Arial Unicode MS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Ninh</a:t>
                      </a:r>
                      <a:endParaRPr lang="en-US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số đặc tính của CSDL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sử dụng 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HQT CSDL 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tính năng của HQT CSDL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(File)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8" y="2438400"/>
            <a:ext cx="80105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2556</Words>
  <Application>Microsoft Office PowerPoint</Application>
  <PresentationFormat>On-screen Show (4:3)</PresentationFormat>
  <Paragraphs>554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Tổng quan về CSDL </vt:lpstr>
      <vt:lpstr>Tổng quan về CSDL </vt:lpstr>
      <vt:lpstr>Giới thiệu</vt:lpstr>
      <vt:lpstr>Giới thiệu</vt:lpstr>
      <vt:lpstr>Giới thiệu</vt:lpstr>
      <vt:lpstr>Một ví dụ về CSDL</vt:lpstr>
      <vt:lpstr>Tổng quan về CSDL </vt:lpstr>
      <vt:lpstr>Quá trình phát triển</vt:lpstr>
      <vt:lpstr>Quá trình phát triển</vt:lpstr>
      <vt:lpstr>Quá trình phát triển</vt:lpstr>
      <vt:lpstr>Tổng quan về CSDL </vt:lpstr>
      <vt:lpstr>Tính tự mô tả</vt:lpstr>
      <vt:lpstr>Sự tách biệt giữa dữ liệu và chương trình</vt:lpstr>
      <vt:lpstr>Slide 14</vt:lpstr>
      <vt:lpstr>Tính trừu tượng dữ liệu</vt:lpstr>
      <vt:lpstr>Tính nhất quán</vt:lpstr>
      <vt:lpstr>Hỗ trợ nhiều khung nhìn (view) của dữ liệu</vt:lpstr>
      <vt:lpstr>Người sử dụng CSDL </vt:lpstr>
      <vt:lpstr>Người quản trị CSDL</vt:lpstr>
      <vt:lpstr>Người thiết kế</vt:lpstr>
      <vt:lpstr>Người dùng cuối</vt:lpstr>
      <vt:lpstr>Tổng quan về CSDL </vt:lpstr>
      <vt:lpstr>Kiến trúc của hệ quản trị CSDL</vt:lpstr>
      <vt:lpstr>Kiến trúc của hệ quản trị CSDL</vt:lpstr>
      <vt:lpstr>Kiến trúc của hệ quản trị CSDL</vt:lpstr>
      <vt:lpstr>Tổng quan về CSDL </vt:lpstr>
      <vt:lpstr>Các tính năng của hệ quản trị CSDL</vt:lpstr>
      <vt:lpstr>Các tính năng của hệ quản trị CSDL</vt:lpstr>
      <vt:lpstr>Tổng quan về CSDL </vt:lpstr>
      <vt:lpstr>Mô hình dữ liệu</vt:lpstr>
      <vt:lpstr>Mô hình dữ liệu – Phân loại</vt:lpstr>
      <vt:lpstr>Ví dụ mô hình ER</vt:lpstr>
      <vt:lpstr>Ví dụ mô hình đối tượng</vt:lpstr>
      <vt:lpstr>Ví dụ mô hình quan hệ</vt:lpstr>
      <vt:lpstr>Ví dụ mô hình mạng</vt:lpstr>
      <vt:lpstr>Ví dụ mô hình phân cấp</vt:lpstr>
      <vt:lpstr>Lược đồ </vt:lpstr>
      <vt:lpstr>Thể hiện</vt:lpstr>
      <vt:lpstr>Tổng quan về CSDL </vt:lpstr>
      <vt:lpstr>Ngôn ngữ CSDL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CSDL </dc:title>
  <dc:creator>WIN7</dc:creator>
  <cp:lastModifiedBy>WIN7</cp:lastModifiedBy>
  <cp:revision>271</cp:revision>
  <dcterms:created xsi:type="dcterms:W3CDTF">2013-08-23T07:28:11Z</dcterms:created>
  <dcterms:modified xsi:type="dcterms:W3CDTF">2013-08-26T15:14:15Z</dcterms:modified>
</cp:coreProperties>
</file>