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97" r:id="rId17"/>
    <p:sldId id="273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8" r:id="rId32"/>
    <p:sldId id="299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51C6-45AB-470E-837C-E8B6FAD699F0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C587-1C24-4A46-B7FA-F535CA28A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(entity type)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NHÂN VIÊN, DỰ ÁN</a:t>
            </a: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NHÂN VIÊN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SINH VIÊN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CMND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gạch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19400" y="5791200"/>
            <a:ext cx="2057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oval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oval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biễu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676400" y="1676400"/>
            <a:ext cx="5334000" cy="1981200"/>
            <a:chOff x="1828800" y="1981200"/>
            <a:chExt cx="5334000" cy="1981200"/>
          </a:xfrm>
        </p:grpSpPr>
        <p:sp>
          <p:nvSpPr>
            <p:cNvPr id="5" name="Rectangle 4"/>
            <p:cNvSpPr/>
            <p:nvPr/>
          </p:nvSpPr>
          <p:spPr>
            <a:xfrm>
              <a:off x="3429000" y="3505200"/>
              <a:ext cx="1752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SINH VIÊN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2743200"/>
              <a:ext cx="9144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Mã</a:t>
              </a:r>
              <a:r>
                <a:rPr lang="en-US" sz="120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u="sng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endPara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6" idx="4"/>
              <a:endCxn id="5" idx="1"/>
            </p:cNvCxnSpPr>
            <p:nvPr/>
          </p:nvCxnSpPr>
          <p:spPr>
            <a:xfrm rot="16200000" flipH="1">
              <a:off x="2514600" y="281940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276600" y="2667000"/>
              <a:ext cx="9144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Họ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tên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5" idx="0"/>
            </p:cNvCxnSpPr>
            <p:nvPr/>
          </p:nvCxnSpPr>
          <p:spPr>
            <a:xfrm rot="16200000" flipH="1">
              <a:off x="3752850" y="2952750"/>
              <a:ext cx="5334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743200" y="2057400"/>
              <a:ext cx="685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Họ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1981200"/>
              <a:ext cx="9144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Tên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lót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057400"/>
              <a:ext cx="8382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Tên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>
              <a:stCxn id="14" idx="4"/>
              <a:endCxn id="10" idx="0"/>
            </p:cNvCxnSpPr>
            <p:nvPr/>
          </p:nvCxnSpPr>
          <p:spPr>
            <a:xfrm rot="16200000" flipH="1">
              <a:off x="3257550" y="2190750"/>
              <a:ext cx="304800" cy="647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4"/>
              <a:endCxn id="10" idx="0"/>
            </p:cNvCxnSpPr>
            <p:nvPr/>
          </p:nvCxnSpPr>
          <p:spPr>
            <a:xfrm rot="5400000">
              <a:off x="3733800" y="2362200"/>
              <a:ext cx="304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4"/>
              <a:endCxn id="10" idx="0"/>
            </p:cNvCxnSpPr>
            <p:nvPr/>
          </p:nvCxnSpPr>
          <p:spPr>
            <a:xfrm rot="5400000">
              <a:off x="4324350" y="1847850"/>
              <a:ext cx="228600" cy="140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724400" y="2590800"/>
              <a:ext cx="10668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Địa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chỉ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4"/>
              <a:endCxn id="5" idx="0"/>
            </p:cNvCxnSpPr>
            <p:nvPr/>
          </p:nvCxnSpPr>
          <p:spPr>
            <a:xfrm rot="5400000">
              <a:off x="4514850" y="2762250"/>
              <a:ext cx="533400" cy="952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943600" y="2667000"/>
              <a:ext cx="12192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Connector 33"/>
            <p:cNvCxnSpPr>
              <a:stCxn id="5" idx="3"/>
              <a:endCxn id="32" idx="4"/>
            </p:cNvCxnSpPr>
            <p:nvPr/>
          </p:nvCxnSpPr>
          <p:spPr>
            <a:xfrm flipV="1">
              <a:off x="5181600" y="3048000"/>
              <a:ext cx="1371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990600" y="4419600"/>
          <a:ext cx="7010400" cy="1828800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182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SINH 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VIÊN 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(HV01, (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Nguyễn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Văn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, A), 123/45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Tô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Hiến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Thành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P14 Q10 HCM,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20/12/2000, {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trung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cấp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cao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đẳng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})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SINH VIÊN 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(HV02, (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Nguyễn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Văn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, B), 43/2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Kiệt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P11 Q10 HCM,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2/07/1999, 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 {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cao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đẳng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}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SINH VIÊN 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(HV03, (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Nguyễn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Văn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, C), 43Trường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Chinh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P3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QTân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dirty="0" err="1">
                          <a:latin typeface="Times New Roman"/>
                          <a:ea typeface="Times New Roman"/>
                        </a:rPr>
                        <a:t>Phú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 HCM,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15/09/1999, {</a:t>
                      </a:r>
                      <a:r>
                        <a:rPr lang="en-US" sz="1300" dirty="0" err="1" smtClean="0">
                          <a:latin typeface="Times New Roman"/>
                          <a:ea typeface="Times New Roman"/>
                        </a:rPr>
                        <a:t>thạc</a:t>
                      </a:r>
                      <a:r>
                        <a:rPr lang="en-US" sz="13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300" baseline="0" dirty="0" err="1" smtClean="0">
                          <a:latin typeface="Times New Roman"/>
                          <a:ea typeface="Times New Roman"/>
                        </a:rPr>
                        <a:t>sĩ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})</a:t>
                      </a:r>
                      <a:endParaRPr lang="en-US" sz="13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228600" y="1219200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00" y="3810000"/>
            <a:ext cx="5248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72200" y="2895600"/>
            <a:ext cx="1219200" cy="381000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Connector 45"/>
          <p:cNvCxnSpPr>
            <a:stCxn id="5" idx="3"/>
            <a:endCxn id="48" idx="3"/>
          </p:cNvCxnSpPr>
          <p:nvPr/>
        </p:nvCxnSpPr>
        <p:spPr>
          <a:xfrm flipV="1">
            <a:off x="5029200" y="3274685"/>
            <a:ext cx="1267666" cy="15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096000" y="2819400"/>
            <a:ext cx="1371600" cy="533400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Thiết kế ban đầu của các loại thực thể cho CÔNG 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PHÒNG BAN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ĐỀ ÁN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NHÂN VIÊN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NHÂN THÂN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4800" y="1143000"/>
            <a:ext cx="4724400" cy="1219200"/>
            <a:chOff x="1219200" y="1600200"/>
            <a:chExt cx="4724400" cy="1219200"/>
          </a:xfrm>
        </p:grpSpPr>
        <p:sp>
          <p:nvSpPr>
            <p:cNvPr id="5" name="Rectangle 4"/>
            <p:cNvSpPr/>
            <p:nvPr/>
          </p:nvSpPr>
          <p:spPr>
            <a:xfrm>
              <a:off x="2438400" y="2362200"/>
              <a:ext cx="1600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PHÒNG BAN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219200" y="21336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Mã</a:t>
              </a:r>
              <a:r>
                <a:rPr lang="en-US" sz="140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u="sng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endParaRPr lang="en-US" sz="1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6" idx="4"/>
              <a:endCxn id="5" idx="1"/>
            </p:cNvCxnSpPr>
            <p:nvPr/>
          </p:nvCxnSpPr>
          <p:spPr>
            <a:xfrm rot="16200000" flipH="1">
              <a:off x="1981200" y="2133600"/>
              <a:ext cx="152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16764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Tên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4"/>
              <a:endCxn id="5" idx="0"/>
            </p:cNvCxnSpPr>
            <p:nvPr/>
          </p:nvCxnSpPr>
          <p:spPr>
            <a:xfrm rot="16200000" flipH="1">
              <a:off x="2533650" y="1657350"/>
              <a:ext cx="381000" cy="1028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895600" y="16002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>
              <a:stCxn id="12" idx="4"/>
              <a:endCxn id="5" idx="0"/>
            </p:cNvCxnSpPr>
            <p:nvPr/>
          </p:nvCxnSpPr>
          <p:spPr>
            <a:xfrm rot="5400000">
              <a:off x="3219450" y="2076450"/>
              <a:ext cx="304800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343400" y="1676400"/>
              <a:ext cx="1219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bắt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đầu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Connector 18"/>
            <p:cNvCxnSpPr>
              <a:stCxn id="18" idx="4"/>
              <a:endCxn id="5" idx="0"/>
            </p:cNvCxnSpPr>
            <p:nvPr/>
          </p:nvCxnSpPr>
          <p:spPr>
            <a:xfrm rot="5400000">
              <a:off x="3943350" y="1352550"/>
              <a:ext cx="304800" cy="1714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24400" y="21336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Địa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>
              <a:stCxn id="23" idx="4"/>
              <a:endCxn id="5" idx="3"/>
            </p:cNvCxnSpPr>
            <p:nvPr/>
          </p:nvCxnSpPr>
          <p:spPr>
            <a:xfrm rot="5400000">
              <a:off x="4686300" y="1943100"/>
              <a:ext cx="1588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/>
          <p:cNvSpPr/>
          <p:nvPr/>
        </p:nvSpPr>
        <p:spPr>
          <a:xfrm>
            <a:off x="3886200" y="1752600"/>
            <a:ext cx="10668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0" y="3048000"/>
            <a:ext cx="5638800" cy="3505200"/>
            <a:chOff x="0" y="2895600"/>
            <a:chExt cx="5638800" cy="3505200"/>
          </a:xfrm>
        </p:grpSpPr>
        <p:grpSp>
          <p:nvGrpSpPr>
            <p:cNvPr id="48" name="Group 47"/>
            <p:cNvGrpSpPr/>
            <p:nvPr/>
          </p:nvGrpSpPr>
          <p:grpSpPr>
            <a:xfrm>
              <a:off x="0" y="3352800"/>
              <a:ext cx="3581400" cy="2286000"/>
              <a:chOff x="762000" y="533400"/>
              <a:chExt cx="3581400" cy="2286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438400" y="2362200"/>
                <a:ext cx="1600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NHÂN VIÊN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219200" y="2133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Mã</a:t>
                </a:r>
                <a:r>
                  <a:rPr lang="en-US" sz="14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14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>
                <a:stCxn id="50" idx="4"/>
                <a:endCxn id="49" idx="1"/>
              </p:cNvCxnSpPr>
              <p:nvPr/>
            </p:nvCxnSpPr>
            <p:spPr>
              <a:xfrm rot="16200000" flipH="1">
                <a:off x="1981200" y="2133600"/>
                <a:ext cx="152400" cy="76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762000" y="1219200"/>
                <a:ext cx="10668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HọTên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Straight Connector 52"/>
              <p:cNvCxnSpPr>
                <a:stCxn id="52" idx="4"/>
                <a:endCxn id="49" idx="0"/>
              </p:cNvCxnSpPr>
              <p:nvPr/>
            </p:nvCxnSpPr>
            <p:spPr>
              <a:xfrm rot="16200000" flipH="1">
                <a:off x="1885950" y="1009650"/>
                <a:ext cx="762000" cy="1943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1219200" y="609600"/>
                <a:ext cx="1066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chỉ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5" name="Straight Connector 54"/>
              <p:cNvCxnSpPr>
                <a:stCxn id="54" idx="4"/>
                <a:endCxn id="49" idx="0"/>
              </p:cNvCxnSpPr>
              <p:nvPr/>
            </p:nvCxnSpPr>
            <p:spPr>
              <a:xfrm rot="16200000" flipH="1">
                <a:off x="1847850" y="971550"/>
                <a:ext cx="1295400" cy="1485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2438400" y="533400"/>
                <a:ext cx="9144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lương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Straight Connector 56"/>
              <p:cNvCxnSpPr>
                <a:stCxn id="56" idx="4"/>
                <a:endCxn id="49" idx="0"/>
              </p:cNvCxnSpPr>
              <p:nvPr/>
            </p:nvCxnSpPr>
            <p:spPr>
              <a:xfrm rot="16200000" flipH="1">
                <a:off x="2343150" y="1466850"/>
                <a:ext cx="1447800" cy="342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124200" y="914400"/>
                <a:ext cx="1219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Giới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" name="Straight Connector 58"/>
              <p:cNvCxnSpPr>
                <a:stCxn id="58" idx="4"/>
                <a:endCxn id="49" idx="0"/>
              </p:cNvCxnSpPr>
              <p:nvPr/>
            </p:nvCxnSpPr>
            <p:spPr>
              <a:xfrm rot="5400000">
                <a:off x="2990850" y="1619250"/>
                <a:ext cx="990600" cy="495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3352800" y="4191000"/>
              <a:ext cx="1295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Connector 64"/>
            <p:cNvCxnSpPr>
              <a:stCxn id="64" idx="4"/>
              <a:endCxn id="49" idx="3"/>
            </p:cNvCxnSpPr>
            <p:nvPr/>
          </p:nvCxnSpPr>
          <p:spPr>
            <a:xfrm rot="5400000">
              <a:off x="3257550" y="4667250"/>
              <a:ext cx="7620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114800" y="2895600"/>
              <a:ext cx="9906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án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Straight Connector 69"/>
            <p:cNvCxnSpPr>
              <a:stCxn id="69" idx="4"/>
              <a:endCxn id="64" idx="0"/>
            </p:cNvCxnSpPr>
            <p:nvPr/>
          </p:nvCxnSpPr>
          <p:spPr>
            <a:xfrm rot="5400000">
              <a:off x="3886200" y="3467100"/>
              <a:ext cx="8382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648200" y="3429000"/>
              <a:ext cx="9906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giờ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Straight Connector 73"/>
            <p:cNvCxnSpPr>
              <a:stCxn id="73" idx="4"/>
              <a:endCxn id="64" idx="0"/>
            </p:cNvCxnSpPr>
            <p:nvPr/>
          </p:nvCxnSpPr>
          <p:spPr>
            <a:xfrm rot="5400000">
              <a:off x="4419600" y="3467100"/>
              <a:ext cx="304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3962400" y="4800600"/>
              <a:ext cx="1295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2"/>
              <a:endCxn id="49" idx="3"/>
            </p:cNvCxnSpPr>
            <p:nvPr/>
          </p:nvCxnSpPr>
          <p:spPr>
            <a:xfrm rot="10800000" flipV="1">
              <a:off x="3276600" y="5029200"/>
              <a:ext cx="6858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0" y="5410200"/>
              <a:ext cx="1295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Connector 94"/>
            <p:cNvCxnSpPr>
              <a:stCxn id="49" idx="1"/>
              <a:endCxn id="94" idx="6"/>
            </p:cNvCxnSpPr>
            <p:nvPr/>
          </p:nvCxnSpPr>
          <p:spPr>
            <a:xfrm rot="10800000" flipV="1">
              <a:off x="1295400" y="5410200"/>
              <a:ext cx="3810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52400" y="5943600"/>
              <a:ext cx="13716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Phòng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ban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Straight Connector 99"/>
            <p:cNvCxnSpPr>
              <a:stCxn id="49" idx="1"/>
              <a:endCxn id="97" idx="7"/>
            </p:cNvCxnSpPr>
            <p:nvPr/>
          </p:nvCxnSpPr>
          <p:spPr>
            <a:xfrm rot="10800000" flipV="1">
              <a:off x="1323134" y="5410199"/>
              <a:ext cx="353266" cy="600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562600" y="685800"/>
            <a:ext cx="3581400" cy="1752600"/>
            <a:chOff x="5562600" y="1143000"/>
            <a:chExt cx="3581400" cy="1752600"/>
          </a:xfrm>
        </p:grpSpPr>
        <p:grpSp>
          <p:nvGrpSpPr>
            <p:cNvPr id="31" name="Group 30"/>
            <p:cNvGrpSpPr/>
            <p:nvPr/>
          </p:nvGrpSpPr>
          <p:grpSpPr>
            <a:xfrm>
              <a:off x="5562600" y="1143000"/>
              <a:ext cx="2819400" cy="1752600"/>
              <a:chOff x="1219200" y="1066800"/>
              <a:chExt cx="2819400" cy="1752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438400" y="2362200"/>
                <a:ext cx="1600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ĐỀ ÁN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19200" y="2133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Mã</a:t>
                </a:r>
                <a:r>
                  <a:rPr lang="en-US" sz="14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14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Straight Connector 33"/>
              <p:cNvCxnSpPr>
                <a:stCxn id="33" idx="4"/>
                <a:endCxn id="32" idx="1"/>
              </p:cNvCxnSpPr>
              <p:nvPr/>
            </p:nvCxnSpPr>
            <p:spPr>
              <a:xfrm rot="16200000" flipH="1">
                <a:off x="1981200" y="2133600"/>
                <a:ext cx="152400" cy="76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24000" y="1600200"/>
                <a:ext cx="1143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Tên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DA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" name="Straight Connector 35"/>
              <p:cNvCxnSpPr>
                <a:stCxn id="35" idx="4"/>
                <a:endCxn id="32" idx="0"/>
              </p:cNvCxnSpPr>
              <p:nvPr/>
            </p:nvCxnSpPr>
            <p:spPr>
              <a:xfrm rot="16200000" flipH="1">
                <a:off x="2476500" y="1600200"/>
                <a:ext cx="381000" cy="1143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2286000" y="1066800"/>
                <a:ext cx="13716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Phòng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quản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" name="Straight Connector 37"/>
              <p:cNvCxnSpPr>
                <a:stCxn id="37" idx="4"/>
                <a:endCxn id="32" idx="0"/>
              </p:cNvCxnSpPr>
              <p:nvPr/>
            </p:nvCxnSpPr>
            <p:spPr>
              <a:xfrm rot="16200000" flipH="1">
                <a:off x="2686050" y="1809750"/>
                <a:ext cx="838200" cy="266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/>
            <p:cNvSpPr/>
            <p:nvPr/>
          </p:nvSpPr>
          <p:spPr>
            <a:xfrm>
              <a:off x="7924800" y="14478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Địa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Straight Connector 103"/>
            <p:cNvCxnSpPr>
              <a:stCxn id="103" idx="4"/>
              <a:endCxn id="32" idx="0"/>
            </p:cNvCxnSpPr>
            <p:nvPr/>
          </p:nvCxnSpPr>
          <p:spPr>
            <a:xfrm rot="5400000">
              <a:off x="7791450" y="1695450"/>
              <a:ext cx="533400" cy="952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10200" y="3505200"/>
            <a:ext cx="3733800" cy="2286000"/>
            <a:chOff x="1143000" y="533400"/>
            <a:chExt cx="3733800" cy="2286000"/>
          </a:xfrm>
        </p:grpSpPr>
        <p:sp>
          <p:nvSpPr>
            <p:cNvPr id="108" name="Rectangle 107"/>
            <p:cNvSpPr/>
            <p:nvPr/>
          </p:nvSpPr>
          <p:spPr>
            <a:xfrm>
              <a:off x="2438400" y="2362200"/>
              <a:ext cx="1600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NHÂN THÂN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1143000" y="2133600"/>
              <a:ext cx="1219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hệ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>
              <a:stCxn id="109" idx="4"/>
              <a:endCxn id="108" idx="1"/>
            </p:cNvCxnSpPr>
            <p:nvPr/>
          </p:nvCxnSpPr>
          <p:spPr>
            <a:xfrm rot="16200000" flipH="1">
              <a:off x="2057400" y="2209800"/>
              <a:ext cx="762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752600" y="16764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Tên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2" name="Straight Connector 111"/>
            <p:cNvCxnSpPr>
              <a:stCxn id="111" idx="4"/>
              <a:endCxn id="108" idx="0"/>
            </p:cNvCxnSpPr>
            <p:nvPr/>
          </p:nvCxnSpPr>
          <p:spPr>
            <a:xfrm rot="16200000" flipH="1">
              <a:off x="2533650" y="1657350"/>
              <a:ext cx="381000" cy="1028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1752600" y="6858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Connector 113"/>
            <p:cNvCxnSpPr>
              <a:stCxn id="113" idx="4"/>
              <a:endCxn id="108" idx="0"/>
            </p:cNvCxnSpPr>
            <p:nvPr/>
          </p:nvCxnSpPr>
          <p:spPr>
            <a:xfrm rot="16200000" flipH="1">
              <a:off x="2190750" y="1314450"/>
              <a:ext cx="121920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048000" y="533400"/>
              <a:ext cx="1219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Straight Connector 115"/>
            <p:cNvCxnSpPr>
              <a:stCxn id="115" idx="4"/>
              <a:endCxn id="108" idx="0"/>
            </p:cNvCxnSpPr>
            <p:nvPr/>
          </p:nvCxnSpPr>
          <p:spPr>
            <a:xfrm rot="5400000">
              <a:off x="2724150" y="1428750"/>
              <a:ext cx="14478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3657600" y="12954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Straight Connector 117"/>
            <p:cNvCxnSpPr>
              <a:stCxn id="117" idx="4"/>
              <a:endCxn id="108" idx="3"/>
            </p:cNvCxnSpPr>
            <p:nvPr/>
          </p:nvCxnSpPr>
          <p:spPr>
            <a:xfrm rot="5400000">
              <a:off x="3733800" y="2057400"/>
              <a:ext cx="838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NHÂN VIÊN John smith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PHÒNG BAN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DeptX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NHÂN VIÊN Franklin Wong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PHÒNG BAN Research.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838200" y="3733800"/>
          <a:ext cx="7489825" cy="2438400"/>
        </p:xfrm>
        <a:graphic>
          <a:graphicData uri="http://schemas.openxmlformats.org/presentationml/2006/ole">
            <p:oleObj spid="_x0000_s54274" r:id="rId3" imgW="7323810" imgH="60873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THUOC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thoi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0200" y="3886200"/>
            <a:ext cx="6021388" cy="838200"/>
            <a:chOff x="1600200" y="3886200"/>
            <a:chExt cx="6021388" cy="8382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00200" y="3886200"/>
              <a:ext cx="1448182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7" tIns="45714" rIns="91427" bIns="45714" anchor="ctr"/>
            <a:lstStyle/>
            <a:p>
              <a:pPr algn="ctr"/>
              <a:r>
                <a:rPr lang="en-US" sz="1800" dirty="0" smtClean="0">
                  <a:latin typeface="Verdana" pitchFamily="34" charset="0"/>
                  <a:cs typeface="Arial" charset="0"/>
                </a:rPr>
                <a:t>HỌC VIÊN</a:t>
              </a:r>
              <a:endParaRPr lang="en-US" sz="1800" dirty="0">
                <a:latin typeface="Verdana" pitchFamily="34" charset="0"/>
                <a:cs typeface="Arial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249626" y="3962400"/>
              <a:ext cx="1371962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7" tIns="45714" rIns="91427" bIns="45714" anchor="ctr"/>
            <a:lstStyle/>
            <a:p>
              <a:pPr algn="ctr"/>
              <a:r>
                <a:rPr lang="en-US" dirty="0" smtClean="0">
                  <a:latin typeface="Verdana" pitchFamily="34" charset="0"/>
                  <a:cs typeface="Arial" charset="0"/>
                </a:rPr>
                <a:t>LỚP</a:t>
              </a:r>
              <a:endParaRPr lang="en-US" sz="1800" dirty="0"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3810000" y="3962400"/>
              <a:ext cx="1752600" cy="6858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Thuộc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6" idx="3"/>
              <a:endCxn id="10" idx="1"/>
            </p:cNvCxnSpPr>
            <p:nvPr/>
          </p:nvCxnSpPr>
          <p:spPr>
            <a:xfrm>
              <a:off x="3048382" y="4305300"/>
              <a:ext cx="761618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  <a:endCxn id="7" idx="1"/>
            </p:cNvCxnSpPr>
            <p:nvPr/>
          </p:nvCxnSpPr>
          <p:spPr>
            <a:xfrm>
              <a:off x="5562600" y="4305300"/>
              <a:ext cx="687026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SzPct val="75000"/>
              <a:buFont typeface="Arial" pitchFamily="34" charset="0"/>
              <a:buChar char="•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Clr>
                <a:srgbClr val="FF0000"/>
              </a:buClr>
              <a:buSzPct val="75000"/>
              <a:buFont typeface="Arial" charset="0"/>
              <a:buNone/>
              <a:defRPr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(degree /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arity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of relationship) </a:t>
            </a:r>
          </a:p>
          <a:p>
            <a:pPr lvl="1">
              <a:buSzPct val="75000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SzPct val="75000"/>
              <a:buFont typeface="Arial" pitchFamily="34" charset="0"/>
              <a:buChar char="•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1-ngôi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(unary relationship)</a:t>
            </a:r>
          </a:p>
          <a:p>
            <a:pPr lvl="1">
              <a:buSzPct val="75000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2-ngôi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(binary relationship)</a:t>
            </a:r>
          </a:p>
          <a:p>
            <a:pPr lvl="1">
              <a:buSzPct val="75000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3-ngôi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(ternary relationship):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85800" y="2209800"/>
            <a:ext cx="1981200" cy="762000"/>
            <a:chOff x="838200" y="2209800"/>
            <a:chExt cx="1981200" cy="762000"/>
          </a:xfrm>
        </p:grpSpPr>
        <p:sp>
          <p:nvSpPr>
            <p:cNvPr id="14" name="Rectangle 13"/>
            <p:cNvSpPr/>
            <p:nvPr/>
          </p:nvSpPr>
          <p:spPr>
            <a:xfrm>
              <a:off x="838200" y="2209800"/>
              <a:ext cx="11430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2286000" y="2286000"/>
              <a:ext cx="533400" cy="4572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Elbow Connector 17"/>
            <p:cNvCxnSpPr>
              <a:stCxn id="14" idx="0"/>
              <a:endCxn id="15" idx="0"/>
            </p:cNvCxnSpPr>
            <p:nvPr/>
          </p:nvCxnSpPr>
          <p:spPr>
            <a:xfrm rot="16200000" flipH="1">
              <a:off x="1943100" y="1676400"/>
              <a:ext cx="76200" cy="1143000"/>
            </a:xfrm>
            <a:prstGeom prst="bentConnector3">
              <a:avLst>
                <a:gd name="adj1" fmla="val -30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2"/>
              <a:endCxn id="15" idx="2"/>
            </p:cNvCxnSpPr>
            <p:nvPr/>
          </p:nvCxnSpPr>
          <p:spPr>
            <a:xfrm rot="5400000" flipH="1" flipV="1">
              <a:off x="1866900" y="2286000"/>
              <a:ext cx="228600" cy="1143000"/>
            </a:xfrm>
            <a:prstGeom prst="bentConnector3">
              <a:avLst>
                <a:gd name="adj1" fmla="val -10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14800" y="2286000"/>
            <a:ext cx="3962400" cy="762000"/>
            <a:chOff x="4114800" y="2286000"/>
            <a:chExt cx="3962400" cy="762000"/>
          </a:xfrm>
        </p:grpSpPr>
        <p:grpSp>
          <p:nvGrpSpPr>
            <p:cNvPr id="23" name="Group 22"/>
            <p:cNvGrpSpPr/>
            <p:nvPr/>
          </p:nvGrpSpPr>
          <p:grpSpPr>
            <a:xfrm>
              <a:off x="4114800" y="2286000"/>
              <a:ext cx="2209800" cy="762000"/>
              <a:chOff x="533400" y="1981200"/>
              <a:chExt cx="2209800" cy="76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33400" y="1981200"/>
                <a:ext cx="10668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2209800" y="2133600"/>
                <a:ext cx="533400" cy="45720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010400" y="2286000"/>
              <a:ext cx="1066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Connector 37"/>
            <p:cNvCxnSpPr>
              <a:stCxn id="24" idx="3"/>
              <a:endCxn id="25" idx="1"/>
            </p:cNvCxnSpPr>
            <p:nvPr/>
          </p:nvCxnSpPr>
          <p:spPr>
            <a:xfrm>
              <a:off x="5181600" y="2667000"/>
              <a:ext cx="609600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5" idx="3"/>
              <a:endCxn id="36" idx="1"/>
            </p:cNvCxnSpPr>
            <p:nvPr/>
          </p:nvCxnSpPr>
          <p:spPr>
            <a:xfrm>
              <a:off x="6324600" y="2667000"/>
              <a:ext cx="685800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209800" y="3962400"/>
            <a:ext cx="4038600" cy="2057400"/>
            <a:chOff x="2209800" y="4419600"/>
            <a:chExt cx="4038600" cy="2057400"/>
          </a:xfrm>
        </p:grpSpPr>
        <p:grpSp>
          <p:nvGrpSpPr>
            <p:cNvPr id="42" name="Group 41"/>
            <p:cNvGrpSpPr/>
            <p:nvPr/>
          </p:nvGrpSpPr>
          <p:grpSpPr>
            <a:xfrm>
              <a:off x="2209800" y="4419600"/>
              <a:ext cx="4038600" cy="762000"/>
              <a:chOff x="4114800" y="2286000"/>
              <a:chExt cx="4038600" cy="762000"/>
            </a:xfrm>
          </p:grpSpPr>
          <p:grpSp>
            <p:nvGrpSpPr>
              <p:cNvPr id="43" name="Group 22"/>
              <p:cNvGrpSpPr/>
              <p:nvPr/>
            </p:nvGrpSpPr>
            <p:grpSpPr>
              <a:xfrm>
                <a:off x="4114800" y="2286000"/>
                <a:ext cx="2286000" cy="762000"/>
                <a:chOff x="533400" y="1981200"/>
                <a:chExt cx="2286000" cy="7620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33400" y="1981200"/>
                  <a:ext cx="1066800" cy="762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Diamond 47"/>
                <p:cNvSpPr/>
                <p:nvPr/>
              </p:nvSpPr>
              <p:spPr>
                <a:xfrm>
                  <a:off x="2286000" y="2133600"/>
                  <a:ext cx="533400" cy="457200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7086600" y="2286000"/>
                <a:ext cx="10668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Connector 44"/>
              <p:cNvCxnSpPr>
                <a:stCxn id="47" idx="3"/>
                <a:endCxn id="48" idx="1"/>
              </p:cNvCxnSpPr>
              <p:nvPr/>
            </p:nvCxnSpPr>
            <p:spPr>
              <a:xfrm>
                <a:off x="5181600" y="2667000"/>
                <a:ext cx="685800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8" idx="3"/>
                <a:endCxn id="44" idx="1"/>
              </p:cNvCxnSpPr>
              <p:nvPr/>
            </p:nvCxnSpPr>
            <p:spPr>
              <a:xfrm>
                <a:off x="6400800" y="2667000"/>
                <a:ext cx="685800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3733800" y="5715000"/>
              <a:ext cx="1066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Straight Connector 50"/>
            <p:cNvCxnSpPr>
              <a:stCxn id="48" idx="2"/>
              <a:endCxn id="49" idx="0"/>
            </p:cNvCxnSpPr>
            <p:nvPr/>
          </p:nvCxnSpPr>
          <p:spPr>
            <a:xfrm rot="16200000" flipH="1">
              <a:off x="3905250" y="5353050"/>
              <a:ext cx="6858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143000" y="335280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(unary)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1200" y="31242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(binary)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5200" y="62484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(ternary)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789113" y="2276475"/>
            <a:ext cx="871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4038600" y="2276475"/>
            <a:ext cx="1087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704013" y="2276475"/>
            <a:ext cx="871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93675" y="1517650"/>
            <a:ext cx="2444750" cy="4930775"/>
            <a:chOff x="193920" y="1299011"/>
            <a:chExt cx="2444505" cy="4930339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3920" y="1299011"/>
              <a:ext cx="1523364" cy="149066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2000" b="1" dirty="0" err="1">
                  <a:cs typeface="Times New Roman" pitchFamily="18" charset="0"/>
                </a:rPr>
                <a:t>Bài</a:t>
              </a:r>
              <a:r>
                <a:rPr lang="en-US" sz="2000" b="1" dirty="0">
                  <a:cs typeface="Times New Roman" pitchFamily="18" charset="0"/>
                </a:rPr>
                <a:t> </a:t>
              </a:r>
              <a:r>
                <a:rPr lang="en-US" sz="2000" b="1" dirty="0" err="1">
                  <a:cs typeface="Times New Roman" pitchFamily="18" charset="0"/>
                </a:rPr>
                <a:t>toán</a:t>
              </a:r>
              <a:r>
                <a:rPr lang="en-US" sz="2000" b="1" dirty="0">
                  <a:cs typeface="Times New Roman" pitchFamily="18" charset="0"/>
                </a:rPr>
                <a:t> </a:t>
              </a:r>
              <a:r>
                <a:rPr lang="en-US" sz="2000" b="1" dirty="0" err="1">
                  <a:cs typeface="Times New Roman" pitchFamily="18" charset="0"/>
                </a:rPr>
                <a:t>Thực</a:t>
              </a:r>
              <a:r>
                <a:rPr lang="en-US" sz="2000" b="1" dirty="0">
                  <a:cs typeface="Times New Roman" pitchFamily="18" charset="0"/>
                </a:rPr>
                <a:t> </a:t>
              </a:r>
              <a:r>
                <a:rPr lang="en-US" sz="2000" b="1" dirty="0" err="1">
                  <a:cs typeface="Times New Roman" pitchFamily="18" charset="0"/>
                </a:rPr>
                <a:t>tế</a:t>
              </a:r>
              <a:endParaRPr lang="en-US" sz="2000" dirty="0">
                <a:cs typeface="Times New Roman" pitchFamily="18" charset="0"/>
              </a:endParaRPr>
            </a:p>
          </p:txBody>
        </p:sp>
        <p:pic>
          <p:nvPicPr>
            <p:cNvPr id="9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841" y="4114987"/>
              <a:ext cx="2409584" cy="21143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Arrow Connector 41"/>
            <p:cNvCxnSpPr>
              <a:cxnSpLocks noChangeShapeType="1"/>
              <a:stCxn id="8" idx="4"/>
            </p:cNvCxnSpPr>
            <p:nvPr/>
          </p:nvCxnSpPr>
          <p:spPr bwMode="auto">
            <a:xfrm rot="16200000" flipH="1">
              <a:off x="348638" y="3396638"/>
              <a:ext cx="1248926" cy="34998"/>
            </a:xfrm>
            <a:prstGeom prst="straightConnector1">
              <a:avLst/>
            </a:prstGeom>
            <a:noFill/>
            <a:ln w="28575" algn="ctr">
              <a:solidFill>
                <a:srgbClr val="FF3333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2714625" y="1762125"/>
            <a:ext cx="2330450" cy="3305175"/>
            <a:chOff x="2714724" y="1543050"/>
            <a:chExt cx="2329776" cy="3305175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14724" y="1543050"/>
              <a:ext cx="1305740" cy="1285875"/>
            </a:xfrm>
            <a:prstGeom prst="rect">
              <a:avLst/>
            </a:prstGeom>
            <a:solidFill>
              <a:srgbClr val="FFFF00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 dirty="0" err="1"/>
                <a:t>Mô</a:t>
              </a:r>
              <a:r>
                <a:rPr lang="en-US" b="1" dirty="0"/>
                <a:t> </a:t>
              </a:r>
              <a:r>
                <a:rPr lang="en-US" b="1" dirty="0" err="1"/>
                <a:t>hình</a:t>
              </a:r>
              <a:r>
                <a:rPr lang="en-US" b="1" dirty="0"/>
                <a:t> </a:t>
              </a:r>
            </a:p>
            <a:p>
              <a:r>
                <a:rPr lang="en-US" b="1" dirty="0"/>
                <a:t>   E-R	</a:t>
              </a:r>
              <a:endParaRPr lang="en-US" dirty="0"/>
            </a:p>
          </p:txBody>
        </p:sp>
        <p:pic>
          <p:nvPicPr>
            <p:cNvPr id="13" name="Picture 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3124200"/>
              <a:ext cx="2301300" cy="17240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3203036" y="2969164"/>
              <a:ext cx="486926" cy="34998"/>
            </a:xfrm>
            <a:prstGeom prst="straightConnector1">
              <a:avLst/>
            </a:prstGeom>
            <a:noFill/>
            <a:ln w="28575" algn="ctr">
              <a:solidFill>
                <a:srgbClr val="FF3333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3352800" y="1762125"/>
            <a:ext cx="3200400" cy="4943475"/>
            <a:chOff x="3352800" y="1543050"/>
            <a:chExt cx="3200400" cy="4943475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181600" y="1543050"/>
              <a:ext cx="1304925" cy="12858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 b="1" i="1" dirty="0" err="1"/>
                <a:t>Mô</a:t>
              </a:r>
              <a:r>
                <a:rPr lang="en-US" sz="2000" b="1" i="1" dirty="0"/>
                <a:t> </a:t>
              </a:r>
              <a:r>
                <a:rPr lang="en-US" sz="2000" b="1" i="1" dirty="0" err="1"/>
                <a:t>hình</a:t>
              </a:r>
              <a:r>
                <a:rPr lang="en-US" sz="2000" b="1" i="1" dirty="0"/>
                <a:t> CSDL </a:t>
              </a:r>
              <a:r>
                <a:rPr lang="en-US" sz="2000" b="1" i="1" dirty="0" err="1"/>
                <a:t>Quan</a:t>
              </a:r>
              <a:r>
                <a:rPr lang="en-US" sz="2000" b="1" i="1" dirty="0"/>
                <a:t> </a:t>
              </a:r>
              <a:r>
                <a:rPr lang="en-US" sz="2000" b="1" i="1" dirty="0" err="1"/>
                <a:t>hệ</a:t>
              </a:r>
              <a:r>
                <a:rPr lang="en-US" b="1" i="1" dirty="0"/>
                <a:t>	</a:t>
              </a:r>
              <a:endParaRPr lang="en-US" dirty="0"/>
            </a:p>
          </p:txBody>
        </p:sp>
        <p:pic>
          <p:nvPicPr>
            <p:cNvPr id="17" name="Picture 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2800" y="5029200"/>
              <a:ext cx="3200400" cy="14573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44"/>
            <p:cNvCxnSpPr>
              <a:cxnSpLocks noChangeShapeType="1"/>
            </p:cNvCxnSpPr>
            <p:nvPr/>
          </p:nvCxnSpPr>
          <p:spPr bwMode="auto">
            <a:xfrm rot="5400000">
              <a:off x="4750860" y="3935940"/>
              <a:ext cx="2124077" cy="43398"/>
            </a:xfrm>
            <a:prstGeom prst="straightConnector1">
              <a:avLst/>
            </a:prstGeom>
            <a:noFill/>
            <a:ln w="28575" algn="ctr">
              <a:solidFill>
                <a:srgbClr val="FF3333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6705600" y="1504950"/>
            <a:ext cx="2247900" cy="4581525"/>
            <a:chOff x="6705600" y="1285875"/>
            <a:chExt cx="2247900" cy="4581525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7574980" y="1285875"/>
              <a:ext cx="1305740" cy="2057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/>
                <a:t>DBMS</a:t>
              </a:r>
              <a:endParaRPr lang="en-US"/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7793038" y="2314575"/>
              <a:ext cx="873125" cy="1028700"/>
            </a:xfrm>
            <a:prstGeom prst="flowChartMagneticDisk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b="1"/>
                <a:t>DB</a:t>
              </a:r>
              <a:endParaRPr lang="en-US"/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6705600" y="3657600"/>
              <a:ext cx="2247900" cy="2209800"/>
              <a:chOff x="930" y="636"/>
              <a:chExt cx="4374" cy="3156"/>
            </a:xfrm>
          </p:grpSpPr>
          <p:graphicFrame>
            <p:nvGraphicFramePr>
              <p:cNvPr id="24" name="Object 21"/>
              <p:cNvGraphicFramePr>
                <a:graphicFrameLocks noChangeAspect="1"/>
              </p:cNvGraphicFramePr>
              <p:nvPr/>
            </p:nvGraphicFramePr>
            <p:xfrm>
              <a:off x="930" y="636"/>
              <a:ext cx="4374" cy="3156"/>
            </p:xfrm>
            <a:graphic>
              <a:graphicData uri="http://schemas.openxmlformats.org/presentationml/2006/ole">
                <p:oleObj spid="_x0000_s1026" name="Picture" r:id="rId6" imgW="6943680" imgH="6019920" progId="Word.Picture.8">
                  <p:embed/>
                </p:oleObj>
              </a:graphicData>
            </a:graphic>
          </p:graphicFrame>
          <p:grpSp>
            <p:nvGrpSpPr>
              <p:cNvPr id="25" name="Group 14"/>
              <p:cNvGrpSpPr>
                <a:grpSpLocks/>
              </p:cNvGrpSpPr>
              <p:nvPr/>
            </p:nvGrpSpPr>
            <p:grpSpPr bwMode="auto">
              <a:xfrm>
                <a:off x="1468" y="2013"/>
                <a:ext cx="2231" cy="719"/>
                <a:chOff x="1105" y="1969"/>
                <a:chExt cx="2303" cy="719"/>
              </a:xfrm>
            </p:grpSpPr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1105" y="1969"/>
                  <a:ext cx="478" cy="144"/>
                </a:xfrm>
                <a:prstGeom prst="rect">
                  <a:avLst/>
                </a:prstGeom>
                <a:noFill/>
                <a:ln w="25400">
                  <a:solidFill>
                    <a:srgbClr val="99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2928" y="2496"/>
                  <a:ext cx="480" cy="96"/>
                </a:xfrm>
                <a:prstGeom prst="rect">
                  <a:avLst/>
                </a:prstGeom>
                <a:noFill/>
                <a:ln w="25400">
                  <a:solidFill>
                    <a:srgbClr val="99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Rectangle 17"/>
                <p:cNvSpPr>
                  <a:spLocks noChangeArrowheads="1"/>
                </p:cNvSpPr>
                <p:nvPr/>
              </p:nvSpPr>
              <p:spPr bwMode="auto">
                <a:xfrm>
                  <a:off x="2928" y="2592"/>
                  <a:ext cx="480" cy="96"/>
                </a:xfrm>
                <a:prstGeom prst="rect">
                  <a:avLst/>
                </a:prstGeom>
                <a:noFill/>
                <a:ln w="25400">
                  <a:solidFill>
                    <a:srgbClr val="99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1584" cy="432"/>
                </a:xfrm>
                <a:prstGeom prst="line">
                  <a:avLst/>
                </a:prstGeom>
                <a:noFill/>
                <a:ln w="254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1536" cy="528"/>
                </a:xfrm>
                <a:prstGeom prst="line">
                  <a:avLst/>
                </a:prstGeom>
                <a:noFill/>
                <a:ln w="25400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3" name="Straight Arrow Connector 47"/>
            <p:cNvCxnSpPr>
              <a:cxnSpLocks noChangeShapeType="1"/>
            </p:cNvCxnSpPr>
            <p:nvPr/>
          </p:nvCxnSpPr>
          <p:spPr bwMode="auto">
            <a:xfrm rot="16200000" flipH="1">
              <a:off x="8003636" y="3502564"/>
              <a:ext cx="486926" cy="34998"/>
            </a:xfrm>
            <a:prstGeom prst="straightConnector1">
              <a:avLst/>
            </a:prstGeom>
            <a:noFill/>
            <a:ln w="28575" algn="ctr">
              <a:solidFill>
                <a:srgbClr val="FF3333"/>
              </a:solidFill>
              <a:round/>
              <a:headEnd type="arrow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One-to-One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114800"/>
            <a:ext cx="34099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152400" y="4267200"/>
            <a:ext cx="4724400" cy="762000"/>
            <a:chOff x="152400" y="4267200"/>
            <a:chExt cx="4724400" cy="762000"/>
          </a:xfrm>
        </p:grpSpPr>
        <p:sp>
          <p:nvSpPr>
            <p:cNvPr id="5" name="Rectangle 4"/>
            <p:cNvSpPr/>
            <p:nvPr/>
          </p:nvSpPr>
          <p:spPr>
            <a:xfrm>
              <a:off x="152400" y="44958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44958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" name="Diamond 6"/>
            <p:cNvSpPr/>
            <p:nvPr/>
          </p:nvSpPr>
          <p:spPr>
            <a:xfrm>
              <a:off x="1905000" y="44958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>
              <a:off x="1066800" y="47625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6" idx="1"/>
            </p:cNvCxnSpPr>
            <p:nvPr/>
          </p:nvCxnSpPr>
          <p:spPr>
            <a:xfrm>
              <a:off x="3124200" y="47625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143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(0,1)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(0,1)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5410200"/>
            <a:ext cx="4724400" cy="762000"/>
            <a:chOff x="304800" y="4419600"/>
            <a:chExt cx="4724400" cy="762000"/>
          </a:xfrm>
        </p:grpSpPr>
        <p:sp>
          <p:nvSpPr>
            <p:cNvPr id="16" name="Rectangle 15"/>
            <p:cNvSpPr/>
            <p:nvPr/>
          </p:nvSpPr>
          <p:spPr>
            <a:xfrm>
              <a:off x="304800" y="46482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4800" y="46482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" name="Diamond 17"/>
            <p:cNvSpPr/>
            <p:nvPr/>
          </p:nvSpPr>
          <p:spPr>
            <a:xfrm>
              <a:off x="2057400" y="46482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Connector 18"/>
            <p:cNvCxnSpPr>
              <a:stCxn id="16" idx="3"/>
              <a:endCxn id="18" idx="1"/>
            </p:cNvCxnSpPr>
            <p:nvPr/>
          </p:nvCxnSpPr>
          <p:spPr>
            <a:xfrm>
              <a:off x="1219200" y="49149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3"/>
              <a:endCxn id="17" idx="1"/>
            </p:cNvCxnSpPr>
            <p:nvPr/>
          </p:nvCxnSpPr>
          <p:spPr>
            <a:xfrm>
              <a:off x="3276600" y="49149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295400" y="44196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0400" y="44196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One-to-One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0"/>
            <a:ext cx="59245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1066800" y="2209800"/>
            <a:ext cx="7239000" cy="838200"/>
            <a:chOff x="-533400" y="4267200"/>
            <a:chExt cx="7239000" cy="838200"/>
          </a:xfrm>
        </p:grpSpPr>
        <p:sp>
          <p:nvSpPr>
            <p:cNvPr id="6" name="Rectangle 5"/>
            <p:cNvSpPr/>
            <p:nvPr/>
          </p:nvSpPr>
          <p:spPr>
            <a:xfrm>
              <a:off x="-533400" y="4495800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EMPLOYEE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200" y="44958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DEPARTMENT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1447800" y="4419600"/>
              <a:ext cx="2743200" cy="6858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MANAGES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8" idx="1"/>
            </p:cNvCxnSpPr>
            <p:nvPr/>
          </p:nvCxnSpPr>
          <p:spPr>
            <a:xfrm>
              <a:off x="1066800" y="476250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3"/>
              <a:endCxn id="7" idx="1"/>
            </p:cNvCxnSpPr>
            <p:nvPr/>
          </p:nvCxnSpPr>
          <p:spPr>
            <a:xfrm>
              <a:off x="4191000" y="4762500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43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(0,1)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(0,1)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One-to-many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267200"/>
            <a:ext cx="4724400" cy="762000"/>
            <a:chOff x="152400" y="4267200"/>
            <a:chExt cx="4724400" cy="762000"/>
          </a:xfrm>
        </p:grpSpPr>
        <p:sp>
          <p:nvSpPr>
            <p:cNvPr id="6" name="Rectangle 5"/>
            <p:cNvSpPr/>
            <p:nvPr/>
          </p:nvSpPr>
          <p:spPr>
            <a:xfrm>
              <a:off x="152400" y="44958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44958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1905000" y="44958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8" idx="1"/>
            </p:cNvCxnSpPr>
            <p:nvPr/>
          </p:nvCxnSpPr>
          <p:spPr>
            <a:xfrm>
              <a:off x="1066800" y="47625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3"/>
              <a:endCxn id="7" idx="1"/>
            </p:cNvCxnSpPr>
            <p:nvPr/>
          </p:nvCxnSpPr>
          <p:spPr>
            <a:xfrm>
              <a:off x="3124200" y="47625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43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(0,1)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" y="5410200"/>
            <a:ext cx="4724400" cy="762000"/>
            <a:chOff x="304800" y="4419600"/>
            <a:chExt cx="47244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04800" y="46482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46482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6" name="Diamond 15"/>
            <p:cNvSpPr/>
            <p:nvPr/>
          </p:nvSpPr>
          <p:spPr>
            <a:xfrm>
              <a:off x="2057400" y="46482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stCxn id="14" idx="3"/>
              <a:endCxn id="16" idx="1"/>
            </p:cNvCxnSpPr>
            <p:nvPr/>
          </p:nvCxnSpPr>
          <p:spPr>
            <a:xfrm>
              <a:off x="1219200" y="49149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3"/>
              <a:endCxn id="15" idx="1"/>
            </p:cNvCxnSpPr>
            <p:nvPr/>
          </p:nvCxnSpPr>
          <p:spPr>
            <a:xfrm>
              <a:off x="3276600" y="49149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44196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400" y="44196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495800"/>
            <a:ext cx="3429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One-to-many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86075"/>
            <a:ext cx="6400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533400" y="1828800"/>
            <a:ext cx="8305800" cy="838200"/>
            <a:chOff x="-1066800" y="4267200"/>
            <a:chExt cx="8305800" cy="838200"/>
          </a:xfrm>
        </p:grpSpPr>
        <p:sp>
          <p:nvSpPr>
            <p:cNvPr id="6" name="Rectangle 5"/>
            <p:cNvSpPr/>
            <p:nvPr/>
          </p:nvSpPr>
          <p:spPr>
            <a:xfrm>
              <a:off x="-1066800" y="4495800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EMPLOYEE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44958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DEPARTMENT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1752600" y="4419600"/>
              <a:ext cx="2438400" cy="6858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WORKS_FOR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8" idx="1"/>
            </p:cNvCxnSpPr>
            <p:nvPr/>
          </p:nvCxnSpPr>
          <p:spPr>
            <a:xfrm>
              <a:off x="533400" y="47625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3"/>
              <a:endCxn id="7" idx="1"/>
            </p:cNvCxnSpPr>
            <p:nvPr/>
          </p:nvCxnSpPr>
          <p:spPr>
            <a:xfrm>
              <a:off x="4191000" y="4762500"/>
              <a:ext cx="990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382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(0,1)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86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(1,n)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Many-to-many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" y="4267200"/>
            <a:ext cx="4724400" cy="762000"/>
            <a:chOff x="152400" y="4267200"/>
            <a:chExt cx="4724400" cy="762000"/>
          </a:xfrm>
        </p:grpSpPr>
        <p:sp>
          <p:nvSpPr>
            <p:cNvPr id="5" name="Rectangle 4"/>
            <p:cNvSpPr/>
            <p:nvPr/>
          </p:nvSpPr>
          <p:spPr>
            <a:xfrm>
              <a:off x="152400" y="44958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44958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" name="Diamond 6"/>
            <p:cNvSpPr/>
            <p:nvPr/>
          </p:nvSpPr>
          <p:spPr>
            <a:xfrm>
              <a:off x="1905000" y="44958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7" idx="1"/>
            </p:cNvCxnSpPr>
            <p:nvPr/>
          </p:nvCxnSpPr>
          <p:spPr>
            <a:xfrm>
              <a:off x="1066800" y="47625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6" idx="1"/>
            </p:cNvCxnSpPr>
            <p:nvPr/>
          </p:nvCxnSpPr>
          <p:spPr>
            <a:xfrm>
              <a:off x="3124200" y="47625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143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(0,m)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" y="5410200"/>
            <a:ext cx="4724400" cy="762000"/>
            <a:chOff x="304800" y="4419600"/>
            <a:chExt cx="4724400" cy="762000"/>
          </a:xfrm>
        </p:grpSpPr>
        <p:sp>
          <p:nvSpPr>
            <p:cNvPr id="13" name="Rectangle 12"/>
            <p:cNvSpPr/>
            <p:nvPr/>
          </p:nvSpPr>
          <p:spPr>
            <a:xfrm>
              <a:off x="304800" y="46482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800" y="4648200"/>
              <a:ext cx="914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5" name="Diamond 14"/>
            <p:cNvSpPr/>
            <p:nvPr/>
          </p:nvSpPr>
          <p:spPr>
            <a:xfrm>
              <a:off x="2057400" y="46482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>
              <a:stCxn id="13" idx="3"/>
              <a:endCxn id="15" idx="1"/>
            </p:cNvCxnSpPr>
            <p:nvPr/>
          </p:nvCxnSpPr>
          <p:spPr>
            <a:xfrm>
              <a:off x="1219200" y="49149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3"/>
              <a:endCxn id="14" idx="1"/>
            </p:cNvCxnSpPr>
            <p:nvPr/>
          </p:nvCxnSpPr>
          <p:spPr>
            <a:xfrm>
              <a:off x="3276600" y="49149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295400" y="44196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0400" y="44196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724400"/>
            <a:ext cx="34099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Many-to-many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1828800"/>
            <a:ext cx="8305800" cy="838200"/>
            <a:chOff x="-1066800" y="4267200"/>
            <a:chExt cx="8305800" cy="838200"/>
          </a:xfrm>
        </p:grpSpPr>
        <p:sp>
          <p:nvSpPr>
            <p:cNvPr id="5" name="Rectangle 4"/>
            <p:cNvSpPr/>
            <p:nvPr/>
          </p:nvSpPr>
          <p:spPr>
            <a:xfrm>
              <a:off x="-1066800" y="4495800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EMPLOYEE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1600" y="44958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PROJECT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752600" y="4419600"/>
              <a:ext cx="2438400" cy="6858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WORKS_ON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7" idx="1"/>
            </p:cNvCxnSpPr>
            <p:nvPr/>
          </p:nvCxnSpPr>
          <p:spPr>
            <a:xfrm>
              <a:off x="533400" y="47625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6" idx="1"/>
            </p:cNvCxnSpPr>
            <p:nvPr/>
          </p:nvCxnSpPr>
          <p:spPr>
            <a:xfrm>
              <a:off x="4191000" y="4762500"/>
              <a:ext cx="990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382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8600" y="4267200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(1,n)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9626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0000FF"/>
              </a:buClr>
              <a:buSzPct val="75000"/>
              <a:buFont typeface="Wingdings" pitchFamily="2" charset="2"/>
              <a:buChar char="ü"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(Cardinality constraint)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0000FF"/>
              </a:buClr>
              <a:buSzPct val="75000"/>
              <a:buFont typeface="Wingdings" pitchFamily="2" charset="2"/>
              <a:buChar char="ü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9900FF"/>
              </a:buClr>
              <a:buSzPct val="75000"/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2">
              <a:buClr>
                <a:srgbClr val="9900FF"/>
              </a:buClr>
              <a:buSzPct val="75000"/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mandatory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Clr>
                <a:srgbClr val="0000FF"/>
              </a:buClr>
              <a:buSzPct val="75000"/>
              <a:buFont typeface="Wingdings" pitchFamily="2" charset="2"/>
              <a:buChar char="ü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9900FF"/>
              </a:buClr>
              <a:buSzPct val="75000"/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0000FF"/>
              </a:buClr>
              <a:buSzPct val="75000"/>
              <a:buFont typeface="Wingdings" pitchFamily="2" charset="2"/>
              <a:buChar char="ü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(min, max)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Mỗi giáo viên được dạy tối đa 3 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Mỗi lớp học có tối đa 50 Sinh viên, mỗi sinh viên học tối đa 2 lớp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18677" y="2590800"/>
            <a:ext cx="6326188" cy="910167"/>
            <a:chOff x="3066" y="9906"/>
            <a:chExt cx="5941" cy="10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 rot="-5400000">
              <a:off x="5677" y="7295"/>
              <a:ext cx="719" cy="5941"/>
              <a:chOff x="3780" y="12420"/>
              <a:chExt cx="1620" cy="2340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780" y="12420"/>
                <a:ext cx="16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GIAO VIEN</a:t>
                </a:r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3785" y="13320"/>
                <a:ext cx="1442" cy="57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Dạy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80" y="14220"/>
                <a:ext cx="16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r>
                  <a:rPr lang="en-US" sz="2000">
                    <a:latin typeface="Times New Roman" pitchFamily="18" charset="0"/>
                    <a:cs typeface="Times New Roman" pitchFamily="18" charset="0"/>
                  </a:rPr>
                  <a:t>LOP</a:t>
                </a: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4500" y="1296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4500" y="1386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6710" y="1035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(1,1)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568" y="10441"/>
              <a:ext cx="813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(0,3)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695325" y="5086350"/>
            <a:ext cx="6862763" cy="971550"/>
            <a:chOff x="438" y="2988"/>
            <a:chExt cx="4323" cy="612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438" y="2988"/>
              <a:ext cx="4323" cy="419"/>
              <a:chOff x="2885" y="5760"/>
              <a:chExt cx="5581" cy="724"/>
            </a:xfrm>
          </p:grpSpPr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 rot="-5400000">
                <a:off x="5316" y="3333"/>
                <a:ext cx="720" cy="5581"/>
                <a:chOff x="3780" y="12420"/>
                <a:chExt cx="1620" cy="2340"/>
              </a:xfrm>
            </p:grpSpPr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3780" y="12420"/>
                  <a:ext cx="16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/>
                <a:p>
                  <a:r>
                    <a:rPr lang="en-US" sz="2000">
                      <a:latin typeface="Times New Roman" pitchFamily="18" charset="0"/>
                      <a:cs typeface="Times New Roman" pitchFamily="18" charset="0"/>
                    </a:rPr>
                    <a:t>SINHVIEN	</a:t>
                  </a:r>
                </a:p>
              </p:txBody>
            </p:sp>
            <p:sp>
              <p:nvSpPr>
                <p:cNvPr id="21" name="AutoShape 18"/>
                <p:cNvSpPr>
                  <a:spLocks noChangeArrowheads="1"/>
                </p:cNvSpPr>
                <p:nvPr/>
              </p:nvSpPr>
              <p:spPr bwMode="auto">
                <a:xfrm>
                  <a:off x="3780" y="13320"/>
                  <a:ext cx="1440" cy="570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/>
                <a:p>
                  <a:r>
                    <a:rPr lang="en-US" sz="1400">
                      <a:latin typeface="Times New Roman" pitchFamily="18" charset="0"/>
                      <a:cs typeface="Times New Roman" pitchFamily="18" charset="0"/>
                    </a:rPr>
                    <a:t>Thamgia</a:t>
                  </a:r>
                </a:p>
              </p:txBody>
            </p:sp>
            <p:sp>
              <p:nvSpPr>
                <p:cNvPr id="22" name="Rectangle 19"/>
                <p:cNvSpPr>
                  <a:spLocks noChangeArrowheads="1"/>
                </p:cNvSpPr>
                <p:nvPr/>
              </p:nvSpPr>
              <p:spPr bwMode="auto">
                <a:xfrm>
                  <a:off x="3780" y="14220"/>
                  <a:ext cx="16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/>
                <a:p>
                  <a:r>
                    <a:rPr lang="en-US" sz="2000">
                      <a:latin typeface="Times New Roman" pitchFamily="18" charset="0"/>
                      <a:cs typeface="Times New Roman" pitchFamily="18" charset="0"/>
                    </a:rPr>
                    <a:t>LOP</a:t>
                  </a:r>
                </a:p>
              </p:txBody>
            </p:sp>
            <p:sp>
              <p:nvSpPr>
                <p:cNvPr id="23" name="Line 20"/>
                <p:cNvSpPr>
                  <a:spLocks noChangeShapeType="1"/>
                </p:cNvSpPr>
                <p:nvPr/>
              </p:nvSpPr>
              <p:spPr bwMode="auto">
                <a:xfrm>
                  <a:off x="4500" y="1296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Line 21"/>
                <p:cNvSpPr>
                  <a:spLocks noChangeShapeType="1"/>
                </p:cNvSpPr>
                <p:nvPr/>
              </p:nvSpPr>
              <p:spPr bwMode="auto">
                <a:xfrm>
                  <a:off x="4500" y="1386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4320" y="576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6480" y="576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536" y="3288"/>
              <a:ext cx="654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(1,2)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3072" y="3288"/>
              <a:ext cx="594" cy="3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(30,50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7200" y="4267200"/>
            <a:ext cx="8305800" cy="1447800"/>
            <a:chOff x="457200" y="4267200"/>
            <a:chExt cx="8305800" cy="1447800"/>
          </a:xfrm>
        </p:grpSpPr>
        <p:grpSp>
          <p:nvGrpSpPr>
            <p:cNvPr id="4" name="Group 3"/>
            <p:cNvGrpSpPr/>
            <p:nvPr/>
          </p:nvGrpSpPr>
          <p:grpSpPr>
            <a:xfrm>
              <a:off x="457200" y="4876800"/>
              <a:ext cx="8305800" cy="838200"/>
              <a:chOff x="-1066800" y="4267200"/>
              <a:chExt cx="83058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066800" y="4495800"/>
                <a:ext cx="16002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EMPLOYEE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1600" y="4495800"/>
                <a:ext cx="2057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PROJECT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752600" y="4419600"/>
                <a:ext cx="2438400" cy="68580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WORKS_ON</a:t>
                </a:r>
                <a:endParaRPr lang="en-US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Straight Connector 7"/>
              <p:cNvCxnSpPr>
                <a:stCxn id="5" idx="3"/>
                <a:endCxn id="7" idx="1"/>
              </p:cNvCxnSpPr>
              <p:nvPr/>
            </p:nvCxnSpPr>
            <p:spPr>
              <a:xfrm>
                <a:off x="533400" y="4762500"/>
                <a:ext cx="1219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6" idx="1"/>
              </p:cNvCxnSpPr>
              <p:nvPr/>
            </p:nvCxnSpPr>
            <p:spPr>
              <a:xfrm>
                <a:off x="4191000" y="4762500"/>
                <a:ext cx="9906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838200" y="4267200"/>
                <a:ext cx="6858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(0,N)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38600" y="4267200"/>
                <a:ext cx="6858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(1,N)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4800600" y="4267200"/>
              <a:ext cx="12954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Hours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Connector 13"/>
            <p:cNvCxnSpPr>
              <a:stCxn id="12" idx="4"/>
            </p:cNvCxnSpPr>
            <p:nvPr/>
          </p:nvCxnSpPr>
          <p:spPr>
            <a:xfrm rot="5400000">
              <a:off x="4743450" y="4324350"/>
              <a:ext cx="457200" cy="952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Loại thực thể yếu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(weak entity set)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PHÒNG BAN.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ĐỀ ÁN,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Loại thực thể yếu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7086600" cy="3971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495800" y="5715000"/>
            <a:ext cx="1600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>
                <a:solidFill>
                  <a:srgbClr val="FF3333"/>
                </a:solidFill>
              </a:rPr>
              <a:t>Tập thực thể yếu</a:t>
            </a: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905000" y="5867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 err="1">
                <a:solidFill>
                  <a:srgbClr val="FF3333"/>
                </a:solidFill>
              </a:rPr>
              <a:t>Liên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kết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yếu</a:t>
            </a:r>
            <a:endParaRPr lang="en-US" b="1" u="sng" dirty="0">
              <a:solidFill>
                <a:srgbClr val="FF3333"/>
              </a:solidFill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77000" y="129540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 err="1">
                <a:solidFill>
                  <a:srgbClr val="FF3333"/>
                </a:solidFill>
              </a:rPr>
              <a:t>Thuộc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tính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của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tập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thực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thể</a:t>
            </a:r>
            <a:r>
              <a:rPr lang="en-US" b="1" u="sng" dirty="0">
                <a:solidFill>
                  <a:srgbClr val="FF3333"/>
                </a:solidFill>
              </a:rPr>
              <a:t> </a:t>
            </a:r>
            <a:r>
              <a:rPr lang="en-US" b="1" u="sng" dirty="0" err="1">
                <a:solidFill>
                  <a:srgbClr val="FF3333"/>
                </a:solidFill>
              </a:rPr>
              <a:t>yếu</a:t>
            </a:r>
            <a:endParaRPr lang="en-US" b="1" u="sng" dirty="0">
              <a:solidFill>
                <a:srgbClr val="FF3333"/>
              </a:solidFill>
            </a:endParaRPr>
          </a:p>
        </p:txBody>
      </p:sp>
      <p:cxnSp>
        <p:nvCxnSpPr>
          <p:cNvPr id="8" name="Straight Arrow Connector 115"/>
          <p:cNvCxnSpPr>
            <a:cxnSpLocks noChangeShapeType="1"/>
          </p:cNvCxnSpPr>
          <p:nvPr/>
        </p:nvCxnSpPr>
        <p:spPr bwMode="auto">
          <a:xfrm rot="5400000" flipH="1" flipV="1">
            <a:off x="2476501" y="5524500"/>
            <a:ext cx="533400" cy="3175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116"/>
          <p:cNvCxnSpPr>
            <a:cxnSpLocks noChangeShapeType="1"/>
          </p:cNvCxnSpPr>
          <p:nvPr/>
        </p:nvCxnSpPr>
        <p:spPr bwMode="auto">
          <a:xfrm rot="5400000" flipH="1" flipV="1">
            <a:off x="5144294" y="5447506"/>
            <a:ext cx="533400" cy="1588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117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7096125" y="2676525"/>
            <a:ext cx="400050" cy="38100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Tinh chỉnh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đồ CÔNG TY bằng cách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các mối quan 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6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LÀM VIỆC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PHÒNG BAN)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QUẢN LÝ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PHÒNG BAN)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PHỤ TRÁCH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PHÒNG BAN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ĐỀ ÁN)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PHÂN CÔNG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ĐỀ ÁN)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QUẢN LÝ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VIÊN)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CÓ NHÂN THÂN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NHÂN THÂN)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CÔNG 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867400" y="914400"/>
            <a:ext cx="3276600" cy="1828800"/>
            <a:chOff x="533400" y="533400"/>
            <a:chExt cx="3276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533400" y="533400"/>
              <a:ext cx="3276600" cy="1828800"/>
              <a:chOff x="1447800" y="990600"/>
              <a:chExt cx="3276600" cy="182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67000" y="2286000"/>
                <a:ext cx="1143000" cy="533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PHÒNG BAN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447800" y="16002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Mã</a:t>
                </a:r>
                <a:r>
                  <a:rPr lang="en-US" sz="14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14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" name="Straight Connector 6"/>
              <p:cNvCxnSpPr>
                <a:stCxn id="6" idx="5"/>
                <a:endCxn id="5" idx="0"/>
              </p:cNvCxnSpPr>
              <p:nvPr/>
            </p:nvCxnSpPr>
            <p:spPr>
              <a:xfrm rot="16200000" flipH="1">
                <a:off x="2520576" y="1568075"/>
                <a:ext cx="425637" cy="1010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2286000" y="12954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Tên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Straight Connector 8"/>
              <p:cNvCxnSpPr>
                <a:stCxn id="8" idx="4"/>
                <a:endCxn id="5" idx="0"/>
              </p:cNvCxnSpPr>
              <p:nvPr/>
            </p:nvCxnSpPr>
            <p:spPr>
              <a:xfrm rot="16200000" flipH="1">
                <a:off x="2647950" y="1695450"/>
                <a:ext cx="685800" cy="495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200400" y="990600"/>
                <a:ext cx="12192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Ngày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bắt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  <a:endCxn id="5" idx="0"/>
              </p:cNvCxnSpPr>
              <p:nvPr/>
            </p:nvCxnSpPr>
            <p:spPr>
              <a:xfrm rot="5400000">
                <a:off x="3067050" y="1543050"/>
                <a:ext cx="914400" cy="571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505200" y="1752600"/>
                <a:ext cx="1219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điểm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" name="Straight Connector 14"/>
              <p:cNvCxnSpPr>
                <a:stCxn id="14" idx="4"/>
                <a:endCxn id="5" idx="3"/>
              </p:cNvCxnSpPr>
              <p:nvPr/>
            </p:nvCxnSpPr>
            <p:spPr>
              <a:xfrm rot="5400000">
                <a:off x="3790950" y="2228850"/>
                <a:ext cx="3429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667000" y="1371600"/>
              <a:ext cx="1066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990600"/>
            <a:ext cx="3581400" cy="2057400"/>
            <a:chOff x="0" y="3886200"/>
            <a:chExt cx="3581400" cy="2057400"/>
          </a:xfrm>
        </p:grpSpPr>
        <p:grpSp>
          <p:nvGrpSpPr>
            <p:cNvPr id="18" name="Group 47"/>
            <p:cNvGrpSpPr/>
            <p:nvPr/>
          </p:nvGrpSpPr>
          <p:grpSpPr>
            <a:xfrm>
              <a:off x="0" y="3886200"/>
              <a:ext cx="3581400" cy="1828800"/>
              <a:chOff x="762000" y="1066800"/>
              <a:chExt cx="3581400" cy="18288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81200" y="2286000"/>
                <a:ext cx="11430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NHÂN VIÊN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14400" y="2133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Mã</a:t>
                </a:r>
                <a:r>
                  <a:rPr lang="en-US" sz="14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14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Straight Connector 34"/>
              <p:cNvCxnSpPr>
                <a:stCxn id="34" idx="4"/>
                <a:endCxn id="33" idx="1"/>
              </p:cNvCxnSpPr>
              <p:nvPr/>
            </p:nvCxnSpPr>
            <p:spPr>
              <a:xfrm rot="16200000" flipH="1">
                <a:off x="1600200" y="2209800"/>
                <a:ext cx="15240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62000" y="1600200"/>
                <a:ext cx="10668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HọTên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Straight Connector 36"/>
              <p:cNvCxnSpPr>
                <a:stCxn id="36" idx="4"/>
                <a:endCxn id="33" idx="0"/>
              </p:cNvCxnSpPr>
              <p:nvPr/>
            </p:nvCxnSpPr>
            <p:spPr>
              <a:xfrm rot="16200000" flipH="1">
                <a:off x="1771650" y="1504950"/>
                <a:ext cx="304800" cy="1257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1066800" y="1066800"/>
                <a:ext cx="1066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chỉ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Straight Connector 38"/>
              <p:cNvCxnSpPr>
                <a:stCxn id="38" idx="4"/>
                <a:endCxn id="33" idx="0"/>
              </p:cNvCxnSpPr>
              <p:nvPr/>
            </p:nvCxnSpPr>
            <p:spPr>
              <a:xfrm rot="16200000" flipH="1">
                <a:off x="1695450" y="1428750"/>
                <a:ext cx="762000" cy="952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286000" y="1295400"/>
                <a:ext cx="9144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lương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" name="Straight Connector 40"/>
              <p:cNvCxnSpPr>
                <a:stCxn id="40" idx="4"/>
                <a:endCxn id="33" idx="0"/>
              </p:cNvCxnSpPr>
              <p:nvPr/>
            </p:nvCxnSpPr>
            <p:spPr>
              <a:xfrm rot="5400000">
                <a:off x="2343150" y="1885950"/>
                <a:ext cx="60960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3124200" y="1600200"/>
                <a:ext cx="1219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Giới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" name="Straight Connector 42"/>
              <p:cNvCxnSpPr>
                <a:stCxn id="42" idx="4"/>
                <a:endCxn id="33" idx="0"/>
              </p:cNvCxnSpPr>
              <p:nvPr/>
            </p:nvCxnSpPr>
            <p:spPr>
              <a:xfrm rot="5400000">
                <a:off x="3028950" y="1581150"/>
                <a:ext cx="2286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0" y="5486400"/>
              <a:ext cx="1066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Connector 29"/>
            <p:cNvCxnSpPr>
              <a:stCxn id="33" idx="1"/>
              <a:endCxn id="29" idx="7"/>
            </p:cNvCxnSpPr>
            <p:nvPr/>
          </p:nvCxnSpPr>
          <p:spPr>
            <a:xfrm rot="10800000" flipV="1">
              <a:off x="910572" y="5410199"/>
              <a:ext cx="308629" cy="143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943600" y="5105400"/>
            <a:ext cx="2895600" cy="1600200"/>
            <a:chOff x="5867400" y="2438400"/>
            <a:chExt cx="2895600" cy="1600200"/>
          </a:xfrm>
        </p:grpSpPr>
        <p:grpSp>
          <p:nvGrpSpPr>
            <p:cNvPr id="45" name="Group 30"/>
            <p:cNvGrpSpPr/>
            <p:nvPr/>
          </p:nvGrpSpPr>
          <p:grpSpPr>
            <a:xfrm>
              <a:off x="5867400" y="2438400"/>
              <a:ext cx="2514600" cy="1600200"/>
              <a:chOff x="1524000" y="2362200"/>
              <a:chExt cx="2514600" cy="1600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438400" y="2362200"/>
                <a:ext cx="1600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ĐỀ ÁN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524000" y="3276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Mã</a:t>
                </a:r>
                <a:r>
                  <a:rPr lang="en-US" sz="14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u="sng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14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  <a:endCxn id="48" idx="2"/>
              </p:cNvCxnSpPr>
              <p:nvPr/>
            </p:nvCxnSpPr>
            <p:spPr>
              <a:xfrm rot="5400000" flipH="1" flipV="1">
                <a:off x="2381250" y="2419350"/>
                <a:ext cx="457200" cy="1257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133600" y="3581400"/>
                <a:ext cx="1143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Tên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DA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2" name="Straight Connector 51"/>
              <p:cNvCxnSpPr>
                <a:stCxn id="51" idx="0"/>
                <a:endCxn id="48" idx="2"/>
              </p:cNvCxnSpPr>
              <p:nvPr/>
            </p:nvCxnSpPr>
            <p:spPr>
              <a:xfrm rot="5400000" flipH="1" flipV="1">
                <a:off x="2590800" y="2933700"/>
                <a:ext cx="7620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/>
            <p:cNvSpPr/>
            <p:nvPr/>
          </p:nvSpPr>
          <p:spPr>
            <a:xfrm>
              <a:off x="7543800" y="32766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Địa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8" idx="2"/>
            </p:cNvCxnSpPr>
            <p:nvPr/>
          </p:nvCxnSpPr>
          <p:spPr>
            <a:xfrm rot="16200000" flipV="1">
              <a:off x="7677150" y="2800350"/>
              <a:ext cx="3810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38200" y="5334000"/>
            <a:ext cx="3810000" cy="1295400"/>
            <a:chOff x="914400" y="2362200"/>
            <a:chExt cx="3810000" cy="1295400"/>
          </a:xfrm>
        </p:grpSpPr>
        <p:sp>
          <p:nvSpPr>
            <p:cNvPr id="56" name="Rectangle 55"/>
            <p:cNvSpPr/>
            <p:nvPr/>
          </p:nvSpPr>
          <p:spPr>
            <a:xfrm>
              <a:off x="2438400" y="2362200"/>
              <a:ext cx="1600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NHÂN THÂN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914400" y="2514600"/>
              <a:ext cx="1219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hệ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Straight Connector 57"/>
            <p:cNvCxnSpPr>
              <a:stCxn id="57" idx="6"/>
              <a:endCxn id="56" idx="1"/>
            </p:cNvCxnSpPr>
            <p:nvPr/>
          </p:nvCxnSpPr>
          <p:spPr>
            <a:xfrm flipV="1">
              <a:off x="2133600" y="2590800"/>
              <a:ext cx="30480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914400" y="31242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Tên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Straight Connector 59"/>
            <p:cNvCxnSpPr>
              <a:stCxn id="59" idx="6"/>
              <a:endCxn id="56" idx="2"/>
            </p:cNvCxnSpPr>
            <p:nvPr/>
          </p:nvCxnSpPr>
          <p:spPr>
            <a:xfrm flipV="1">
              <a:off x="1828800" y="2819400"/>
              <a:ext cx="14097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057400" y="3200400"/>
              <a:ext cx="1219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>
              <a:stCxn id="61" idx="0"/>
              <a:endCxn id="56" idx="2"/>
            </p:cNvCxnSpPr>
            <p:nvPr/>
          </p:nvCxnSpPr>
          <p:spPr>
            <a:xfrm rot="5400000" flipH="1" flipV="1">
              <a:off x="2762250" y="2724150"/>
              <a:ext cx="3810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505200" y="3200400"/>
              <a:ext cx="1219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56" idx="2"/>
            </p:cNvCxnSpPr>
            <p:nvPr/>
          </p:nvCxnSpPr>
          <p:spPr>
            <a:xfrm rot="16200000" flipV="1">
              <a:off x="3486150" y="2571750"/>
              <a:ext cx="38100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Diamond 67"/>
          <p:cNvSpPr/>
          <p:nvPr/>
        </p:nvSpPr>
        <p:spPr>
          <a:xfrm>
            <a:off x="4038600" y="1524000"/>
            <a:ext cx="1600200" cy="60960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Straight Connector 71"/>
          <p:cNvCxnSpPr>
            <a:stCxn id="68" idx="3"/>
            <a:endCxn id="5" idx="1"/>
          </p:cNvCxnSpPr>
          <p:nvPr/>
        </p:nvCxnSpPr>
        <p:spPr>
          <a:xfrm>
            <a:off x="5638800" y="1828800"/>
            <a:ext cx="1447800" cy="6477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1"/>
            <a:endCxn id="33" idx="3"/>
          </p:cNvCxnSpPr>
          <p:nvPr/>
        </p:nvCxnSpPr>
        <p:spPr>
          <a:xfrm rot="10800000" flipV="1">
            <a:off x="2362200" y="1828800"/>
            <a:ext cx="1676400" cy="685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362200" y="2476500"/>
            <a:ext cx="4724400" cy="1104900"/>
            <a:chOff x="2362200" y="2476500"/>
            <a:chExt cx="4724400" cy="1104900"/>
          </a:xfrm>
        </p:grpSpPr>
        <p:sp>
          <p:nvSpPr>
            <p:cNvPr id="83" name="Diamond 82"/>
            <p:cNvSpPr/>
            <p:nvPr/>
          </p:nvSpPr>
          <p:spPr>
            <a:xfrm>
              <a:off x="4191000" y="2667000"/>
              <a:ext cx="160020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Straight Connector 84"/>
            <p:cNvCxnSpPr>
              <a:stCxn id="33" idx="3"/>
              <a:endCxn id="83" idx="1"/>
            </p:cNvCxnSpPr>
            <p:nvPr/>
          </p:nvCxnSpPr>
          <p:spPr>
            <a:xfrm>
              <a:off x="2362200" y="2514600"/>
              <a:ext cx="18288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3" idx="3"/>
              <a:endCxn id="5" idx="1"/>
            </p:cNvCxnSpPr>
            <p:nvPr/>
          </p:nvCxnSpPr>
          <p:spPr>
            <a:xfrm flipV="1">
              <a:off x="5791200" y="2476500"/>
              <a:ext cx="129540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486400" y="3200400"/>
              <a:ext cx="1143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Ngày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bắt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đầu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Straight Connector 92"/>
            <p:cNvCxnSpPr>
              <a:stCxn id="92" idx="2"/>
              <a:endCxn id="83" idx="2"/>
            </p:cNvCxnSpPr>
            <p:nvPr/>
          </p:nvCxnSpPr>
          <p:spPr>
            <a:xfrm rot="10800000">
              <a:off x="4991100" y="3276600"/>
              <a:ext cx="49530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362200" y="2514600"/>
            <a:ext cx="4495800" cy="2819400"/>
            <a:chOff x="2743200" y="1066800"/>
            <a:chExt cx="4495800" cy="2819400"/>
          </a:xfrm>
        </p:grpSpPr>
        <p:sp>
          <p:nvSpPr>
            <p:cNvPr id="97" name="Diamond 96"/>
            <p:cNvSpPr/>
            <p:nvPr/>
          </p:nvSpPr>
          <p:spPr>
            <a:xfrm rot="2490556">
              <a:off x="4440786" y="2587308"/>
              <a:ext cx="160020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Straight Connector 97"/>
            <p:cNvCxnSpPr>
              <a:stCxn id="33" idx="3"/>
              <a:endCxn id="97" idx="1"/>
            </p:cNvCxnSpPr>
            <p:nvPr/>
          </p:nvCxnSpPr>
          <p:spPr>
            <a:xfrm>
              <a:off x="2743200" y="1066800"/>
              <a:ext cx="1898532" cy="1295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7" idx="3"/>
              <a:endCxn id="48" idx="1"/>
            </p:cNvCxnSpPr>
            <p:nvPr/>
          </p:nvCxnSpPr>
          <p:spPr>
            <a:xfrm>
              <a:off x="5840040" y="3422367"/>
              <a:ext cx="1398960" cy="463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867400" y="2514600"/>
              <a:ext cx="762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Giờ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7" idx="0"/>
            </p:cNvCxnSpPr>
            <p:nvPr/>
          </p:nvCxnSpPr>
          <p:spPr>
            <a:xfrm rot="10800000">
              <a:off x="5442890" y="2663860"/>
              <a:ext cx="424510" cy="3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Diamond 114"/>
          <p:cNvSpPr/>
          <p:nvPr/>
        </p:nvSpPr>
        <p:spPr>
          <a:xfrm>
            <a:off x="6858000" y="3429000"/>
            <a:ext cx="1600200" cy="60960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trách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Straight Connector 115"/>
          <p:cNvCxnSpPr>
            <a:stCxn id="5" idx="2"/>
            <a:endCxn id="115" idx="0"/>
          </p:cNvCxnSpPr>
          <p:nvPr/>
        </p:nvCxnSpPr>
        <p:spPr>
          <a:xfrm rot="5400000">
            <a:off x="7315200" y="30861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5" idx="2"/>
            <a:endCxn id="48" idx="0"/>
          </p:cNvCxnSpPr>
          <p:nvPr/>
        </p:nvCxnSpPr>
        <p:spPr>
          <a:xfrm rot="5400000">
            <a:off x="7124700" y="45720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iamond 121"/>
          <p:cNvSpPr/>
          <p:nvPr/>
        </p:nvSpPr>
        <p:spPr>
          <a:xfrm>
            <a:off x="990600" y="3276600"/>
            <a:ext cx="1600200" cy="60960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3" name="Straight Connector 122"/>
          <p:cNvCxnSpPr>
            <a:stCxn id="33" idx="1"/>
            <a:endCxn id="122" idx="1"/>
          </p:cNvCxnSpPr>
          <p:nvPr/>
        </p:nvCxnSpPr>
        <p:spPr>
          <a:xfrm rot="10800000" flipV="1">
            <a:off x="990600" y="2514600"/>
            <a:ext cx="2286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3"/>
            <a:endCxn id="33" idx="3"/>
          </p:cNvCxnSpPr>
          <p:nvPr/>
        </p:nvCxnSpPr>
        <p:spPr>
          <a:xfrm flipH="1" flipV="1">
            <a:off x="2362200" y="2514600"/>
            <a:ext cx="2286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33" idx="3"/>
            <a:endCxn id="139" idx="0"/>
          </p:cNvCxnSpPr>
          <p:nvPr/>
        </p:nvCxnSpPr>
        <p:spPr>
          <a:xfrm>
            <a:off x="2362200" y="2514600"/>
            <a:ext cx="72390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209800" y="4038600"/>
            <a:ext cx="1752600" cy="762000"/>
            <a:chOff x="2209800" y="4038600"/>
            <a:chExt cx="1752600" cy="762000"/>
          </a:xfrm>
        </p:grpSpPr>
        <p:sp>
          <p:nvSpPr>
            <p:cNvPr id="139" name="Diamond 138"/>
            <p:cNvSpPr/>
            <p:nvPr/>
          </p:nvSpPr>
          <p:spPr>
            <a:xfrm>
              <a:off x="2286000" y="4114800"/>
              <a:ext cx="1600200" cy="60960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thân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Diamond 72"/>
            <p:cNvSpPr/>
            <p:nvPr/>
          </p:nvSpPr>
          <p:spPr>
            <a:xfrm>
              <a:off x="2209800" y="4038600"/>
              <a:ext cx="1752600" cy="76200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86100" y="4724400"/>
            <a:ext cx="114300" cy="609600"/>
            <a:chOff x="3086100" y="4724400"/>
            <a:chExt cx="114300" cy="609600"/>
          </a:xfrm>
        </p:grpSpPr>
        <p:cxnSp>
          <p:nvCxnSpPr>
            <p:cNvPr id="141" name="Straight Connector 140"/>
            <p:cNvCxnSpPr>
              <a:stCxn id="139" idx="2"/>
              <a:endCxn id="56" idx="0"/>
            </p:cNvCxnSpPr>
            <p:nvPr/>
          </p:nvCxnSpPr>
          <p:spPr>
            <a:xfrm rot="16200000" flipH="1">
              <a:off x="2819400" y="4991100"/>
              <a:ext cx="609600" cy="76200"/>
            </a:xfrm>
            <a:prstGeom prst="line">
              <a:avLst/>
            </a:prstGeom>
            <a:ln cmpd="tri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2857500" y="4991100"/>
              <a:ext cx="609600" cy="76200"/>
            </a:xfrm>
            <a:prstGeom prst="line">
              <a:avLst/>
            </a:prstGeom>
            <a:ln cmpd="tri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1143000" y="6324600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86000" y="5257800"/>
            <a:ext cx="17526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7600" y="14478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506622" y="18288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0,n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276600" y="23622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897022" y="23622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276600" y="28956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125622" y="443126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Các bước thiết kế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(min, max)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Entity Relationship Data Model – E/R Model)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Peter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Pin_Shan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1970.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E/R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(entity),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(relationship)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(attribute)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pPr lvl="2">
              <a:lnSpc>
                <a:spcPct val="80000"/>
              </a:lnSpc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NHÂN VIÊN  John Smith, PHÒNG BAN Research, DỰ ÁN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ProductX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='John Smith',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='123456789',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='731,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Fondren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Houston, TX',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='M',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='09-JAN-55‘ </a:t>
            </a:r>
          </a:p>
          <a:p>
            <a:pPr lvl="1">
              <a:lnSpc>
                <a:spcPct val="80000"/>
              </a:lnSpc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lót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XE HƠI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SINH VIÊN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SINH VIÊN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fig03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38" y="2362200"/>
            <a:ext cx="8061325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2120</Words>
  <Application>Microsoft Office PowerPoint</Application>
  <PresentationFormat>On-screen Show (4:3)</PresentationFormat>
  <Paragraphs>309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Picture</vt:lpstr>
      <vt:lpstr>Mô hình thực thể mối kết hợp</vt:lpstr>
      <vt:lpstr>Quá trình thiết kế CSDL</vt:lpstr>
      <vt:lpstr>Ví dụ: Cơ sở dữ liệu của công ty</vt:lpstr>
      <vt:lpstr>Ví dụ: Cơ sở dữ liệu của công ty</vt:lpstr>
      <vt:lpstr>Mô hình thực thể - kết hợp</vt:lpstr>
      <vt:lpstr>Các khái niệm trong mô hình ER</vt:lpstr>
      <vt:lpstr>Loại của thuộc tính(1)</vt:lpstr>
      <vt:lpstr>Loại của thuộc tính(2)</vt:lpstr>
      <vt:lpstr>Ví dụ: Thuộc tính đa hợp</vt:lpstr>
      <vt:lpstr>Loại thực thể và thuộc tính khóa (1)</vt:lpstr>
      <vt:lpstr>Loại thực thể và thuộc tính khóa (2)</vt:lpstr>
      <vt:lpstr>Biểu diễn loại thực thể</vt:lpstr>
      <vt:lpstr>Ví dụ</vt:lpstr>
      <vt:lpstr>Thiết kế ban đầu của các loại thực thể cho CÔNG TY</vt:lpstr>
      <vt:lpstr>Slide 15</vt:lpstr>
      <vt:lpstr>Mối kết hợp</vt:lpstr>
      <vt:lpstr>Loại mối kết hợp</vt:lpstr>
      <vt:lpstr>Loại mối kết hợp - Bậc và ngôi</vt:lpstr>
      <vt:lpstr>Mối kết hợp - Bậc và ngôi</vt:lpstr>
      <vt:lpstr>Quan hệ nhị phân One-to-One Relationship</vt:lpstr>
      <vt:lpstr>Quan hệ nhị phân One-to-One Relationship</vt:lpstr>
      <vt:lpstr>Quan hệ nhị phân One-to-many Relationship</vt:lpstr>
      <vt:lpstr>Quan hệ nhị phân One-to-many Relationship</vt:lpstr>
      <vt:lpstr>Quan hệ nhị phân Many-to-many Relationship</vt:lpstr>
      <vt:lpstr>Quan hệ nhị phân Many-to-many Relationship</vt:lpstr>
      <vt:lpstr>Mối quan hệ - Ràng buộc lượng số</vt:lpstr>
      <vt:lpstr>Mối quan hệ - Ràng buộc lượng số</vt:lpstr>
      <vt:lpstr>Thuộc tính của mối kết hợp</vt:lpstr>
      <vt:lpstr>Loại thực thể yếu</vt:lpstr>
      <vt:lpstr>Loại thực thể yếu</vt:lpstr>
      <vt:lpstr>Tinh chỉnh lược đồ CÔNG TY bằng cách thêm các mối quan hệ</vt:lpstr>
      <vt:lpstr>Mô hình ER cho CÔNG TY</vt:lpstr>
      <vt:lpstr>Thiết kế</vt:lpstr>
      <vt:lpstr>Các bước thiết kế</vt:lpstr>
      <vt:lpstr>Nguyên lý thiết kế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thực thể mối kết hợp</dc:title>
  <dc:creator>WIN7</dc:creator>
  <cp:lastModifiedBy>WIN7</cp:lastModifiedBy>
  <cp:revision>202</cp:revision>
  <dcterms:created xsi:type="dcterms:W3CDTF">2013-08-24T15:31:38Z</dcterms:created>
  <dcterms:modified xsi:type="dcterms:W3CDTF">2013-09-04T09:24:28Z</dcterms:modified>
</cp:coreProperties>
</file>