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1" r:id="rId9"/>
    <p:sldId id="263" r:id="rId10"/>
    <p:sldId id="264" r:id="rId11"/>
    <p:sldId id="265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8" r:id="rId26"/>
    <p:sldId id="289" r:id="rId27"/>
    <p:sldId id="290" r:id="rId28"/>
    <p:sldId id="291" r:id="rId29"/>
    <p:sldId id="292" r:id="rId30"/>
    <p:sldId id="293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57BA0-4DE6-47E4-B525-EE197963F03C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9D2D4-2146-4973-B428-ACDC4948A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63-842C-4F2B-99AF-44D91FE4284F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3C87-FBE8-4259-9187-E0E0CE31486C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C9A-B59D-41A8-AC12-F86D0A96EA42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0D7E-AAB5-41E4-8419-805933C2C62E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1D55-D746-4D0E-A8D2-0D33E8B874BD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3756-A9A7-40CF-A651-885B6CC58620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934-8146-43AD-A678-F1F4441F6DA7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004E-BC83-4272-BC6F-8974F9CF0E04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7F6D-5E45-4036-B407-5CD8BD3DB869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DB0A-1973-42E7-83B2-6A1BB35E5DB8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35FA-02C9-41DE-84C2-B6D6387A6D55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A0A1-FECB-431A-8B88-D9962CA2841A}" type="datetime1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2914-34C5-4911-A25A-B7F51AF6B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(Relational Data Model)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NoiSinh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HOCVIEN: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HOCVIEN[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Noisinh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] = {‘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An’,’Kien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Giang’,’Tay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1524000" y="3581400"/>
          <a:ext cx="6202363" cy="2146301"/>
        </p:xfrm>
        <a:graphic>
          <a:graphicData uri="http://schemas.openxmlformats.org/drawingml/2006/table">
            <a:tbl>
              <a:tblPr/>
              <a:tblGrid>
                <a:gridCol w="876300"/>
                <a:gridCol w="1820863"/>
                <a:gridCol w="1084262"/>
                <a:gridCol w="1362075"/>
                <a:gridCol w="1058863"/>
              </a:tblGrid>
              <a:tr h="4095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X={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ten,Noisinh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HOCVIEN[</a:t>
            </a:r>
            <a:r>
              <a:rPr lang="vi-VN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ten,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Noisinh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] = {(‘Ha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Lap’, ‘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An’),(‘Tran Ngoc Han’, ‘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Kien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Giang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’),(‘Tran Ngoc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Linh’,’Tay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’)}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447800" y="3886200"/>
          <a:ext cx="6202363" cy="2146301"/>
        </p:xfrm>
        <a:graphic>
          <a:graphicData uri="http://schemas.openxmlformats.org/drawingml/2006/table">
            <a:tbl>
              <a:tblPr/>
              <a:tblGrid>
                <a:gridCol w="876300"/>
                <a:gridCol w="1820863"/>
                <a:gridCol w="1084262"/>
                <a:gridCol w="1362075"/>
                <a:gridCol w="1058863"/>
              </a:tblGrid>
              <a:tr h="4095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B1B11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[X]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t[X]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.X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Mahv,Hoten,Gioitinh,Noisinh,Malop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,hv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ten] = (‘Ha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Lap’)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676400" y="3352800"/>
          <a:ext cx="6202363" cy="2146301"/>
        </p:xfrm>
        <a:graphic>
          <a:graphicData uri="http://schemas.openxmlformats.org/drawingml/2006/table">
            <a:tbl>
              <a:tblPr/>
              <a:tblGrid>
                <a:gridCol w="876300"/>
                <a:gridCol w="1820863"/>
                <a:gridCol w="1084262"/>
                <a:gridCol w="1362075"/>
                <a:gridCol w="1058863"/>
              </a:tblGrid>
              <a:tr h="39846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chemeClr val="accent1"/>
                      </a:fgClr>
                      <a:bgClr>
                        <a:srgbClr val="CCCC00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98525" y="41910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882650" y="46482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882650" y="50641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Ràng buộc toàn vẹn là các quy định, điều kiện từ ứng dụng thực tế, các điều kiện này là bất biến.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(super key)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(key)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(primary key)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(foreign key)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(super key)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#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 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[K] 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Q.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(super key)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};{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ten};{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};{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Noisinh,Hoten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676400" y="3124200"/>
          <a:ext cx="6257925" cy="2988629"/>
        </p:xfrm>
        <a:graphic>
          <a:graphicData uri="http://schemas.openxmlformats.org/drawingml/2006/table">
            <a:tbl>
              <a:tblPr/>
              <a:tblGrid>
                <a:gridCol w="876300"/>
                <a:gridCol w="1876425"/>
                <a:gridCol w="1084263"/>
                <a:gridCol w="1362075"/>
                <a:gridCol w="1058862"/>
              </a:tblGrid>
              <a:tr h="4095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Minh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(key)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b="1" i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 K,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 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(key)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ten};{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Hoten,Gioitinh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Noisinh,Hoten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Mahv,Hoten,Gioitinh,Noisinh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}…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GIANGDAY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HocKy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Nam)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K={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Malop,Mamh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Mamh,Malop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HocKy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Nam.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(primary key)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DBMS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gạch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HOCVIEN (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,Hoten,Gioitinh,Noisinh,Malop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GIANGDAY(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Mamh,Malop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,Magv,Hocky,Nam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Các đặc trưng của quan hệ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R(U), S(V).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R,K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1-n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r.K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=s.K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LOP (</a:t>
            </a:r>
            <a:r>
              <a:rPr lang="en-US" sz="2400" u="sng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,Tenlop,Siso,Khoahoc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HOCVIEN (</a:t>
            </a:r>
            <a:r>
              <a:rPr lang="en-US" sz="2400" u="sng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,Hoten,Gioitinh,Noisinh,Malop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LOP.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Malop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HOCVIEN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khóa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ngoại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tham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chiếu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đến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Malop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trong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hệ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209800" y="2438400"/>
            <a:ext cx="6172200" cy="1447800"/>
          </a:xfrm>
          <a:custGeom>
            <a:avLst/>
            <a:gdLst/>
            <a:ahLst/>
            <a:cxnLst>
              <a:cxn ang="0">
                <a:pos x="3360" y="672"/>
              </a:cxn>
              <a:cxn ang="0">
                <a:pos x="3600" y="1008"/>
              </a:cxn>
              <a:cxn ang="0">
                <a:pos x="3936" y="384"/>
              </a:cxn>
              <a:cxn ang="0">
                <a:pos x="0" y="0"/>
              </a:cxn>
            </a:cxnLst>
            <a:rect l="0" t="0" r="r" b="b"/>
            <a:pathLst>
              <a:path w="4536" h="1056">
                <a:moveTo>
                  <a:pt x="3360" y="672"/>
                </a:moveTo>
                <a:cubicBezTo>
                  <a:pt x="3432" y="864"/>
                  <a:pt x="3504" y="1056"/>
                  <a:pt x="3600" y="1008"/>
                </a:cubicBezTo>
                <a:cubicBezTo>
                  <a:pt x="3696" y="960"/>
                  <a:pt x="4536" y="552"/>
                  <a:pt x="3936" y="384"/>
                </a:cubicBezTo>
                <a:cubicBezTo>
                  <a:pt x="3336" y="216"/>
                  <a:pt x="1668" y="1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953000" y="2590800"/>
            <a:ext cx="457200" cy="2362200"/>
            <a:chOff x="2992" y="1096"/>
            <a:chExt cx="336" cy="140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992" y="109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320" y="1104"/>
              <a:ext cx="0" cy="13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93700" y="2133600"/>
          <a:ext cx="4559300" cy="2491106"/>
        </p:xfrm>
        <a:graphic>
          <a:graphicData uri="http://schemas.openxmlformats.org/drawingml/2006/table">
            <a:tbl>
              <a:tblPr/>
              <a:tblGrid>
                <a:gridCol w="668338"/>
                <a:gridCol w="1368425"/>
                <a:gridCol w="814387"/>
                <a:gridCol w="1009650"/>
                <a:gridCol w="698500"/>
              </a:tblGrid>
              <a:tr h="2476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Minh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K1307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Nhat Minh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2"/>
          <p:cNvGraphicFramePr>
            <a:graphicFrameLocks noGrp="1"/>
          </p:cNvGraphicFramePr>
          <p:nvPr/>
        </p:nvGraphicFramePr>
        <p:xfrm>
          <a:off x="5105400" y="4664075"/>
          <a:ext cx="3810000" cy="1813243"/>
        </p:xfrm>
        <a:graphic>
          <a:graphicData uri="http://schemas.openxmlformats.org/drawingml/2006/table">
            <a:tbl>
              <a:tblPr/>
              <a:tblGrid>
                <a:gridCol w="677863"/>
                <a:gridCol w="1127125"/>
                <a:gridCol w="708025"/>
                <a:gridCol w="490537"/>
                <a:gridCol w="806450"/>
              </a:tblGrid>
              <a:tr h="3048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Trglop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Magvcn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Lop 1 khoa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Lop 2 khoa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Lop 3 khoa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K1307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GV14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t1=&lt;K1103, Ha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Lap, Nam,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An, K11&gt;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t2=&lt;K1103, Ha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Lap,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An, Nam, K11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(null)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2133600" y="1981200"/>
          <a:ext cx="4572000" cy="1744678"/>
        </p:xfrm>
        <a:graphic>
          <a:graphicData uri="http://schemas.openxmlformats.org/drawingml/2006/table">
            <a:tbl>
              <a:tblPr/>
              <a:tblGrid>
                <a:gridCol w="670200"/>
                <a:gridCol w="1372237"/>
                <a:gridCol w="816655"/>
                <a:gridCol w="1012462"/>
                <a:gridCol w="700446"/>
              </a:tblGrid>
              <a:tr h="32818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b="1" i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endParaRPr lang="en-US" dirty="0" smtClean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(A</a:t>
            </a:r>
            <a:r>
              <a:rPr lang="en-US" baseline="-25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baseline="-25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 smtClean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...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/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Q(A</a:t>
            </a:r>
            <a:r>
              <a:rPr lang="en-US" baseline="-25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..., A</a:t>
            </a:r>
            <a:r>
              <a:rPr lang="en-US" baseline="-25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HOCVIEN(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,Hoten,Gioitinh,Noisinh,Malop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905000" y="3810000"/>
          <a:ext cx="5321300" cy="2582228"/>
        </p:xfrm>
        <a:graphic>
          <a:graphicData uri="http://schemas.openxmlformats.org/drawingml/2006/table">
            <a:tbl>
              <a:tblPr/>
              <a:tblGrid>
                <a:gridCol w="779463"/>
                <a:gridCol w="1597025"/>
                <a:gridCol w="950912"/>
                <a:gridCol w="1179513"/>
                <a:gridCol w="814387"/>
              </a:tblGrid>
              <a:tr h="35401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Minh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Nhat Minh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TpHCM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3660775"/>
            <a:ext cx="6858000" cy="2646532"/>
            <a:chOff x="240" y="1584"/>
            <a:chExt cx="4674" cy="237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 rot="20277827" flipH="1">
              <a:off x="1559" y="1760"/>
              <a:ext cx="959" cy="723"/>
              <a:chOff x="2217" y="1789"/>
              <a:chExt cx="841" cy="723"/>
            </a:xfrm>
          </p:grpSpPr>
          <p:grpSp>
            <p:nvGrpSpPr>
              <p:cNvPr id="105" name="Group 6"/>
              <p:cNvGrpSpPr>
                <a:grpSpLocks/>
              </p:cNvGrpSpPr>
              <p:nvPr/>
            </p:nvGrpSpPr>
            <p:grpSpPr bwMode="auto">
              <a:xfrm>
                <a:off x="2597" y="2338"/>
                <a:ext cx="185" cy="174"/>
                <a:chOff x="2597" y="2338"/>
                <a:chExt cx="185" cy="174"/>
              </a:xfrm>
            </p:grpSpPr>
            <p:sp>
              <p:nvSpPr>
                <p:cNvPr id="110" name="Arc 7"/>
                <p:cNvSpPr>
                  <a:spLocks/>
                </p:cNvSpPr>
                <p:nvPr/>
              </p:nvSpPr>
              <p:spPr bwMode="auto">
                <a:xfrm>
                  <a:off x="2634" y="2338"/>
                  <a:ext cx="29" cy="174"/>
                </a:xfrm>
                <a:custGeom>
                  <a:avLst/>
                  <a:gdLst>
                    <a:gd name="G0" fmla="+- 4505 0 0"/>
                    <a:gd name="G1" fmla="+- 21600 0 0"/>
                    <a:gd name="G2" fmla="+- 21600 0 0"/>
                    <a:gd name="T0" fmla="*/ 4505 w 26105"/>
                    <a:gd name="T1" fmla="*/ 0 h 43200"/>
                    <a:gd name="T2" fmla="*/ 0 w 26105"/>
                    <a:gd name="T3" fmla="*/ 42725 h 43200"/>
                    <a:gd name="T4" fmla="*/ 4505 w 2610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05" h="43200" fill="none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</a:path>
                    <a:path w="26105" h="43200" stroke="0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  <a:lnTo>
                        <a:pt x="450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1" name="Arc 8"/>
                <p:cNvSpPr>
                  <a:spLocks/>
                </p:cNvSpPr>
                <p:nvPr/>
              </p:nvSpPr>
              <p:spPr bwMode="auto">
                <a:xfrm>
                  <a:off x="2597" y="2338"/>
                  <a:ext cx="33" cy="174"/>
                </a:xfrm>
                <a:custGeom>
                  <a:avLst/>
                  <a:gdLst>
                    <a:gd name="G0" fmla="+- 6748 0 0"/>
                    <a:gd name="G1" fmla="+- 21600 0 0"/>
                    <a:gd name="G2" fmla="+- 21600 0 0"/>
                    <a:gd name="T0" fmla="*/ 5902 w 28348"/>
                    <a:gd name="T1" fmla="*/ 17 h 43200"/>
                    <a:gd name="T2" fmla="*/ 0 w 28348"/>
                    <a:gd name="T3" fmla="*/ 42119 h 43200"/>
                    <a:gd name="T4" fmla="*/ 6748 w 28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348" h="43200" fill="none" extrusionOk="0">
                      <a:moveTo>
                        <a:pt x="5901" y="16"/>
                      </a:moveTo>
                      <a:cubicBezTo>
                        <a:pt x="6183" y="5"/>
                        <a:pt x="6465" y="-1"/>
                        <a:pt x="6748" y="0"/>
                      </a:cubicBezTo>
                      <a:cubicBezTo>
                        <a:pt x="18677" y="0"/>
                        <a:pt x="28348" y="9670"/>
                        <a:pt x="28348" y="21600"/>
                      </a:cubicBezTo>
                      <a:cubicBezTo>
                        <a:pt x="28348" y="33529"/>
                        <a:pt x="18677" y="43200"/>
                        <a:pt x="6748" y="43200"/>
                      </a:cubicBezTo>
                      <a:cubicBezTo>
                        <a:pt x="4455" y="43200"/>
                        <a:pt x="2177" y="42835"/>
                        <a:pt x="0" y="42118"/>
                      </a:cubicBezTo>
                    </a:path>
                    <a:path w="28348" h="43200" stroke="0" extrusionOk="0">
                      <a:moveTo>
                        <a:pt x="5901" y="16"/>
                      </a:moveTo>
                      <a:cubicBezTo>
                        <a:pt x="6183" y="5"/>
                        <a:pt x="6465" y="-1"/>
                        <a:pt x="6748" y="0"/>
                      </a:cubicBezTo>
                      <a:cubicBezTo>
                        <a:pt x="18677" y="0"/>
                        <a:pt x="28348" y="9670"/>
                        <a:pt x="28348" y="21600"/>
                      </a:cubicBezTo>
                      <a:cubicBezTo>
                        <a:pt x="28348" y="33529"/>
                        <a:pt x="18677" y="43200"/>
                        <a:pt x="6748" y="43200"/>
                      </a:cubicBezTo>
                      <a:cubicBezTo>
                        <a:pt x="4455" y="43200"/>
                        <a:pt x="2177" y="42835"/>
                        <a:pt x="0" y="42118"/>
                      </a:cubicBezTo>
                      <a:lnTo>
                        <a:pt x="6748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" name="Arc 9"/>
                <p:cNvSpPr>
                  <a:spLocks/>
                </p:cNvSpPr>
                <p:nvPr/>
              </p:nvSpPr>
              <p:spPr bwMode="auto">
                <a:xfrm>
                  <a:off x="2671" y="2338"/>
                  <a:ext cx="29" cy="174"/>
                </a:xfrm>
                <a:custGeom>
                  <a:avLst/>
                  <a:gdLst>
                    <a:gd name="G0" fmla="+- 4505 0 0"/>
                    <a:gd name="G1" fmla="+- 21600 0 0"/>
                    <a:gd name="G2" fmla="+- 21600 0 0"/>
                    <a:gd name="T0" fmla="*/ 4505 w 26105"/>
                    <a:gd name="T1" fmla="*/ 0 h 43200"/>
                    <a:gd name="T2" fmla="*/ 0 w 26105"/>
                    <a:gd name="T3" fmla="*/ 42725 h 43200"/>
                    <a:gd name="T4" fmla="*/ 4505 w 2610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05" h="43200" fill="none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</a:path>
                    <a:path w="26105" h="43200" stroke="0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  <a:lnTo>
                        <a:pt x="450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3" name="Arc 10"/>
                <p:cNvSpPr>
                  <a:spLocks/>
                </p:cNvSpPr>
                <p:nvPr/>
              </p:nvSpPr>
              <p:spPr bwMode="auto">
                <a:xfrm>
                  <a:off x="2708" y="2338"/>
                  <a:ext cx="29" cy="174"/>
                </a:xfrm>
                <a:custGeom>
                  <a:avLst/>
                  <a:gdLst>
                    <a:gd name="G0" fmla="+- 4505 0 0"/>
                    <a:gd name="G1" fmla="+- 21600 0 0"/>
                    <a:gd name="G2" fmla="+- 21600 0 0"/>
                    <a:gd name="T0" fmla="*/ 4505 w 26105"/>
                    <a:gd name="T1" fmla="*/ 0 h 43200"/>
                    <a:gd name="T2" fmla="*/ 0 w 26105"/>
                    <a:gd name="T3" fmla="*/ 42725 h 43200"/>
                    <a:gd name="T4" fmla="*/ 4505 w 2610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05" h="43200" fill="none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</a:path>
                    <a:path w="26105" h="43200" stroke="0" extrusionOk="0">
                      <a:moveTo>
                        <a:pt x="4504" y="0"/>
                      </a:moveTo>
                      <a:cubicBezTo>
                        <a:pt x="16434" y="0"/>
                        <a:pt x="26105" y="9670"/>
                        <a:pt x="26105" y="21600"/>
                      </a:cubicBezTo>
                      <a:cubicBezTo>
                        <a:pt x="26105" y="33529"/>
                        <a:pt x="16434" y="43200"/>
                        <a:pt x="4505" y="43200"/>
                      </a:cubicBezTo>
                      <a:cubicBezTo>
                        <a:pt x="2990" y="43200"/>
                        <a:pt x="1480" y="43040"/>
                        <a:pt x="0" y="42724"/>
                      </a:cubicBezTo>
                      <a:lnTo>
                        <a:pt x="4505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4" name="Arc 11"/>
                <p:cNvSpPr>
                  <a:spLocks/>
                </p:cNvSpPr>
                <p:nvPr/>
              </p:nvSpPr>
              <p:spPr bwMode="auto">
                <a:xfrm>
                  <a:off x="2751" y="2338"/>
                  <a:ext cx="31" cy="174"/>
                </a:xfrm>
                <a:custGeom>
                  <a:avLst/>
                  <a:gdLst>
                    <a:gd name="G0" fmla="+- 5057 0 0"/>
                    <a:gd name="G1" fmla="+- 21600 0 0"/>
                    <a:gd name="G2" fmla="+- 21600 0 0"/>
                    <a:gd name="T0" fmla="*/ 3368 w 26657"/>
                    <a:gd name="T1" fmla="*/ 66 h 43200"/>
                    <a:gd name="T2" fmla="*/ 0 w 26657"/>
                    <a:gd name="T3" fmla="*/ 42600 h 43200"/>
                    <a:gd name="T4" fmla="*/ 5057 w 26657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657" h="43200" fill="none" extrusionOk="0">
                      <a:moveTo>
                        <a:pt x="3368" y="66"/>
                      </a:moveTo>
                      <a:cubicBezTo>
                        <a:pt x="3929" y="22"/>
                        <a:pt x="4493" y="-1"/>
                        <a:pt x="5057" y="0"/>
                      </a:cubicBezTo>
                      <a:cubicBezTo>
                        <a:pt x="16986" y="0"/>
                        <a:pt x="26657" y="9670"/>
                        <a:pt x="26657" y="21600"/>
                      </a:cubicBezTo>
                      <a:cubicBezTo>
                        <a:pt x="26657" y="33529"/>
                        <a:pt x="16986" y="43200"/>
                        <a:pt x="5057" y="43200"/>
                      </a:cubicBezTo>
                      <a:cubicBezTo>
                        <a:pt x="3353" y="43200"/>
                        <a:pt x="1656" y="42998"/>
                        <a:pt x="0" y="42599"/>
                      </a:cubicBezTo>
                    </a:path>
                    <a:path w="26657" h="43200" stroke="0" extrusionOk="0">
                      <a:moveTo>
                        <a:pt x="3368" y="66"/>
                      </a:moveTo>
                      <a:cubicBezTo>
                        <a:pt x="3929" y="22"/>
                        <a:pt x="4493" y="-1"/>
                        <a:pt x="5057" y="0"/>
                      </a:cubicBezTo>
                      <a:cubicBezTo>
                        <a:pt x="16986" y="0"/>
                        <a:pt x="26657" y="9670"/>
                        <a:pt x="26657" y="21600"/>
                      </a:cubicBezTo>
                      <a:cubicBezTo>
                        <a:pt x="26657" y="33529"/>
                        <a:pt x="16986" y="43200"/>
                        <a:pt x="5057" y="43200"/>
                      </a:cubicBezTo>
                      <a:cubicBezTo>
                        <a:pt x="3353" y="43200"/>
                        <a:pt x="1656" y="42998"/>
                        <a:pt x="0" y="42599"/>
                      </a:cubicBezTo>
                      <a:lnTo>
                        <a:pt x="5057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6" name="Freeform 12"/>
              <p:cNvSpPr>
                <a:spLocks/>
              </p:cNvSpPr>
              <p:nvPr/>
            </p:nvSpPr>
            <p:spPr bwMode="auto">
              <a:xfrm>
                <a:off x="2217" y="2175"/>
                <a:ext cx="606" cy="279"/>
              </a:xfrm>
              <a:custGeom>
                <a:avLst/>
                <a:gdLst/>
                <a:ahLst/>
                <a:cxnLst>
                  <a:cxn ang="0">
                    <a:pos x="0" y="260"/>
                  </a:cxn>
                  <a:cxn ang="0">
                    <a:pos x="20" y="278"/>
                  </a:cxn>
                  <a:cxn ang="0">
                    <a:pos x="50" y="248"/>
                  </a:cxn>
                  <a:cxn ang="0">
                    <a:pos x="79" y="222"/>
                  </a:cxn>
                  <a:cxn ang="0">
                    <a:pos x="108" y="200"/>
                  </a:cxn>
                  <a:cxn ang="0">
                    <a:pos x="137" y="177"/>
                  </a:cxn>
                  <a:cxn ang="0">
                    <a:pos x="162" y="158"/>
                  </a:cxn>
                  <a:cxn ang="0">
                    <a:pos x="185" y="144"/>
                  </a:cxn>
                  <a:cxn ang="0">
                    <a:pos x="207" y="130"/>
                  </a:cxn>
                  <a:cxn ang="0">
                    <a:pos x="232" y="117"/>
                  </a:cxn>
                  <a:cxn ang="0">
                    <a:pos x="256" y="105"/>
                  </a:cxn>
                  <a:cxn ang="0">
                    <a:pos x="286" y="96"/>
                  </a:cxn>
                  <a:cxn ang="0">
                    <a:pos x="311" y="87"/>
                  </a:cxn>
                  <a:cxn ang="0">
                    <a:pos x="336" y="80"/>
                  </a:cxn>
                  <a:cxn ang="0">
                    <a:pos x="361" y="75"/>
                  </a:cxn>
                  <a:cxn ang="0">
                    <a:pos x="392" y="67"/>
                  </a:cxn>
                  <a:cxn ang="0">
                    <a:pos x="427" y="61"/>
                  </a:cxn>
                  <a:cxn ang="0">
                    <a:pos x="449" y="60"/>
                  </a:cxn>
                  <a:cxn ang="0">
                    <a:pos x="474" y="58"/>
                  </a:cxn>
                  <a:cxn ang="0">
                    <a:pos x="497" y="58"/>
                  </a:cxn>
                  <a:cxn ang="0">
                    <a:pos x="520" y="57"/>
                  </a:cxn>
                  <a:cxn ang="0">
                    <a:pos x="552" y="61"/>
                  </a:cxn>
                  <a:cxn ang="0">
                    <a:pos x="575" y="67"/>
                  </a:cxn>
                  <a:cxn ang="0">
                    <a:pos x="605" y="12"/>
                  </a:cxn>
                  <a:cxn ang="0">
                    <a:pos x="564" y="2"/>
                  </a:cxn>
                  <a:cxn ang="0">
                    <a:pos x="515" y="0"/>
                  </a:cxn>
                  <a:cxn ang="0">
                    <a:pos x="470" y="2"/>
                  </a:cxn>
                  <a:cxn ang="0">
                    <a:pos x="419" y="10"/>
                  </a:cxn>
                  <a:cxn ang="0">
                    <a:pos x="346" y="20"/>
                  </a:cxn>
                  <a:cxn ang="0">
                    <a:pos x="278" y="42"/>
                  </a:cxn>
                  <a:cxn ang="0">
                    <a:pos x="211" y="69"/>
                  </a:cxn>
                  <a:cxn ang="0">
                    <a:pos x="161" y="102"/>
                  </a:cxn>
                  <a:cxn ang="0">
                    <a:pos x="102" y="145"/>
                  </a:cxn>
                  <a:cxn ang="0">
                    <a:pos x="62" y="187"/>
                  </a:cxn>
                  <a:cxn ang="0">
                    <a:pos x="0" y="260"/>
                  </a:cxn>
                </a:cxnLst>
                <a:rect l="0" t="0" r="r" b="b"/>
                <a:pathLst>
                  <a:path w="606" h="279">
                    <a:moveTo>
                      <a:pt x="0" y="260"/>
                    </a:moveTo>
                    <a:lnTo>
                      <a:pt x="20" y="278"/>
                    </a:lnTo>
                    <a:lnTo>
                      <a:pt x="50" y="248"/>
                    </a:lnTo>
                    <a:lnTo>
                      <a:pt x="79" y="222"/>
                    </a:lnTo>
                    <a:lnTo>
                      <a:pt x="108" y="200"/>
                    </a:lnTo>
                    <a:lnTo>
                      <a:pt x="137" y="177"/>
                    </a:lnTo>
                    <a:lnTo>
                      <a:pt x="162" y="158"/>
                    </a:lnTo>
                    <a:lnTo>
                      <a:pt x="185" y="144"/>
                    </a:lnTo>
                    <a:lnTo>
                      <a:pt x="207" y="130"/>
                    </a:lnTo>
                    <a:lnTo>
                      <a:pt x="232" y="117"/>
                    </a:lnTo>
                    <a:lnTo>
                      <a:pt x="256" y="105"/>
                    </a:lnTo>
                    <a:lnTo>
                      <a:pt x="286" y="96"/>
                    </a:lnTo>
                    <a:lnTo>
                      <a:pt x="311" y="87"/>
                    </a:lnTo>
                    <a:lnTo>
                      <a:pt x="336" y="80"/>
                    </a:lnTo>
                    <a:lnTo>
                      <a:pt x="361" y="75"/>
                    </a:lnTo>
                    <a:lnTo>
                      <a:pt x="392" y="67"/>
                    </a:lnTo>
                    <a:lnTo>
                      <a:pt x="427" y="61"/>
                    </a:lnTo>
                    <a:lnTo>
                      <a:pt x="449" y="60"/>
                    </a:lnTo>
                    <a:lnTo>
                      <a:pt x="474" y="58"/>
                    </a:lnTo>
                    <a:lnTo>
                      <a:pt x="497" y="58"/>
                    </a:lnTo>
                    <a:lnTo>
                      <a:pt x="520" y="57"/>
                    </a:lnTo>
                    <a:lnTo>
                      <a:pt x="552" y="61"/>
                    </a:lnTo>
                    <a:lnTo>
                      <a:pt x="575" y="67"/>
                    </a:lnTo>
                    <a:lnTo>
                      <a:pt x="605" y="12"/>
                    </a:lnTo>
                    <a:lnTo>
                      <a:pt x="564" y="2"/>
                    </a:lnTo>
                    <a:lnTo>
                      <a:pt x="515" y="0"/>
                    </a:lnTo>
                    <a:lnTo>
                      <a:pt x="470" y="2"/>
                    </a:lnTo>
                    <a:lnTo>
                      <a:pt x="419" y="10"/>
                    </a:lnTo>
                    <a:lnTo>
                      <a:pt x="346" y="20"/>
                    </a:lnTo>
                    <a:lnTo>
                      <a:pt x="278" y="42"/>
                    </a:lnTo>
                    <a:lnTo>
                      <a:pt x="211" y="69"/>
                    </a:lnTo>
                    <a:lnTo>
                      <a:pt x="161" y="102"/>
                    </a:lnTo>
                    <a:lnTo>
                      <a:pt x="102" y="145"/>
                    </a:lnTo>
                    <a:lnTo>
                      <a:pt x="62" y="187"/>
                    </a:lnTo>
                    <a:lnTo>
                      <a:pt x="0" y="260"/>
                    </a:lnTo>
                  </a:path>
                </a:pathLst>
              </a:custGeom>
              <a:solidFill>
                <a:srgbClr val="7679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 13"/>
              <p:cNvSpPr>
                <a:spLocks/>
              </p:cNvSpPr>
              <p:nvPr/>
            </p:nvSpPr>
            <p:spPr bwMode="auto">
              <a:xfrm>
                <a:off x="2978" y="1791"/>
                <a:ext cx="80" cy="420"/>
              </a:xfrm>
              <a:custGeom>
                <a:avLst/>
                <a:gdLst/>
                <a:ahLst/>
                <a:cxnLst>
                  <a:cxn ang="0">
                    <a:pos x="22" y="381"/>
                  </a:cxn>
                  <a:cxn ang="0">
                    <a:pos x="67" y="419"/>
                  </a:cxn>
                  <a:cxn ang="0">
                    <a:pos x="62" y="399"/>
                  </a:cxn>
                  <a:cxn ang="0">
                    <a:pos x="59" y="378"/>
                  </a:cxn>
                  <a:cxn ang="0">
                    <a:pos x="56" y="353"/>
                  </a:cxn>
                  <a:cxn ang="0">
                    <a:pos x="55" y="322"/>
                  </a:cxn>
                  <a:cxn ang="0">
                    <a:pos x="53" y="291"/>
                  </a:cxn>
                  <a:cxn ang="0">
                    <a:pos x="50" y="260"/>
                  </a:cxn>
                  <a:cxn ang="0">
                    <a:pos x="51" y="232"/>
                  </a:cxn>
                  <a:cxn ang="0">
                    <a:pos x="50" y="208"/>
                  </a:cxn>
                  <a:cxn ang="0">
                    <a:pos x="53" y="183"/>
                  </a:cxn>
                  <a:cxn ang="0">
                    <a:pos x="54" y="158"/>
                  </a:cxn>
                  <a:cxn ang="0">
                    <a:pos x="58" y="127"/>
                  </a:cxn>
                  <a:cxn ang="0">
                    <a:pos x="64" y="102"/>
                  </a:cxn>
                  <a:cxn ang="0">
                    <a:pos x="68" y="77"/>
                  </a:cxn>
                  <a:cxn ang="0">
                    <a:pos x="76" y="50"/>
                  </a:cxn>
                  <a:cxn ang="0">
                    <a:pos x="79" y="30"/>
                  </a:cxn>
                  <a:cxn ang="0">
                    <a:pos x="45" y="0"/>
                  </a:cxn>
                  <a:cxn ang="0">
                    <a:pos x="33" y="32"/>
                  </a:cxn>
                  <a:cxn ang="0">
                    <a:pos x="21" y="85"/>
                  </a:cxn>
                  <a:cxn ang="0">
                    <a:pos x="4" y="154"/>
                  </a:cxn>
                  <a:cxn ang="0">
                    <a:pos x="0" y="208"/>
                  </a:cxn>
                  <a:cxn ang="0">
                    <a:pos x="4" y="270"/>
                  </a:cxn>
                  <a:cxn ang="0">
                    <a:pos x="6" y="325"/>
                  </a:cxn>
                  <a:cxn ang="0">
                    <a:pos x="13" y="371"/>
                  </a:cxn>
                  <a:cxn ang="0">
                    <a:pos x="66" y="418"/>
                  </a:cxn>
                  <a:cxn ang="0">
                    <a:pos x="22" y="381"/>
                  </a:cxn>
                </a:cxnLst>
                <a:rect l="0" t="0" r="r" b="b"/>
                <a:pathLst>
                  <a:path w="80" h="420">
                    <a:moveTo>
                      <a:pt x="22" y="381"/>
                    </a:moveTo>
                    <a:lnTo>
                      <a:pt x="67" y="419"/>
                    </a:lnTo>
                    <a:lnTo>
                      <a:pt x="62" y="399"/>
                    </a:lnTo>
                    <a:lnTo>
                      <a:pt x="59" y="378"/>
                    </a:lnTo>
                    <a:lnTo>
                      <a:pt x="56" y="353"/>
                    </a:lnTo>
                    <a:lnTo>
                      <a:pt x="55" y="322"/>
                    </a:lnTo>
                    <a:lnTo>
                      <a:pt x="53" y="291"/>
                    </a:lnTo>
                    <a:lnTo>
                      <a:pt x="50" y="260"/>
                    </a:lnTo>
                    <a:lnTo>
                      <a:pt x="51" y="232"/>
                    </a:lnTo>
                    <a:lnTo>
                      <a:pt x="50" y="208"/>
                    </a:lnTo>
                    <a:lnTo>
                      <a:pt x="53" y="183"/>
                    </a:lnTo>
                    <a:lnTo>
                      <a:pt x="54" y="158"/>
                    </a:lnTo>
                    <a:lnTo>
                      <a:pt x="58" y="127"/>
                    </a:lnTo>
                    <a:lnTo>
                      <a:pt x="64" y="102"/>
                    </a:lnTo>
                    <a:lnTo>
                      <a:pt x="68" y="77"/>
                    </a:lnTo>
                    <a:lnTo>
                      <a:pt x="76" y="50"/>
                    </a:lnTo>
                    <a:lnTo>
                      <a:pt x="79" y="30"/>
                    </a:lnTo>
                    <a:lnTo>
                      <a:pt x="45" y="0"/>
                    </a:lnTo>
                    <a:lnTo>
                      <a:pt x="33" y="32"/>
                    </a:lnTo>
                    <a:lnTo>
                      <a:pt x="21" y="85"/>
                    </a:lnTo>
                    <a:lnTo>
                      <a:pt x="4" y="154"/>
                    </a:lnTo>
                    <a:lnTo>
                      <a:pt x="0" y="208"/>
                    </a:lnTo>
                    <a:lnTo>
                      <a:pt x="4" y="270"/>
                    </a:lnTo>
                    <a:lnTo>
                      <a:pt x="6" y="325"/>
                    </a:lnTo>
                    <a:lnTo>
                      <a:pt x="13" y="371"/>
                    </a:lnTo>
                    <a:lnTo>
                      <a:pt x="66" y="418"/>
                    </a:lnTo>
                    <a:lnTo>
                      <a:pt x="22" y="381"/>
                    </a:lnTo>
                  </a:path>
                </a:pathLst>
              </a:custGeom>
              <a:solidFill>
                <a:srgbClr val="4E4F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 14"/>
              <p:cNvSpPr>
                <a:spLocks/>
              </p:cNvSpPr>
              <p:nvPr/>
            </p:nvSpPr>
            <p:spPr bwMode="auto">
              <a:xfrm>
                <a:off x="2716" y="2176"/>
                <a:ext cx="326" cy="266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36" y="265"/>
                  </a:cxn>
                  <a:cxn ang="0">
                    <a:pos x="52" y="248"/>
                  </a:cxn>
                  <a:cxn ang="0">
                    <a:pos x="69" y="232"/>
                  </a:cxn>
                  <a:cxn ang="0">
                    <a:pos x="86" y="216"/>
                  </a:cxn>
                  <a:cxn ang="0">
                    <a:pos x="104" y="200"/>
                  </a:cxn>
                  <a:cxn ang="0">
                    <a:pos x="123" y="182"/>
                  </a:cxn>
                  <a:cxn ang="0">
                    <a:pos x="146" y="163"/>
                  </a:cxn>
                  <a:cxn ang="0">
                    <a:pos x="175" y="139"/>
                  </a:cxn>
                  <a:cxn ang="0">
                    <a:pos x="203" y="116"/>
                  </a:cxn>
                  <a:cxn ang="0">
                    <a:pos x="222" y="102"/>
                  </a:cxn>
                  <a:cxn ang="0">
                    <a:pos x="246" y="86"/>
                  </a:cxn>
                  <a:cxn ang="0">
                    <a:pos x="271" y="69"/>
                  </a:cxn>
                  <a:cxn ang="0">
                    <a:pos x="296" y="55"/>
                  </a:cxn>
                  <a:cxn ang="0">
                    <a:pos x="313" y="45"/>
                  </a:cxn>
                  <a:cxn ang="0">
                    <a:pos x="325" y="39"/>
                  </a:cxn>
                  <a:cxn ang="0">
                    <a:pos x="280" y="0"/>
                  </a:cxn>
                  <a:cxn ang="0">
                    <a:pos x="256" y="8"/>
                  </a:cxn>
                  <a:cxn ang="0">
                    <a:pos x="213" y="32"/>
                  </a:cxn>
                  <a:cxn ang="0">
                    <a:pos x="168" y="61"/>
                  </a:cxn>
                  <a:cxn ang="0">
                    <a:pos x="132" y="92"/>
                  </a:cxn>
                  <a:cxn ang="0">
                    <a:pos x="90" y="127"/>
                  </a:cxn>
                  <a:cxn ang="0">
                    <a:pos x="50" y="165"/>
                  </a:cxn>
                  <a:cxn ang="0">
                    <a:pos x="26" y="196"/>
                  </a:cxn>
                  <a:cxn ang="0">
                    <a:pos x="0" y="233"/>
                  </a:cxn>
                </a:cxnLst>
                <a:rect l="0" t="0" r="r" b="b"/>
                <a:pathLst>
                  <a:path w="326" h="266">
                    <a:moveTo>
                      <a:pt x="0" y="233"/>
                    </a:moveTo>
                    <a:lnTo>
                      <a:pt x="36" y="265"/>
                    </a:lnTo>
                    <a:lnTo>
                      <a:pt x="52" y="248"/>
                    </a:lnTo>
                    <a:lnTo>
                      <a:pt x="69" y="232"/>
                    </a:lnTo>
                    <a:lnTo>
                      <a:pt x="86" y="216"/>
                    </a:lnTo>
                    <a:lnTo>
                      <a:pt x="104" y="200"/>
                    </a:lnTo>
                    <a:lnTo>
                      <a:pt x="123" y="182"/>
                    </a:lnTo>
                    <a:lnTo>
                      <a:pt x="146" y="163"/>
                    </a:lnTo>
                    <a:lnTo>
                      <a:pt x="175" y="139"/>
                    </a:lnTo>
                    <a:lnTo>
                      <a:pt x="203" y="116"/>
                    </a:lnTo>
                    <a:lnTo>
                      <a:pt x="222" y="102"/>
                    </a:lnTo>
                    <a:lnTo>
                      <a:pt x="246" y="86"/>
                    </a:lnTo>
                    <a:lnTo>
                      <a:pt x="271" y="69"/>
                    </a:lnTo>
                    <a:lnTo>
                      <a:pt x="296" y="55"/>
                    </a:lnTo>
                    <a:lnTo>
                      <a:pt x="313" y="45"/>
                    </a:lnTo>
                    <a:lnTo>
                      <a:pt x="325" y="39"/>
                    </a:lnTo>
                    <a:lnTo>
                      <a:pt x="280" y="0"/>
                    </a:lnTo>
                    <a:lnTo>
                      <a:pt x="256" y="8"/>
                    </a:lnTo>
                    <a:lnTo>
                      <a:pt x="213" y="32"/>
                    </a:lnTo>
                    <a:lnTo>
                      <a:pt x="168" y="61"/>
                    </a:lnTo>
                    <a:lnTo>
                      <a:pt x="132" y="92"/>
                    </a:lnTo>
                    <a:lnTo>
                      <a:pt x="90" y="127"/>
                    </a:lnTo>
                    <a:lnTo>
                      <a:pt x="50" y="165"/>
                    </a:lnTo>
                    <a:lnTo>
                      <a:pt x="26" y="196"/>
                    </a:lnTo>
                    <a:lnTo>
                      <a:pt x="0" y="233"/>
                    </a:lnTo>
                  </a:path>
                </a:pathLst>
              </a:custGeom>
              <a:solidFill>
                <a:srgbClr val="7679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 15"/>
              <p:cNvSpPr>
                <a:spLocks/>
              </p:cNvSpPr>
              <p:nvPr/>
            </p:nvSpPr>
            <p:spPr bwMode="auto">
              <a:xfrm>
                <a:off x="2218" y="1789"/>
                <a:ext cx="804" cy="650"/>
              </a:xfrm>
              <a:custGeom>
                <a:avLst/>
                <a:gdLst/>
                <a:ahLst/>
                <a:cxnLst>
                  <a:cxn ang="0">
                    <a:pos x="30" y="600"/>
                  </a:cxn>
                  <a:cxn ang="0">
                    <a:pos x="63" y="549"/>
                  </a:cxn>
                  <a:cxn ang="0">
                    <a:pos x="103" y="500"/>
                  </a:cxn>
                  <a:cxn ang="0">
                    <a:pos x="144" y="458"/>
                  </a:cxn>
                  <a:cxn ang="0">
                    <a:pos x="195" y="411"/>
                  </a:cxn>
                  <a:cxn ang="0">
                    <a:pos x="247" y="370"/>
                  </a:cxn>
                  <a:cxn ang="0">
                    <a:pos x="306" y="331"/>
                  </a:cxn>
                  <a:cxn ang="0">
                    <a:pos x="362" y="298"/>
                  </a:cxn>
                  <a:cxn ang="0">
                    <a:pos x="418" y="270"/>
                  </a:cxn>
                  <a:cxn ang="0">
                    <a:pos x="476" y="242"/>
                  </a:cxn>
                  <a:cxn ang="0">
                    <a:pos x="536" y="220"/>
                  </a:cxn>
                  <a:cxn ang="0">
                    <a:pos x="597" y="203"/>
                  </a:cxn>
                  <a:cxn ang="0">
                    <a:pos x="654" y="194"/>
                  </a:cxn>
                  <a:cxn ang="0">
                    <a:pos x="700" y="195"/>
                  </a:cxn>
                  <a:cxn ang="0">
                    <a:pos x="797" y="33"/>
                  </a:cxn>
                  <a:cxn ang="0">
                    <a:pos x="782" y="104"/>
                  </a:cxn>
                  <a:cxn ang="0">
                    <a:pos x="772" y="154"/>
                  </a:cxn>
                  <a:cxn ang="0">
                    <a:pos x="768" y="200"/>
                  </a:cxn>
                  <a:cxn ang="0">
                    <a:pos x="768" y="247"/>
                  </a:cxn>
                  <a:cxn ang="0">
                    <a:pos x="772" y="305"/>
                  </a:cxn>
                  <a:cxn ang="0">
                    <a:pos x="777" y="360"/>
                  </a:cxn>
                  <a:cxn ang="0">
                    <a:pos x="765" y="394"/>
                  </a:cxn>
                  <a:cxn ang="0">
                    <a:pos x="732" y="411"/>
                  </a:cxn>
                  <a:cxn ang="0">
                    <a:pos x="695" y="436"/>
                  </a:cxn>
                  <a:cxn ang="0">
                    <a:pos x="664" y="460"/>
                  </a:cxn>
                  <a:cxn ang="0">
                    <a:pos x="629" y="489"/>
                  </a:cxn>
                  <a:cxn ang="0">
                    <a:pos x="594" y="518"/>
                  </a:cxn>
                  <a:cxn ang="0">
                    <a:pos x="561" y="549"/>
                  </a:cxn>
                  <a:cxn ang="0">
                    <a:pos x="531" y="577"/>
                  </a:cxn>
                  <a:cxn ang="0">
                    <a:pos x="491" y="620"/>
                  </a:cxn>
                  <a:cxn ang="0">
                    <a:pos x="562" y="405"/>
                  </a:cxn>
                  <a:cxn ang="0">
                    <a:pos x="486" y="403"/>
                  </a:cxn>
                  <a:cxn ang="0">
                    <a:pos x="438" y="409"/>
                  </a:cxn>
                  <a:cxn ang="0">
                    <a:pos x="371" y="423"/>
                  </a:cxn>
                  <a:cxn ang="0">
                    <a:pos x="315" y="435"/>
                  </a:cxn>
                  <a:cxn ang="0">
                    <a:pos x="273" y="448"/>
                  </a:cxn>
                  <a:cxn ang="0">
                    <a:pos x="225" y="467"/>
                  </a:cxn>
                  <a:cxn ang="0">
                    <a:pos x="179" y="490"/>
                  </a:cxn>
                  <a:cxn ang="0">
                    <a:pos x="132" y="525"/>
                  </a:cxn>
                  <a:cxn ang="0">
                    <a:pos x="86" y="566"/>
                  </a:cxn>
                  <a:cxn ang="0">
                    <a:pos x="39" y="612"/>
                  </a:cxn>
                </a:cxnLst>
                <a:rect l="0" t="0" r="r" b="b"/>
                <a:pathLst>
                  <a:path w="804" h="650">
                    <a:moveTo>
                      <a:pt x="0" y="649"/>
                    </a:moveTo>
                    <a:lnTo>
                      <a:pt x="30" y="600"/>
                    </a:lnTo>
                    <a:lnTo>
                      <a:pt x="45" y="577"/>
                    </a:lnTo>
                    <a:lnTo>
                      <a:pt x="63" y="549"/>
                    </a:lnTo>
                    <a:lnTo>
                      <a:pt x="84" y="525"/>
                    </a:lnTo>
                    <a:lnTo>
                      <a:pt x="103" y="500"/>
                    </a:lnTo>
                    <a:lnTo>
                      <a:pt x="124" y="477"/>
                    </a:lnTo>
                    <a:lnTo>
                      <a:pt x="144" y="458"/>
                    </a:lnTo>
                    <a:lnTo>
                      <a:pt x="166" y="436"/>
                    </a:lnTo>
                    <a:lnTo>
                      <a:pt x="195" y="411"/>
                    </a:lnTo>
                    <a:lnTo>
                      <a:pt x="221" y="390"/>
                    </a:lnTo>
                    <a:lnTo>
                      <a:pt x="247" y="370"/>
                    </a:lnTo>
                    <a:lnTo>
                      <a:pt x="275" y="349"/>
                    </a:lnTo>
                    <a:lnTo>
                      <a:pt x="306" y="331"/>
                    </a:lnTo>
                    <a:lnTo>
                      <a:pt x="337" y="313"/>
                    </a:lnTo>
                    <a:lnTo>
                      <a:pt x="362" y="298"/>
                    </a:lnTo>
                    <a:lnTo>
                      <a:pt x="391" y="282"/>
                    </a:lnTo>
                    <a:lnTo>
                      <a:pt x="418" y="270"/>
                    </a:lnTo>
                    <a:lnTo>
                      <a:pt x="447" y="256"/>
                    </a:lnTo>
                    <a:lnTo>
                      <a:pt x="476" y="242"/>
                    </a:lnTo>
                    <a:lnTo>
                      <a:pt x="508" y="231"/>
                    </a:lnTo>
                    <a:lnTo>
                      <a:pt x="536" y="220"/>
                    </a:lnTo>
                    <a:lnTo>
                      <a:pt x="567" y="212"/>
                    </a:lnTo>
                    <a:lnTo>
                      <a:pt x="597" y="203"/>
                    </a:lnTo>
                    <a:lnTo>
                      <a:pt x="626" y="196"/>
                    </a:lnTo>
                    <a:lnTo>
                      <a:pt x="654" y="194"/>
                    </a:lnTo>
                    <a:lnTo>
                      <a:pt x="677" y="192"/>
                    </a:lnTo>
                    <a:lnTo>
                      <a:pt x="700" y="195"/>
                    </a:lnTo>
                    <a:lnTo>
                      <a:pt x="803" y="0"/>
                    </a:lnTo>
                    <a:lnTo>
                      <a:pt x="797" y="33"/>
                    </a:lnTo>
                    <a:lnTo>
                      <a:pt x="788" y="72"/>
                    </a:lnTo>
                    <a:lnTo>
                      <a:pt x="782" y="104"/>
                    </a:lnTo>
                    <a:lnTo>
                      <a:pt x="776" y="127"/>
                    </a:lnTo>
                    <a:lnTo>
                      <a:pt x="772" y="154"/>
                    </a:lnTo>
                    <a:lnTo>
                      <a:pt x="770" y="177"/>
                    </a:lnTo>
                    <a:lnTo>
                      <a:pt x="768" y="200"/>
                    </a:lnTo>
                    <a:lnTo>
                      <a:pt x="768" y="223"/>
                    </a:lnTo>
                    <a:lnTo>
                      <a:pt x="768" y="247"/>
                    </a:lnTo>
                    <a:lnTo>
                      <a:pt x="770" y="276"/>
                    </a:lnTo>
                    <a:lnTo>
                      <a:pt x="772" y="305"/>
                    </a:lnTo>
                    <a:lnTo>
                      <a:pt x="773" y="330"/>
                    </a:lnTo>
                    <a:lnTo>
                      <a:pt x="777" y="360"/>
                    </a:lnTo>
                    <a:lnTo>
                      <a:pt x="779" y="385"/>
                    </a:lnTo>
                    <a:lnTo>
                      <a:pt x="765" y="394"/>
                    </a:lnTo>
                    <a:lnTo>
                      <a:pt x="748" y="401"/>
                    </a:lnTo>
                    <a:lnTo>
                      <a:pt x="732" y="411"/>
                    </a:lnTo>
                    <a:lnTo>
                      <a:pt x="714" y="424"/>
                    </a:lnTo>
                    <a:lnTo>
                      <a:pt x="695" y="436"/>
                    </a:lnTo>
                    <a:lnTo>
                      <a:pt x="678" y="448"/>
                    </a:lnTo>
                    <a:lnTo>
                      <a:pt x="664" y="460"/>
                    </a:lnTo>
                    <a:lnTo>
                      <a:pt x="645" y="473"/>
                    </a:lnTo>
                    <a:lnTo>
                      <a:pt x="629" y="489"/>
                    </a:lnTo>
                    <a:lnTo>
                      <a:pt x="610" y="505"/>
                    </a:lnTo>
                    <a:lnTo>
                      <a:pt x="594" y="518"/>
                    </a:lnTo>
                    <a:lnTo>
                      <a:pt x="578" y="532"/>
                    </a:lnTo>
                    <a:lnTo>
                      <a:pt x="561" y="549"/>
                    </a:lnTo>
                    <a:lnTo>
                      <a:pt x="545" y="564"/>
                    </a:lnTo>
                    <a:lnTo>
                      <a:pt x="531" y="577"/>
                    </a:lnTo>
                    <a:lnTo>
                      <a:pt x="514" y="595"/>
                    </a:lnTo>
                    <a:lnTo>
                      <a:pt x="491" y="620"/>
                    </a:lnTo>
                    <a:lnTo>
                      <a:pt x="591" y="411"/>
                    </a:lnTo>
                    <a:lnTo>
                      <a:pt x="562" y="405"/>
                    </a:lnTo>
                    <a:lnTo>
                      <a:pt x="535" y="403"/>
                    </a:lnTo>
                    <a:lnTo>
                      <a:pt x="486" y="403"/>
                    </a:lnTo>
                    <a:lnTo>
                      <a:pt x="462" y="407"/>
                    </a:lnTo>
                    <a:lnTo>
                      <a:pt x="438" y="409"/>
                    </a:lnTo>
                    <a:lnTo>
                      <a:pt x="396" y="417"/>
                    </a:lnTo>
                    <a:lnTo>
                      <a:pt x="371" y="423"/>
                    </a:lnTo>
                    <a:lnTo>
                      <a:pt x="339" y="427"/>
                    </a:lnTo>
                    <a:lnTo>
                      <a:pt x="315" y="435"/>
                    </a:lnTo>
                    <a:lnTo>
                      <a:pt x="294" y="442"/>
                    </a:lnTo>
                    <a:lnTo>
                      <a:pt x="273" y="448"/>
                    </a:lnTo>
                    <a:lnTo>
                      <a:pt x="249" y="456"/>
                    </a:lnTo>
                    <a:lnTo>
                      <a:pt x="225" y="467"/>
                    </a:lnTo>
                    <a:lnTo>
                      <a:pt x="202" y="479"/>
                    </a:lnTo>
                    <a:lnTo>
                      <a:pt x="179" y="490"/>
                    </a:lnTo>
                    <a:lnTo>
                      <a:pt x="154" y="508"/>
                    </a:lnTo>
                    <a:lnTo>
                      <a:pt x="132" y="525"/>
                    </a:lnTo>
                    <a:lnTo>
                      <a:pt x="108" y="546"/>
                    </a:lnTo>
                    <a:lnTo>
                      <a:pt x="86" y="566"/>
                    </a:lnTo>
                    <a:lnTo>
                      <a:pt x="62" y="588"/>
                    </a:lnTo>
                    <a:lnTo>
                      <a:pt x="39" y="612"/>
                    </a:lnTo>
                    <a:lnTo>
                      <a:pt x="0" y="649"/>
                    </a:lnTo>
                  </a:path>
                </a:pathLst>
              </a:custGeom>
              <a:gradFill rotWithShape="0">
                <a:gsLst>
                  <a:gs pos="0">
                    <a:srgbClr val="EAEC5E">
                      <a:gamma/>
                      <a:shade val="29804"/>
                      <a:invGamma/>
                    </a:srgbClr>
                  </a:gs>
                  <a:gs pos="100000">
                    <a:srgbClr val="EAEC5E"/>
                  </a:gs>
                </a:gsLst>
                <a:lin ang="0" scaled="1"/>
              </a:gra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119" y="1584"/>
              <a:ext cx="136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Các CSDL</a:t>
              </a:r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643" y="2051"/>
              <a:ext cx="842" cy="697"/>
              <a:chOff x="3183" y="2359"/>
              <a:chExt cx="842" cy="697"/>
            </a:xfrm>
          </p:grpSpPr>
          <p:grpSp>
            <p:nvGrpSpPr>
              <p:cNvPr id="35" name="Group 18"/>
              <p:cNvGrpSpPr>
                <a:grpSpLocks/>
              </p:cNvGrpSpPr>
              <p:nvPr/>
            </p:nvGrpSpPr>
            <p:grpSpPr bwMode="auto">
              <a:xfrm>
                <a:off x="3507" y="2359"/>
                <a:ext cx="518" cy="697"/>
                <a:chOff x="3507" y="2359"/>
                <a:chExt cx="518" cy="697"/>
              </a:xfrm>
            </p:grpSpPr>
            <p:sp>
              <p:nvSpPr>
                <p:cNvPr id="71" name="Freeform 19"/>
                <p:cNvSpPr>
                  <a:spLocks/>
                </p:cNvSpPr>
                <p:nvPr/>
              </p:nvSpPr>
              <p:spPr bwMode="auto">
                <a:xfrm>
                  <a:off x="3507" y="2359"/>
                  <a:ext cx="478" cy="47"/>
                </a:xfrm>
                <a:custGeom>
                  <a:avLst/>
                  <a:gdLst/>
                  <a:ahLst/>
                  <a:cxnLst>
                    <a:cxn ang="0">
                      <a:pos x="151" y="46"/>
                    </a:cxn>
                    <a:cxn ang="0">
                      <a:pos x="477" y="41"/>
                    </a:cxn>
                    <a:cxn ang="0">
                      <a:pos x="253" y="0"/>
                    </a:cxn>
                    <a:cxn ang="0">
                      <a:pos x="0" y="0"/>
                    </a:cxn>
                    <a:cxn ang="0">
                      <a:pos x="151" y="46"/>
                    </a:cxn>
                  </a:cxnLst>
                  <a:rect l="0" t="0" r="r" b="b"/>
                  <a:pathLst>
                    <a:path w="478" h="47">
                      <a:moveTo>
                        <a:pt x="151" y="46"/>
                      </a:moveTo>
                      <a:lnTo>
                        <a:pt x="477" y="41"/>
                      </a:lnTo>
                      <a:lnTo>
                        <a:pt x="253" y="0"/>
                      </a:lnTo>
                      <a:lnTo>
                        <a:pt x="0" y="0"/>
                      </a:lnTo>
                      <a:lnTo>
                        <a:pt x="151" y="46"/>
                      </a:lnTo>
                    </a:path>
                  </a:pathLst>
                </a:custGeom>
                <a:gradFill rotWithShape="0">
                  <a:gsLst>
                    <a:gs pos="0">
                      <a:srgbClr val="E0E0E0"/>
                    </a:gs>
                    <a:gs pos="100000">
                      <a:srgbClr val="E0E0E0">
                        <a:gamma/>
                        <a:shade val="29804"/>
                        <a:invGamma/>
                      </a:srgbClr>
                    </a:gs>
                  </a:gsLst>
                  <a:lin ang="27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Freeform 20"/>
                <p:cNvSpPr>
                  <a:spLocks/>
                </p:cNvSpPr>
                <p:nvPr/>
              </p:nvSpPr>
              <p:spPr bwMode="auto">
                <a:xfrm>
                  <a:off x="3657" y="2401"/>
                  <a:ext cx="349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9"/>
                    </a:cxn>
                    <a:cxn ang="0">
                      <a:pos x="348" y="19"/>
                    </a:cxn>
                    <a:cxn ang="0">
                      <a:pos x="32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9" h="20">
                      <a:moveTo>
                        <a:pt x="0" y="0"/>
                      </a:moveTo>
                      <a:lnTo>
                        <a:pt x="18" y="19"/>
                      </a:lnTo>
                      <a:lnTo>
                        <a:pt x="348" y="19"/>
                      </a:lnTo>
                      <a:lnTo>
                        <a:pt x="328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0E0E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3" name="Freeform 21"/>
                <p:cNvSpPr>
                  <a:spLocks/>
                </p:cNvSpPr>
                <p:nvPr/>
              </p:nvSpPr>
              <p:spPr bwMode="auto">
                <a:xfrm>
                  <a:off x="3507" y="2359"/>
                  <a:ext cx="198" cy="69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43"/>
                    </a:cxn>
                    <a:cxn ang="0">
                      <a:pos x="177" y="60"/>
                    </a:cxn>
                    <a:cxn ang="0">
                      <a:pos x="197" y="256"/>
                    </a:cxn>
                    <a:cxn ang="0">
                      <a:pos x="171" y="296"/>
                    </a:cxn>
                    <a:cxn ang="0">
                      <a:pos x="168" y="696"/>
                    </a:cxn>
                    <a:cxn ang="0">
                      <a:pos x="0" y="5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8" h="697">
                      <a:moveTo>
                        <a:pt x="0" y="0"/>
                      </a:moveTo>
                      <a:lnTo>
                        <a:pt x="151" y="43"/>
                      </a:lnTo>
                      <a:lnTo>
                        <a:pt x="177" y="60"/>
                      </a:lnTo>
                      <a:lnTo>
                        <a:pt x="197" y="256"/>
                      </a:lnTo>
                      <a:lnTo>
                        <a:pt x="171" y="296"/>
                      </a:lnTo>
                      <a:lnTo>
                        <a:pt x="168" y="696"/>
                      </a:lnTo>
                      <a:lnTo>
                        <a:pt x="0" y="51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A0A0A0">
                        <a:gamma/>
                        <a:shade val="60000"/>
                        <a:invGamma/>
                      </a:srgbClr>
                    </a:gs>
                    <a:gs pos="100000">
                      <a:srgbClr val="A0A0A0"/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Freeform 22"/>
                <p:cNvSpPr>
                  <a:spLocks/>
                </p:cNvSpPr>
                <p:nvPr/>
              </p:nvSpPr>
              <p:spPr bwMode="auto">
                <a:xfrm>
                  <a:off x="3675" y="2643"/>
                  <a:ext cx="323" cy="4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11"/>
                    </a:cxn>
                    <a:cxn ang="0">
                      <a:pos x="322" y="411"/>
                    </a:cxn>
                    <a:cxn ang="0">
                      <a:pos x="32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23" h="412">
                      <a:moveTo>
                        <a:pt x="0" y="0"/>
                      </a:moveTo>
                      <a:lnTo>
                        <a:pt x="0" y="411"/>
                      </a:lnTo>
                      <a:lnTo>
                        <a:pt x="322" y="411"/>
                      </a:lnTo>
                      <a:lnTo>
                        <a:pt x="322" y="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>
                        <a:gamma/>
                        <a:tint val="40000"/>
                        <a:invGamma/>
                      </a:srgbClr>
                    </a:gs>
                    <a:gs pos="100000">
                      <a:srgbClr val="919191"/>
                    </a:gs>
                  </a:gsLst>
                  <a:lin ang="54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Freeform 23"/>
                <p:cNvSpPr>
                  <a:spLocks/>
                </p:cNvSpPr>
                <p:nvPr/>
              </p:nvSpPr>
              <p:spPr bwMode="auto">
                <a:xfrm>
                  <a:off x="3680" y="2415"/>
                  <a:ext cx="345" cy="2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8" y="0"/>
                    </a:cxn>
                    <a:cxn ang="0">
                      <a:pos x="344" y="205"/>
                    </a:cxn>
                    <a:cxn ang="0">
                      <a:pos x="14" y="20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5" h="206">
                      <a:moveTo>
                        <a:pt x="0" y="0"/>
                      </a:moveTo>
                      <a:lnTo>
                        <a:pt x="328" y="0"/>
                      </a:lnTo>
                      <a:lnTo>
                        <a:pt x="344" y="205"/>
                      </a:lnTo>
                      <a:lnTo>
                        <a:pt x="14" y="20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>
                        <a:gamma/>
                        <a:tint val="40000"/>
                        <a:invGamma/>
                      </a:srgbClr>
                    </a:gs>
                    <a:gs pos="100000">
                      <a:srgbClr val="919191"/>
                    </a:gs>
                  </a:gsLst>
                  <a:lin ang="54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Freeform 24"/>
                <p:cNvSpPr>
                  <a:spLocks/>
                </p:cNvSpPr>
                <p:nvPr/>
              </p:nvSpPr>
              <p:spPr bwMode="auto">
                <a:xfrm>
                  <a:off x="3676" y="2620"/>
                  <a:ext cx="349" cy="24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319" y="23"/>
                    </a:cxn>
                    <a:cxn ang="0">
                      <a:pos x="348" y="0"/>
                    </a:cxn>
                    <a:cxn ang="0">
                      <a:pos x="15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349" h="24">
                      <a:moveTo>
                        <a:pt x="0" y="23"/>
                      </a:moveTo>
                      <a:lnTo>
                        <a:pt x="319" y="23"/>
                      </a:lnTo>
                      <a:lnTo>
                        <a:pt x="348" y="0"/>
                      </a:lnTo>
                      <a:lnTo>
                        <a:pt x="15" y="0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676767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7" name="Freeform 25"/>
                <p:cNvSpPr>
                  <a:spLocks/>
                </p:cNvSpPr>
                <p:nvPr/>
              </p:nvSpPr>
              <p:spPr bwMode="auto">
                <a:xfrm>
                  <a:off x="3685" y="2405"/>
                  <a:ext cx="27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6" y="215"/>
                    </a:cxn>
                    <a:cxn ang="0">
                      <a:pos x="10" y="240"/>
                    </a:cxn>
                    <a:cxn ang="0">
                      <a:pos x="10" y="649"/>
                    </a:cxn>
                  </a:cxnLst>
                  <a:rect l="0" t="0" r="r" b="b"/>
                  <a:pathLst>
                    <a:path w="27" h="650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26" y="215"/>
                      </a:lnTo>
                      <a:lnTo>
                        <a:pt x="10" y="240"/>
                      </a:lnTo>
                      <a:lnTo>
                        <a:pt x="10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Freeform 26"/>
                <p:cNvSpPr>
                  <a:spLocks/>
                </p:cNvSpPr>
                <p:nvPr/>
              </p:nvSpPr>
              <p:spPr bwMode="auto">
                <a:xfrm>
                  <a:off x="3698" y="2405"/>
                  <a:ext cx="31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1"/>
                    </a:cxn>
                    <a:cxn ang="0">
                      <a:pos x="30" y="215"/>
                    </a:cxn>
                    <a:cxn ang="0">
                      <a:pos x="14" y="238"/>
                    </a:cxn>
                    <a:cxn ang="0">
                      <a:pos x="14" y="649"/>
                    </a:cxn>
                  </a:cxnLst>
                  <a:rect l="0" t="0" r="r" b="b"/>
                  <a:pathLst>
                    <a:path w="31" h="650">
                      <a:moveTo>
                        <a:pt x="0" y="0"/>
                      </a:moveTo>
                      <a:lnTo>
                        <a:pt x="14" y="11"/>
                      </a:lnTo>
                      <a:lnTo>
                        <a:pt x="30" y="215"/>
                      </a:lnTo>
                      <a:lnTo>
                        <a:pt x="14" y="238"/>
                      </a:lnTo>
                      <a:lnTo>
                        <a:pt x="14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9" name="Freeform 27"/>
                <p:cNvSpPr>
                  <a:spLocks/>
                </p:cNvSpPr>
                <p:nvPr/>
              </p:nvSpPr>
              <p:spPr bwMode="auto">
                <a:xfrm>
                  <a:off x="3720" y="2405"/>
                  <a:ext cx="27" cy="6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13"/>
                    </a:cxn>
                    <a:cxn ang="0">
                      <a:pos x="26" y="216"/>
                    </a:cxn>
                    <a:cxn ang="0">
                      <a:pos x="10" y="239"/>
                    </a:cxn>
                    <a:cxn ang="0">
                      <a:pos x="10" y="648"/>
                    </a:cxn>
                  </a:cxnLst>
                  <a:rect l="0" t="0" r="r" b="b"/>
                  <a:pathLst>
                    <a:path w="27" h="649">
                      <a:moveTo>
                        <a:pt x="0" y="0"/>
                      </a:moveTo>
                      <a:lnTo>
                        <a:pt x="10" y="13"/>
                      </a:lnTo>
                      <a:lnTo>
                        <a:pt x="26" y="216"/>
                      </a:lnTo>
                      <a:lnTo>
                        <a:pt x="10" y="239"/>
                      </a:lnTo>
                      <a:lnTo>
                        <a:pt x="10" y="648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Freeform 28"/>
                <p:cNvSpPr>
                  <a:spLocks/>
                </p:cNvSpPr>
                <p:nvPr/>
              </p:nvSpPr>
              <p:spPr bwMode="auto">
                <a:xfrm>
                  <a:off x="3735" y="2405"/>
                  <a:ext cx="28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7" y="214"/>
                    </a:cxn>
                    <a:cxn ang="0">
                      <a:pos x="10" y="237"/>
                    </a:cxn>
                    <a:cxn ang="0">
                      <a:pos x="10" y="649"/>
                    </a:cxn>
                  </a:cxnLst>
                  <a:rect l="0" t="0" r="r" b="b"/>
                  <a:pathLst>
                    <a:path w="28" h="650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27" y="214"/>
                      </a:lnTo>
                      <a:lnTo>
                        <a:pt x="10" y="237"/>
                      </a:lnTo>
                      <a:lnTo>
                        <a:pt x="10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Freeform 29"/>
                <p:cNvSpPr>
                  <a:spLocks/>
                </p:cNvSpPr>
                <p:nvPr/>
              </p:nvSpPr>
              <p:spPr bwMode="auto">
                <a:xfrm>
                  <a:off x="3751" y="2405"/>
                  <a:ext cx="29" cy="6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8"/>
                    </a:cxn>
                    <a:cxn ang="0">
                      <a:pos x="28" y="214"/>
                    </a:cxn>
                    <a:cxn ang="0">
                      <a:pos x="11" y="237"/>
                    </a:cxn>
                    <a:cxn ang="0">
                      <a:pos x="11" y="648"/>
                    </a:cxn>
                  </a:cxnLst>
                  <a:rect l="0" t="0" r="r" b="b"/>
                  <a:pathLst>
                    <a:path w="29" h="649">
                      <a:moveTo>
                        <a:pt x="0" y="0"/>
                      </a:moveTo>
                      <a:lnTo>
                        <a:pt x="11" y="8"/>
                      </a:lnTo>
                      <a:lnTo>
                        <a:pt x="28" y="214"/>
                      </a:lnTo>
                      <a:lnTo>
                        <a:pt x="11" y="237"/>
                      </a:lnTo>
                      <a:lnTo>
                        <a:pt x="11" y="648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30"/>
                <p:cNvSpPr>
                  <a:spLocks noChangeArrowheads="1"/>
                </p:cNvSpPr>
                <p:nvPr/>
              </p:nvSpPr>
              <p:spPr bwMode="auto">
                <a:xfrm>
                  <a:off x="3781" y="2702"/>
                  <a:ext cx="195" cy="310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3" name="Rectangle 31"/>
                <p:cNvSpPr>
                  <a:spLocks noChangeArrowheads="1"/>
                </p:cNvSpPr>
                <p:nvPr/>
              </p:nvSpPr>
              <p:spPr bwMode="auto">
                <a:xfrm>
                  <a:off x="3781" y="2765"/>
                  <a:ext cx="195" cy="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Rectangle 32"/>
                <p:cNvSpPr>
                  <a:spLocks noChangeArrowheads="1"/>
                </p:cNvSpPr>
                <p:nvPr/>
              </p:nvSpPr>
              <p:spPr bwMode="auto">
                <a:xfrm>
                  <a:off x="3781" y="2830"/>
                  <a:ext cx="195" cy="51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Rectangle 33"/>
                <p:cNvSpPr>
                  <a:spLocks noChangeArrowheads="1"/>
                </p:cNvSpPr>
                <p:nvPr/>
              </p:nvSpPr>
              <p:spPr bwMode="auto">
                <a:xfrm>
                  <a:off x="3781" y="2892"/>
                  <a:ext cx="195" cy="5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09" y="2774"/>
                  <a:ext cx="134" cy="34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3809" y="2837"/>
                  <a:ext cx="134" cy="36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8" name="Freeform 36"/>
                <p:cNvSpPr>
                  <a:spLocks/>
                </p:cNvSpPr>
                <p:nvPr/>
              </p:nvSpPr>
              <p:spPr bwMode="auto">
                <a:xfrm>
                  <a:off x="3907" y="2708"/>
                  <a:ext cx="18" cy="31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7" y="30"/>
                    </a:cxn>
                    <a:cxn ang="0">
                      <a:pos x="0" y="1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8" h="31">
                      <a:moveTo>
                        <a:pt x="17" y="0"/>
                      </a:moveTo>
                      <a:lnTo>
                        <a:pt x="17" y="30"/>
                      </a:lnTo>
                      <a:lnTo>
                        <a:pt x="0" y="11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3781" y="2702"/>
                  <a:ext cx="195" cy="51"/>
                </a:xfrm>
                <a:prstGeom prst="rect">
                  <a:avLst/>
                </a:prstGeom>
                <a:solidFill>
                  <a:srgbClr val="A0A0A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3875" y="2708"/>
                  <a:ext cx="34" cy="19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28" y="18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34" h="19">
                      <a:moveTo>
                        <a:pt x="33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28" y="18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Freeform 39"/>
                <p:cNvSpPr>
                  <a:spLocks/>
                </p:cNvSpPr>
                <p:nvPr/>
              </p:nvSpPr>
              <p:spPr bwMode="auto">
                <a:xfrm>
                  <a:off x="3875" y="2731"/>
                  <a:ext cx="88" cy="19"/>
                </a:xfrm>
                <a:custGeom>
                  <a:avLst/>
                  <a:gdLst/>
                  <a:ahLst/>
                  <a:cxnLst>
                    <a:cxn ang="0">
                      <a:pos x="87" y="18"/>
                    </a:cxn>
                    <a:cxn ang="0">
                      <a:pos x="0" y="18"/>
                    </a:cxn>
                    <a:cxn ang="0">
                      <a:pos x="0" y="0"/>
                    </a:cxn>
                    <a:cxn ang="0">
                      <a:pos x="81" y="0"/>
                    </a:cxn>
                    <a:cxn ang="0">
                      <a:pos x="87" y="18"/>
                    </a:cxn>
                  </a:cxnLst>
                  <a:rect l="0" t="0" r="r" b="b"/>
                  <a:pathLst>
                    <a:path w="88" h="19">
                      <a:moveTo>
                        <a:pt x="87" y="18"/>
                      </a:move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81" y="0"/>
                      </a:lnTo>
                      <a:lnTo>
                        <a:pt x="87" y="18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Freeform 40"/>
                <p:cNvSpPr>
                  <a:spLocks/>
                </p:cNvSpPr>
                <p:nvPr/>
              </p:nvSpPr>
              <p:spPr bwMode="auto">
                <a:xfrm>
                  <a:off x="3915" y="2714"/>
                  <a:ext cx="48" cy="1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42" y="18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8" h="19">
                      <a:moveTo>
                        <a:pt x="47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42" y="18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Freeform 41"/>
                <p:cNvSpPr>
                  <a:spLocks/>
                </p:cNvSpPr>
                <p:nvPr/>
              </p:nvSpPr>
              <p:spPr bwMode="auto">
                <a:xfrm>
                  <a:off x="3962" y="2714"/>
                  <a:ext cx="19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4"/>
                    </a:cxn>
                    <a:cxn ang="0">
                      <a:pos x="18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" h="25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18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Oval 42"/>
                <p:cNvSpPr>
                  <a:spLocks noChangeArrowheads="1"/>
                </p:cNvSpPr>
                <p:nvPr/>
              </p:nvSpPr>
              <p:spPr bwMode="auto">
                <a:xfrm>
                  <a:off x="3921" y="2738"/>
                  <a:ext cx="10" cy="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5" name="Freeform 43"/>
                <p:cNvSpPr>
                  <a:spLocks/>
                </p:cNvSpPr>
                <p:nvPr/>
              </p:nvSpPr>
              <p:spPr bwMode="auto">
                <a:xfrm>
                  <a:off x="3791" y="2725"/>
                  <a:ext cx="179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8" y="17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79" h="18">
                      <a:moveTo>
                        <a:pt x="0" y="17"/>
                      </a:moveTo>
                      <a:lnTo>
                        <a:pt x="178" y="17"/>
                      </a:lnTo>
                      <a:lnTo>
                        <a:pt x="178" y="0"/>
                      </a:lnTo>
                      <a:lnTo>
                        <a:pt x="0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3821" y="2783"/>
                  <a:ext cx="117" cy="2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7" h="20">
                      <a:moveTo>
                        <a:pt x="0" y="19"/>
                      </a:move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0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3855" y="2797"/>
                  <a:ext cx="54" cy="1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0" y="0"/>
                    </a:cxn>
                    <a:cxn ang="0">
                      <a:pos x="49" y="0"/>
                    </a:cxn>
                    <a:cxn ang="0">
                      <a:pos x="53" y="18"/>
                    </a:cxn>
                  </a:cxnLst>
                  <a:rect l="0" t="0" r="r" b="b"/>
                  <a:pathLst>
                    <a:path w="54" h="19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9" y="0"/>
                      </a:lnTo>
                      <a:lnTo>
                        <a:pt x="53" y="18"/>
                      </a:lnTo>
                    </a:path>
                  </a:pathLst>
                </a:custGeom>
                <a:noFill/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Freeform 46"/>
                <p:cNvSpPr>
                  <a:spLocks/>
                </p:cNvSpPr>
                <p:nvPr/>
              </p:nvSpPr>
              <p:spPr bwMode="auto">
                <a:xfrm>
                  <a:off x="3709" y="2444"/>
                  <a:ext cx="48" cy="54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0" y="0"/>
                    </a:cxn>
                    <a:cxn ang="0">
                      <a:pos x="1" y="53"/>
                    </a:cxn>
                    <a:cxn ang="0">
                      <a:pos x="47" y="53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8" h="54">
                      <a:moveTo>
                        <a:pt x="43" y="0"/>
                      </a:moveTo>
                      <a:lnTo>
                        <a:pt x="0" y="0"/>
                      </a:lnTo>
                      <a:lnTo>
                        <a:pt x="1" y="53"/>
                      </a:lnTo>
                      <a:lnTo>
                        <a:pt x="47" y="53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676767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Freeform 47"/>
                <p:cNvSpPr>
                  <a:spLocks/>
                </p:cNvSpPr>
                <p:nvPr/>
              </p:nvSpPr>
              <p:spPr bwMode="auto">
                <a:xfrm>
                  <a:off x="3713" y="2530"/>
                  <a:ext cx="51" cy="51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0"/>
                    </a:cxn>
                    <a:cxn ang="0">
                      <a:pos x="1" y="50"/>
                    </a:cxn>
                    <a:cxn ang="0">
                      <a:pos x="50" y="50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51" h="51">
                      <a:moveTo>
                        <a:pt x="47" y="0"/>
                      </a:moveTo>
                      <a:lnTo>
                        <a:pt x="0" y="0"/>
                      </a:lnTo>
                      <a:lnTo>
                        <a:pt x="1" y="50"/>
                      </a:lnTo>
                      <a:lnTo>
                        <a:pt x="50" y="50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676767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Freeform 48"/>
                <p:cNvSpPr>
                  <a:spLocks/>
                </p:cNvSpPr>
                <p:nvPr/>
              </p:nvSpPr>
              <p:spPr bwMode="auto">
                <a:xfrm>
                  <a:off x="3786" y="2525"/>
                  <a:ext cx="203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202" y="60"/>
                    </a:cxn>
                    <a:cxn ang="0">
                      <a:pos x="19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3" h="61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202" y="60"/>
                      </a:lnTo>
                      <a:lnTo>
                        <a:pt x="195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76767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Freeform 49"/>
                <p:cNvSpPr>
                  <a:spLocks/>
                </p:cNvSpPr>
                <p:nvPr/>
              </p:nvSpPr>
              <p:spPr bwMode="auto">
                <a:xfrm>
                  <a:off x="3829" y="253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9"/>
                    </a:cxn>
                    <a:cxn ang="0">
                      <a:pos x="0" y="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20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Freeform 50"/>
                <p:cNvSpPr>
                  <a:spLocks/>
                </p:cNvSpPr>
                <p:nvPr/>
              </p:nvSpPr>
              <p:spPr bwMode="auto">
                <a:xfrm>
                  <a:off x="3829" y="2558"/>
                  <a:ext cx="17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7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8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7"/>
                      </a:lnTo>
                      <a:lnTo>
                        <a:pt x="0" y="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3" name="Freeform 51"/>
                <p:cNvSpPr>
                  <a:spLocks/>
                </p:cNvSpPr>
                <p:nvPr/>
              </p:nvSpPr>
              <p:spPr bwMode="auto">
                <a:xfrm>
                  <a:off x="3878" y="2547"/>
                  <a:ext cx="20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0"/>
                    </a:cxn>
                    <a:cxn ang="0">
                      <a:pos x="19" y="17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4" name="Oval 52"/>
                <p:cNvSpPr>
                  <a:spLocks noChangeArrowheads="1"/>
                </p:cNvSpPr>
                <p:nvPr/>
              </p:nvSpPr>
              <p:spPr bwMode="auto">
                <a:xfrm>
                  <a:off x="3802" y="2547"/>
                  <a:ext cx="17" cy="17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6" name="Group 53"/>
              <p:cNvGrpSpPr>
                <a:grpSpLocks/>
              </p:cNvGrpSpPr>
              <p:nvPr/>
            </p:nvGrpSpPr>
            <p:grpSpPr bwMode="auto">
              <a:xfrm>
                <a:off x="3183" y="2359"/>
                <a:ext cx="518" cy="697"/>
                <a:chOff x="3183" y="2359"/>
                <a:chExt cx="518" cy="697"/>
              </a:xfrm>
            </p:grpSpPr>
            <p:sp>
              <p:nvSpPr>
                <p:cNvPr id="37" name="Freeform 54"/>
                <p:cNvSpPr>
                  <a:spLocks/>
                </p:cNvSpPr>
                <p:nvPr/>
              </p:nvSpPr>
              <p:spPr bwMode="auto">
                <a:xfrm>
                  <a:off x="3183" y="2359"/>
                  <a:ext cx="478" cy="47"/>
                </a:xfrm>
                <a:custGeom>
                  <a:avLst/>
                  <a:gdLst/>
                  <a:ahLst/>
                  <a:cxnLst>
                    <a:cxn ang="0">
                      <a:pos x="151" y="46"/>
                    </a:cxn>
                    <a:cxn ang="0">
                      <a:pos x="477" y="41"/>
                    </a:cxn>
                    <a:cxn ang="0">
                      <a:pos x="253" y="0"/>
                    </a:cxn>
                    <a:cxn ang="0">
                      <a:pos x="0" y="0"/>
                    </a:cxn>
                    <a:cxn ang="0">
                      <a:pos x="151" y="46"/>
                    </a:cxn>
                  </a:cxnLst>
                  <a:rect l="0" t="0" r="r" b="b"/>
                  <a:pathLst>
                    <a:path w="478" h="47">
                      <a:moveTo>
                        <a:pt x="151" y="46"/>
                      </a:moveTo>
                      <a:lnTo>
                        <a:pt x="477" y="41"/>
                      </a:lnTo>
                      <a:lnTo>
                        <a:pt x="253" y="0"/>
                      </a:lnTo>
                      <a:lnTo>
                        <a:pt x="0" y="0"/>
                      </a:lnTo>
                      <a:lnTo>
                        <a:pt x="151" y="46"/>
                      </a:lnTo>
                    </a:path>
                  </a:pathLst>
                </a:custGeom>
                <a:gradFill rotWithShape="0">
                  <a:gsLst>
                    <a:gs pos="0">
                      <a:srgbClr val="E0E0E0"/>
                    </a:gs>
                    <a:gs pos="100000">
                      <a:srgbClr val="E0E0E0">
                        <a:gamma/>
                        <a:shade val="29804"/>
                        <a:invGamma/>
                      </a:srgbClr>
                    </a:gs>
                  </a:gsLst>
                  <a:lin ang="27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Freeform 55"/>
                <p:cNvSpPr>
                  <a:spLocks/>
                </p:cNvSpPr>
                <p:nvPr/>
              </p:nvSpPr>
              <p:spPr bwMode="auto">
                <a:xfrm>
                  <a:off x="3333" y="2401"/>
                  <a:ext cx="348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9"/>
                    </a:cxn>
                    <a:cxn ang="0">
                      <a:pos x="347" y="19"/>
                    </a:cxn>
                    <a:cxn ang="0">
                      <a:pos x="3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8" h="20">
                      <a:moveTo>
                        <a:pt x="0" y="0"/>
                      </a:moveTo>
                      <a:lnTo>
                        <a:pt x="18" y="19"/>
                      </a:lnTo>
                      <a:lnTo>
                        <a:pt x="347" y="19"/>
                      </a:lnTo>
                      <a:lnTo>
                        <a:pt x="327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0E0E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Freeform 56"/>
                <p:cNvSpPr>
                  <a:spLocks/>
                </p:cNvSpPr>
                <p:nvPr/>
              </p:nvSpPr>
              <p:spPr bwMode="auto">
                <a:xfrm>
                  <a:off x="3183" y="2359"/>
                  <a:ext cx="198" cy="69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1" y="43"/>
                    </a:cxn>
                    <a:cxn ang="0">
                      <a:pos x="177" y="60"/>
                    </a:cxn>
                    <a:cxn ang="0">
                      <a:pos x="197" y="256"/>
                    </a:cxn>
                    <a:cxn ang="0">
                      <a:pos x="171" y="296"/>
                    </a:cxn>
                    <a:cxn ang="0">
                      <a:pos x="168" y="696"/>
                    </a:cxn>
                    <a:cxn ang="0">
                      <a:pos x="0" y="5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8" h="697">
                      <a:moveTo>
                        <a:pt x="0" y="0"/>
                      </a:moveTo>
                      <a:lnTo>
                        <a:pt x="151" y="43"/>
                      </a:lnTo>
                      <a:lnTo>
                        <a:pt x="177" y="60"/>
                      </a:lnTo>
                      <a:lnTo>
                        <a:pt x="197" y="256"/>
                      </a:lnTo>
                      <a:lnTo>
                        <a:pt x="171" y="296"/>
                      </a:lnTo>
                      <a:lnTo>
                        <a:pt x="168" y="696"/>
                      </a:lnTo>
                      <a:lnTo>
                        <a:pt x="0" y="51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A0A0A0">
                        <a:gamma/>
                        <a:shade val="60000"/>
                        <a:invGamma/>
                      </a:srgbClr>
                    </a:gs>
                    <a:gs pos="100000">
                      <a:srgbClr val="A0A0A0"/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Freeform 57"/>
                <p:cNvSpPr>
                  <a:spLocks/>
                </p:cNvSpPr>
                <p:nvPr/>
              </p:nvSpPr>
              <p:spPr bwMode="auto">
                <a:xfrm>
                  <a:off x="3351" y="2643"/>
                  <a:ext cx="323" cy="4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11"/>
                    </a:cxn>
                    <a:cxn ang="0">
                      <a:pos x="322" y="411"/>
                    </a:cxn>
                    <a:cxn ang="0">
                      <a:pos x="32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23" h="412">
                      <a:moveTo>
                        <a:pt x="0" y="0"/>
                      </a:moveTo>
                      <a:lnTo>
                        <a:pt x="0" y="411"/>
                      </a:lnTo>
                      <a:lnTo>
                        <a:pt x="322" y="411"/>
                      </a:lnTo>
                      <a:lnTo>
                        <a:pt x="322" y="0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>
                        <a:gamma/>
                        <a:tint val="40000"/>
                        <a:invGamma/>
                      </a:srgbClr>
                    </a:gs>
                    <a:gs pos="100000">
                      <a:srgbClr val="919191"/>
                    </a:gs>
                  </a:gsLst>
                  <a:lin ang="54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Freeform 58"/>
                <p:cNvSpPr>
                  <a:spLocks/>
                </p:cNvSpPr>
                <p:nvPr/>
              </p:nvSpPr>
              <p:spPr bwMode="auto">
                <a:xfrm>
                  <a:off x="3355" y="2415"/>
                  <a:ext cx="346" cy="2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9" y="0"/>
                    </a:cxn>
                    <a:cxn ang="0">
                      <a:pos x="345" y="205"/>
                    </a:cxn>
                    <a:cxn ang="0">
                      <a:pos x="14" y="20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206">
                      <a:moveTo>
                        <a:pt x="0" y="0"/>
                      </a:moveTo>
                      <a:lnTo>
                        <a:pt x="329" y="0"/>
                      </a:lnTo>
                      <a:lnTo>
                        <a:pt x="345" y="205"/>
                      </a:lnTo>
                      <a:lnTo>
                        <a:pt x="14" y="20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>
                        <a:gamma/>
                        <a:tint val="40000"/>
                        <a:invGamma/>
                      </a:srgbClr>
                    </a:gs>
                    <a:gs pos="100000">
                      <a:srgbClr val="919191"/>
                    </a:gs>
                  </a:gsLst>
                  <a:lin ang="54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Freeform 59"/>
                <p:cNvSpPr>
                  <a:spLocks/>
                </p:cNvSpPr>
                <p:nvPr/>
              </p:nvSpPr>
              <p:spPr bwMode="auto">
                <a:xfrm>
                  <a:off x="3352" y="2620"/>
                  <a:ext cx="349" cy="24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319" y="23"/>
                    </a:cxn>
                    <a:cxn ang="0">
                      <a:pos x="348" y="0"/>
                    </a:cxn>
                    <a:cxn ang="0">
                      <a:pos x="15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349" h="24">
                      <a:moveTo>
                        <a:pt x="0" y="23"/>
                      </a:moveTo>
                      <a:lnTo>
                        <a:pt x="319" y="23"/>
                      </a:lnTo>
                      <a:lnTo>
                        <a:pt x="348" y="0"/>
                      </a:lnTo>
                      <a:lnTo>
                        <a:pt x="15" y="0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676767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Freeform 60"/>
                <p:cNvSpPr>
                  <a:spLocks/>
                </p:cNvSpPr>
                <p:nvPr/>
              </p:nvSpPr>
              <p:spPr bwMode="auto">
                <a:xfrm>
                  <a:off x="3360" y="2405"/>
                  <a:ext cx="28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7" y="215"/>
                    </a:cxn>
                    <a:cxn ang="0">
                      <a:pos x="10" y="240"/>
                    </a:cxn>
                    <a:cxn ang="0">
                      <a:pos x="10" y="649"/>
                    </a:cxn>
                  </a:cxnLst>
                  <a:rect l="0" t="0" r="r" b="b"/>
                  <a:pathLst>
                    <a:path w="28" h="650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27" y="215"/>
                      </a:lnTo>
                      <a:lnTo>
                        <a:pt x="10" y="240"/>
                      </a:lnTo>
                      <a:lnTo>
                        <a:pt x="10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4" name="Freeform 61"/>
                <p:cNvSpPr>
                  <a:spLocks/>
                </p:cNvSpPr>
                <p:nvPr/>
              </p:nvSpPr>
              <p:spPr bwMode="auto">
                <a:xfrm>
                  <a:off x="3372" y="2405"/>
                  <a:ext cx="33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11"/>
                    </a:cxn>
                    <a:cxn ang="0">
                      <a:pos x="32" y="215"/>
                    </a:cxn>
                    <a:cxn ang="0">
                      <a:pos x="15" y="238"/>
                    </a:cxn>
                    <a:cxn ang="0">
                      <a:pos x="15" y="649"/>
                    </a:cxn>
                  </a:cxnLst>
                  <a:rect l="0" t="0" r="r" b="b"/>
                  <a:pathLst>
                    <a:path w="33" h="650">
                      <a:moveTo>
                        <a:pt x="0" y="0"/>
                      </a:moveTo>
                      <a:lnTo>
                        <a:pt x="15" y="11"/>
                      </a:lnTo>
                      <a:lnTo>
                        <a:pt x="32" y="215"/>
                      </a:lnTo>
                      <a:lnTo>
                        <a:pt x="15" y="238"/>
                      </a:lnTo>
                      <a:lnTo>
                        <a:pt x="15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Freeform 62"/>
                <p:cNvSpPr>
                  <a:spLocks/>
                </p:cNvSpPr>
                <p:nvPr/>
              </p:nvSpPr>
              <p:spPr bwMode="auto">
                <a:xfrm>
                  <a:off x="3395" y="2405"/>
                  <a:ext cx="28" cy="6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13"/>
                    </a:cxn>
                    <a:cxn ang="0">
                      <a:pos x="27" y="216"/>
                    </a:cxn>
                    <a:cxn ang="0">
                      <a:pos x="10" y="239"/>
                    </a:cxn>
                    <a:cxn ang="0">
                      <a:pos x="10" y="648"/>
                    </a:cxn>
                  </a:cxnLst>
                  <a:rect l="0" t="0" r="r" b="b"/>
                  <a:pathLst>
                    <a:path w="28" h="649">
                      <a:moveTo>
                        <a:pt x="0" y="0"/>
                      </a:moveTo>
                      <a:lnTo>
                        <a:pt x="10" y="13"/>
                      </a:lnTo>
                      <a:lnTo>
                        <a:pt x="27" y="216"/>
                      </a:lnTo>
                      <a:lnTo>
                        <a:pt x="10" y="239"/>
                      </a:lnTo>
                      <a:lnTo>
                        <a:pt x="10" y="648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6" name="Freeform 63"/>
                <p:cNvSpPr>
                  <a:spLocks/>
                </p:cNvSpPr>
                <p:nvPr/>
              </p:nvSpPr>
              <p:spPr bwMode="auto">
                <a:xfrm>
                  <a:off x="3411" y="2405"/>
                  <a:ext cx="28" cy="6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7" y="214"/>
                    </a:cxn>
                    <a:cxn ang="0">
                      <a:pos x="10" y="237"/>
                    </a:cxn>
                    <a:cxn ang="0">
                      <a:pos x="10" y="649"/>
                    </a:cxn>
                  </a:cxnLst>
                  <a:rect l="0" t="0" r="r" b="b"/>
                  <a:pathLst>
                    <a:path w="28" h="650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27" y="214"/>
                      </a:lnTo>
                      <a:lnTo>
                        <a:pt x="10" y="237"/>
                      </a:lnTo>
                      <a:lnTo>
                        <a:pt x="10" y="649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7" name="Freeform 64"/>
                <p:cNvSpPr>
                  <a:spLocks/>
                </p:cNvSpPr>
                <p:nvPr/>
              </p:nvSpPr>
              <p:spPr bwMode="auto">
                <a:xfrm>
                  <a:off x="3427" y="2405"/>
                  <a:ext cx="28" cy="64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8"/>
                    </a:cxn>
                    <a:cxn ang="0">
                      <a:pos x="27" y="214"/>
                    </a:cxn>
                    <a:cxn ang="0">
                      <a:pos x="10" y="237"/>
                    </a:cxn>
                    <a:cxn ang="0">
                      <a:pos x="10" y="648"/>
                    </a:cxn>
                  </a:cxnLst>
                  <a:rect l="0" t="0" r="r" b="b"/>
                  <a:pathLst>
                    <a:path w="28" h="649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27" y="214"/>
                      </a:lnTo>
                      <a:lnTo>
                        <a:pt x="10" y="237"/>
                      </a:lnTo>
                      <a:lnTo>
                        <a:pt x="10" y="648"/>
                      </a:lnTo>
                    </a:path>
                  </a:pathLst>
                </a:custGeom>
                <a:noFill/>
                <a:ln w="12700" cap="rnd" cmpd="sng">
                  <a:solidFill>
                    <a:srgbClr val="676767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65"/>
                <p:cNvSpPr>
                  <a:spLocks noChangeArrowheads="1"/>
                </p:cNvSpPr>
                <p:nvPr/>
              </p:nvSpPr>
              <p:spPr bwMode="auto">
                <a:xfrm>
                  <a:off x="3456" y="2702"/>
                  <a:ext cx="196" cy="310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Rectangle 66"/>
                <p:cNvSpPr>
                  <a:spLocks noChangeArrowheads="1"/>
                </p:cNvSpPr>
                <p:nvPr/>
              </p:nvSpPr>
              <p:spPr bwMode="auto">
                <a:xfrm>
                  <a:off x="3456" y="2765"/>
                  <a:ext cx="196" cy="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Rectangle 67"/>
                <p:cNvSpPr>
                  <a:spLocks noChangeArrowheads="1"/>
                </p:cNvSpPr>
                <p:nvPr/>
              </p:nvSpPr>
              <p:spPr bwMode="auto">
                <a:xfrm>
                  <a:off x="3456" y="2830"/>
                  <a:ext cx="196" cy="51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2892"/>
                  <a:ext cx="196" cy="5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Rectangle 69"/>
                <p:cNvSpPr>
                  <a:spLocks noChangeArrowheads="1"/>
                </p:cNvSpPr>
                <p:nvPr/>
              </p:nvSpPr>
              <p:spPr bwMode="auto">
                <a:xfrm>
                  <a:off x="3484" y="2774"/>
                  <a:ext cx="135" cy="34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Rectangle 70"/>
                <p:cNvSpPr>
                  <a:spLocks noChangeArrowheads="1"/>
                </p:cNvSpPr>
                <p:nvPr/>
              </p:nvSpPr>
              <p:spPr bwMode="auto">
                <a:xfrm>
                  <a:off x="3484" y="2837"/>
                  <a:ext cx="135" cy="36"/>
                </a:xfrm>
                <a:prstGeom prst="rect">
                  <a:avLst/>
                </a:prstGeom>
                <a:solidFill>
                  <a:srgbClr val="91919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4" name="Freeform 71"/>
                <p:cNvSpPr>
                  <a:spLocks/>
                </p:cNvSpPr>
                <p:nvPr/>
              </p:nvSpPr>
              <p:spPr bwMode="auto">
                <a:xfrm>
                  <a:off x="3583" y="2708"/>
                  <a:ext cx="18" cy="31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7" y="30"/>
                    </a:cxn>
                    <a:cxn ang="0">
                      <a:pos x="0" y="11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8" h="31">
                      <a:moveTo>
                        <a:pt x="17" y="0"/>
                      </a:moveTo>
                      <a:lnTo>
                        <a:pt x="17" y="30"/>
                      </a:lnTo>
                      <a:lnTo>
                        <a:pt x="0" y="11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Rectangle 72"/>
                <p:cNvSpPr>
                  <a:spLocks noChangeArrowheads="1"/>
                </p:cNvSpPr>
                <p:nvPr/>
              </p:nvSpPr>
              <p:spPr bwMode="auto">
                <a:xfrm>
                  <a:off x="3456" y="2702"/>
                  <a:ext cx="196" cy="51"/>
                </a:xfrm>
                <a:prstGeom prst="rect">
                  <a:avLst/>
                </a:prstGeom>
                <a:solidFill>
                  <a:srgbClr val="A0A0A0"/>
                </a:solidFill>
                <a:ln w="12700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Freeform 73"/>
                <p:cNvSpPr>
                  <a:spLocks/>
                </p:cNvSpPr>
                <p:nvPr/>
              </p:nvSpPr>
              <p:spPr bwMode="auto">
                <a:xfrm>
                  <a:off x="3550" y="2708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28" y="18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5" h="19">
                      <a:moveTo>
                        <a:pt x="34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28" y="1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7" name="Freeform 74"/>
                <p:cNvSpPr>
                  <a:spLocks/>
                </p:cNvSpPr>
                <p:nvPr/>
              </p:nvSpPr>
              <p:spPr bwMode="auto">
                <a:xfrm>
                  <a:off x="3550" y="2731"/>
                  <a:ext cx="88" cy="19"/>
                </a:xfrm>
                <a:custGeom>
                  <a:avLst/>
                  <a:gdLst/>
                  <a:ahLst/>
                  <a:cxnLst>
                    <a:cxn ang="0">
                      <a:pos x="87" y="18"/>
                    </a:cxn>
                    <a:cxn ang="0">
                      <a:pos x="0" y="18"/>
                    </a:cxn>
                    <a:cxn ang="0">
                      <a:pos x="0" y="0"/>
                    </a:cxn>
                    <a:cxn ang="0">
                      <a:pos x="81" y="0"/>
                    </a:cxn>
                    <a:cxn ang="0">
                      <a:pos x="87" y="18"/>
                    </a:cxn>
                  </a:cxnLst>
                  <a:rect l="0" t="0" r="r" b="b"/>
                  <a:pathLst>
                    <a:path w="88" h="19">
                      <a:moveTo>
                        <a:pt x="87" y="18"/>
                      </a:move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81" y="0"/>
                      </a:lnTo>
                      <a:lnTo>
                        <a:pt x="87" y="18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Freeform 75"/>
                <p:cNvSpPr>
                  <a:spLocks/>
                </p:cNvSpPr>
                <p:nvPr/>
              </p:nvSpPr>
              <p:spPr bwMode="auto">
                <a:xfrm>
                  <a:off x="3590" y="2714"/>
                  <a:ext cx="48" cy="1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42" y="18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8" h="19">
                      <a:moveTo>
                        <a:pt x="47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42" y="18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Freeform 76"/>
                <p:cNvSpPr>
                  <a:spLocks/>
                </p:cNvSpPr>
                <p:nvPr/>
              </p:nvSpPr>
              <p:spPr bwMode="auto">
                <a:xfrm>
                  <a:off x="3637" y="2714"/>
                  <a:ext cx="20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4"/>
                    </a:cxn>
                    <a:cxn ang="0">
                      <a:pos x="19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25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19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Oval 77"/>
                <p:cNvSpPr>
                  <a:spLocks noChangeArrowheads="1"/>
                </p:cNvSpPr>
                <p:nvPr/>
              </p:nvSpPr>
              <p:spPr bwMode="auto">
                <a:xfrm>
                  <a:off x="3596" y="2738"/>
                  <a:ext cx="11" cy="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78"/>
                <p:cNvSpPr>
                  <a:spLocks/>
                </p:cNvSpPr>
                <p:nvPr/>
              </p:nvSpPr>
              <p:spPr bwMode="auto">
                <a:xfrm>
                  <a:off x="3466" y="2725"/>
                  <a:ext cx="179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8" y="17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79" h="18">
                      <a:moveTo>
                        <a:pt x="0" y="17"/>
                      </a:moveTo>
                      <a:lnTo>
                        <a:pt x="178" y="17"/>
                      </a:lnTo>
                      <a:lnTo>
                        <a:pt x="178" y="0"/>
                      </a:lnTo>
                      <a:lnTo>
                        <a:pt x="0" y="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" name="Freeform 79"/>
                <p:cNvSpPr>
                  <a:spLocks/>
                </p:cNvSpPr>
                <p:nvPr/>
              </p:nvSpPr>
              <p:spPr bwMode="auto">
                <a:xfrm>
                  <a:off x="3496" y="2783"/>
                  <a:ext cx="117" cy="2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7" h="20">
                      <a:moveTo>
                        <a:pt x="0" y="19"/>
                      </a:move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0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Freeform 80"/>
                <p:cNvSpPr>
                  <a:spLocks/>
                </p:cNvSpPr>
                <p:nvPr/>
              </p:nvSpPr>
              <p:spPr bwMode="auto">
                <a:xfrm>
                  <a:off x="3531" y="2797"/>
                  <a:ext cx="54" cy="1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0" y="0"/>
                    </a:cxn>
                    <a:cxn ang="0">
                      <a:pos x="49" y="0"/>
                    </a:cxn>
                    <a:cxn ang="0">
                      <a:pos x="53" y="18"/>
                    </a:cxn>
                  </a:cxnLst>
                  <a:rect l="0" t="0" r="r" b="b"/>
                  <a:pathLst>
                    <a:path w="54" h="19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9" y="0"/>
                      </a:lnTo>
                      <a:lnTo>
                        <a:pt x="53" y="18"/>
                      </a:lnTo>
                    </a:path>
                  </a:pathLst>
                </a:custGeom>
                <a:noFill/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Freeform 81"/>
                <p:cNvSpPr>
                  <a:spLocks/>
                </p:cNvSpPr>
                <p:nvPr/>
              </p:nvSpPr>
              <p:spPr bwMode="auto">
                <a:xfrm>
                  <a:off x="3384" y="2444"/>
                  <a:ext cx="49" cy="54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0" y="0"/>
                    </a:cxn>
                    <a:cxn ang="0">
                      <a:pos x="1" y="53"/>
                    </a:cxn>
                    <a:cxn ang="0">
                      <a:pos x="48" y="5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9" h="54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1" y="53"/>
                      </a:lnTo>
                      <a:lnTo>
                        <a:pt x="48" y="53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676767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Freeform 82"/>
                <p:cNvSpPr>
                  <a:spLocks/>
                </p:cNvSpPr>
                <p:nvPr/>
              </p:nvSpPr>
              <p:spPr bwMode="auto">
                <a:xfrm>
                  <a:off x="3388" y="2530"/>
                  <a:ext cx="52" cy="5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1" y="50"/>
                    </a:cxn>
                    <a:cxn ang="0">
                      <a:pos x="51" y="50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2" h="51">
                      <a:moveTo>
                        <a:pt x="48" y="0"/>
                      </a:moveTo>
                      <a:lnTo>
                        <a:pt x="0" y="0"/>
                      </a:lnTo>
                      <a:lnTo>
                        <a:pt x="1" y="50"/>
                      </a:lnTo>
                      <a:lnTo>
                        <a:pt x="51" y="50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676767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Freeform 83"/>
                <p:cNvSpPr>
                  <a:spLocks/>
                </p:cNvSpPr>
                <p:nvPr/>
              </p:nvSpPr>
              <p:spPr bwMode="auto">
                <a:xfrm>
                  <a:off x="3462" y="2525"/>
                  <a:ext cx="202" cy="6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201" y="60"/>
                    </a:cxn>
                    <a:cxn ang="0">
                      <a:pos x="19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2" h="61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201" y="60"/>
                      </a:lnTo>
                      <a:lnTo>
                        <a:pt x="1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76767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Freeform 84"/>
                <p:cNvSpPr>
                  <a:spLocks/>
                </p:cNvSpPr>
                <p:nvPr/>
              </p:nvSpPr>
              <p:spPr bwMode="auto">
                <a:xfrm>
                  <a:off x="3504" y="2538"/>
                  <a:ext cx="18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0"/>
                    </a:cxn>
                    <a:cxn ang="0">
                      <a:pos x="17" y="19"/>
                    </a:cxn>
                    <a:cxn ang="0">
                      <a:pos x="0" y="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" name="Freeform 85"/>
                <p:cNvSpPr>
                  <a:spLocks/>
                </p:cNvSpPr>
                <p:nvPr/>
              </p:nvSpPr>
              <p:spPr bwMode="auto">
                <a:xfrm>
                  <a:off x="3504" y="2558"/>
                  <a:ext cx="18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0"/>
                    </a:cxn>
                    <a:cxn ang="0">
                      <a:pos x="17" y="17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18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Freeform 86"/>
                <p:cNvSpPr>
                  <a:spLocks/>
                </p:cNvSpPr>
                <p:nvPr/>
              </p:nvSpPr>
              <p:spPr bwMode="auto">
                <a:xfrm>
                  <a:off x="3553" y="2547"/>
                  <a:ext cx="20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" y="0"/>
                    </a:cxn>
                    <a:cxn ang="0">
                      <a:pos x="19" y="17"/>
                    </a:cxn>
                    <a:cxn ang="0">
                      <a:pos x="0" y="1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Oval 87"/>
                <p:cNvSpPr>
                  <a:spLocks noChangeArrowheads="1"/>
                </p:cNvSpPr>
                <p:nvPr/>
              </p:nvSpPr>
              <p:spPr bwMode="auto">
                <a:xfrm>
                  <a:off x="3477" y="2547"/>
                  <a:ext cx="18" cy="17"/>
                </a:xfrm>
                <a:prstGeom prst="ellipse">
                  <a:avLst/>
                </a:prstGeom>
                <a:solidFill>
                  <a:srgbClr val="202020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9" name="Rectangle 88"/>
            <p:cNvSpPr>
              <a:spLocks noChangeArrowheads="1"/>
            </p:cNvSpPr>
            <p:nvPr/>
          </p:nvSpPr>
          <p:spPr bwMode="auto">
            <a:xfrm>
              <a:off x="240" y="2832"/>
              <a:ext cx="1488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 defTabSz="1030288" eaLnBrk="0" hangingPunct="0">
                <a:lnSpc>
                  <a:spcPct val="90000"/>
                </a:lnSpc>
                <a:spcAft>
                  <a:spcPct val="35000"/>
                </a:spcAft>
                <a:tabLst>
                  <a:tab pos="1330325" algn="l"/>
                  <a:tab pos="5624513" algn="l"/>
                </a:tabLst>
              </a:pPr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Hệ Quản Trị CSDL</a:t>
              </a:r>
              <a:r>
                <a:rPr lang="en-US" sz="2800" b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>
              <a:off x="2596" y="1997"/>
              <a:ext cx="545" cy="515"/>
              <a:chOff x="3173" y="3099"/>
              <a:chExt cx="545" cy="515"/>
            </a:xfrm>
          </p:grpSpPr>
          <p:sp>
            <p:nvSpPr>
              <p:cNvPr id="32" name="Oval 90"/>
              <p:cNvSpPr>
                <a:spLocks noChangeArrowheads="1"/>
              </p:cNvSpPr>
              <p:nvPr/>
            </p:nvSpPr>
            <p:spPr bwMode="auto">
              <a:xfrm>
                <a:off x="3173" y="3492"/>
                <a:ext cx="545" cy="122"/>
              </a:xfrm>
              <a:prstGeom prst="ellipse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91"/>
              <p:cNvSpPr>
                <a:spLocks noChangeArrowheads="1"/>
              </p:cNvSpPr>
              <p:nvPr/>
            </p:nvSpPr>
            <p:spPr bwMode="auto">
              <a:xfrm>
                <a:off x="3173" y="3150"/>
                <a:ext cx="545" cy="391"/>
              </a:xfrm>
              <a:prstGeom prst="rect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Oval 92"/>
              <p:cNvSpPr>
                <a:spLocks noChangeArrowheads="1"/>
              </p:cNvSpPr>
              <p:nvPr/>
            </p:nvSpPr>
            <p:spPr bwMode="auto">
              <a:xfrm>
                <a:off x="3173" y="3099"/>
                <a:ext cx="545" cy="12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93"/>
            <p:cNvGrpSpPr>
              <a:grpSpLocks/>
            </p:cNvGrpSpPr>
            <p:nvPr/>
          </p:nvGrpSpPr>
          <p:grpSpPr bwMode="auto">
            <a:xfrm>
              <a:off x="3187" y="2003"/>
              <a:ext cx="545" cy="515"/>
              <a:chOff x="3764" y="3105"/>
              <a:chExt cx="545" cy="515"/>
            </a:xfrm>
          </p:grpSpPr>
          <p:sp>
            <p:nvSpPr>
              <p:cNvPr id="29" name="Oval 94"/>
              <p:cNvSpPr>
                <a:spLocks noChangeArrowheads="1"/>
              </p:cNvSpPr>
              <p:nvPr/>
            </p:nvSpPr>
            <p:spPr bwMode="auto">
              <a:xfrm>
                <a:off x="3764" y="3498"/>
                <a:ext cx="545" cy="122"/>
              </a:xfrm>
              <a:prstGeom prst="ellipse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95"/>
              <p:cNvSpPr>
                <a:spLocks noChangeArrowheads="1"/>
              </p:cNvSpPr>
              <p:nvPr/>
            </p:nvSpPr>
            <p:spPr bwMode="auto">
              <a:xfrm>
                <a:off x="3764" y="3156"/>
                <a:ext cx="545" cy="391"/>
              </a:xfrm>
              <a:prstGeom prst="rect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96"/>
              <p:cNvSpPr>
                <a:spLocks noChangeArrowheads="1"/>
              </p:cNvSpPr>
              <p:nvPr/>
            </p:nvSpPr>
            <p:spPr bwMode="auto">
              <a:xfrm>
                <a:off x="3764" y="3105"/>
                <a:ext cx="545" cy="12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97"/>
            <p:cNvGrpSpPr>
              <a:grpSpLocks/>
            </p:cNvGrpSpPr>
            <p:nvPr/>
          </p:nvGrpSpPr>
          <p:grpSpPr bwMode="auto">
            <a:xfrm>
              <a:off x="3778" y="2000"/>
              <a:ext cx="545" cy="515"/>
              <a:chOff x="4355" y="3102"/>
              <a:chExt cx="545" cy="515"/>
            </a:xfrm>
          </p:grpSpPr>
          <p:sp>
            <p:nvSpPr>
              <p:cNvPr id="26" name="Oval 98"/>
              <p:cNvSpPr>
                <a:spLocks noChangeArrowheads="1"/>
              </p:cNvSpPr>
              <p:nvPr/>
            </p:nvSpPr>
            <p:spPr bwMode="auto">
              <a:xfrm>
                <a:off x="4355" y="3495"/>
                <a:ext cx="545" cy="122"/>
              </a:xfrm>
              <a:prstGeom prst="ellipse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99"/>
              <p:cNvSpPr>
                <a:spLocks noChangeArrowheads="1"/>
              </p:cNvSpPr>
              <p:nvPr/>
            </p:nvSpPr>
            <p:spPr bwMode="auto">
              <a:xfrm>
                <a:off x="4355" y="3153"/>
                <a:ext cx="545" cy="391"/>
              </a:xfrm>
              <a:prstGeom prst="rect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Oval 100"/>
              <p:cNvSpPr>
                <a:spLocks noChangeArrowheads="1"/>
              </p:cNvSpPr>
              <p:nvPr/>
            </p:nvSpPr>
            <p:spPr bwMode="auto">
              <a:xfrm>
                <a:off x="4355" y="3102"/>
                <a:ext cx="545" cy="12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4369" y="1997"/>
              <a:ext cx="545" cy="515"/>
              <a:chOff x="4946" y="3099"/>
              <a:chExt cx="545" cy="515"/>
            </a:xfrm>
          </p:grpSpPr>
          <p:sp>
            <p:nvSpPr>
              <p:cNvPr id="23" name="Oval 102"/>
              <p:cNvSpPr>
                <a:spLocks noChangeArrowheads="1"/>
              </p:cNvSpPr>
              <p:nvPr/>
            </p:nvSpPr>
            <p:spPr bwMode="auto">
              <a:xfrm>
                <a:off x="4946" y="3492"/>
                <a:ext cx="545" cy="122"/>
              </a:xfrm>
              <a:prstGeom prst="ellipse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103"/>
              <p:cNvSpPr>
                <a:spLocks noChangeArrowheads="1"/>
              </p:cNvSpPr>
              <p:nvPr/>
            </p:nvSpPr>
            <p:spPr bwMode="auto">
              <a:xfrm>
                <a:off x="4946" y="3150"/>
                <a:ext cx="545" cy="391"/>
              </a:xfrm>
              <a:prstGeom prst="rect">
                <a:avLst/>
              </a:prstGeom>
              <a:gradFill rotWithShape="0">
                <a:gsLst>
                  <a:gs pos="0">
                    <a:srgbClr val="777777">
                      <a:gamma/>
                      <a:shade val="49804"/>
                      <a:invGamma/>
                    </a:srgbClr>
                  </a:gs>
                  <a:gs pos="50000">
                    <a:srgbClr val="777777"/>
                  </a:gs>
                  <a:gs pos="100000">
                    <a:srgbClr val="777777">
                      <a:gamma/>
                      <a:shade val="49804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Oval 104"/>
              <p:cNvSpPr>
                <a:spLocks noChangeArrowheads="1"/>
              </p:cNvSpPr>
              <p:nvPr/>
            </p:nvSpPr>
            <p:spPr bwMode="auto">
              <a:xfrm>
                <a:off x="4946" y="3099"/>
                <a:ext cx="545" cy="12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9804"/>
                      <a:invGamma/>
                    </a:schemeClr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Freeform 105"/>
            <p:cNvSpPr>
              <a:spLocks/>
            </p:cNvSpPr>
            <p:nvPr/>
          </p:nvSpPr>
          <p:spPr bwMode="auto">
            <a:xfrm flipV="1">
              <a:off x="3139" y="2747"/>
              <a:ext cx="625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"/>
                </a:cxn>
                <a:cxn ang="0">
                  <a:pos x="624" y="199"/>
                </a:cxn>
                <a:cxn ang="0">
                  <a:pos x="624" y="0"/>
                </a:cxn>
              </a:cxnLst>
              <a:rect l="0" t="0" r="r" b="b"/>
              <a:pathLst>
                <a:path w="625" h="200">
                  <a:moveTo>
                    <a:pt x="0" y="0"/>
                  </a:moveTo>
                  <a:lnTo>
                    <a:pt x="0" y="199"/>
                  </a:lnTo>
                  <a:lnTo>
                    <a:pt x="624" y="199"/>
                  </a:lnTo>
                  <a:lnTo>
                    <a:pt x="624" y="0"/>
                  </a:lnTo>
                </a:path>
              </a:pathLst>
            </a:custGeom>
            <a:noFill/>
            <a:ln w="50800" cap="rnd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06"/>
            <p:cNvSpPr>
              <a:spLocks/>
            </p:cNvSpPr>
            <p:nvPr/>
          </p:nvSpPr>
          <p:spPr bwMode="auto">
            <a:xfrm flipV="1">
              <a:off x="2515" y="2747"/>
              <a:ext cx="625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"/>
                </a:cxn>
                <a:cxn ang="0">
                  <a:pos x="624" y="199"/>
                </a:cxn>
                <a:cxn ang="0">
                  <a:pos x="624" y="0"/>
                </a:cxn>
              </a:cxnLst>
              <a:rect l="0" t="0" r="r" b="b"/>
              <a:pathLst>
                <a:path w="625" h="200">
                  <a:moveTo>
                    <a:pt x="0" y="0"/>
                  </a:moveTo>
                  <a:lnTo>
                    <a:pt x="0" y="199"/>
                  </a:lnTo>
                  <a:lnTo>
                    <a:pt x="624" y="199"/>
                  </a:lnTo>
                  <a:lnTo>
                    <a:pt x="624" y="0"/>
                  </a:lnTo>
                </a:path>
              </a:pathLst>
            </a:custGeom>
            <a:noFill/>
            <a:ln w="50800" cap="rnd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07"/>
            <p:cNvSpPr>
              <a:spLocks/>
            </p:cNvSpPr>
            <p:nvPr/>
          </p:nvSpPr>
          <p:spPr bwMode="auto">
            <a:xfrm flipV="1">
              <a:off x="3763" y="2747"/>
              <a:ext cx="625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"/>
                </a:cxn>
                <a:cxn ang="0">
                  <a:pos x="624" y="199"/>
                </a:cxn>
                <a:cxn ang="0">
                  <a:pos x="624" y="0"/>
                </a:cxn>
              </a:cxnLst>
              <a:rect l="0" t="0" r="r" b="b"/>
              <a:pathLst>
                <a:path w="625" h="200">
                  <a:moveTo>
                    <a:pt x="0" y="0"/>
                  </a:moveTo>
                  <a:lnTo>
                    <a:pt x="0" y="199"/>
                  </a:lnTo>
                  <a:lnTo>
                    <a:pt x="624" y="199"/>
                  </a:lnTo>
                  <a:lnTo>
                    <a:pt x="624" y="0"/>
                  </a:lnTo>
                </a:path>
              </a:pathLst>
            </a:custGeom>
            <a:noFill/>
            <a:ln w="50800" cap="rnd" cmpd="sng">
              <a:solidFill>
                <a:srgbClr val="77777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08"/>
            <p:cNvSpPr>
              <a:spLocks noChangeShapeType="1"/>
            </p:cNvSpPr>
            <p:nvPr/>
          </p:nvSpPr>
          <p:spPr bwMode="auto">
            <a:xfrm>
              <a:off x="3475" y="2483"/>
              <a:ext cx="0" cy="285"/>
            </a:xfrm>
            <a:prstGeom prst="line">
              <a:avLst/>
            </a:prstGeom>
            <a:noFill/>
            <a:ln w="50800">
              <a:solidFill>
                <a:srgbClr val="777777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109"/>
            <p:cNvGraphicFramePr>
              <a:graphicFrameLocks noChangeAspect="1"/>
            </p:cNvGraphicFramePr>
            <p:nvPr/>
          </p:nvGraphicFramePr>
          <p:xfrm>
            <a:off x="2063" y="3069"/>
            <a:ext cx="482" cy="443"/>
          </p:xfrm>
          <a:graphic>
            <a:graphicData uri="http://schemas.openxmlformats.org/presentationml/2006/ole">
              <p:oleObj spid="_x0000_s19458" name="Bitmap Image" r:id="rId3" imgW="123842" imgH="123842" progId="Paint.Picture">
                <p:embed/>
              </p:oleObj>
            </a:graphicData>
          </a:graphic>
        </p:graphicFrame>
        <p:graphicFrame>
          <p:nvGraphicFramePr>
            <p:cNvPr id="19" name="Object 110"/>
            <p:cNvGraphicFramePr>
              <a:graphicFrameLocks noChangeAspect="1"/>
            </p:cNvGraphicFramePr>
            <p:nvPr/>
          </p:nvGraphicFramePr>
          <p:xfrm>
            <a:off x="2899" y="3059"/>
            <a:ext cx="471" cy="471"/>
          </p:xfrm>
          <a:graphic>
            <a:graphicData uri="http://schemas.openxmlformats.org/presentationml/2006/ole">
              <p:oleObj spid="_x0000_s19459" name="Bitmap Image" r:id="rId4" imgW="123842" imgH="123842" progId="Paint.Picture">
                <p:embed/>
              </p:oleObj>
            </a:graphicData>
          </a:graphic>
        </p:graphicFrame>
        <p:graphicFrame>
          <p:nvGraphicFramePr>
            <p:cNvPr id="20" name="Object 111"/>
            <p:cNvGraphicFramePr>
              <a:graphicFrameLocks noChangeAspect="1"/>
            </p:cNvGraphicFramePr>
            <p:nvPr/>
          </p:nvGraphicFramePr>
          <p:xfrm>
            <a:off x="3523" y="3059"/>
            <a:ext cx="471" cy="471"/>
          </p:xfrm>
          <a:graphic>
            <a:graphicData uri="http://schemas.openxmlformats.org/presentationml/2006/ole">
              <p:oleObj spid="_x0000_s19460" name="Bitmap Image" r:id="rId5" imgW="123842" imgH="123842" progId="Paint.Picture">
                <p:embed/>
              </p:oleObj>
            </a:graphicData>
          </a:graphic>
        </p:graphicFrame>
        <p:graphicFrame>
          <p:nvGraphicFramePr>
            <p:cNvPr id="21" name="Object 112"/>
            <p:cNvGraphicFramePr>
              <a:graphicFrameLocks noChangeAspect="1"/>
            </p:cNvGraphicFramePr>
            <p:nvPr/>
          </p:nvGraphicFramePr>
          <p:xfrm>
            <a:off x="4147" y="3059"/>
            <a:ext cx="471" cy="471"/>
          </p:xfrm>
          <a:graphic>
            <a:graphicData uri="http://schemas.openxmlformats.org/presentationml/2006/ole">
              <p:oleObj spid="_x0000_s19461" name="Bitmap Image" r:id="rId6" imgW="123842" imgH="123842" progId="Paint.Picture">
                <p:embed/>
              </p:oleObj>
            </a:graphicData>
          </a:graphic>
        </p:graphicFrame>
        <p:sp>
          <p:nvSpPr>
            <p:cNvPr id="22" name="Rectangle 113"/>
            <p:cNvSpPr>
              <a:spLocks noChangeArrowheads="1"/>
            </p:cNvSpPr>
            <p:nvPr/>
          </p:nvSpPr>
          <p:spPr bwMode="auto">
            <a:xfrm>
              <a:off x="2256" y="3599"/>
              <a:ext cx="184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Các quan hệ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HOCVIEN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HO, TEN, NGSINH, GIOITINH, NOISINH, MALOP)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TENLOP, TRGLOP, SISO, MAGVCN)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TENKHOA, NGTLAP, TRGKHOA)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MONHOC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MAMH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TENMH, TCLT, TCTH, MAKHOA)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DIEUKIEN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MAMH, MAMH_TRUOC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660525" indent="-1660525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Relational Data 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E. F.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1970.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GIAOVIEN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,HOTEN,HOCVI,HOCHAM,GIOITINH,NGSINH,NGVL,</a:t>
            </a:r>
          </a:p>
          <a:p>
            <a:pPr algn="just"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HESO, MUCLUONG, MAKHOA)</a:t>
            </a:r>
          </a:p>
          <a:p>
            <a:pPr algn="just"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GIANGDAY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MALOP,MAMH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,MAGV,HOCKY, NAM,TUNGAY,DENNGAY)</a:t>
            </a:r>
          </a:p>
          <a:p>
            <a:pPr algn="just"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KETQUATHI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MAHV, MAMH, LANTHI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NGTHI, DIEM, KQUA)</a:t>
            </a:r>
          </a:p>
          <a:p>
            <a:pPr algn="just">
              <a:buFont typeface="Wingdings" pitchFamily="2" charset="2"/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Tân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mấy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0" y="3124200"/>
            <a:ext cx="8458200" cy="2057400"/>
            <a:chOff x="381000" y="3352800"/>
            <a:chExt cx="8458200" cy="2057400"/>
          </a:xfrm>
        </p:grpSpPr>
        <p:grpSp>
          <p:nvGrpSpPr>
            <p:cNvPr id="40" name="Group 3"/>
            <p:cNvGrpSpPr/>
            <p:nvPr/>
          </p:nvGrpSpPr>
          <p:grpSpPr>
            <a:xfrm>
              <a:off x="6248400" y="3581400"/>
              <a:ext cx="2590800" cy="1524000"/>
              <a:chOff x="1447800" y="1295400"/>
              <a:chExt cx="2590800" cy="1524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362200" y="2286000"/>
                <a:ext cx="1676400" cy="533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PHONG BAN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MAPHONG</a:t>
                </a:r>
                <a:endParaRPr lang="en-US" sz="11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Straight Connector 43"/>
              <p:cNvCxnSpPr>
                <a:stCxn id="43" idx="5"/>
                <a:endCxn id="42" idx="0"/>
              </p:cNvCxnSpPr>
              <p:nvPr/>
            </p:nvCxnSpPr>
            <p:spPr>
              <a:xfrm rot="16200000" flipH="1">
                <a:off x="2652969" y="1738568"/>
                <a:ext cx="447955" cy="646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819400" y="12954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TENPH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Straight Connector 45"/>
              <p:cNvCxnSpPr>
                <a:stCxn id="45" idx="4"/>
                <a:endCxn id="42" idx="0"/>
              </p:cNvCxnSpPr>
              <p:nvPr/>
            </p:nvCxnSpPr>
            <p:spPr>
              <a:xfrm rot="5400000">
                <a:off x="2990850" y="1885950"/>
                <a:ext cx="6096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52" name="Group 47"/>
              <p:cNvGrpSpPr/>
              <p:nvPr/>
            </p:nvGrpSpPr>
            <p:grpSpPr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NHANVIEN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u="sng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MASO</a:t>
                  </a:r>
                  <a:endParaRPr lang="en-US" sz="11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6" idx="4"/>
                  <a:endCxn id="55" idx="1"/>
                </p:cNvCxnSpPr>
                <p:nvPr/>
              </p:nvCxnSpPr>
              <p:spPr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HOTEN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8" idx="4"/>
                  <a:endCxn id="55" idx="0"/>
                </p:cNvCxnSpPr>
                <p:nvPr/>
              </p:nvCxnSpPr>
              <p:spPr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DIACHI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60" idx="4"/>
                  <a:endCxn id="55" idx="0"/>
                </p:cNvCxnSpPr>
                <p:nvPr/>
              </p:nvCxnSpPr>
              <p:spPr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LUONG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2" idx="4"/>
                  <a:endCxn id="55" idx="0"/>
                </p:cNvCxnSpPr>
                <p:nvPr/>
              </p:nvCxnSpPr>
              <p:spPr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GIOITINH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4"/>
                  <a:endCxn id="55" idx="0"/>
                </p:cNvCxnSpPr>
                <p:nvPr/>
              </p:nvCxnSpPr>
              <p:spPr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NGAYSINH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>
                <a:stCxn id="55" idx="1"/>
                <a:endCxn id="53" idx="7"/>
              </p:cNvCxnSpPr>
              <p:nvPr/>
            </p:nvCxnSpPr>
            <p:spPr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Diamond 65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Connector 66"/>
            <p:cNvCxnSpPr>
              <a:stCxn id="66" idx="3"/>
              <a:endCxn id="42" idx="1"/>
            </p:cNvCxnSpPr>
            <p:nvPr/>
          </p:nvCxnSpPr>
          <p:spPr>
            <a:xfrm flipV="1">
              <a:off x="6019800" y="4838700"/>
              <a:ext cx="1143000" cy="381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1"/>
              <a:endCxn id="55" idx="3"/>
            </p:cNvCxnSpPr>
            <p:nvPr/>
          </p:nvCxnSpPr>
          <p:spPr>
            <a:xfrm rot="10800000">
              <a:off x="3581400" y="4876800"/>
              <a:ext cx="8382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810000" y="4355068"/>
              <a:ext cx="533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800" y="4355068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81000" y="5943600"/>
            <a:ext cx="740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HOTEN, DIACHI, NGAYSINH, LUONG, GIOITINH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29200" y="5257800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PHONGBAN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TENPH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Một-một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364468"/>
            <a:ext cx="8534400" cy="2057400"/>
            <a:chOff x="304800" y="3352800"/>
            <a:chExt cx="8534400" cy="2057400"/>
          </a:xfrm>
        </p:grpSpPr>
        <p:grpSp>
          <p:nvGrpSpPr>
            <p:cNvPr id="5" name="Group 3"/>
            <p:cNvGrpSpPr/>
            <p:nvPr/>
          </p:nvGrpSpPr>
          <p:grpSpPr>
            <a:xfrm>
              <a:off x="6248400" y="3581400"/>
              <a:ext cx="2590800" cy="1524000"/>
              <a:chOff x="1447800" y="1295400"/>
              <a:chExt cx="2590800" cy="1524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62200" y="2286000"/>
                <a:ext cx="1676400" cy="533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PHONG BAN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MAPHONG</a:t>
                </a:r>
                <a:endParaRPr lang="en-US" sz="11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>
                <a:stCxn id="27" idx="5"/>
                <a:endCxn id="26" idx="0"/>
              </p:cNvCxnSpPr>
              <p:nvPr/>
            </p:nvCxnSpPr>
            <p:spPr>
              <a:xfrm rot="16200000" flipH="1">
                <a:off x="2652969" y="1738568"/>
                <a:ext cx="447955" cy="646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819400" y="12954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TENPH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  <a:endCxn id="26" idx="0"/>
              </p:cNvCxnSpPr>
              <p:nvPr/>
            </p:nvCxnSpPr>
            <p:spPr>
              <a:xfrm rot="5400000">
                <a:off x="2990850" y="1885950"/>
                <a:ext cx="6096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0"/>
            <p:cNvGrpSpPr/>
            <p:nvPr/>
          </p:nvGrpSpPr>
          <p:grpSpPr>
            <a:xfrm>
              <a:off x="304800" y="3352800"/>
              <a:ext cx="3657600" cy="2057400"/>
              <a:chOff x="-76200" y="3886200"/>
              <a:chExt cx="3657600" cy="2057400"/>
            </a:xfrm>
          </p:grpSpPr>
          <p:grpSp>
            <p:nvGrpSpPr>
              <p:cNvPr id="12" name="Group 47"/>
              <p:cNvGrpSpPr/>
              <p:nvPr/>
            </p:nvGrpSpPr>
            <p:grpSpPr>
              <a:xfrm>
                <a:off x="-76200" y="3886200"/>
                <a:ext cx="3657600" cy="1828800"/>
                <a:chOff x="685800" y="1066800"/>
                <a:chExt cx="3657600" cy="18288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NHANVIEN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85800" y="2133600"/>
                  <a:ext cx="11430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u="sng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MA_NV</a:t>
                  </a:r>
                  <a:endParaRPr lang="en-US" sz="11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16" idx="4"/>
                  <a:endCxn id="15" idx="1"/>
                </p:cNvCxnSpPr>
                <p:nvPr/>
              </p:nvCxnSpPr>
              <p:spPr>
                <a:xfrm rot="16200000" flipH="1">
                  <a:off x="1809750" y="1962150"/>
                  <a:ext cx="76200" cy="1181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HOTEN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18" idx="4"/>
                  <a:endCxn id="15" idx="0"/>
                </p:cNvCxnSpPr>
                <p:nvPr/>
              </p:nvCxnSpPr>
              <p:spPr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DIACHI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0" idx="4"/>
                  <a:endCxn id="15" idx="0"/>
                </p:cNvCxnSpPr>
                <p:nvPr/>
              </p:nvCxnSpPr>
              <p:spPr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LUONG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3" name="Straight Connector 22"/>
                <p:cNvCxnSpPr>
                  <a:stCxn id="22" idx="4"/>
                  <a:endCxn id="15" idx="0"/>
                </p:cNvCxnSpPr>
                <p:nvPr/>
              </p:nvCxnSpPr>
              <p:spPr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GIOITINH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24" idx="4"/>
                  <a:endCxn id="15" idx="0"/>
                </p:cNvCxnSpPr>
                <p:nvPr/>
              </p:nvCxnSpPr>
              <p:spPr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NGAYSINH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" name="Straight Connector 13"/>
              <p:cNvCxnSpPr>
                <a:stCxn id="15" idx="1"/>
                <a:endCxn id="13" idx="7"/>
              </p:cNvCxnSpPr>
              <p:nvPr/>
            </p:nvCxnSpPr>
            <p:spPr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3810000" y="4355068"/>
              <a:ext cx="533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0,1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355068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76600" y="3364468"/>
            <a:ext cx="3581400" cy="1893331"/>
            <a:chOff x="2464904" y="908255"/>
            <a:chExt cx="4827104" cy="1771180"/>
          </a:xfrm>
        </p:grpSpPr>
        <p:sp>
          <p:nvSpPr>
            <p:cNvPr id="32" name="Diamond 31"/>
            <p:cNvSpPr/>
            <p:nvPr/>
          </p:nvSpPr>
          <p:spPr>
            <a:xfrm>
              <a:off x="3800060" y="2069836"/>
              <a:ext cx="1991139" cy="609599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QUANLY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>
              <a:stCxn id="15" idx="3"/>
              <a:endCxn id="32" idx="1"/>
            </p:cNvCxnSpPr>
            <p:nvPr/>
          </p:nvCxnSpPr>
          <p:spPr>
            <a:xfrm>
              <a:off x="2464904" y="2333932"/>
              <a:ext cx="1335156" cy="4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2" idx="3"/>
              <a:endCxn id="26" idx="1"/>
            </p:cNvCxnSpPr>
            <p:nvPr/>
          </p:nvCxnSpPr>
          <p:spPr>
            <a:xfrm flipV="1">
              <a:off x="5791200" y="2298290"/>
              <a:ext cx="1500808" cy="76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00061" y="908255"/>
              <a:ext cx="2670313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NG_NHANCHUC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32" idx="0"/>
            </p:cNvCxnSpPr>
            <p:nvPr/>
          </p:nvCxnSpPr>
          <p:spPr>
            <a:xfrm rot="5400000">
              <a:off x="4575134" y="1509753"/>
              <a:ext cx="780582" cy="3395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1600200" y="6107668"/>
            <a:ext cx="653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PHONGBAN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TENPH, MA_NV, NG_NHANCHUC)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95400" y="4736068"/>
            <a:ext cx="4267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5219700" y="4240768"/>
            <a:ext cx="22860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2b.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Một-nhiều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quan-hệ-một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quan-hệ-nhiều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352800"/>
            <a:ext cx="8458200" cy="2057400"/>
            <a:chOff x="381000" y="3352800"/>
            <a:chExt cx="8458200" cy="2057400"/>
          </a:xfrm>
        </p:grpSpPr>
        <p:grpSp>
          <p:nvGrpSpPr>
            <p:cNvPr id="5" name="Group 3"/>
            <p:cNvGrpSpPr/>
            <p:nvPr/>
          </p:nvGrpSpPr>
          <p:grpSpPr>
            <a:xfrm>
              <a:off x="6248400" y="3581400"/>
              <a:ext cx="2590800" cy="1524000"/>
              <a:chOff x="1447800" y="1295400"/>
              <a:chExt cx="2590800" cy="1524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62200" y="2286000"/>
                <a:ext cx="1676400" cy="533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PHONG BAN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MAPHONG</a:t>
                </a:r>
                <a:endParaRPr lang="en-US" sz="11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>
                <a:stCxn id="27" idx="5"/>
                <a:endCxn id="26" idx="0"/>
              </p:cNvCxnSpPr>
              <p:nvPr/>
            </p:nvCxnSpPr>
            <p:spPr>
              <a:xfrm rot="16200000" flipH="1">
                <a:off x="2652969" y="1738568"/>
                <a:ext cx="447955" cy="646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2819400" y="12954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TENPH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  <a:endCxn id="26" idx="0"/>
              </p:cNvCxnSpPr>
              <p:nvPr/>
            </p:nvCxnSpPr>
            <p:spPr>
              <a:xfrm rot="5400000">
                <a:off x="2990850" y="1885950"/>
                <a:ext cx="6096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0"/>
            <p:cNvGrpSpPr/>
            <p:nvPr/>
          </p:nvGrpSpPr>
          <p:grpSpPr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12" name="Group 47"/>
              <p:cNvGrpSpPr/>
              <p:nvPr/>
            </p:nvGrpSpPr>
            <p:grpSpPr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NHANVIEN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u="sng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MASO</a:t>
                  </a:r>
                  <a:endParaRPr lang="en-US" sz="11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16" idx="4"/>
                  <a:endCxn id="15" idx="1"/>
                </p:cNvCxnSpPr>
                <p:nvPr/>
              </p:nvCxnSpPr>
              <p:spPr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HOTEN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18" idx="4"/>
                  <a:endCxn id="15" idx="0"/>
                </p:cNvCxnSpPr>
                <p:nvPr/>
              </p:nvCxnSpPr>
              <p:spPr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DIACHI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0" idx="4"/>
                  <a:endCxn id="15" idx="0"/>
                </p:cNvCxnSpPr>
                <p:nvPr/>
              </p:nvCxnSpPr>
              <p:spPr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LUONG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3" name="Straight Connector 22"/>
                <p:cNvCxnSpPr>
                  <a:stCxn id="22" idx="4"/>
                  <a:endCxn id="15" idx="0"/>
                </p:cNvCxnSpPr>
                <p:nvPr/>
              </p:nvCxnSpPr>
              <p:spPr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GIOITINH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24" idx="4"/>
                  <a:endCxn id="15" idx="0"/>
                </p:cNvCxnSpPr>
                <p:nvPr/>
              </p:nvCxnSpPr>
              <p:spPr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NGAYSINH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" name="Straight Connector 13"/>
              <p:cNvCxnSpPr>
                <a:stCxn id="15" idx="1"/>
                <a:endCxn id="13" idx="7"/>
              </p:cNvCxnSpPr>
              <p:nvPr/>
            </p:nvCxnSpPr>
            <p:spPr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Diamond 6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LAM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VIEC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  <a:endCxn id="26" idx="1"/>
            </p:cNvCxnSpPr>
            <p:nvPr/>
          </p:nvCxnSpPr>
          <p:spPr>
            <a:xfrm flipV="1">
              <a:off x="6019800" y="4838700"/>
              <a:ext cx="1143000" cy="381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1"/>
              <a:endCxn id="15" idx="3"/>
            </p:cNvCxnSpPr>
            <p:nvPr/>
          </p:nvCxnSpPr>
          <p:spPr>
            <a:xfrm rot="10800000">
              <a:off x="3581400" y="4876800"/>
              <a:ext cx="8382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810000" y="4355068"/>
              <a:ext cx="533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355068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1000" y="5943600"/>
            <a:ext cx="872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HOTEN, DIACHI, NGAYSINH, LUONG, GIOITINH,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6781800" y="4419600"/>
            <a:ext cx="1524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200" y="5257800"/>
            <a:ext cx="259080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2c.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72200" y="3962400"/>
            <a:ext cx="2743200" cy="1600200"/>
            <a:chOff x="5791200" y="1295400"/>
            <a:chExt cx="2743200" cy="1600200"/>
          </a:xfrm>
        </p:grpSpPr>
        <p:grpSp>
          <p:nvGrpSpPr>
            <p:cNvPr id="5" name="Group 30"/>
            <p:cNvGrpSpPr/>
            <p:nvPr/>
          </p:nvGrpSpPr>
          <p:grpSpPr>
            <a:xfrm>
              <a:off x="5791200" y="1295400"/>
              <a:ext cx="2590800" cy="1600200"/>
              <a:chOff x="1447800" y="1219200"/>
              <a:chExt cx="2590800" cy="1600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DEAN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47800" y="1752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MADA</a:t>
                </a:r>
                <a:endParaRPr lang="en-US" sz="11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Straight Connector 9"/>
              <p:cNvCxnSpPr>
                <a:stCxn id="9" idx="4"/>
                <a:endCxn id="8" idx="0"/>
              </p:cNvCxnSpPr>
              <p:nvPr/>
            </p:nvCxnSpPr>
            <p:spPr>
              <a:xfrm rot="16200000" flipH="1">
                <a:off x="2419350" y="1543050"/>
                <a:ext cx="304800" cy="1333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828800" y="1219200"/>
                <a:ext cx="1143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TEN_DA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Straight Connector 11"/>
              <p:cNvCxnSpPr>
                <a:stCxn id="11" idx="4"/>
                <a:endCxn id="8" idx="0"/>
              </p:cNvCxnSpPr>
              <p:nvPr/>
            </p:nvCxnSpPr>
            <p:spPr>
              <a:xfrm rot="16200000" flipH="1">
                <a:off x="2438400" y="1562100"/>
                <a:ext cx="762000" cy="838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391400" y="1371600"/>
              <a:ext cx="1143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DIADIEM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>
              <a:stCxn id="6" idx="4"/>
              <a:endCxn id="8" idx="0"/>
            </p:cNvCxnSpPr>
            <p:nvPr/>
          </p:nvCxnSpPr>
          <p:spPr>
            <a:xfrm rot="5400000">
              <a:off x="7467600" y="194310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28600" y="3810000"/>
            <a:ext cx="6934200" cy="2057400"/>
            <a:chOff x="381000" y="3352800"/>
            <a:chExt cx="6934200" cy="2057400"/>
          </a:xfrm>
        </p:grpSpPr>
        <p:grpSp>
          <p:nvGrpSpPr>
            <p:cNvPr id="15" name="Group 50"/>
            <p:cNvGrpSpPr/>
            <p:nvPr/>
          </p:nvGrpSpPr>
          <p:grpSpPr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21" name="Group 47"/>
              <p:cNvGrpSpPr/>
              <p:nvPr/>
            </p:nvGrpSpPr>
            <p:grpSpPr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NHANVIEN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u="sng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MANV</a:t>
                  </a:r>
                  <a:endParaRPr lang="en-US" sz="11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" name="Straight Connector 25"/>
                <p:cNvCxnSpPr>
                  <a:stCxn id="25" idx="4"/>
                  <a:endCxn id="24" idx="1"/>
                </p:cNvCxnSpPr>
                <p:nvPr/>
              </p:nvCxnSpPr>
              <p:spPr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HOTEN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7" idx="4"/>
                  <a:endCxn id="24" idx="0"/>
                </p:cNvCxnSpPr>
                <p:nvPr/>
              </p:nvCxnSpPr>
              <p:spPr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DIACHI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4"/>
                  <a:endCxn id="24" idx="0"/>
                </p:cNvCxnSpPr>
                <p:nvPr/>
              </p:nvCxnSpPr>
              <p:spPr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LUONG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1" idx="4"/>
                  <a:endCxn id="24" idx="0"/>
                </p:cNvCxnSpPr>
                <p:nvPr/>
              </p:nvCxnSpPr>
              <p:spPr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GIOITINH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33" idx="4"/>
                  <a:endCxn id="24" idx="0"/>
                </p:cNvCxnSpPr>
                <p:nvPr/>
              </p:nvCxnSpPr>
              <p:spPr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NGAYSINH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Straight Connector 22"/>
              <p:cNvCxnSpPr>
                <a:stCxn id="24" idx="1"/>
                <a:endCxn id="22" idx="7"/>
              </p:cNvCxnSpPr>
              <p:nvPr/>
            </p:nvCxnSpPr>
            <p:spPr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Diamond 15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LAM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VIEC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16" idx="3"/>
              <a:endCxn id="8" idx="1"/>
            </p:cNvCxnSpPr>
            <p:nvPr/>
          </p:nvCxnSpPr>
          <p:spPr>
            <a:xfrm flipV="1">
              <a:off x="6019800" y="4800600"/>
              <a:ext cx="1295400" cy="76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1"/>
              <a:endCxn id="24" idx="3"/>
            </p:cNvCxnSpPr>
            <p:nvPr/>
          </p:nvCxnSpPr>
          <p:spPr>
            <a:xfrm rot="10800000">
              <a:off x="3581400" y="4876800"/>
              <a:ext cx="8382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810000" y="4355068"/>
              <a:ext cx="76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(1,n)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435506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(1,n)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438400" y="6336268"/>
            <a:ext cx="424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LAMVIEC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MANV, MADA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THOIGIAN)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343400" y="4114800"/>
            <a:ext cx="14478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THOIGIAN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>
            <a:stCxn id="64" idx="4"/>
          </p:cNvCxnSpPr>
          <p:nvPr/>
        </p:nvCxnSpPr>
        <p:spPr>
          <a:xfrm rot="5400000">
            <a:off x="4838700" y="48006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95400" y="5181600"/>
            <a:ext cx="2743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4953000" y="4953000"/>
            <a:ext cx="1676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3352800" y="5715000"/>
            <a:ext cx="13716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0" y="3657600"/>
            <a:ext cx="6934200" cy="2057400"/>
            <a:chOff x="381000" y="3352800"/>
            <a:chExt cx="6934200" cy="2057400"/>
          </a:xfrm>
        </p:grpSpPr>
        <p:grpSp>
          <p:nvGrpSpPr>
            <p:cNvPr id="46" name="Group 50"/>
            <p:cNvGrpSpPr/>
            <p:nvPr/>
          </p:nvGrpSpPr>
          <p:grpSpPr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52" name="Group 47"/>
              <p:cNvGrpSpPr/>
              <p:nvPr/>
            </p:nvGrpSpPr>
            <p:grpSpPr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NHANVIEN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u="sng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MANV</a:t>
                  </a:r>
                  <a:endParaRPr lang="en-US" sz="11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6" idx="4"/>
                  <a:endCxn id="55" idx="1"/>
                </p:cNvCxnSpPr>
                <p:nvPr/>
              </p:nvCxnSpPr>
              <p:spPr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HOTEN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8" idx="4"/>
                  <a:endCxn id="55" idx="0"/>
                </p:cNvCxnSpPr>
                <p:nvPr/>
              </p:nvCxnSpPr>
              <p:spPr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DIACHI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60" idx="4"/>
                  <a:endCxn id="55" idx="0"/>
                </p:cNvCxnSpPr>
                <p:nvPr/>
              </p:nvCxnSpPr>
              <p:spPr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LUONG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2" idx="4"/>
                  <a:endCxn id="55" idx="0"/>
                </p:cNvCxnSpPr>
                <p:nvPr/>
              </p:nvCxnSpPr>
              <p:spPr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GIOITINH</a:t>
                  </a:r>
                  <a:endParaRPr 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4"/>
                  <a:endCxn id="55" idx="0"/>
                </p:cNvCxnSpPr>
                <p:nvPr/>
              </p:nvCxnSpPr>
              <p:spPr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NGAYSINH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>
                <a:stCxn id="55" idx="1"/>
                <a:endCxn id="53" idx="7"/>
              </p:cNvCxnSpPr>
              <p:nvPr/>
            </p:nvCxnSpPr>
            <p:spPr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67" idx="1"/>
            </p:cNvCxnSpPr>
            <p:nvPr/>
          </p:nvCxnSpPr>
          <p:spPr>
            <a:xfrm>
              <a:off x="6019800" y="4876800"/>
              <a:ext cx="1295400" cy="76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5" idx="3"/>
            </p:cNvCxnSpPr>
            <p:nvPr/>
          </p:nvCxnSpPr>
          <p:spPr>
            <a:xfrm rot="10800000">
              <a:off x="3581400" y="4876800"/>
              <a:ext cx="8382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810000" y="4355068"/>
              <a:ext cx="533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0,n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3600" y="4355068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1,1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34000" y="3810000"/>
            <a:ext cx="3810000" cy="1676400"/>
            <a:chOff x="838200" y="1143000"/>
            <a:chExt cx="3810000" cy="1676400"/>
          </a:xfrm>
        </p:grpSpPr>
        <p:sp>
          <p:nvSpPr>
            <p:cNvPr id="67" name="Rectangle 66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 THÂN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838200" y="16002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TEN</a:t>
              </a:r>
              <a:endParaRPr lang="en-US" sz="1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Connector 70"/>
            <p:cNvCxnSpPr>
              <a:stCxn id="70" idx="6"/>
              <a:endCxn id="83" idx="0"/>
            </p:cNvCxnSpPr>
            <p:nvPr/>
          </p:nvCxnSpPr>
          <p:spPr>
            <a:xfrm>
              <a:off x="1752600" y="1752600"/>
              <a:ext cx="14859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981200" y="1219200"/>
              <a:ext cx="1447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GIOITINH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Straight Connector 72"/>
            <p:cNvCxnSpPr>
              <a:stCxn id="72" idx="4"/>
              <a:endCxn id="83" idx="0"/>
            </p:cNvCxnSpPr>
            <p:nvPr/>
          </p:nvCxnSpPr>
          <p:spPr>
            <a:xfrm rot="16200000" flipH="1">
              <a:off x="2667000" y="171450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429000" y="1143000"/>
              <a:ext cx="1219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NGSINH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Straight Connector 74"/>
            <p:cNvCxnSpPr>
              <a:stCxn id="74" idx="4"/>
              <a:endCxn id="83" idx="0"/>
            </p:cNvCxnSpPr>
            <p:nvPr/>
          </p:nvCxnSpPr>
          <p:spPr>
            <a:xfrm rot="5400000">
              <a:off x="3257550" y="1504950"/>
              <a:ext cx="762000" cy="800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962400" y="4800600"/>
            <a:ext cx="1752600" cy="762000"/>
            <a:chOff x="2209800" y="4038600"/>
            <a:chExt cx="1752600" cy="762000"/>
          </a:xfrm>
        </p:grpSpPr>
        <p:sp>
          <p:nvSpPr>
            <p:cNvPr id="77" name="Diamond 76"/>
            <p:cNvSpPr/>
            <p:nvPr/>
          </p:nvSpPr>
          <p:spPr>
            <a:xfrm>
              <a:off x="2286000" y="4114800"/>
              <a:ext cx="1600200" cy="60960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nhân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thân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Diamond 77"/>
            <p:cNvSpPr/>
            <p:nvPr/>
          </p:nvSpPr>
          <p:spPr>
            <a:xfrm>
              <a:off x="2209800" y="4038600"/>
              <a:ext cx="1752600" cy="76200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5715000" y="6019800"/>
            <a:ext cx="381000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858000" y="4953000"/>
            <a:ext cx="17526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05000" y="6260068"/>
            <a:ext cx="508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NHANTHAN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MANV, 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GIOITINH, NGSINH)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62000" y="5105400"/>
            <a:ext cx="2971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 flipV="1">
            <a:off x="2667000" y="5486400"/>
            <a:ext cx="396240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0"/>
          <p:cNvGrpSpPr/>
          <p:nvPr/>
        </p:nvGrpSpPr>
        <p:grpSpPr>
          <a:xfrm>
            <a:off x="2209800" y="2590800"/>
            <a:ext cx="3581400" cy="2057400"/>
            <a:chOff x="0" y="3886200"/>
            <a:chExt cx="3581400" cy="2057400"/>
          </a:xfrm>
        </p:grpSpPr>
        <p:grpSp>
          <p:nvGrpSpPr>
            <p:cNvPr id="11" name="Group 47"/>
            <p:cNvGrpSpPr/>
            <p:nvPr/>
          </p:nvGrpSpPr>
          <p:grpSpPr>
            <a:xfrm>
              <a:off x="0" y="3886200"/>
              <a:ext cx="3581400" cy="1828800"/>
              <a:chOff x="762000" y="1066800"/>
              <a:chExt cx="3581400" cy="1828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38400" y="2286000"/>
                <a:ext cx="1524000" cy="609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NHANVIEN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14400" y="2133600"/>
                <a:ext cx="914400" cy="304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u="sng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MANV</a:t>
                </a:r>
                <a:endParaRPr lang="en-US" sz="1100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Connector 15"/>
              <p:cNvCxnSpPr>
                <a:stCxn id="15" idx="4"/>
                <a:endCxn id="14" idx="1"/>
              </p:cNvCxnSpPr>
              <p:nvPr/>
            </p:nvCxnSpPr>
            <p:spPr>
              <a:xfrm rot="16200000" flipH="1">
                <a:off x="1828800" y="1981200"/>
                <a:ext cx="152400" cy="106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62000" y="1600200"/>
                <a:ext cx="10668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HOTEN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Connector 17"/>
              <p:cNvCxnSpPr>
                <a:stCxn id="17" idx="4"/>
                <a:endCxn id="14" idx="0"/>
              </p:cNvCxnSpPr>
              <p:nvPr/>
            </p:nvCxnSpPr>
            <p:spPr>
              <a:xfrm rot="16200000" flipH="1">
                <a:off x="2095500" y="1181100"/>
                <a:ext cx="304800" cy="1905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066800" y="1066800"/>
                <a:ext cx="11430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DIACHI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4"/>
                <a:endCxn id="14" idx="0"/>
              </p:cNvCxnSpPr>
              <p:nvPr/>
            </p:nvCxnSpPr>
            <p:spPr>
              <a:xfrm rot="16200000" flipH="1">
                <a:off x="2038350" y="1123950"/>
                <a:ext cx="762000" cy="156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286000" y="1295400"/>
                <a:ext cx="10668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LUONG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Straight Connector 21"/>
              <p:cNvCxnSpPr>
                <a:stCxn id="21" idx="4"/>
                <a:endCxn id="14" idx="0"/>
              </p:cNvCxnSpPr>
              <p:nvPr/>
            </p:nvCxnSpPr>
            <p:spPr>
              <a:xfrm rot="16200000" flipH="1">
                <a:off x="2705100" y="1790700"/>
                <a:ext cx="6096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3124200" y="1600200"/>
                <a:ext cx="1219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GIOITINH</a:t>
                </a:r>
                <a:endParaRPr lang="en-US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Straight Connector 23"/>
              <p:cNvCxnSpPr>
                <a:stCxn id="23" idx="4"/>
                <a:endCxn id="14" idx="0"/>
              </p:cNvCxnSpPr>
              <p:nvPr/>
            </p:nvCxnSpPr>
            <p:spPr>
              <a:xfrm rot="5400000">
                <a:off x="3352800" y="1905000"/>
                <a:ext cx="2286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0" y="5486400"/>
              <a:ext cx="1447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NGAYSINH</a:t>
              </a:r>
              <a:endPara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>
              <a:stCxn id="14" idx="1"/>
              <a:endCxn id="12" idx="7"/>
            </p:cNvCxnSpPr>
            <p:nvPr/>
          </p:nvCxnSpPr>
          <p:spPr>
            <a:xfrm rot="10800000" flipV="1">
              <a:off x="1235774" y="5410199"/>
              <a:ext cx="440626" cy="143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5943600" y="32766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BANGCAP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25" idx="4"/>
            <a:endCxn id="14" idx="3"/>
          </p:cNvCxnSpPr>
          <p:nvPr/>
        </p:nvCxnSpPr>
        <p:spPr>
          <a:xfrm rot="5400000">
            <a:off x="5791200" y="3352800"/>
            <a:ext cx="381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3200400"/>
            <a:ext cx="1371600" cy="6096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76800" y="4876800"/>
            <a:ext cx="343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BANGCAP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MANV, BANGCAP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5943600"/>
            <a:ext cx="740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HOTEN, DIACHI, NGAYSINH, LUONG, GIOITINH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91200" y="3962400"/>
            <a:ext cx="91440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0"/>
          </p:cNvCxnSpPr>
          <p:nvPr/>
        </p:nvCxnSpPr>
        <p:spPr>
          <a:xfrm>
            <a:off x="3429000" y="3886200"/>
            <a:ext cx="3163526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Chuyển lược đồ E/R sang mô hình quan hệ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(n&gt;2)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7"/>
          <p:cNvGrpSpPr/>
          <p:nvPr/>
        </p:nvGrpSpPr>
        <p:grpSpPr>
          <a:xfrm>
            <a:off x="0" y="3733800"/>
            <a:ext cx="2590800" cy="762000"/>
            <a:chOff x="914400" y="2133600"/>
            <a:chExt cx="2590800" cy="762000"/>
          </a:xfrm>
        </p:grpSpPr>
        <p:sp>
          <p:nvSpPr>
            <p:cNvPr id="8" name="Rectangle 7"/>
            <p:cNvSpPr/>
            <p:nvPr/>
          </p:nvSpPr>
          <p:spPr>
            <a:xfrm>
              <a:off x="1981200" y="2286000"/>
              <a:ext cx="15240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LOP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2133600"/>
              <a:ext cx="9906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MALOP</a:t>
              </a:r>
              <a:endParaRPr lang="en-US" sz="11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9" idx="4"/>
              <a:endCxn id="8" idx="1"/>
            </p:cNvCxnSpPr>
            <p:nvPr/>
          </p:nvCxnSpPr>
          <p:spPr>
            <a:xfrm rot="16200000" flipH="1">
              <a:off x="1619250" y="2228850"/>
              <a:ext cx="152400" cy="57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7"/>
          <p:cNvGrpSpPr/>
          <p:nvPr/>
        </p:nvGrpSpPr>
        <p:grpSpPr>
          <a:xfrm>
            <a:off x="5791200" y="3124200"/>
            <a:ext cx="1752600" cy="1295400"/>
            <a:chOff x="1981200" y="1600200"/>
            <a:chExt cx="1752600" cy="1295400"/>
          </a:xfrm>
        </p:grpSpPr>
        <p:sp>
          <p:nvSpPr>
            <p:cNvPr id="21" name="Rectangle 20"/>
            <p:cNvSpPr/>
            <p:nvPr/>
          </p:nvSpPr>
          <p:spPr>
            <a:xfrm>
              <a:off x="1981200" y="2286000"/>
              <a:ext cx="15240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MONHOC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819400" y="16002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MAMH</a:t>
              </a:r>
              <a:endParaRPr lang="en-US" sz="11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>
              <a:stCxn id="22" idx="4"/>
              <a:endCxn id="21" idx="0"/>
            </p:cNvCxnSpPr>
            <p:nvPr/>
          </p:nvCxnSpPr>
          <p:spPr>
            <a:xfrm rot="5400000">
              <a:off x="2819400" y="1828800"/>
              <a:ext cx="3810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7"/>
          <p:cNvGrpSpPr/>
          <p:nvPr/>
        </p:nvGrpSpPr>
        <p:grpSpPr>
          <a:xfrm>
            <a:off x="2286000" y="4953000"/>
            <a:ext cx="2590800" cy="762000"/>
            <a:chOff x="914400" y="2133600"/>
            <a:chExt cx="2590800" cy="762000"/>
          </a:xfrm>
        </p:grpSpPr>
        <p:sp>
          <p:nvSpPr>
            <p:cNvPr id="25" name="Rectangle 24"/>
            <p:cNvSpPr/>
            <p:nvPr/>
          </p:nvSpPr>
          <p:spPr>
            <a:xfrm>
              <a:off x="1981200" y="2286000"/>
              <a:ext cx="15240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GIAOVIEN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14400" y="2133600"/>
              <a:ext cx="914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MAGV</a:t>
              </a:r>
              <a:endParaRPr lang="en-US" sz="11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>
              <a:stCxn id="26" idx="4"/>
              <a:endCxn id="25" idx="1"/>
            </p:cNvCxnSpPr>
            <p:nvPr/>
          </p:nvCxnSpPr>
          <p:spPr>
            <a:xfrm rot="16200000" flipH="1">
              <a:off x="1600200" y="22098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lowchart: Decision 29"/>
          <p:cNvSpPr/>
          <p:nvPr/>
        </p:nvSpPr>
        <p:spPr>
          <a:xfrm>
            <a:off x="3124200" y="3810000"/>
            <a:ext cx="19050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GIANGDAY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48000" y="3200400"/>
            <a:ext cx="10668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HOCKY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>
            <a:stCxn id="35" idx="4"/>
            <a:endCxn id="30" idx="0"/>
          </p:cNvCxnSpPr>
          <p:nvPr/>
        </p:nvCxnSpPr>
        <p:spPr>
          <a:xfrm rot="16200000" flipH="1">
            <a:off x="3676650" y="34099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3"/>
            <a:endCxn id="30" idx="1"/>
          </p:cNvCxnSpPr>
          <p:nvPr/>
        </p:nvCxnSpPr>
        <p:spPr>
          <a:xfrm flipV="1">
            <a:off x="2590800" y="4152900"/>
            <a:ext cx="533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3"/>
            <a:endCxn id="21" idx="1"/>
          </p:cNvCxnSpPr>
          <p:nvPr/>
        </p:nvCxnSpPr>
        <p:spPr>
          <a:xfrm flipV="1">
            <a:off x="5029200" y="4114800"/>
            <a:ext cx="762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2"/>
            <a:endCxn id="25" idx="0"/>
          </p:cNvCxnSpPr>
          <p:nvPr/>
        </p:nvCxnSpPr>
        <p:spPr>
          <a:xfrm rot="16200000" flipH="1">
            <a:off x="3790950" y="4781550"/>
            <a:ext cx="6096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6800" y="6324600"/>
            <a:ext cx="6013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GIANGDAY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MAGV, MALOP, MAMH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HOCKY, NAMHOC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343400" y="3200400"/>
            <a:ext cx="12192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NAMHOC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>
            <a:stCxn id="50" idx="4"/>
            <a:endCxn id="30" idx="0"/>
          </p:cNvCxnSpPr>
          <p:nvPr/>
        </p:nvCxnSpPr>
        <p:spPr>
          <a:xfrm rot="5400000">
            <a:off x="4362450" y="3219450"/>
            <a:ext cx="3048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1723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(relation)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Font typeface="Wingdings" pitchFamily="2" charset="2"/>
              <a:buChar char="w"/>
            </a:pP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</a:pP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</a:pP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,                      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 Q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SzPct val="55000"/>
              <a:buFont typeface="Wingdings" pitchFamily="2" charset="2"/>
              <a:buChar char="n"/>
            </a:pP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None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  HOCVIEN (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Ngsinh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Gioitinh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Noisinh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None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  LOP (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Malop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Tenlop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Siso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Trglop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71800" y="2590800"/>
          <a:ext cx="1981200" cy="381000"/>
        </p:xfrm>
        <a:graphic>
          <a:graphicData uri="http://schemas.openxmlformats.org/presentationml/2006/ole">
            <p:oleObj spid="_x0000_s1027" name="Equation" r:id="rId3" imgW="977760" imgH="228600" progId="Equation.3">
              <p:embed/>
            </p:oleObj>
          </a:graphicData>
        </a:graphic>
      </p:graphicFrame>
      <p:graphicFrame>
        <p:nvGraphicFramePr>
          <p:cNvPr id="10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05400" y="3124200"/>
          <a:ext cx="1976438" cy="381000"/>
        </p:xfrm>
        <a:graphic>
          <a:graphicData uri="http://schemas.openxmlformats.org/presentationml/2006/ole">
            <p:oleObj spid="_x0000_s1028" name="Equation" r:id="rId4" imgW="1193760" imgH="2412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(record),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(table)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HOCVIEN(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Noisinh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q=(1003,Nguyen Van Lam, 1/1/1987,Dong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Nguyen Van Lam,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1/1/1987 ở Dong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3429000"/>
          <a:ext cx="1981200" cy="381000"/>
        </p:xfrm>
        <a:graphic>
          <a:graphicData uri="http://schemas.openxmlformats.org/presentationml/2006/ole">
            <p:oleObj spid="_x0000_s2050" name="Equation" r:id="rId3" imgW="977760" imgH="2286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(Domain)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(domain)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Lứa tuổi có thể có của nhân viên trong công ty,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80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-mm-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mm,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44"/>
          <p:cNvGraphicFramePr>
            <a:graphicFrameLocks noGrp="1"/>
          </p:cNvGraphicFramePr>
          <p:nvPr/>
        </p:nvGraphicFramePr>
        <p:xfrm>
          <a:off x="2286000" y="3429000"/>
          <a:ext cx="5867400" cy="1463040"/>
        </p:xfrm>
        <a:graphic>
          <a:graphicData uri="http://schemas.openxmlformats.org/drawingml/2006/table">
            <a:tbl>
              <a:tblPr/>
              <a:tblGrid>
                <a:gridCol w="822325"/>
                <a:gridCol w="1758950"/>
                <a:gridCol w="1016000"/>
                <a:gridCol w="1277938"/>
                <a:gridCol w="9921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3429000"/>
            <a:ext cx="1371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HOCVIEN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507468"/>
            <a:ext cx="4539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14400" y="3962400"/>
            <a:ext cx="1295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14400" y="4343400"/>
            <a:ext cx="1295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14400" y="46482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2133600"/>
            <a:ext cx="13260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295400" y="28956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2069068"/>
            <a:ext cx="11913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819400" y="2362200"/>
            <a:ext cx="1676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657600" y="2514600"/>
            <a:ext cx="1066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914900" y="29337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2514600"/>
            <a:ext cx="990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2286000"/>
            <a:ext cx="18288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(instance)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HOCVIEN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HOCVIEN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1752600" y="4648200"/>
          <a:ext cx="5867400" cy="1850390"/>
        </p:xfrm>
        <a:graphic>
          <a:graphicData uri="http://schemas.openxmlformats.org/drawingml/2006/table">
            <a:tbl>
              <a:tblPr/>
              <a:tblGrid>
                <a:gridCol w="822325"/>
                <a:gridCol w="1758950"/>
                <a:gridCol w="1016000"/>
                <a:gridCol w="1277938"/>
                <a:gridCol w="992187"/>
              </a:tblGrid>
              <a:tr h="3873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Linh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R[X]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b="1" i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R.X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027238" y="3733800"/>
          <a:ext cx="6202362" cy="2146301"/>
        </p:xfrm>
        <a:graphic>
          <a:graphicData uri="http://schemas.openxmlformats.org/drawingml/2006/table">
            <a:tbl>
              <a:tblPr/>
              <a:tblGrid>
                <a:gridCol w="876300"/>
                <a:gridCol w="1820862"/>
                <a:gridCol w="1084263"/>
                <a:gridCol w="1362075"/>
                <a:gridCol w="1058862"/>
              </a:tblGrid>
              <a:tr h="4095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HOCVIEN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Mahv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Gioitinh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Noisinh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Malop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 Duy Lap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Nghe 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Kien Giang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 Ngoc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Tay Ninh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914-34C5-4911-A25A-B7F51AF6BC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2692</Words>
  <Application>Microsoft Office PowerPoint</Application>
  <PresentationFormat>On-screen Show (4:3)</PresentationFormat>
  <Paragraphs>583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Equation</vt:lpstr>
      <vt:lpstr>Bitmap Image</vt:lpstr>
      <vt:lpstr>Mô hình dữ liệu quan hệ (Relational Data Model)</vt:lpstr>
      <vt:lpstr>Nội dung</vt:lpstr>
      <vt:lpstr>Giới thiệu</vt:lpstr>
      <vt:lpstr>Quan hệ (relation)</vt:lpstr>
      <vt:lpstr>Bộ (tuple)</vt:lpstr>
      <vt:lpstr>Miền giá trị (Domain) </vt:lpstr>
      <vt:lpstr>Ví dụ</vt:lpstr>
      <vt:lpstr>Thể hiện của quan hệ (instance)</vt:lpstr>
      <vt:lpstr>Phép chiếu</vt:lpstr>
      <vt:lpstr>Phép chiếu (2)</vt:lpstr>
      <vt:lpstr>Phép chiếu (3)</vt:lpstr>
      <vt:lpstr>Phép chiếu (4)</vt:lpstr>
      <vt:lpstr>Phép chiếu (5)</vt:lpstr>
      <vt:lpstr>Ràng buộc toàn vẹn</vt:lpstr>
      <vt:lpstr>Siêu khóa (super key) (1)</vt:lpstr>
      <vt:lpstr>Siêu khóa (super key) (2)</vt:lpstr>
      <vt:lpstr>Khóa (key) (1)</vt:lpstr>
      <vt:lpstr>Khóa (key) (2)</vt:lpstr>
      <vt:lpstr>Khóa chính (primary key)</vt:lpstr>
      <vt:lpstr>Khóa tương đương</vt:lpstr>
      <vt:lpstr>Khóa ngoại (1)</vt:lpstr>
      <vt:lpstr>Khóa ngoại (2)</vt:lpstr>
      <vt:lpstr>Khóa ngoại (3)</vt:lpstr>
      <vt:lpstr>Đặc tính của quan hệ</vt:lpstr>
      <vt:lpstr>Lược đồ quan hệ (1)</vt:lpstr>
      <vt:lpstr>Lược đồ quan hệ (2)</vt:lpstr>
      <vt:lpstr>Lược đồ quan hệ (3)</vt:lpstr>
      <vt:lpstr>Lược đồ CSDL (1)</vt:lpstr>
      <vt:lpstr>Lược đồ CSDL  “Quản lý sinh viên”</vt:lpstr>
      <vt:lpstr>Slide 30</vt:lpstr>
      <vt:lpstr>Chuyển lược đồ E/R sang mô hình quan hệ </vt:lpstr>
      <vt:lpstr>Chuyển lược đồ E/R sang mô hình quan hệ </vt:lpstr>
      <vt:lpstr>Chuyển lược đồ E/R sang mô hình quan hệ </vt:lpstr>
      <vt:lpstr>Chuyển lược đồ E/R sang mô hình quan hệ </vt:lpstr>
      <vt:lpstr>Chuyển lược đồ E/R sang mô hình quan hệ </vt:lpstr>
      <vt:lpstr>Chuyển lược đồ E/R sang mô hình quan hệ </vt:lpstr>
      <vt:lpstr>Chuyển lược đồ E/R sang mô hình quan hệ </vt:lpstr>
      <vt:lpstr>Chuyển sang lược đồ quan hệ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WIN7</cp:lastModifiedBy>
  <cp:revision>134</cp:revision>
  <dcterms:created xsi:type="dcterms:W3CDTF">2013-09-09T03:05:52Z</dcterms:created>
  <dcterms:modified xsi:type="dcterms:W3CDTF">2013-09-11T13:40:01Z</dcterms:modified>
</cp:coreProperties>
</file>