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99" r:id="rId20"/>
    <p:sldId id="274" r:id="rId21"/>
    <p:sldId id="275" r:id="rId22"/>
    <p:sldId id="300" r:id="rId23"/>
    <p:sldId id="276" r:id="rId24"/>
    <p:sldId id="298" r:id="rId25"/>
    <p:sldId id="277" r:id="rId26"/>
    <p:sldId id="279" r:id="rId27"/>
    <p:sldId id="280" r:id="rId28"/>
    <p:sldId id="281" r:id="rId29"/>
    <p:sldId id="282" r:id="rId30"/>
    <p:sldId id="284" r:id="rId31"/>
    <p:sldId id="283" r:id="rId32"/>
    <p:sldId id="289" r:id="rId33"/>
    <p:sldId id="285" r:id="rId34"/>
    <p:sldId id="286" r:id="rId35"/>
    <p:sldId id="287" r:id="rId36"/>
    <p:sldId id="290" r:id="rId37"/>
    <p:sldId id="288" r:id="rId38"/>
    <p:sldId id="291" r:id="rId39"/>
    <p:sldId id="293" r:id="rId40"/>
    <p:sldId id="295" r:id="rId41"/>
    <p:sldId id="292" r:id="rId42"/>
    <p:sldId id="296" r:id="rId43"/>
    <p:sldId id="297"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D5796C-A84D-4ADF-A4CB-FB604EF003F2}" type="datetimeFigureOut">
              <a:rPr lang="en-US" smtClean="0"/>
              <a:pPr/>
              <a:t>11/12/2013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537428-FF90-467D-BC21-0A9FF535CE0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537428-FF90-467D-BC21-0A9FF535CE06}" type="slidenum">
              <a:rPr lang="en-US" smtClean="0"/>
              <a:pPr/>
              <a:t>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537428-FF90-467D-BC21-0A9FF535CE06}" type="slidenum">
              <a:rPr lang="en-US" smtClean="0"/>
              <a:pPr/>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537428-FF90-467D-BC21-0A9FF535CE06}" type="slidenum">
              <a:rPr lang="en-US" smtClean="0"/>
              <a:pPr/>
              <a:t>29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03BB85-35EA-433A-83AA-372DA6883896}" type="datetimeFigureOut">
              <a:rPr lang="en-US" smtClean="0"/>
              <a:pPr/>
              <a:t>11/12/2013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DC8F9-B420-4D6C-B375-94849479D03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03BB85-35EA-433A-83AA-372DA6883896}" type="datetimeFigureOut">
              <a:rPr lang="en-US" smtClean="0"/>
              <a:pPr/>
              <a:t>11/12/2013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DC8F9-B420-4D6C-B375-94849479D03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03BB85-35EA-433A-83AA-372DA6883896}" type="datetimeFigureOut">
              <a:rPr lang="en-US" smtClean="0"/>
              <a:pPr/>
              <a:t>11/12/2013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DC8F9-B420-4D6C-B375-94849479D03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03BB85-35EA-433A-83AA-372DA6883896}" type="datetimeFigureOut">
              <a:rPr lang="en-US" smtClean="0"/>
              <a:pPr/>
              <a:t>11/12/2013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DC8F9-B420-4D6C-B375-94849479D03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03BB85-35EA-433A-83AA-372DA6883896}" type="datetimeFigureOut">
              <a:rPr lang="en-US" smtClean="0"/>
              <a:pPr/>
              <a:t>11/12/2013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DC8F9-B420-4D6C-B375-94849479D03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03BB85-35EA-433A-83AA-372DA6883896}" type="datetimeFigureOut">
              <a:rPr lang="en-US" smtClean="0"/>
              <a:pPr/>
              <a:t>11/12/2013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DDC8F9-B420-4D6C-B375-94849479D03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03BB85-35EA-433A-83AA-372DA6883896}" type="datetimeFigureOut">
              <a:rPr lang="en-US" smtClean="0"/>
              <a:pPr/>
              <a:t>11/12/2013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DDC8F9-B420-4D6C-B375-94849479D03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03BB85-35EA-433A-83AA-372DA6883896}" type="datetimeFigureOut">
              <a:rPr lang="en-US" smtClean="0"/>
              <a:pPr/>
              <a:t>11/12/2013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DDC8F9-B420-4D6C-B375-94849479D03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03BB85-35EA-433A-83AA-372DA6883896}" type="datetimeFigureOut">
              <a:rPr lang="en-US" smtClean="0"/>
              <a:pPr/>
              <a:t>11/12/2013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DDC8F9-B420-4D6C-B375-94849479D03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03BB85-35EA-433A-83AA-372DA6883896}" type="datetimeFigureOut">
              <a:rPr lang="en-US" smtClean="0"/>
              <a:pPr/>
              <a:t>11/12/2013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DDC8F9-B420-4D6C-B375-94849479D03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03BB85-35EA-433A-83AA-372DA6883896}" type="datetimeFigureOut">
              <a:rPr lang="en-US" smtClean="0"/>
              <a:pPr/>
              <a:t>11/12/2013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DDC8F9-B420-4D6C-B375-94849479D03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03BB85-35EA-433A-83AA-372DA6883896}" type="datetimeFigureOut">
              <a:rPr lang="en-US" smtClean="0"/>
              <a:pPr/>
              <a:t>11/12/2013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DDC8F9-B420-4D6C-B375-94849479D03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latin typeface="Times New Roman" pitchFamily="18" charset="0"/>
                <a:cs typeface="Times New Roman" pitchFamily="18" charset="0"/>
              </a:rPr>
              <a:t>Phụ</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hàm</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chuẩn</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Bao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đóng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vi-VN" dirty="0" smtClean="0">
                <a:latin typeface="Times New Roman" pitchFamily="18" charset="0"/>
                <a:cs typeface="Times New Roman" pitchFamily="18" charset="0"/>
              </a:rPr>
              <a:t>Bao đóng của tập phụ thuộc hàm</a:t>
            </a:r>
          </a:p>
          <a:p>
            <a:pPr lvl="1"/>
            <a:r>
              <a:rPr lang="vi-VN" dirty="0" smtClean="0">
                <a:latin typeface="Times New Roman" pitchFamily="18" charset="0"/>
                <a:cs typeface="Times New Roman" pitchFamily="18" charset="0"/>
              </a:rPr>
              <a:t>Bao đóng của tập phụ thuộc hàm F, ký hiệu </a:t>
            </a:r>
            <a:r>
              <a:rPr lang="en-US" dirty="0" smtClean="0">
                <a:latin typeface="Times New Roman" pitchFamily="18" charset="0"/>
                <a:cs typeface="Times New Roman" pitchFamily="18" charset="0"/>
              </a:rPr>
              <a:t>F</a:t>
            </a:r>
            <a:r>
              <a:rPr lang="en-US" baseline="30000"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là tập tất cả các phụ thuộc hàm được suy ra từ F.</a:t>
            </a:r>
          </a:p>
          <a:p>
            <a:pPr lvl="1"/>
            <a:r>
              <a:rPr lang="vi-VN" dirty="0" smtClean="0">
                <a:latin typeface="Times New Roman" pitchFamily="18" charset="0"/>
                <a:cs typeface="Times New Roman" pitchFamily="18" charset="0"/>
              </a:rPr>
              <a:t>Nếu F = </a:t>
            </a:r>
            <a:r>
              <a:rPr lang="en-US" sz="2600" kern="0" dirty="0" smtClean="0">
                <a:latin typeface="Times New Roman"/>
                <a:cs typeface="Times New Roman"/>
              </a:rPr>
              <a:t>F</a:t>
            </a:r>
            <a:r>
              <a:rPr lang="en-US" sz="2600" kern="0" baseline="30000" dirty="0" smtClean="0">
                <a:latin typeface="Times New Roman"/>
                <a:cs typeface="Times New Roman"/>
              </a:rPr>
              <a:t>+</a:t>
            </a:r>
            <a:r>
              <a:rPr lang="en-US" sz="2600" kern="0" dirty="0" smtClean="0">
                <a:latin typeface="Times New Roman"/>
                <a:cs typeface="Times New Roman"/>
              </a:rPr>
              <a:t> </a:t>
            </a:r>
            <a:r>
              <a:rPr lang="vi-VN" dirty="0" smtClean="0">
                <a:latin typeface="Times New Roman" pitchFamily="18" charset="0"/>
                <a:cs typeface="Times New Roman" pitchFamily="18" charset="0"/>
              </a:rPr>
              <a:t>thì F là họ đầy đủ của các phụ thuộc hàm.</a:t>
            </a:r>
          </a:p>
          <a:p>
            <a:r>
              <a:rPr lang="vi-VN" dirty="0" smtClean="0">
                <a:latin typeface="Times New Roman" pitchFamily="18" charset="0"/>
                <a:cs typeface="Times New Roman" pitchFamily="18" charset="0"/>
              </a:rPr>
              <a:t>Bao đóng của tập thuộc tính</a:t>
            </a:r>
          </a:p>
          <a:p>
            <a:pPr lvl="1"/>
            <a:r>
              <a:rPr lang="vi-VN" dirty="0" smtClean="0">
                <a:latin typeface="Times New Roman" pitchFamily="18" charset="0"/>
                <a:cs typeface="Times New Roman" pitchFamily="18" charset="0"/>
              </a:rPr>
              <a:t>Bao đóng của tập thuộc tính X đối với tập phụ thuộc hàm F, ký hiệu là </a:t>
            </a:r>
            <a:r>
              <a:rPr lang="en-US" sz="2600" kern="0" dirty="0" smtClean="0">
                <a:latin typeface="Times New Roman"/>
                <a:cs typeface="Times New Roman"/>
              </a:rPr>
              <a:t>X</a:t>
            </a:r>
            <a:r>
              <a:rPr lang="en-US" sz="2600" kern="0" baseline="30000" dirty="0" smtClean="0">
                <a:latin typeface="Times New Roman"/>
                <a:cs typeface="Times New Roman"/>
              </a:rPr>
              <a:t>+</a:t>
            </a:r>
            <a:r>
              <a:rPr lang="en-US" sz="2600" i="1" kern="0" baseline="-25000" dirty="0" smtClean="0">
                <a:latin typeface="Times New Roman"/>
                <a:cs typeface="Times New Roman"/>
              </a:rPr>
              <a:t>F</a:t>
            </a:r>
            <a:r>
              <a:rPr lang="en-US" sz="2600" i="1" kern="0" baseline="-25000" dirty="0" smtClean="0">
                <a:solidFill>
                  <a:srgbClr val="003366"/>
                </a:solidFill>
                <a:latin typeface="Times New Roman"/>
                <a:cs typeface="Times New Roman"/>
              </a:rPr>
              <a:t> </a:t>
            </a:r>
            <a:r>
              <a:rPr lang="vi-VN" dirty="0" smtClean="0">
                <a:latin typeface="Times New Roman" pitchFamily="18" charset="0"/>
                <a:cs typeface="Times New Roman" pitchFamily="18" charset="0"/>
              </a:rPr>
              <a:t>là tập tất cả các thuộc tính A có thể suy dẫn từ X nhờ </a:t>
            </a:r>
            <a:r>
              <a:rPr lang="en-US" dirty="0" smtClean="0">
                <a:latin typeface="Times New Roman" pitchFamily="18" charset="0"/>
                <a:cs typeface="Times New Roman" pitchFamily="18" charset="0"/>
              </a:rPr>
              <a:t>F</a:t>
            </a:r>
            <a:endParaRPr lang="vi-VN" dirty="0" smtClean="0">
              <a:latin typeface="Times New Roman" pitchFamily="18" charset="0"/>
              <a:cs typeface="Times New Roman" pitchFamily="18" charset="0"/>
            </a:endParaRPr>
          </a:p>
          <a:p>
            <a:pPr lvl="1"/>
            <a:r>
              <a:rPr lang="en-US" kern="0" dirty="0" smtClean="0">
                <a:latin typeface="Times New Roman"/>
                <a:cs typeface="Times New Roman"/>
              </a:rPr>
              <a:t>X</a:t>
            </a:r>
            <a:r>
              <a:rPr lang="en-US" kern="0" baseline="30000" dirty="0" smtClean="0">
                <a:latin typeface="Times New Roman"/>
                <a:cs typeface="Times New Roman"/>
              </a:rPr>
              <a:t>+</a:t>
            </a:r>
            <a:r>
              <a:rPr lang="en-US" i="1" kern="0" baseline="-25000" dirty="0" smtClean="0">
                <a:latin typeface="Times New Roman"/>
                <a:cs typeface="Times New Roman"/>
              </a:rPr>
              <a:t>F</a:t>
            </a:r>
            <a:r>
              <a:rPr lang="vi-VN" dirty="0" smtClean="0">
                <a:latin typeface="Times New Roman" pitchFamily="18" charset="0"/>
                <a:cs typeface="Times New Roman" pitchFamily="18" charset="0"/>
              </a:rPr>
              <a:t>  = { A ∈ Q</a:t>
            </a:r>
            <a:r>
              <a:rPr lang="en-US" kern="0" baseline="30000" dirty="0" smtClean="0">
                <a:latin typeface="Times New Roman"/>
                <a:cs typeface="Times New Roman"/>
              </a:rPr>
              <a:t>+</a:t>
            </a:r>
            <a:r>
              <a:rPr lang="vi-VN" dirty="0" smtClean="0">
                <a:latin typeface="Times New Roman" pitchFamily="18" charset="0"/>
                <a:cs typeface="Times New Roman" pitchFamily="18" charset="0"/>
              </a:rPr>
              <a:t> | X → A ∈ F</a:t>
            </a:r>
            <a:r>
              <a:rPr lang="en-US" kern="0" baseline="30000" dirty="0" smtClean="0">
                <a:latin typeface="Times New Roman"/>
                <a:cs typeface="Times New Roman"/>
              </a:rPr>
              <a:t>+</a:t>
            </a:r>
            <a:r>
              <a:rPr lang="vi-VN" dirty="0" smtClean="0">
                <a:latin typeface="Times New Roman" pitchFamily="18" charset="0"/>
                <a:cs typeface="Times New Roman" pitchFamily="18" charset="0"/>
              </a:rPr>
              <a:t> }</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Bao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đóng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vi-VN" b="1" dirty="0" smtClean="0">
                <a:latin typeface="Times New Roman" pitchFamily="18" charset="0"/>
                <a:cs typeface="Times New Roman" pitchFamily="18" charset="0"/>
              </a:rPr>
              <a:t>Thuật toán tìm bao đón</a:t>
            </a:r>
            <a:r>
              <a:rPr lang="en-US" b="1" dirty="0" smtClean="0">
                <a:latin typeface="Times New Roman" pitchFamily="18" charset="0"/>
                <a:cs typeface="Times New Roman" pitchFamily="18" charset="0"/>
              </a:rPr>
              <a:t>g </a:t>
            </a:r>
            <a:r>
              <a:rPr lang="en-US" b="1" dirty="0" err="1" smtClean="0">
                <a:latin typeface="Times New Roman" pitchFamily="18" charset="0"/>
                <a:cs typeface="Times New Roman" pitchFamily="18" charset="0"/>
              </a:rPr>
              <a:t>của</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tập</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thuộc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tính</a:t>
            </a:r>
            <a:r>
              <a:rPr lang="en-US" b="1" dirty="0" smtClean="0">
                <a:latin typeface="Times New Roman" pitchFamily="18" charset="0"/>
                <a:cs typeface="Times New Roman" pitchFamily="18" charset="0"/>
              </a:rPr>
              <a:t> X: </a:t>
            </a:r>
            <a:endParaRPr lang="en-US" dirty="0" smtClean="0">
              <a:latin typeface="Times New Roman" pitchFamily="18" charset="0"/>
              <a:cs typeface="Times New Roman" pitchFamily="18" charset="0"/>
            </a:endParaRPr>
          </a:p>
          <a:p>
            <a:pPr lvl="1"/>
            <a:r>
              <a:rPr lang="vi-VN" dirty="0" smtClean="0">
                <a:latin typeface="Times New Roman" pitchFamily="18" charset="0"/>
                <a:cs typeface="Times New Roman" pitchFamily="18" charset="0"/>
              </a:rPr>
              <a:t>Tính liên tiếp tập các tập thuộc tính X</a:t>
            </a:r>
            <a:r>
              <a:rPr lang="vi-VN" baseline="-25000" dirty="0" smtClean="0">
                <a:latin typeface="Times New Roman" pitchFamily="18" charset="0"/>
                <a:cs typeface="Times New Roman" pitchFamily="18" charset="0"/>
              </a:rPr>
              <a:t>0</a:t>
            </a:r>
            <a:r>
              <a:rPr lang="vi-VN" dirty="0" smtClean="0">
                <a:latin typeface="Times New Roman" pitchFamily="18" charset="0"/>
                <a:cs typeface="Times New Roman" pitchFamily="18" charset="0"/>
              </a:rPr>
              <a:t>,X</a:t>
            </a:r>
            <a:r>
              <a:rPr lang="vi-VN" baseline="-25000" dirty="0" smtClean="0">
                <a:latin typeface="Times New Roman" pitchFamily="18" charset="0"/>
                <a:cs typeface="Times New Roman" pitchFamily="18" charset="0"/>
              </a:rPr>
              <a:t>1</a:t>
            </a:r>
            <a:r>
              <a:rPr lang="vi-VN" dirty="0" smtClean="0">
                <a:latin typeface="Times New Roman" pitchFamily="18" charset="0"/>
                <a:cs typeface="Times New Roman" pitchFamily="18" charset="0"/>
              </a:rPr>
              <a:t>,X</a:t>
            </a:r>
            <a:r>
              <a:rPr lang="vi-VN" baseline="-25000" dirty="0" smtClean="0">
                <a:latin typeface="Times New Roman" pitchFamily="18" charset="0"/>
                <a:cs typeface="Times New Roman" pitchFamily="18" charset="0"/>
              </a:rPr>
              <a:t>2</a:t>
            </a:r>
            <a:r>
              <a:rPr lang="vi-VN" dirty="0" smtClean="0">
                <a:latin typeface="Times New Roman" pitchFamily="18" charset="0"/>
                <a:cs typeface="Times New Roman" pitchFamily="18" charset="0"/>
              </a:rPr>
              <a:t>,... theo phương pháp sau: </a:t>
            </a:r>
          </a:p>
          <a:p>
            <a:pPr lvl="1"/>
            <a:r>
              <a:rPr lang="vi-VN" i="1" dirty="0" smtClean="0">
                <a:latin typeface="Times New Roman" pitchFamily="18" charset="0"/>
                <a:cs typeface="Times New Roman" pitchFamily="18" charset="0"/>
              </a:rPr>
              <a:t>Bước 1</a:t>
            </a:r>
            <a:r>
              <a:rPr lang="vi-VN" dirty="0" smtClean="0">
                <a:latin typeface="Times New Roman" pitchFamily="18" charset="0"/>
                <a:cs typeface="Times New Roman" pitchFamily="18" charset="0"/>
              </a:rPr>
              <a:t>:  X</a:t>
            </a:r>
            <a:r>
              <a:rPr lang="vi-VN" baseline="-25000" dirty="0" smtClean="0">
                <a:latin typeface="Times New Roman" pitchFamily="18" charset="0"/>
                <a:cs typeface="Times New Roman" pitchFamily="18" charset="0"/>
              </a:rPr>
              <a:t>0</a:t>
            </a:r>
            <a:r>
              <a:rPr lang="vi-VN" dirty="0" smtClean="0">
                <a:latin typeface="Times New Roman" pitchFamily="18" charset="0"/>
                <a:cs typeface="Times New Roman" pitchFamily="18" charset="0"/>
              </a:rPr>
              <a:t> = X </a:t>
            </a:r>
          </a:p>
          <a:p>
            <a:pPr lvl="1"/>
            <a:r>
              <a:rPr lang="vi-VN" i="1" dirty="0" smtClean="0">
                <a:latin typeface="Times New Roman" pitchFamily="18" charset="0"/>
                <a:cs typeface="Times New Roman" pitchFamily="18" charset="0"/>
              </a:rPr>
              <a:t>Bước 2</a:t>
            </a:r>
            <a:r>
              <a:rPr lang="vi-VN" dirty="0" smtClean="0">
                <a:latin typeface="Times New Roman" pitchFamily="18" charset="0"/>
                <a:cs typeface="Times New Roman" pitchFamily="18" charset="0"/>
              </a:rPr>
              <a:t>: lần lượt xét các phụ thuộc hàm của F </a:t>
            </a:r>
          </a:p>
          <a:p>
            <a:pPr lvl="2"/>
            <a:r>
              <a:rPr lang="vi-VN" dirty="0" smtClean="0">
                <a:latin typeface="Times New Roman" pitchFamily="18" charset="0"/>
                <a:cs typeface="Times New Roman" pitchFamily="18" charset="0"/>
              </a:rPr>
              <a:t>Nếu  Y</a:t>
            </a:r>
            <a:r>
              <a:rPr lang="vi-VN" dirty="0" smtClean="0">
                <a:latin typeface="Times New Roman" pitchFamily="18" charset="0"/>
                <a:cs typeface="Times New Roman" pitchFamily="18" charset="0"/>
                <a:sym typeface="Symbol"/>
              </a:rPr>
              <a:t></a:t>
            </a:r>
            <a:r>
              <a:rPr lang="vi-VN" dirty="0" smtClean="0">
                <a:latin typeface="Times New Roman" pitchFamily="18" charset="0"/>
                <a:cs typeface="Times New Roman" pitchFamily="18" charset="0"/>
              </a:rPr>
              <a:t>Z có Y </a:t>
            </a:r>
            <a:r>
              <a:rPr lang="vi-VN" dirty="0" smtClean="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sym typeface="Symbol"/>
              </a:rPr>
              <a:t> </a:t>
            </a:r>
            <a:r>
              <a:rPr lang="vi-VN" dirty="0" smtClean="0">
                <a:latin typeface="Times New Roman" pitchFamily="18" charset="0"/>
                <a:cs typeface="Times New Roman" pitchFamily="18" charset="0"/>
              </a:rPr>
              <a:t>X</a:t>
            </a:r>
            <a:r>
              <a:rPr lang="en-US" baseline="-25000" dirty="0" err="1" smtClean="0">
                <a:latin typeface="Times New Roman" pitchFamily="18" charset="0"/>
                <a:cs typeface="Times New Roman" pitchFamily="18" charset="0"/>
              </a:rPr>
              <a:t>i</a:t>
            </a:r>
            <a:r>
              <a:rPr lang="vi-VN" dirty="0" smtClean="0">
                <a:latin typeface="Times New Roman" pitchFamily="18" charset="0"/>
                <a:cs typeface="Times New Roman" pitchFamily="18" charset="0"/>
              </a:rPr>
              <a:t> thì X</a:t>
            </a:r>
            <a:r>
              <a:rPr lang="en-US" baseline="-25000" dirty="0" smtClean="0">
                <a:latin typeface="Times New Roman" pitchFamily="18" charset="0"/>
                <a:cs typeface="Times New Roman" pitchFamily="18" charset="0"/>
              </a:rPr>
              <a:t> </a:t>
            </a:r>
            <a:r>
              <a:rPr lang="en-US" baseline="-25000" dirty="0" err="1" smtClean="0">
                <a:latin typeface="Times New Roman" pitchFamily="18" charset="0"/>
                <a:cs typeface="Times New Roman" pitchFamily="18" charset="0"/>
              </a:rPr>
              <a:t>i</a:t>
            </a:r>
            <a:r>
              <a:rPr lang="en-US" baseline="-25000" dirty="0" smtClean="0">
                <a:latin typeface="Times New Roman" pitchFamily="18" charset="0"/>
                <a:cs typeface="Times New Roman" pitchFamily="18" charset="0"/>
              </a:rPr>
              <a:t> +1</a:t>
            </a:r>
            <a:r>
              <a:rPr lang="vi-VN" dirty="0" smtClean="0">
                <a:latin typeface="Times New Roman" pitchFamily="18" charset="0"/>
                <a:cs typeface="Times New Roman" pitchFamily="18" charset="0"/>
              </a:rPr>
              <a:t> = X</a:t>
            </a:r>
            <a:r>
              <a:rPr lang="en-US" baseline="-25000" dirty="0" smtClean="0">
                <a:latin typeface="Times New Roman" pitchFamily="18" charset="0"/>
                <a:cs typeface="Times New Roman" pitchFamily="18" charset="0"/>
              </a:rPr>
              <a:t> </a:t>
            </a:r>
            <a:r>
              <a:rPr lang="en-US" baseline="-25000" dirty="0" err="1" smtClean="0">
                <a:latin typeface="Times New Roman" pitchFamily="18" charset="0"/>
                <a:cs typeface="Times New Roman" pitchFamily="18" charset="0"/>
              </a:rPr>
              <a:t>i</a:t>
            </a:r>
            <a:r>
              <a:rPr lang="vi-VN" dirty="0" smtClean="0">
                <a:latin typeface="Times New Roman" pitchFamily="18" charset="0"/>
                <a:cs typeface="Times New Roman" pitchFamily="18" charset="0"/>
              </a:rPr>
              <a:t> </a:t>
            </a:r>
            <a:r>
              <a:rPr lang="vi-VN" dirty="0" smtClean="0">
                <a:latin typeface="Times New Roman" pitchFamily="18" charset="0"/>
                <a:cs typeface="Times New Roman" pitchFamily="18" charset="0"/>
                <a:sym typeface="Symbol"/>
              </a:rPr>
              <a:t></a:t>
            </a:r>
            <a:r>
              <a:rPr lang="vi-VN" dirty="0" smtClean="0">
                <a:latin typeface="Times New Roman" pitchFamily="18" charset="0"/>
                <a:cs typeface="Times New Roman" pitchFamily="18" charset="0"/>
              </a:rPr>
              <a:t>Z </a:t>
            </a:r>
          </a:p>
          <a:p>
            <a:pPr lvl="2"/>
            <a:r>
              <a:rPr lang="vi-VN" dirty="0" smtClean="0">
                <a:latin typeface="Times New Roman" pitchFamily="18" charset="0"/>
                <a:cs typeface="Times New Roman" pitchFamily="18" charset="0"/>
              </a:rPr>
              <a:t>Loại phụ thuộc hàm Y </a:t>
            </a:r>
            <a:r>
              <a:rPr lang="vi-VN" dirty="0" smtClean="0">
                <a:latin typeface="Times New Roman" pitchFamily="18" charset="0"/>
                <a:cs typeface="Times New Roman" pitchFamily="18" charset="0"/>
                <a:sym typeface="Symbol"/>
              </a:rPr>
              <a:t></a:t>
            </a:r>
            <a:r>
              <a:rPr lang="vi-VN" dirty="0" smtClean="0">
                <a:latin typeface="Times New Roman" pitchFamily="18" charset="0"/>
                <a:cs typeface="Times New Roman" pitchFamily="18" charset="0"/>
              </a:rPr>
              <a:t> Z khỏi F </a:t>
            </a:r>
          </a:p>
          <a:p>
            <a:pPr lvl="1"/>
            <a:r>
              <a:rPr lang="vi-VN" i="1" dirty="0" smtClean="0">
                <a:latin typeface="Times New Roman" pitchFamily="18" charset="0"/>
                <a:cs typeface="Times New Roman" pitchFamily="18" charset="0"/>
              </a:rPr>
              <a:t>Bước 3</a:t>
            </a:r>
            <a:r>
              <a:rPr lang="vi-V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lvl="2"/>
            <a:r>
              <a:rPr lang="vi-VN" dirty="0" smtClean="0">
                <a:latin typeface="Times New Roman" pitchFamily="18" charset="0"/>
                <a:cs typeface="Times New Roman" pitchFamily="18" charset="0"/>
              </a:rPr>
              <a:t>Nếu ở bước 2 không tính được X</a:t>
            </a:r>
            <a:r>
              <a:rPr lang="vi-VN" baseline="-25000" dirty="0" smtClean="0">
                <a:latin typeface="Times New Roman" pitchFamily="18" charset="0"/>
                <a:cs typeface="Times New Roman" pitchFamily="18" charset="0"/>
              </a:rPr>
              <a:t>i+1</a:t>
            </a:r>
            <a:r>
              <a:rPr lang="vi-VN" dirty="0" smtClean="0">
                <a:latin typeface="Times New Roman" pitchFamily="18" charset="0"/>
                <a:cs typeface="Times New Roman" pitchFamily="18" charset="0"/>
              </a:rPr>
              <a:t> thì X</a:t>
            </a:r>
            <a:r>
              <a:rPr lang="en-US" baseline="-25000" dirty="0" smtClean="0">
                <a:latin typeface="Times New Roman" pitchFamily="18" charset="0"/>
                <a:cs typeface="Times New Roman" pitchFamily="18" charset="0"/>
              </a:rPr>
              <a:t> </a:t>
            </a:r>
            <a:r>
              <a:rPr lang="en-US" baseline="-25000" dirty="0" err="1" smtClean="0">
                <a:latin typeface="Times New Roman" pitchFamily="18" charset="0"/>
                <a:cs typeface="Times New Roman" pitchFamily="18" charset="0"/>
              </a:rPr>
              <a:t>i</a:t>
            </a:r>
            <a:r>
              <a:rPr lang="vi-VN" dirty="0" smtClean="0">
                <a:latin typeface="Times New Roman" pitchFamily="18" charset="0"/>
                <a:cs typeface="Times New Roman" pitchFamily="18" charset="0"/>
              </a:rPr>
              <a:t> chính là bao đóng của X </a:t>
            </a:r>
          </a:p>
          <a:p>
            <a:pPr lvl="2"/>
            <a:r>
              <a:rPr lang="vi-VN" dirty="0" smtClean="0">
                <a:latin typeface="Times New Roman" pitchFamily="18" charset="0"/>
                <a:cs typeface="Times New Roman" pitchFamily="18" charset="0"/>
              </a:rPr>
              <a:t>Ngược lại lặp lại bước 2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Bao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đóng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vi-VN" dirty="0" smtClean="0">
                <a:latin typeface="Times New Roman" pitchFamily="18" charset="0"/>
                <a:cs typeface="Times New Roman" pitchFamily="18" charset="0"/>
              </a:rPr>
              <a:t>Ví dụ</a:t>
            </a:r>
            <a:r>
              <a:rPr lang="en-US" dirty="0" smtClean="0">
                <a:latin typeface="Times New Roman" pitchFamily="18" charset="0"/>
                <a:cs typeface="Times New Roman" pitchFamily="18" charset="0"/>
              </a:rPr>
              <a:t>1</a:t>
            </a:r>
            <a:r>
              <a:rPr lang="vi-VN" dirty="0" smtClean="0">
                <a:latin typeface="Times New Roman" pitchFamily="18" charset="0"/>
                <a:cs typeface="Times New Roman" pitchFamily="18" charset="0"/>
              </a:rPr>
              <a:t>:</a:t>
            </a:r>
          </a:p>
          <a:p>
            <a:pPr lvl="1"/>
            <a:r>
              <a:rPr lang="vi-VN" dirty="0" smtClean="0">
                <a:latin typeface="Times New Roman" pitchFamily="18" charset="0"/>
                <a:cs typeface="Times New Roman" pitchFamily="18" charset="0"/>
              </a:rPr>
              <a:t>Cho lược đồ quan hệ R(A, B, C, D, E, G, H) và tập phụ thuộc hàm </a:t>
            </a:r>
            <a:endParaRPr lang="en-US" dirty="0" smtClean="0">
              <a:latin typeface="Times New Roman" pitchFamily="18" charset="0"/>
              <a:cs typeface="Times New Roman" pitchFamily="18" charset="0"/>
            </a:endParaRPr>
          </a:p>
          <a:p>
            <a:pPr lvl="2">
              <a:buNone/>
            </a:pP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F={ f1: B → A , f2: DA → CE, f3: D → H, f4: GH → C, f5: AC → D} </a:t>
            </a:r>
          </a:p>
          <a:p>
            <a:pPr lvl="1"/>
            <a:r>
              <a:rPr lang="vi-VN" dirty="0" smtClean="0">
                <a:latin typeface="Times New Roman" pitchFamily="18" charset="0"/>
                <a:cs typeface="Times New Roman" pitchFamily="18" charset="0"/>
              </a:rPr>
              <a:t>Tìm AC</a:t>
            </a:r>
            <a:r>
              <a:rPr lang="en-US" kern="0" baseline="30000" dirty="0" smtClean="0">
                <a:latin typeface="Times New Roman"/>
                <a:cs typeface="Times New Roman"/>
              </a:rPr>
              <a:t>+</a:t>
            </a:r>
            <a:r>
              <a:rPr lang="en-US" i="1" kern="0" baseline="-25000" dirty="0" smtClean="0">
                <a:latin typeface="Times New Roman"/>
                <a:cs typeface="Times New Roman"/>
              </a:rPr>
              <a:t>F</a:t>
            </a:r>
            <a:r>
              <a:rPr lang="vi-V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D</a:t>
            </a:r>
            <a:r>
              <a:rPr lang="en-US" kern="0" baseline="30000" dirty="0" smtClean="0">
                <a:latin typeface="Times New Roman"/>
                <a:cs typeface="Times New Roman"/>
              </a:rPr>
              <a:t>+</a:t>
            </a:r>
            <a:r>
              <a:rPr lang="en-US" i="1" kern="0" baseline="-25000" dirty="0" smtClean="0">
                <a:latin typeface="Times New Roman"/>
                <a:cs typeface="Times New Roman"/>
              </a:rPr>
              <a:t>F</a:t>
            </a:r>
          </a:p>
          <a:p>
            <a:pPr lvl="1"/>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B</a:t>
            </a:r>
            <a:r>
              <a:rPr lang="vi-VN" dirty="0" smtClean="0">
                <a:latin typeface="Times New Roman" pitchFamily="18" charset="0"/>
                <a:cs typeface="Times New Roman" pitchFamily="18" charset="0"/>
              </a:rPr>
              <a:t>C</a:t>
            </a:r>
            <a:r>
              <a:rPr lang="en-US" kern="0" baseline="30000" dirty="0" smtClean="0">
                <a:latin typeface="Times New Roman"/>
                <a:cs typeface="Times New Roman"/>
              </a:rPr>
              <a:t>+</a:t>
            </a:r>
            <a:r>
              <a:rPr lang="en-US" i="1" kern="0" baseline="-25000" dirty="0" smtClean="0">
                <a:latin typeface="Times New Roman"/>
                <a:cs typeface="Times New Roman"/>
              </a:rPr>
              <a:t>F</a:t>
            </a:r>
            <a:endParaRPr lang="vi-VN"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Bao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đóng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r>
              <a:rPr lang="vi-VN" dirty="0" smtClean="0">
                <a:latin typeface="Times New Roman" pitchFamily="18" charset="0"/>
                <a:cs typeface="Times New Roman" pitchFamily="18" charset="0"/>
              </a:rPr>
              <a:t>Bước 1: X</a:t>
            </a:r>
            <a:r>
              <a:rPr lang="en-US" i="1" kern="0" baseline="-25000" dirty="0" smtClean="0">
                <a:latin typeface="Times New Roman"/>
                <a:cs typeface="Times New Roman"/>
              </a:rPr>
              <a:t>0</a:t>
            </a:r>
            <a:r>
              <a:rPr lang="vi-VN" dirty="0" smtClean="0">
                <a:latin typeface="Times New Roman" pitchFamily="18" charset="0"/>
                <a:cs typeface="Times New Roman" pitchFamily="18" charset="0"/>
              </a:rPr>
              <a:t> = AC </a:t>
            </a:r>
          </a:p>
          <a:p>
            <a:r>
              <a:rPr lang="vi-VN" dirty="0" smtClean="0">
                <a:latin typeface="Times New Roman" pitchFamily="18" charset="0"/>
                <a:cs typeface="Times New Roman" pitchFamily="18" charset="0"/>
              </a:rPr>
              <a:t>Bước 2: Từ f1 đến f4 không thoả, f5 thoả nên X</a:t>
            </a:r>
            <a:r>
              <a:rPr lang="en-US" i="1" kern="0" baseline="-25000" dirty="0" smtClean="0">
                <a:latin typeface="Times New Roman"/>
                <a:cs typeface="Times New Roman"/>
              </a:rPr>
              <a:t>1</a:t>
            </a:r>
            <a:r>
              <a:rPr lang="vi-VN" dirty="0" smtClean="0">
                <a:latin typeface="Times New Roman" pitchFamily="18" charset="0"/>
                <a:cs typeface="Times New Roman" pitchFamily="18" charset="0"/>
              </a:rPr>
              <a:t> = AC ∪ D = ACD </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 f5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khỏi</a:t>
            </a:r>
            <a:r>
              <a:rPr lang="en-US" dirty="0" smtClean="0">
                <a:latin typeface="Times New Roman" pitchFamily="18" charset="0"/>
                <a:cs typeface="Times New Roman" pitchFamily="18" charset="0"/>
              </a:rPr>
              <a:t> F)</a:t>
            </a:r>
            <a:endParaRPr lang="vi-VN" dirty="0" smtClean="0">
              <a:latin typeface="Times New Roman" pitchFamily="18" charset="0"/>
              <a:cs typeface="Times New Roman" pitchFamily="18" charset="0"/>
            </a:endParaRPr>
          </a:p>
          <a:p>
            <a:r>
              <a:rPr lang="vi-VN" dirty="0" smtClean="0">
                <a:latin typeface="Times New Roman" pitchFamily="18" charset="0"/>
                <a:cs typeface="Times New Roman" pitchFamily="18" charset="0"/>
              </a:rPr>
              <a:t>Lặp lại bước 2: </a:t>
            </a:r>
          </a:p>
          <a:p>
            <a:pPr lvl="1"/>
            <a:r>
              <a:rPr lang="vi-VN" dirty="0" smtClean="0">
                <a:latin typeface="Times New Roman" pitchFamily="18" charset="0"/>
                <a:cs typeface="Times New Roman" pitchFamily="18" charset="0"/>
              </a:rPr>
              <a:t>f1 không thoả, </a:t>
            </a:r>
          </a:p>
          <a:p>
            <a:pPr lvl="1"/>
            <a:r>
              <a:rPr lang="vi-VN" dirty="0" smtClean="0">
                <a:latin typeface="Times New Roman" pitchFamily="18" charset="0"/>
                <a:cs typeface="Times New Roman" pitchFamily="18" charset="0"/>
              </a:rPr>
              <a:t>f2 thỏa nên X</a:t>
            </a:r>
            <a:r>
              <a:rPr lang="en-US" i="1" kern="0" baseline="-25000" dirty="0" smtClean="0">
                <a:latin typeface="Times New Roman"/>
                <a:cs typeface="Times New Roman"/>
              </a:rPr>
              <a:t>2</a:t>
            </a:r>
            <a:r>
              <a:rPr lang="vi-VN" dirty="0" smtClean="0">
                <a:latin typeface="Times New Roman" pitchFamily="18" charset="0"/>
                <a:cs typeface="Times New Roman" pitchFamily="18" charset="0"/>
              </a:rPr>
              <a:t>=ACD ∪ CE = ACDE </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 f2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khỏi</a:t>
            </a:r>
            <a:r>
              <a:rPr lang="en-US" dirty="0" smtClean="0">
                <a:latin typeface="Times New Roman" pitchFamily="18" charset="0"/>
                <a:cs typeface="Times New Roman" pitchFamily="18" charset="0"/>
              </a:rPr>
              <a:t> F)</a:t>
            </a:r>
            <a:endParaRPr lang="vi-VN" dirty="0" smtClean="0">
              <a:latin typeface="Times New Roman" pitchFamily="18" charset="0"/>
              <a:cs typeface="Times New Roman" pitchFamily="18" charset="0"/>
            </a:endParaRPr>
          </a:p>
          <a:p>
            <a:pPr lvl="1"/>
            <a:r>
              <a:rPr lang="vi-VN" dirty="0" smtClean="0">
                <a:latin typeface="Times New Roman" pitchFamily="18" charset="0"/>
                <a:cs typeface="Times New Roman" pitchFamily="18" charset="0"/>
              </a:rPr>
              <a:t>f3 thỏa nên X</a:t>
            </a:r>
            <a:r>
              <a:rPr lang="en-US" i="1" kern="0" baseline="-25000" dirty="0" smtClean="0">
                <a:latin typeface="Times New Roman"/>
                <a:cs typeface="Times New Roman"/>
              </a:rPr>
              <a:t>3</a:t>
            </a:r>
            <a:r>
              <a:rPr lang="vi-VN" dirty="0" smtClean="0">
                <a:latin typeface="Times New Roman" pitchFamily="18" charset="0"/>
                <a:cs typeface="Times New Roman" pitchFamily="18" charset="0"/>
              </a:rPr>
              <a:t>=ACDE ∪ H =ACDEH </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 f3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khỏi</a:t>
            </a:r>
            <a:r>
              <a:rPr lang="en-US" dirty="0" smtClean="0">
                <a:latin typeface="Times New Roman" pitchFamily="18" charset="0"/>
                <a:cs typeface="Times New Roman" pitchFamily="18" charset="0"/>
              </a:rPr>
              <a:t> F)</a:t>
            </a:r>
            <a:endParaRPr lang="vi-VN" dirty="0" smtClean="0">
              <a:latin typeface="Times New Roman" pitchFamily="18" charset="0"/>
              <a:cs typeface="Times New Roman" pitchFamily="18" charset="0"/>
            </a:endParaRPr>
          </a:p>
          <a:p>
            <a:pPr lvl="1"/>
            <a:r>
              <a:rPr lang="vi-VN" dirty="0" smtClean="0">
                <a:latin typeface="Times New Roman" pitchFamily="18" charset="0"/>
                <a:cs typeface="Times New Roman" pitchFamily="18" charset="0"/>
              </a:rPr>
              <a:t>f4 không thỏa</a:t>
            </a:r>
          </a:p>
          <a:p>
            <a:r>
              <a:rPr lang="vi-VN" dirty="0" smtClean="0">
                <a:latin typeface="Times New Roman" pitchFamily="18" charset="0"/>
                <a:cs typeface="Times New Roman" pitchFamily="18" charset="0"/>
              </a:rPr>
              <a:t>Lặp lại bước 2:</a:t>
            </a:r>
            <a:endParaRPr lang="en-US" dirty="0" smtClean="0">
              <a:latin typeface="Times New Roman" pitchFamily="18" charset="0"/>
              <a:cs typeface="Times New Roman" pitchFamily="18" charset="0"/>
            </a:endParaRPr>
          </a:p>
          <a:p>
            <a:pPr lvl="1"/>
            <a:r>
              <a:rPr lang="vi-VN" dirty="0" smtClean="0">
                <a:latin typeface="Times New Roman" pitchFamily="18" charset="0"/>
                <a:cs typeface="Times New Roman" pitchFamily="18" charset="0"/>
              </a:rPr>
              <a:t>f1 và f4 không thỏa. Vậy AC</a:t>
            </a:r>
            <a:r>
              <a:rPr lang="en-US" kern="0" baseline="30000" dirty="0" smtClean="0">
                <a:latin typeface="Times New Roman"/>
                <a:cs typeface="Times New Roman"/>
              </a:rPr>
              <a:t>+</a:t>
            </a:r>
            <a:r>
              <a:rPr lang="en-US" i="1" kern="0" baseline="-25000" dirty="0" smtClean="0">
                <a:latin typeface="Times New Roman"/>
                <a:cs typeface="Times New Roman"/>
              </a:rPr>
              <a:t>F </a:t>
            </a:r>
            <a:r>
              <a:rPr lang="vi-VN" dirty="0" smtClean="0">
                <a:latin typeface="Times New Roman" pitchFamily="18" charset="0"/>
                <a:cs typeface="Times New Roman" pitchFamily="18" charset="0"/>
              </a:rPr>
              <a:t>=ACDEH </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Bao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đóng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vi-VN" dirty="0" smtClean="0">
                <a:latin typeface="Times New Roman" pitchFamily="18" charset="0"/>
                <a:cs typeface="Times New Roman" pitchFamily="18" charset="0"/>
              </a:rPr>
              <a:t>Ví du 2: cho lược đồ quan hệ: (A,B,C,D,E,G) </a:t>
            </a:r>
          </a:p>
          <a:p>
            <a:pPr lvl="1"/>
            <a:r>
              <a:rPr lang="vi-VN" dirty="0" smtClean="0">
                <a:latin typeface="Times New Roman" pitchFamily="18" charset="0"/>
                <a:cs typeface="Times New Roman" pitchFamily="18" charset="0"/>
              </a:rPr>
              <a:t>F = { f1: A → C; </a:t>
            </a:r>
            <a:endParaRPr lang="en-US" dirty="0" smtClean="0">
              <a:latin typeface="Times New Roman" pitchFamily="18" charset="0"/>
              <a:cs typeface="Times New Roman" pitchFamily="18" charset="0"/>
            </a:endParaRPr>
          </a:p>
          <a:p>
            <a:pPr lvl="1">
              <a:buNone/>
            </a:pP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f2: A → EG; </a:t>
            </a:r>
          </a:p>
          <a:p>
            <a:pPr>
              <a:buNone/>
            </a:pP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f3: B → D; </a:t>
            </a:r>
          </a:p>
          <a:p>
            <a:pPr>
              <a:buNone/>
            </a:pP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f4: G → E} </a:t>
            </a:r>
          </a:p>
          <a:p>
            <a:pPr lvl="1"/>
            <a:r>
              <a:rPr lang="vi-VN" dirty="0" smtClean="0">
                <a:latin typeface="Times New Roman" pitchFamily="18" charset="0"/>
                <a:cs typeface="Times New Roman" pitchFamily="18" charset="0"/>
              </a:rPr>
              <a:t>Tìm bao đóng của  X</a:t>
            </a:r>
            <a:r>
              <a:rPr lang="en-US" kern="0" baseline="30000" dirty="0" smtClean="0">
                <a:latin typeface="Times New Roman"/>
                <a:cs typeface="Times New Roman"/>
              </a:rPr>
              <a:t>+</a:t>
            </a:r>
            <a:r>
              <a:rPr lang="vi-VN" dirty="0" smtClean="0">
                <a:latin typeface="Times New Roman" pitchFamily="18" charset="0"/>
                <a:cs typeface="Times New Roman" pitchFamily="18" charset="0"/>
              </a:rPr>
              <a:t>  và  Y</a:t>
            </a:r>
            <a:r>
              <a:rPr lang="en-US" kern="0" baseline="30000" dirty="0" smtClean="0">
                <a:latin typeface="Times New Roman"/>
                <a:cs typeface="Times New Roman"/>
              </a:rPr>
              <a:t>+</a:t>
            </a:r>
            <a:r>
              <a:rPr lang="vi-VN" dirty="0" smtClean="0">
                <a:latin typeface="Times New Roman" pitchFamily="18" charset="0"/>
                <a:cs typeface="Times New Roman" pitchFamily="18" charset="0"/>
              </a:rPr>
              <a:t> của  </a:t>
            </a:r>
          </a:p>
          <a:p>
            <a:pPr lvl="1">
              <a:buNone/>
            </a:pP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X = {A,B};  Y = {C,G,D} </a:t>
            </a:r>
          </a:p>
          <a:p>
            <a:r>
              <a:rPr lang="vi-VN" dirty="0" smtClean="0">
                <a:latin typeface="Times New Roman" pitchFamily="18" charset="0"/>
                <a:cs typeface="Times New Roman" pitchFamily="18" charset="0"/>
              </a:rPr>
              <a:t>Kết quả : X</a:t>
            </a:r>
            <a:r>
              <a:rPr lang="en-US" kern="0" baseline="30000" dirty="0" smtClean="0">
                <a:latin typeface="Times New Roman"/>
                <a:cs typeface="Times New Roman"/>
              </a:rPr>
              <a:t> +</a:t>
            </a:r>
            <a:r>
              <a:rPr lang="vi-VN" dirty="0" smtClean="0">
                <a:latin typeface="Times New Roman" pitchFamily="18" charset="0"/>
                <a:cs typeface="Times New Roman" pitchFamily="18" charset="0"/>
              </a:rPr>
              <a:t> = {ABC</a:t>
            </a:r>
            <a:r>
              <a:rPr lang="en-US" dirty="0" smtClean="0">
                <a:latin typeface="Times New Roman" pitchFamily="18" charset="0"/>
                <a:cs typeface="Times New Roman" pitchFamily="18" charset="0"/>
              </a:rPr>
              <a:t>D</a:t>
            </a:r>
            <a:r>
              <a:rPr lang="vi-VN" dirty="0" smtClean="0">
                <a:latin typeface="Times New Roman" pitchFamily="18" charset="0"/>
                <a:cs typeface="Times New Roman" pitchFamily="18" charset="0"/>
              </a:rPr>
              <a:t>EG} , Y</a:t>
            </a:r>
            <a:r>
              <a:rPr lang="en-US" kern="0" baseline="30000" dirty="0" smtClean="0">
                <a:latin typeface="Times New Roman"/>
                <a:cs typeface="Times New Roman"/>
              </a:rPr>
              <a:t> +</a:t>
            </a:r>
            <a:r>
              <a:rPr lang="vi-VN" dirty="0" smtClean="0">
                <a:latin typeface="Times New Roman" pitchFamily="18" charset="0"/>
                <a:cs typeface="Times New Roman" pitchFamily="18" charset="0"/>
              </a:rPr>
              <a:t> = {CGDE}</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Bao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đóng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r>
              <a:rPr lang="vi-VN" b="1" dirty="0" smtClean="0">
                <a:latin typeface="Times New Roman" pitchFamily="18" charset="0"/>
                <a:cs typeface="Times New Roman" pitchFamily="18" charset="0"/>
              </a:rPr>
              <a:t>Bài toán thành viên</a:t>
            </a:r>
          </a:p>
          <a:p>
            <a:pPr lvl="1"/>
            <a:r>
              <a:rPr lang="vi-VN" dirty="0" smtClean="0">
                <a:latin typeface="Times New Roman" pitchFamily="18" charset="0"/>
                <a:cs typeface="Times New Roman" pitchFamily="18" charset="0"/>
              </a:rPr>
              <a:t>Cho tập thuộc tính Q, tập phụ thuộc hàm F trên Q và một phụ thuộc hàm X → Y trên Q. Câu hỏi đặt ra rằng X → Y ∈ F</a:t>
            </a:r>
            <a:r>
              <a:rPr lang="en-US" kern="0" baseline="30000"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 hay không?</a:t>
            </a:r>
          </a:p>
          <a:p>
            <a:pPr lvl="1">
              <a:buNone/>
            </a:pP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X → Y ∈ F</a:t>
            </a:r>
            <a:r>
              <a:rPr lang="en-US" kern="0" baseline="30000"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 ⇔ Y ⊆ X</a:t>
            </a:r>
            <a:r>
              <a:rPr lang="en-US" kern="0" baseline="30000"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 </a:t>
            </a:r>
          </a:p>
          <a:p>
            <a:r>
              <a:rPr lang="vi-VN" dirty="0" smtClean="0">
                <a:latin typeface="Times New Roman" pitchFamily="18" charset="0"/>
                <a:cs typeface="Times New Roman" pitchFamily="18" charset="0"/>
              </a:rPr>
              <a:t>Ví dụ:</a:t>
            </a:r>
          </a:p>
          <a:p>
            <a:pPr lvl="1"/>
            <a:r>
              <a:rPr lang="vi-VN" dirty="0" smtClean="0">
                <a:latin typeface="Times New Roman" pitchFamily="18" charset="0"/>
                <a:cs typeface="Times New Roman" pitchFamily="18" charset="0"/>
              </a:rPr>
              <a:t>Từ </a:t>
            </a:r>
            <a:r>
              <a:rPr lang="vi-VN" b="1" dirty="0" smtClean="0">
                <a:latin typeface="Times New Roman" pitchFamily="18" charset="0"/>
                <a:cs typeface="Times New Roman" pitchFamily="18" charset="0"/>
              </a:rPr>
              <a:t>ví dụ</a:t>
            </a:r>
            <a:r>
              <a:rPr lang="en-US" b="1" dirty="0" smtClean="0">
                <a:latin typeface="Times New Roman" pitchFamily="18" charset="0"/>
                <a:cs typeface="Times New Roman" pitchFamily="18" charset="0"/>
              </a:rPr>
              <a:t> 1</a:t>
            </a:r>
            <a:r>
              <a:rPr lang="vi-VN" b="1"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tìm bao đóng của tập thuộc tính AC. Cho biết   AC → E</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AC → </a:t>
            </a:r>
            <a:r>
              <a:rPr lang="en-US" dirty="0" smtClean="0">
                <a:latin typeface="Times New Roman" pitchFamily="18" charset="0"/>
                <a:cs typeface="Times New Roman" pitchFamily="18" charset="0"/>
              </a:rPr>
              <a:t>G</a:t>
            </a:r>
            <a:r>
              <a:rPr lang="vi-VN" dirty="0" smtClean="0">
                <a:latin typeface="Times New Roman" pitchFamily="18" charset="0"/>
                <a:cs typeface="Times New Roman" pitchFamily="18" charset="0"/>
              </a:rPr>
              <a:t> có thuộc F</a:t>
            </a:r>
            <a:r>
              <a:rPr lang="en-US" kern="0" baseline="30000" dirty="0" smtClean="0">
                <a:latin typeface="Times New Roman" pitchFamily="18" charset="0"/>
                <a:cs typeface="Times New Roman" pitchFamily="18" charset="0"/>
              </a:rPr>
              <a:t>+</a:t>
            </a:r>
            <a:r>
              <a:rPr lang="vi-VN" dirty="0" smtClean="0">
                <a:latin typeface="Times New Roman" pitchFamily="18" charset="0"/>
                <a:cs typeface="Times New Roman" pitchFamily="18" charset="0"/>
              </a:rPr>
              <a:t> ?</a:t>
            </a:r>
          </a:p>
          <a:p>
            <a:pPr lvl="1"/>
            <a:r>
              <a:rPr lang="vi-VN" dirty="0" smtClean="0">
                <a:latin typeface="Times New Roman" pitchFamily="18" charset="0"/>
                <a:cs typeface="Times New Roman" pitchFamily="18" charset="0"/>
              </a:rPr>
              <a:t>Ta có AC</a:t>
            </a:r>
            <a:r>
              <a:rPr lang="en-US" kern="0" baseline="30000" dirty="0" smtClean="0">
                <a:latin typeface="Times New Roman"/>
                <a:cs typeface="Times New Roman"/>
              </a:rPr>
              <a:t>+</a:t>
            </a:r>
            <a:r>
              <a:rPr lang="en-US" i="1" kern="0" baseline="-25000" dirty="0" smtClean="0">
                <a:latin typeface="Times New Roman"/>
                <a:cs typeface="Times New Roman"/>
              </a:rPr>
              <a:t>F </a:t>
            </a:r>
            <a:r>
              <a:rPr lang="vi-VN" dirty="0" smtClean="0">
                <a:latin typeface="Times New Roman" pitchFamily="18" charset="0"/>
                <a:cs typeface="Times New Roman" pitchFamily="18" charset="0"/>
              </a:rPr>
              <a:t>=ACDEH</a:t>
            </a:r>
          </a:p>
          <a:p>
            <a:pPr lvl="1"/>
            <a:r>
              <a:rPr lang="vi-VN" dirty="0" smtClean="0">
                <a:latin typeface="Times New Roman" pitchFamily="18" charset="0"/>
                <a:cs typeface="Times New Roman" pitchFamily="18" charset="0"/>
              </a:rPr>
              <a:t>Vì E ∈ AC</a:t>
            </a:r>
            <a:r>
              <a:rPr lang="en-US" kern="0" baseline="30000" dirty="0" smtClean="0">
                <a:latin typeface="Times New Roman"/>
                <a:cs typeface="Times New Roman"/>
              </a:rPr>
              <a:t> +</a:t>
            </a:r>
            <a:r>
              <a:rPr lang="en-US" i="1" kern="0" baseline="-25000" dirty="0" smtClean="0">
                <a:latin typeface="Times New Roman"/>
                <a:cs typeface="Times New Roman"/>
              </a:rPr>
              <a:t>F </a:t>
            </a:r>
            <a:r>
              <a:rPr lang="vi-VN" dirty="0" smtClean="0">
                <a:latin typeface="Times New Roman" pitchFamily="18" charset="0"/>
                <a:cs typeface="Times New Roman" pitchFamily="18" charset="0"/>
              </a:rPr>
              <a:t>  nên AC → E ∈  F</a:t>
            </a:r>
            <a:r>
              <a:rPr lang="en-US" kern="0" baseline="30000" dirty="0" smtClean="0">
                <a:latin typeface="Times New Roman" pitchFamily="18" charset="0"/>
                <a:cs typeface="Times New Roman" pitchFamily="18" charset="0"/>
              </a:rPr>
              <a:t> +</a:t>
            </a:r>
          </a:p>
          <a:p>
            <a:pPr lvl="1"/>
            <a:r>
              <a:rPr lang="vi-VN" dirty="0" smtClean="0">
                <a:latin typeface="Times New Roman" pitchFamily="18" charset="0"/>
                <a:cs typeface="Times New Roman" pitchFamily="18" charset="0"/>
              </a:rPr>
              <a:t> Vì </a:t>
            </a:r>
            <a:r>
              <a:rPr lang="en-US" dirty="0" smtClean="0">
                <a:latin typeface="Times New Roman" pitchFamily="18" charset="0"/>
                <a:cs typeface="Times New Roman" pitchFamily="18" charset="0"/>
              </a:rPr>
              <a:t>G</a:t>
            </a:r>
            <a:r>
              <a:rPr lang="vi-VN" dirty="0" smtClean="0">
                <a:latin typeface="Times New Roman" pitchFamily="18" charset="0"/>
                <a:cs typeface="Times New Roman" pitchFamily="18" charset="0"/>
              </a:rPr>
              <a:t> </a:t>
            </a:r>
            <a:r>
              <a:rPr lang="vi-VN" dirty="0" smtClean="0">
                <a:latin typeface="Times New Roman" pitchFamily="18" charset="0"/>
                <a:cs typeface="Times New Roman" pitchFamily="18" charset="0"/>
                <a:sym typeface="Symbol"/>
              </a:rPr>
              <a:t></a:t>
            </a:r>
            <a:r>
              <a:rPr lang="vi-VN" dirty="0" smtClean="0">
                <a:latin typeface="Times New Roman" pitchFamily="18" charset="0"/>
                <a:cs typeface="Times New Roman" pitchFamily="18" charset="0"/>
              </a:rPr>
              <a:t> AC</a:t>
            </a:r>
            <a:r>
              <a:rPr lang="en-US" kern="0" baseline="30000" dirty="0" smtClean="0">
                <a:latin typeface="Times New Roman"/>
                <a:cs typeface="Times New Roman"/>
              </a:rPr>
              <a:t> +</a:t>
            </a:r>
            <a:r>
              <a:rPr lang="en-US" i="1" kern="0" baseline="-25000" dirty="0" smtClean="0">
                <a:latin typeface="Times New Roman"/>
                <a:cs typeface="Times New Roman"/>
              </a:rPr>
              <a:t>F </a:t>
            </a:r>
            <a:r>
              <a:rPr lang="vi-VN" dirty="0" smtClean="0">
                <a:latin typeface="Times New Roman" pitchFamily="18" charset="0"/>
                <a:cs typeface="Times New Roman" pitchFamily="18" charset="0"/>
              </a:rPr>
              <a:t>  nên AC → </a:t>
            </a:r>
            <a:r>
              <a:rPr lang="en-US" dirty="0" smtClean="0">
                <a:latin typeface="Times New Roman" pitchFamily="18" charset="0"/>
                <a:cs typeface="Times New Roman" pitchFamily="18" charset="0"/>
              </a:rPr>
              <a:t>G</a:t>
            </a:r>
            <a:r>
              <a:rPr lang="vi-VN" dirty="0" smtClean="0">
                <a:latin typeface="Times New Roman" pitchFamily="18" charset="0"/>
                <a:cs typeface="Times New Roman" pitchFamily="18" charset="0"/>
              </a:rPr>
              <a:t> </a:t>
            </a:r>
            <a:r>
              <a:rPr lang="vi-VN" dirty="0" smtClean="0">
                <a:latin typeface="Times New Roman" pitchFamily="18" charset="0"/>
                <a:cs typeface="Times New Roman" pitchFamily="18" charset="0"/>
                <a:sym typeface="Symbol"/>
              </a:rPr>
              <a:t></a:t>
            </a:r>
            <a:r>
              <a:rPr lang="vi-VN" dirty="0" smtClean="0">
                <a:latin typeface="Times New Roman" pitchFamily="18" charset="0"/>
                <a:cs typeface="Times New Roman" pitchFamily="18" charset="0"/>
              </a:rPr>
              <a:t>  F</a:t>
            </a:r>
            <a:r>
              <a:rPr lang="en-US" kern="0" baseline="30000" dirty="0" smtClean="0">
                <a:latin typeface="Times New Roman" pitchFamily="18" charset="0"/>
                <a:cs typeface="Times New Roman" pitchFamily="18" charset="0"/>
              </a:rPr>
              <a:t> +</a:t>
            </a:r>
            <a:endParaRPr lang="vi-VN"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Phủ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thiểu</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vi-VN" b="1" dirty="0" smtClean="0">
                <a:latin typeface="Times New Roman" pitchFamily="18" charset="0"/>
                <a:cs typeface="Times New Roman" pitchFamily="18" charset="0"/>
              </a:rPr>
              <a:t>Hai tập phụ thuộc hàm tương đương</a:t>
            </a:r>
            <a:endParaRPr lang="en-US" b="1"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Hai tập phụ thuộc hàm F và G tương đương nếu</a:t>
            </a:r>
            <a:endParaRPr lang="en-US" dirty="0" smtClean="0">
              <a:latin typeface="Times New Roman" pitchFamily="18" charset="0"/>
              <a:cs typeface="Times New Roman" pitchFamily="18" charset="0"/>
            </a:endParaRPr>
          </a:p>
          <a:p>
            <a:pPr lvl="1">
              <a:buNone/>
            </a:pP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 F</a:t>
            </a:r>
            <a:r>
              <a:rPr lang="en-US" kern="0" baseline="30000"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 = G</a:t>
            </a:r>
            <a:r>
              <a:rPr lang="en-US" kern="0" baseline="30000"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 . Ký hiệu G ≡ F</a:t>
            </a:r>
          </a:p>
          <a:p>
            <a:r>
              <a:rPr lang="vi-VN" b="1" dirty="0" smtClean="0">
                <a:latin typeface="Times New Roman" pitchFamily="18" charset="0"/>
                <a:cs typeface="Times New Roman" pitchFamily="18" charset="0"/>
              </a:rPr>
              <a:t>Phủ tối thiểu của một tập phụ thuộc hàm</a:t>
            </a:r>
          </a:p>
          <a:p>
            <a:pPr>
              <a:buNone/>
            </a:pP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F được gọi là phủ tối thiểu của tập phụ thuộc hàm (hay tập phụ thuộc hàm tối thiểu) nếu thỏa: </a:t>
            </a:r>
          </a:p>
          <a:p>
            <a:pPr lvl="1"/>
            <a:r>
              <a:rPr lang="vi-VN" dirty="0" smtClean="0">
                <a:latin typeface="Times New Roman" pitchFamily="18" charset="0"/>
                <a:cs typeface="Times New Roman" pitchFamily="18" charset="0"/>
              </a:rPr>
              <a:t>(i) F là tập phụ thuộc hàm có thuộc tính vế trái không dư thừa </a:t>
            </a:r>
          </a:p>
          <a:p>
            <a:pPr lvl="1"/>
            <a:r>
              <a:rPr lang="vi-VN" dirty="0" smtClean="0">
                <a:latin typeface="Times New Roman" pitchFamily="18" charset="0"/>
                <a:cs typeface="Times New Roman" pitchFamily="18" charset="0"/>
              </a:rPr>
              <a:t>(ii) F là tập phụ thuộc hàm có vế phải một thuộc tính </a:t>
            </a:r>
          </a:p>
          <a:p>
            <a:pPr lvl="1"/>
            <a:r>
              <a:rPr lang="vi-VN" dirty="0" smtClean="0">
                <a:latin typeface="Times New Roman" pitchFamily="18" charset="0"/>
                <a:cs typeface="Times New Roman" pitchFamily="18" charset="0"/>
              </a:rPr>
              <a:t>(iii) F là tập phụ thuộc hàm không dư thừa </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Phủ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thiểu</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r>
              <a:rPr lang="vi-VN" b="1" dirty="0" smtClean="0">
                <a:latin typeface="Times New Roman" pitchFamily="18" charset="0"/>
                <a:cs typeface="Times New Roman" pitchFamily="18" charset="0"/>
              </a:rPr>
              <a:t>Phụ thuộc hàm có thuộc tính vế trái dư thừa</a:t>
            </a:r>
          </a:p>
          <a:p>
            <a:r>
              <a:rPr lang="vi-VN" dirty="0" smtClean="0">
                <a:latin typeface="Times New Roman" pitchFamily="18" charset="0"/>
                <a:cs typeface="Times New Roman" pitchFamily="18" charset="0"/>
              </a:rPr>
              <a:t>Cho F là tập các phụ thuộc hàm trên lược đồ quan hệ Q. Khi đó Z → Y ∈  F là phụ thuộc hàm có thuộc tính vế trái dư thừa nếu tồn tại A∈ Z mà </a:t>
            </a:r>
          </a:p>
          <a:p>
            <a:pPr lvl="1"/>
            <a:r>
              <a:rPr lang="vi-VN" dirty="0" smtClean="0">
                <a:latin typeface="Times New Roman" pitchFamily="18" charset="0"/>
                <a:cs typeface="Times New Roman" pitchFamily="18" charset="0"/>
              </a:rPr>
              <a:t>F = F – (Z → Y) ∪ ((Z - A) → Y)</a:t>
            </a:r>
          </a:p>
          <a:p>
            <a:pPr lvl="1"/>
            <a:r>
              <a:rPr lang="vi-VN" dirty="0" smtClean="0">
                <a:latin typeface="Times New Roman" pitchFamily="18" charset="0"/>
                <a:cs typeface="Times New Roman" pitchFamily="18" charset="0"/>
              </a:rPr>
              <a:t>Ngược lại Z → Y là phụ thuộc hàm có thuộc tính vế trái không dư thừa hay Y phụ thuộc đầy đủ vào Z. Z → Y còn được gọi là phụ thuộc hàm đầy đủ. </a:t>
            </a:r>
          </a:p>
          <a:p>
            <a:r>
              <a:rPr lang="vi-VN" b="1" dirty="0" smtClean="0">
                <a:latin typeface="Times New Roman" pitchFamily="18" charset="0"/>
                <a:cs typeface="Times New Roman" pitchFamily="18" charset="0"/>
              </a:rPr>
              <a:t>Phụ thuộc hàm có vế phải một thuộc tính</a:t>
            </a:r>
          </a:p>
          <a:p>
            <a:r>
              <a:rPr lang="vi-VN" dirty="0" smtClean="0">
                <a:latin typeface="Times New Roman" pitchFamily="18" charset="0"/>
                <a:cs typeface="Times New Roman" pitchFamily="18" charset="0"/>
              </a:rPr>
              <a:t>Mỗi tập phụ thuộc hàm F đều tương đương với một tập phụ thuộc hàm G mà vế phải của các phụ thuộc hàm thuộc G chỉ gồm một thuộc tính </a:t>
            </a:r>
            <a:endParaRPr lang="en-US" dirty="0" smtClean="0">
              <a:latin typeface="Times New Roman" pitchFamily="18" charset="0"/>
              <a:cs typeface="Times New Roman" pitchFamily="18" charset="0"/>
            </a:endParaRPr>
          </a:p>
          <a:p>
            <a:r>
              <a:rPr lang="en-US" b="1" dirty="0" err="1" smtClean="0">
                <a:latin typeface="Times New Roman" pitchFamily="18" charset="0"/>
                <a:cs typeface="Times New Roman" pitchFamily="18" charset="0"/>
              </a:rPr>
              <a:t>Phụ</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thuộc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hàm</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không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dư</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thừa</a:t>
            </a:r>
            <a:r>
              <a:rPr lang="en-US" b="1" dirty="0" smtClean="0">
                <a:latin typeface="Times New Roman" pitchFamily="18" charset="0"/>
                <a:cs typeface="Times New Roman" pitchFamily="18" charset="0"/>
              </a:rPr>
              <a:t> </a:t>
            </a:r>
          </a:p>
          <a:p>
            <a:r>
              <a:rPr lang="vi-VN" dirty="0" smtClean="0">
                <a:latin typeface="Times New Roman" pitchFamily="18" charset="0"/>
                <a:cs typeface="Times New Roman" pitchFamily="18" charset="0"/>
              </a:rPr>
              <a:t>F là tập phụ thuộc hàm không dư thừa nếu không tồn tại F</a:t>
            </a:r>
            <a:r>
              <a:rPr lang="en-US" dirty="0" smtClean="0">
                <a:latin typeface="Times New Roman" pitchFamily="18" charset="0"/>
                <a:cs typeface="Times New Roman" pitchFamily="18" charset="0"/>
              </a:rPr>
              <a:t>’</a:t>
            </a:r>
            <a:r>
              <a:rPr lang="vi-VN"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F </a:t>
            </a:r>
            <a:r>
              <a:rPr lang="vi-VN" dirty="0" smtClean="0">
                <a:latin typeface="Times New Roman" pitchFamily="18" charset="0"/>
                <a:cs typeface="Times New Roman" pitchFamily="18" charset="0"/>
              </a:rPr>
              <a:t>sao cho F</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F</a:t>
            </a:r>
            <a:r>
              <a:rPr lang="vi-VN" dirty="0" smtClean="0">
                <a:latin typeface="Times New Roman" pitchFamily="18" charset="0"/>
                <a:cs typeface="Times New Roman" pitchFamily="18" charset="0"/>
              </a:rPr>
              <a:t>. Ngược lại F được gọi là tập phụ thuộc hàm dư thừa. </a:t>
            </a:r>
            <a:endParaRPr lang="en-US" b="1"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Phủ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thiểu</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r>
              <a:rPr lang="vi-VN" b="1" dirty="0" smtClean="0">
                <a:latin typeface="Times New Roman" pitchFamily="18" charset="0"/>
                <a:cs typeface="Times New Roman" pitchFamily="18" charset="0"/>
              </a:rPr>
              <a:t>Thuật toán tìm phủ tối thiểu của tập phụ thuộc hàm</a:t>
            </a:r>
          </a:p>
          <a:p>
            <a:pPr lvl="1"/>
            <a:r>
              <a:rPr lang="vi-VN" b="1" dirty="0" smtClean="0">
                <a:latin typeface="Times New Roman" pitchFamily="18" charset="0"/>
                <a:cs typeface="Times New Roman" pitchFamily="18" charset="0"/>
              </a:rPr>
              <a:t>Bước 1</a:t>
            </a:r>
            <a:r>
              <a:rPr lang="vi-VN" dirty="0" smtClean="0">
                <a:latin typeface="Times New Roman" pitchFamily="18" charset="0"/>
                <a:cs typeface="Times New Roman" pitchFamily="18" charset="0"/>
              </a:rPr>
              <a:t>: Phân rã các phụ thuộc hàm có vế phải nhiều thuộc tính thành các phụ thuộc hàm có vế phải một thuộc tính </a:t>
            </a:r>
          </a:p>
          <a:p>
            <a:pPr lvl="1"/>
            <a:r>
              <a:rPr lang="vi-VN" b="1" dirty="0" smtClean="0">
                <a:latin typeface="Times New Roman" pitchFamily="18" charset="0"/>
                <a:cs typeface="Times New Roman" pitchFamily="18" charset="0"/>
              </a:rPr>
              <a:t>Bước 2</a:t>
            </a:r>
            <a:r>
              <a:rPr lang="vi-VN" dirty="0" smtClean="0">
                <a:latin typeface="Times New Roman" pitchFamily="18" charset="0"/>
                <a:cs typeface="Times New Roman" pitchFamily="18" charset="0"/>
              </a:rPr>
              <a:t>: Loại các thuộc tính có vế trái dư thừa của mọi phụ thuộc hàm (bỏ thuộc tính bên vế trái, khi và chỉ khi bao đóng của các thuộc tính còn lại có chứa thuộc tính đó)</a:t>
            </a:r>
          </a:p>
          <a:p>
            <a:pPr lvl="1"/>
            <a:r>
              <a:rPr lang="vi-VN" b="1" dirty="0" smtClean="0">
                <a:latin typeface="Times New Roman" pitchFamily="18" charset="0"/>
                <a:cs typeface="Times New Roman" pitchFamily="18" charset="0"/>
              </a:rPr>
              <a:t>Bước 3</a:t>
            </a:r>
            <a:r>
              <a:rPr lang="vi-VN" dirty="0" smtClean="0">
                <a:latin typeface="Times New Roman" pitchFamily="18" charset="0"/>
                <a:cs typeface="Times New Roman" pitchFamily="18" charset="0"/>
              </a:rPr>
              <a:t>: Loại các phụ thuộc hàm dư thừa khỏi F (Các thuộc tính ở vế phải của PTH chỉ xuất hiện duy nhất 1 lần thì không thể loại bỏ. Còn lại tính bao đóng của tập thuộc tính vế trái nếu có xuất hiện thuộc tính vế phải thì có thể loại bỏ thuộc tính đó và đó là PTH dư thừa)</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Phủ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thiểu</a:t>
            </a:r>
            <a:endParaRPr lang="en-US" dirty="0"/>
          </a:p>
        </p:txBody>
      </p:sp>
      <p:sp>
        <p:nvSpPr>
          <p:cNvPr id="3" name="Content Placeholder 2"/>
          <p:cNvSpPr>
            <a:spLocks noGrp="1"/>
          </p:cNvSpPr>
          <p:nvPr>
            <p:ph idx="1"/>
          </p:nvPr>
        </p:nvSpPr>
        <p:spPr/>
        <p:txBody>
          <a:bodyPr>
            <a:normAutofit fontScale="47500" lnSpcReduction="20000"/>
          </a:bodyPr>
          <a:lstStyle/>
          <a:p>
            <a:r>
              <a:rPr lang="vi-VN" dirty="0" smtClean="0">
                <a:latin typeface="Times New Roman" pitchFamily="18" charset="0"/>
                <a:cs typeface="Times New Roman" pitchFamily="18" charset="0"/>
              </a:rPr>
              <a:t>Ví dụ:</a:t>
            </a:r>
          </a:p>
          <a:p>
            <a:r>
              <a:rPr lang="vi-VN" dirty="0" smtClean="0">
                <a:latin typeface="Times New Roman" pitchFamily="18" charset="0"/>
                <a:cs typeface="Times New Roman" pitchFamily="18" charset="0"/>
              </a:rPr>
              <a:t>Cho lược đồ quan hệ Q(A,B,C,D) và tập phụ thuộc hàm F={AB → CD, B → C, C → D} Tìm phủ tối thiểu? </a:t>
            </a:r>
          </a:p>
          <a:p>
            <a:r>
              <a:rPr lang="vi-VN" dirty="0" smtClean="0">
                <a:latin typeface="Times New Roman" pitchFamily="18" charset="0"/>
                <a:cs typeface="Times New Roman" pitchFamily="18" charset="0"/>
              </a:rPr>
              <a:t>Bước 1: Tách các phụ thuộc hàm sao cho vế phải chỉ còn một thuộc tính. </a:t>
            </a:r>
            <a:br>
              <a:rPr lang="vi-VN" dirty="0" smtClean="0">
                <a:latin typeface="Times New Roman" pitchFamily="18" charset="0"/>
                <a:cs typeface="Times New Roman" pitchFamily="18" charset="0"/>
              </a:rPr>
            </a:br>
            <a:r>
              <a:rPr lang="vi-VN" dirty="0" smtClean="0">
                <a:latin typeface="Times New Roman" pitchFamily="18" charset="0"/>
                <a:cs typeface="Times New Roman" pitchFamily="18" charset="0"/>
              </a:rPr>
              <a:t>+ ta có F={AB → C, AB → D, B → C, C → D} </a:t>
            </a:r>
          </a:p>
          <a:p>
            <a:r>
              <a:rPr lang="vi-VN" dirty="0" smtClean="0">
                <a:latin typeface="Times New Roman" pitchFamily="18" charset="0"/>
                <a:cs typeface="Times New Roman" pitchFamily="18" charset="0"/>
              </a:rPr>
              <a:t>Bước 2: Bỏ các thuộc tính dư thừa ở vế trái. </a:t>
            </a:r>
            <a:br>
              <a:rPr lang="vi-VN" dirty="0" smtClean="0">
                <a:latin typeface="Times New Roman" pitchFamily="18" charset="0"/>
                <a:cs typeface="Times New Roman" pitchFamily="18" charset="0"/>
              </a:rPr>
            </a:br>
            <a:r>
              <a:rPr lang="vi-VN" dirty="0" smtClean="0">
                <a:latin typeface="Times New Roman" pitchFamily="18" charset="0"/>
                <a:cs typeface="Times New Roman" pitchFamily="18" charset="0"/>
              </a:rPr>
              <a:t>+ B → C, C → D Không xét vì vế trái chỉ có một thuộc tính. </a:t>
            </a:r>
            <a:br>
              <a:rPr lang="vi-VN" dirty="0" smtClean="0">
                <a:latin typeface="Times New Roman" pitchFamily="18" charset="0"/>
                <a:cs typeface="Times New Roman" pitchFamily="18" charset="0"/>
              </a:rPr>
            </a:br>
            <a:r>
              <a:rPr lang="vi-VN" dirty="0" smtClean="0">
                <a:latin typeface="Times New Roman" pitchFamily="18" charset="0"/>
                <a:cs typeface="Times New Roman" pitchFamily="18" charset="0"/>
              </a:rPr>
              <a:t>+ xét AB → C : </a:t>
            </a:r>
            <a:endParaRPr lang="en-US" dirty="0" smtClean="0">
              <a:latin typeface="Times New Roman" pitchFamily="18" charset="0"/>
              <a:cs typeface="Times New Roman" pitchFamily="18" charset="0"/>
            </a:endParaRPr>
          </a:p>
          <a:p>
            <a:pPr lvl="1"/>
            <a:r>
              <a:rPr lang="vi-VN" dirty="0" smtClean="0">
                <a:latin typeface="Times New Roman" pitchFamily="18" charset="0"/>
                <a:cs typeface="Times New Roman" pitchFamily="18" charset="0"/>
              </a:rPr>
              <a:t>Nếu </a:t>
            </a:r>
            <a:r>
              <a:rPr lang="en-US" dirty="0" smtClean="0">
                <a:latin typeface="Times New Roman" pitchFamily="18" charset="0"/>
                <a:cs typeface="Times New Roman" pitchFamily="18" charset="0"/>
              </a:rPr>
              <a:t>b</a:t>
            </a:r>
            <a:r>
              <a:rPr lang="vi-VN" dirty="0" smtClean="0">
                <a:latin typeface="Times New Roman" pitchFamily="18" charset="0"/>
                <a:cs typeface="Times New Roman" pitchFamily="18" charset="0"/>
              </a:rPr>
              <a:t>ỏ A thì </a:t>
            </a:r>
            <a:r>
              <a:rPr lang="en-US" dirty="0" smtClean="0">
                <a:latin typeface="Times New Roman" pitchFamily="18" charset="0"/>
                <a:cs typeface="Times New Roman" pitchFamily="18" charset="0"/>
              </a:rPr>
              <a:t>B</a:t>
            </a:r>
            <a:r>
              <a:rPr lang="en-US" kern="0" baseline="30000" dirty="0" smtClean="0">
                <a:latin typeface="Times New Roman" pitchFamily="18" charset="0"/>
                <a:cs typeface="Times New Roman" pitchFamily="18" charset="0"/>
              </a:rPr>
              <a:t> +</a:t>
            </a:r>
            <a:r>
              <a:rPr lang="en-US" i="1" kern="0" baseline="-25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=B</a:t>
            </a:r>
            <a:r>
              <a:rPr lang="vi-VN" dirty="0" smtClean="0">
                <a:latin typeface="Times New Roman" pitchFamily="18" charset="0"/>
                <a:cs typeface="Times New Roman" pitchFamily="18" charset="0"/>
              </a:rPr>
              <a:t>CD không chứa A nên không thể Bỏ A. Nếu </a:t>
            </a:r>
            <a:r>
              <a:rPr lang="en-US" dirty="0" smtClean="0">
                <a:latin typeface="Times New Roman" pitchFamily="18" charset="0"/>
                <a:cs typeface="Times New Roman" pitchFamily="18" charset="0"/>
              </a:rPr>
              <a:t>b</a:t>
            </a:r>
            <a:r>
              <a:rPr lang="vi-VN" dirty="0" smtClean="0">
                <a:latin typeface="Times New Roman" pitchFamily="18" charset="0"/>
                <a:cs typeface="Times New Roman" pitchFamily="18" charset="0"/>
              </a:rPr>
              <a:t>ỏ B thì </a:t>
            </a:r>
            <a:r>
              <a:rPr lang="en-US" dirty="0" smtClean="0">
                <a:latin typeface="Times New Roman" pitchFamily="18" charset="0"/>
                <a:cs typeface="Times New Roman" pitchFamily="18" charset="0"/>
              </a:rPr>
              <a:t>A</a:t>
            </a:r>
            <a:r>
              <a:rPr lang="en-US" kern="0" baseline="30000" dirty="0" smtClean="0">
                <a:latin typeface="Times New Roman" pitchFamily="18" charset="0"/>
                <a:cs typeface="Times New Roman" pitchFamily="18" charset="0"/>
              </a:rPr>
              <a:t> +</a:t>
            </a:r>
            <a:r>
              <a:rPr lang="en-US" i="1" kern="0" baseline="-25000"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=A. không bỏ được thuộc tính nào. </a:t>
            </a:r>
            <a:endParaRPr lang="en-US" dirty="0" smtClean="0">
              <a:latin typeface="Times New Roman" pitchFamily="18" charset="0"/>
              <a:cs typeface="Times New Roman" pitchFamily="18" charset="0"/>
            </a:endParaRPr>
          </a:p>
          <a:p>
            <a:pPr>
              <a:buNone/>
            </a:pPr>
            <a:r>
              <a:rPr lang="en-US" sz="3600" dirty="0" smtClean="0">
                <a:latin typeface="Times New Roman" pitchFamily="18" charset="0"/>
                <a:cs typeface="Times New Roman" pitchFamily="18" charset="0"/>
              </a:rPr>
              <a:t>	</a:t>
            </a:r>
            <a:r>
              <a:rPr lang="vi-VN" sz="3600" dirty="0" smtClean="0">
                <a:latin typeface="Times New Roman" pitchFamily="18" charset="0"/>
                <a:cs typeface="Times New Roman" pitchFamily="18" charset="0"/>
              </a:rPr>
              <a:t>+ xét AB → D : </a:t>
            </a:r>
            <a:endParaRPr lang="en-US" sz="3600" dirty="0" smtClean="0">
              <a:latin typeface="Times New Roman" pitchFamily="18" charset="0"/>
              <a:cs typeface="Times New Roman" pitchFamily="18" charset="0"/>
            </a:endParaRPr>
          </a:p>
          <a:p>
            <a:pPr lvl="1"/>
            <a:r>
              <a:rPr lang="vi-VN" dirty="0" smtClean="0">
                <a:latin typeface="Times New Roman" pitchFamily="18" charset="0"/>
                <a:cs typeface="Times New Roman" pitchFamily="18" charset="0"/>
              </a:rPr>
              <a:t>Nếu Bỏ A thì thì </a:t>
            </a:r>
            <a:r>
              <a:rPr lang="en-US" dirty="0" smtClean="0">
                <a:latin typeface="Times New Roman" pitchFamily="18" charset="0"/>
                <a:cs typeface="Times New Roman" pitchFamily="18" charset="0"/>
              </a:rPr>
              <a:t>B</a:t>
            </a:r>
            <a:r>
              <a:rPr lang="en-US" kern="0" baseline="30000"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=BCD không chứa A nên không thể Bỏ A. Nếu Bỏ B thì </a:t>
            </a:r>
            <a:r>
              <a:rPr lang="en-US" dirty="0" smtClean="0">
                <a:latin typeface="Times New Roman" pitchFamily="18" charset="0"/>
                <a:cs typeface="Times New Roman" pitchFamily="18" charset="0"/>
              </a:rPr>
              <a:t>A</a:t>
            </a:r>
            <a:r>
              <a:rPr lang="en-US" kern="0" baseline="30000"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=A. không bỏ được thuộc tính nào. </a:t>
            </a:r>
          </a:p>
          <a:p>
            <a:r>
              <a:rPr lang="vi-VN" dirty="0" smtClean="0">
                <a:latin typeface="Times New Roman" pitchFamily="18" charset="0"/>
                <a:cs typeface="Times New Roman" pitchFamily="18" charset="0"/>
              </a:rPr>
              <a:t>Bước 3:  Loại khỏi F các phụ thuộc hàm dư thừa. </a:t>
            </a:r>
            <a:br>
              <a:rPr lang="vi-VN" dirty="0" smtClean="0">
                <a:latin typeface="Times New Roman" pitchFamily="18" charset="0"/>
                <a:cs typeface="Times New Roman" pitchFamily="18" charset="0"/>
              </a:rPr>
            </a:br>
            <a:r>
              <a:rPr lang="vi-VN" dirty="0" smtClean="0">
                <a:latin typeface="Times New Roman" pitchFamily="18" charset="0"/>
                <a:cs typeface="Times New Roman" pitchFamily="18" charset="0"/>
              </a:rPr>
              <a:t>+ xét AB-&gt;C : Tính AB</a:t>
            </a:r>
            <a:r>
              <a:rPr lang="en-US" kern="0" baseline="30000" dirty="0" smtClean="0">
                <a:latin typeface="Times New Roman" pitchFamily="18" charset="0"/>
                <a:cs typeface="Times New Roman" pitchFamily="18" charset="0"/>
              </a:rPr>
              <a:t> +</a:t>
            </a:r>
            <a:r>
              <a:rPr lang="en-US" i="1" kern="0" baseline="-25000"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=ABCD chứa C nên loại bỏ AB-&gt;C </a:t>
            </a:r>
            <a:br>
              <a:rPr lang="vi-VN" dirty="0" smtClean="0">
                <a:latin typeface="Times New Roman" pitchFamily="18" charset="0"/>
                <a:cs typeface="Times New Roman" pitchFamily="18" charset="0"/>
              </a:rPr>
            </a:br>
            <a:r>
              <a:rPr lang="vi-VN" dirty="0" smtClean="0">
                <a:latin typeface="Times New Roman" pitchFamily="18" charset="0"/>
                <a:cs typeface="Times New Roman" pitchFamily="18" charset="0"/>
              </a:rPr>
              <a:t>+ xét AB-&gt;D : tính AB</a:t>
            </a:r>
            <a:r>
              <a:rPr lang="en-US" kern="0" baseline="30000" dirty="0" smtClean="0">
                <a:latin typeface="Times New Roman" pitchFamily="18" charset="0"/>
                <a:cs typeface="Times New Roman" pitchFamily="18" charset="0"/>
              </a:rPr>
              <a:t> +</a:t>
            </a:r>
            <a:r>
              <a:rPr lang="en-US" i="1" kern="0" baseline="-25000"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=ABCD chứa D nên loại bỏ AB-&gt;D </a:t>
            </a:r>
            <a:br>
              <a:rPr lang="vi-VN" dirty="0" smtClean="0">
                <a:latin typeface="Times New Roman" pitchFamily="18" charset="0"/>
                <a:cs typeface="Times New Roman" pitchFamily="18" charset="0"/>
              </a:rPr>
            </a:br>
            <a:r>
              <a:rPr lang="vi-VN" dirty="0" smtClean="0">
                <a:latin typeface="Times New Roman" pitchFamily="18" charset="0"/>
                <a:cs typeface="Times New Roman" pitchFamily="18" charset="0"/>
              </a:rPr>
              <a:t>+ B-&gt;C : tính B</a:t>
            </a:r>
            <a:r>
              <a:rPr lang="en-US" kern="0" baseline="30000" dirty="0" smtClean="0">
                <a:latin typeface="Times New Roman" pitchFamily="18" charset="0"/>
                <a:cs typeface="Times New Roman" pitchFamily="18" charset="0"/>
              </a:rPr>
              <a:t> +</a:t>
            </a:r>
            <a:r>
              <a:rPr lang="en-US" i="1" kern="0" baseline="-25000"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=B không thể bỏ. </a:t>
            </a:r>
            <a:br>
              <a:rPr lang="vi-VN" dirty="0" smtClean="0">
                <a:latin typeface="Times New Roman" pitchFamily="18" charset="0"/>
                <a:cs typeface="Times New Roman" pitchFamily="18" charset="0"/>
              </a:rPr>
            </a:br>
            <a:r>
              <a:rPr lang="vi-VN" dirty="0" smtClean="0">
                <a:latin typeface="Times New Roman" pitchFamily="18" charset="0"/>
                <a:cs typeface="Times New Roman" pitchFamily="18" charset="0"/>
              </a:rPr>
              <a:t>+ C-&gt;D : tính C</a:t>
            </a:r>
            <a:r>
              <a:rPr lang="en-US" kern="0" baseline="30000" dirty="0" smtClean="0">
                <a:latin typeface="Times New Roman" pitchFamily="18" charset="0"/>
                <a:cs typeface="Times New Roman" pitchFamily="18" charset="0"/>
              </a:rPr>
              <a:t> +</a:t>
            </a:r>
            <a:r>
              <a:rPr lang="en-US" i="1" kern="0" baseline="-25000"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=C không thể bỏ. </a:t>
            </a:r>
          </a:p>
          <a:p>
            <a:r>
              <a:rPr lang="vi-VN" dirty="0" smtClean="0">
                <a:latin typeface="Times New Roman" pitchFamily="18" charset="0"/>
                <a:cs typeface="Times New Roman" pitchFamily="18" charset="0"/>
              </a:rPr>
              <a:t>	 Phủ tối thiểu là {B-&gt;C, C-&gt;D}</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Đặt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vấn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đề</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err="1" smtClean="0">
                <a:latin typeface="Times New Roman" pitchFamily="18" charset="0"/>
                <a:cs typeface="Times New Roman" pitchFamily="18" charset="0"/>
              </a:rPr>
              <a:t>Nhìn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vấn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a:t>
            </a:r>
            <a:r>
              <a:rPr lang="en-US" dirty="0" smtClean="0">
                <a:latin typeface="Times New Roman" pitchFamily="18" charset="0"/>
                <a:cs typeface="Times New Roman" pitchFamily="18" charset="0"/>
              </a:rPr>
              <a:t> CSDL</a:t>
            </a:r>
          </a:p>
          <a:p>
            <a:pPr lvl="1"/>
            <a:r>
              <a:rPr lang="en-US" dirty="0" err="1" smtClean="0">
                <a:latin typeface="Times New Roman" pitchFamily="18" charset="0"/>
                <a:cs typeface="Times New Roman" pitchFamily="18" charset="0"/>
              </a:rPr>
              <a:t>Dựa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a:t>
            </a:r>
            <a:r>
              <a:rPr lang="en-US" dirty="0" smtClean="0">
                <a:latin typeface="Times New Roman" pitchFamily="18" charset="0"/>
                <a:cs typeface="Times New Roman" pitchFamily="18" charset="0"/>
              </a:rPr>
              <a:t>.</a:t>
            </a:r>
          </a:p>
          <a:p>
            <a:pPr lvl="1"/>
            <a:r>
              <a:rPr lang="en-US" dirty="0" err="1" smtClean="0">
                <a:latin typeface="Times New Roman" pitchFamily="18" charset="0"/>
                <a:cs typeface="Times New Roman" pitchFamily="18" charset="0"/>
              </a:rPr>
              <a:t>Thiếu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tiêu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đánh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giá</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Phủ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thiểu</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47500" lnSpcReduction="20000"/>
          </a:bodyPr>
          <a:lstStyle/>
          <a:p>
            <a:r>
              <a:rPr lang="vi-VN" dirty="0" smtClean="0">
                <a:latin typeface="Times New Roman" pitchFamily="18" charset="0"/>
                <a:cs typeface="Times New Roman" pitchFamily="18" charset="0"/>
              </a:rPr>
              <a:t>Ví dụ:</a:t>
            </a:r>
          </a:p>
          <a:p>
            <a:r>
              <a:rPr lang="vi-VN" dirty="0" smtClean="0">
                <a:latin typeface="Times New Roman" pitchFamily="18" charset="0"/>
                <a:cs typeface="Times New Roman" pitchFamily="18" charset="0"/>
              </a:rPr>
              <a:t>Cho lược đồ quan hệ Q(A,B,C,D) và tập phụ thuộc hàm F={AB → CD, B → C, C → D} Tìm phủ tối thiểu? </a:t>
            </a:r>
          </a:p>
          <a:p>
            <a:r>
              <a:rPr lang="vi-VN" dirty="0" smtClean="0">
                <a:latin typeface="Times New Roman" pitchFamily="18" charset="0"/>
                <a:cs typeface="Times New Roman" pitchFamily="18" charset="0"/>
              </a:rPr>
              <a:t>Bước 1: Tách các phụ thuộc hàm sao cho vế phải chỉ còn một thuộc tính. </a:t>
            </a:r>
            <a:br>
              <a:rPr lang="vi-VN" dirty="0" smtClean="0">
                <a:latin typeface="Times New Roman" pitchFamily="18" charset="0"/>
                <a:cs typeface="Times New Roman" pitchFamily="18" charset="0"/>
              </a:rPr>
            </a:br>
            <a:r>
              <a:rPr lang="vi-VN" dirty="0" smtClean="0">
                <a:latin typeface="Times New Roman" pitchFamily="18" charset="0"/>
                <a:cs typeface="Times New Roman" pitchFamily="18" charset="0"/>
              </a:rPr>
              <a:t>+ ta có F={AB → C, AB → D, B → C, C → D} </a:t>
            </a:r>
          </a:p>
          <a:p>
            <a:r>
              <a:rPr lang="vi-VN" dirty="0" smtClean="0">
                <a:latin typeface="Times New Roman" pitchFamily="18" charset="0"/>
                <a:cs typeface="Times New Roman" pitchFamily="18" charset="0"/>
              </a:rPr>
              <a:t>Bước 2: Bỏ các thuộc tính dư thừa ở vế trái. </a:t>
            </a:r>
            <a:br>
              <a:rPr lang="vi-VN" dirty="0" smtClean="0">
                <a:latin typeface="Times New Roman" pitchFamily="18" charset="0"/>
                <a:cs typeface="Times New Roman" pitchFamily="18" charset="0"/>
              </a:rPr>
            </a:br>
            <a:r>
              <a:rPr lang="vi-VN" dirty="0" smtClean="0">
                <a:latin typeface="Times New Roman" pitchFamily="18" charset="0"/>
                <a:cs typeface="Times New Roman" pitchFamily="18" charset="0"/>
              </a:rPr>
              <a:t>+ B → C, C → D Không xét vì vế trái chỉ có một thuộc tính. </a:t>
            </a:r>
            <a:br>
              <a:rPr lang="vi-VN" dirty="0" smtClean="0">
                <a:latin typeface="Times New Roman" pitchFamily="18" charset="0"/>
                <a:cs typeface="Times New Roman" pitchFamily="18" charset="0"/>
              </a:rPr>
            </a:br>
            <a:r>
              <a:rPr lang="vi-VN" dirty="0" smtClean="0">
                <a:latin typeface="Times New Roman" pitchFamily="18" charset="0"/>
                <a:cs typeface="Times New Roman" pitchFamily="18" charset="0"/>
              </a:rPr>
              <a:t>+ xét AB → C : </a:t>
            </a:r>
            <a:endParaRPr lang="en-US" dirty="0" smtClean="0">
              <a:latin typeface="Times New Roman" pitchFamily="18" charset="0"/>
              <a:cs typeface="Times New Roman" pitchFamily="18" charset="0"/>
            </a:endParaRPr>
          </a:p>
          <a:p>
            <a:pPr lvl="1"/>
            <a:r>
              <a:rPr lang="vi-VN" dirty="0" smtClean="0">
                <a:latin typeface="Times New Roman" pitchFamily="18" charset="0"/>
                <a:cs typeface="Times New Roman" pitchFamily="18" charset="0"/>
              </a:rPr>
              <a:t>Nếu </a:t>
            </a:r>
            <a:r>
              <a:rPr lang="en-US" dirty="0" smtClean="0">
                <a:latin typeface="Times New Roman" pitchFamily="18" charset="0"/>
                <a:cs typeface="Times New Roman" pitchFamily="18" charset="0"/>
              </a:rPr>
              <a:t>b</a:t>
            </a:r>
            <a:r>
              <a:rPr lang="vi-VN" dirty="0" smtClean="0">
                <a:latin typeface="Times New Roman" pitchFamily="18" charset="0"/>
                <a:cs typeface="Times New Roman" pitchFamily="18" charset="0"/>
              </a:rPr>
              <a:t>ỏ A thì </a:t>
            </a:r>
            <a:r>
              <a:rPr lang="en-US" dirty="0" smtClean="0">
                <a:latin typeface="Times New Roman" pitchFamily="18" charset="0"/>
                <a:cs typeface="Times New Roman" pitchFamily="18" charset="0"/>
              </a:rPr>
              <a:t>B</a:t>
            </a:r>
            <a:r>
              <a:rPr lang="en-US" kern="0" baseline="30000" dirty="0" smtClean="0">
                <a:latin typeface="Times New Roman" pitchFamily="18" charset="0"/>
                <a:cs typeface="Times New Roman" pitchFamily="18" charset="0"/>
              </a:rPr>
              <a:t> +</a:t>
            </a:r>
            <a:r>
              <a:rPr lang="en-US" i="1" kern="0" baseline="-25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=B</a:t>
            </a:r>
            <a:r>
              <a:rPr lang="vi-VN" dirty="0" smtClean="0">
                <a:latin typeface="Times New Roman" pitchFamily="18" charset="0"/>
                <a:cs typeface="Times New Roman" pitchFamily="18" charset="0"/>
              </a:rPr>
              <a:t>CD không chứa A nên không thể Bỏ A. Nếu </a:t>
            </a:r>
            <a:r>
              <a:rPr lang="en-US" dirty="0" smtClean="0">
                <a:latin typeface="Times New Roman" pitchFamily="18" charset="0"/>
                <a:cs typeface="Times New Roman" pitchFamily="18" charset="0"/>
              </a:rPr>
              <a:t>b</a:t>
            </a:r>
            <a:r>
              <a:rPr lang="vi-VN" dirty="0" smtClean="0">
                <a:latin typeface="Times New Roman" pitchFamily="18" charset="0"/>
                <a:cs typeface="Times New Roman" pitchFamily="18" charset="0"/>
              </a:rPr>
              <a:t>ỏ B thì </a:t>
            </a:r>
            <a:r>
              <a:rPr lang="en-US" dirty="0" smtClean="0">
                <a:latin typeface="Times New Roman" pitchFamily="18" charset="0"/>
                <a:cs typeface="Times New Roman" pitchFamily="18" charset="0"/>
              </a:rPr>
              <a:t>A</a:t>
            </a:r>
            <a:r>
              <a:rPr lang="en-US" kern="0" baseline="30000" dirty="0" smtClean="0">
                <a:latin typeface="Times New Roman" pitchFamily="18" charset="0"/>
                <a:cs typeface="Times New Roman" pitchFamily="18" charset="0"/>
              </a:rPr>
              <a:t> +</a:t>
            </a:r>
            <a:r>
              <a:rPr lang="en-US" i="1" kern="0" baseline="-25000"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=A. không bỏ được thuộc tính nào. </a:t>
            </a:r>
            <a:endParaRPr lang="en-US" dirty="0" smtClean="0">
              <a:latin typeface="Times New Roman" pitchFamily="18" charset="0"/>
              <a:cs typeface="Times New Roman" pitchFamily="18" charset="0"/>
            </a:endParaRPr>
          </a:p>
          <a:p>
            <a:pPr>
              <a:buNone/>
            </a:pPr>
            <a:r>
              <a:rPr lang="en-US" sz="3600" dirty="0" smtClean="0">
                <a:latin typeface="Times New Roman" pitchFamily="18" charset="0"/>
                <a:cs typeface="Times New Roman" pitchFamily="18" charset="0"/>
              </a:rPr>
              <a:t>	</a:t>
            </a:r>
            <a:r>
              <a:rPr lang="vi-VN" sz="3600" dirty="0" smtClean="0">
                <a:latin typeface="Times New Roman" pitchFamily="18" charset="0"/>
                <a:cs typeface="Times New Roman" pitchFamily="18" charset="0"/>
              </a:rPr>
              <a:t>+ xét AB → D : </a:t>
            </a:r>
            <a:endParaRPr lang="en-US" sz="3600" dirty="0" smtClean="0">
              <a:latin typeface="Times New Roman" pitchFamily="18" charset="0"/>
              <a:cs typeface="Times New Roman" pitchFamily="18" charset="0"/>
            </a:endParaRPr>
          </a:p>
          <a:p>
            <a:pPr lvl="1"/>
            <a:r>
              <a:rPr lang="vi-VN" dirty="0" smtClean="0">
                <a:latin typeface="Times New Roman" pitchFamily="18" charset="0"/>
                <a:cs typeface="Times New Roman" pitchFamily="18" charset="0"/>
              </a:rPr>
              <a:t>Nếu Bỏ A thì thì </a:t>
            </a:r>
            <a:r>
              <a:rPr lang="en-US" dirty="0" smtClean="0">
                <a:latin typeface="Times New Roman" pitchFamily="18" charset="0"/>
                <a:cs typeface="Times New Roman" pitchFamily="18" charset="0"/>
              </a:rPr>
              <a:t>B</a:t>
            </a:r>
            <a:r>
              <a:rPr lang="en-US" kern="0" baseline="30000"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=BCD không chứa A nên không thể Bỏ A. Nếu Bỏ B thì </a:t>
            </a:r>
            <a:r>
              <a:rPr lang="en-US" dirty="0" smtClean="0">
                <a:latin typeface="Times New Roman" pitchFamily="18" charset="0"/>
                <a:cs typeface="Times New Roman" pitchFamily="18" charset="0"/>
              </a:rPr>
              <a:t>A</a:t>
            </a:r>
            <a:r>
              <a:rPr lang="en-US" kern="0" baseline="30000"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=A. không bỏ được thuộc tính nào. </a:t>
            </a:r>
          </a:p>
          <a:p>
            <a:r>
              <a:rPr lang="vi-VN" dirty="0" smtClean="0">
                <a:latin typeface="Times New Roman" pitchFamily="18" charset="0"/>
                <a:cs typeface="Times New Roman" pitchFamily="18" charset="0"/>
              </a:rPr>
              <a:t>Bước 3:  Loại khỏi F các phụ thuộc hàm dư thừa. </a:t>
            </a:r>
            <a:br>
              <a:rPr lang="vi-VN" dirty="0" smtClean="0">
                <a:latin typeface="Times New Roman" pitchFamily="18" charset="0"/>
                <a:cs typeface="Times New Roman" pitchFamily="18" charset="0"/>
              </a:rPr>
            </a:br>
            <a:r>
              <a:rPr lang="vi-VN" dirty="0" smtClean="0">
                <a:latin typeface="Times New Roman" pitchFamily="18" charset="0"/>
                <a:cs typeface="Times New Roman" pitchFamily="18" charset="0"/>
              </a:rPr>
              <a:t>+ xét AB-&gt;C : Tính AB</a:t>
            </a:r>
            <a:r>
              <a:rPr lang="en-US" kern="0" baseline="30000" dirty="0" smtClean="0">
                <a:latin typeface="Times New Roman" pitchFamily="18" charset="0"/>
                <a:cs typeface="Times New Roman" pitchFamily="18" charset="0"/>
              </a:rPr>
              <a:t> +</a:t>
            </a:r>
            <a:r>
              <a:rPr lang="en-US" i="1" kern="0" baseline="-25000"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=ABCD chứa C nên loại bỏ AB-&gt;C </a:t>
            </a:r>
            <a:br>
              <a:rPr lang="vi-VN" dirty="0" smtClean="0">
                <a:latin typeface="Times New Roman" pitchFamily="18" charset="0"/>
                <a:cs typeface="Times New Roman" pitchFamily="18" charset="0"/>
              </a:rPr>
            </a:br>
            <a:r>
              <a:rPr lang="vi-VN" dirty="0" smtClean="0">
                <a:latin typeface="Times New Roman" pitchFamily="18" charset="0"/>
                <a:cs typeface="Times New Roman" pitchFamily="18" charset="0"/>
              </a:rPr>
              <a:t>+ xét AB-&gt;D : tính AB</a:t>
            </a:r>
            <a:r>
              <a:rPr lang="en-US" kern="0" baseline="30000" dirty="0" smtClean="0">
                <a:latin typeface="Times New Roman" pitchFamily="18" charset="0"/>
                <a:cs typeface="Times New Roman" pitchFamily="18" charset="0"/>
              </a:rPr>
              <a:t> +</a:t>
            </a:r>
            <a:r>
              <a:rPr lang="en-US" i="1" kern="0" baseline="-25000"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=ABCD chứa D nên loại bỏ AB-&gt;D </a:t>
            </a:r>
            <a:br>
              <a:rPr lang="vi-VN" dirty="0" smtClean="0">
                <a:latin typeface="Times New Roman" pitchFamily="18" charset="0"/>
                <a:cs typeface="Times New Roman" pitchFamily="18" charset="0"/>
              </a:rPr>
            </a:br>
            <a:r>
              <a:rPr lang="vi-VN" dirty="0" smtClean="0">
                <a:latin typeface="Times New Roman" pitchFamily="18" charset="0"/>
                <a:cs typeface="Times New Roman" pitchFamily="18" charset="0"/>
              </a:rPr>
              <a:t>+ B-&gt;C : tính B</a:t>
            </a:r>
            <a:r>
              <a:rPr lang="en-US" kern="0" baseline="30000" dirty="0" smtClean="0">
                <a:latin typeface="Times New Roman" pitchFamily="18" charset="0"/>
                <a:cs typeface="Times New Roman" pitchFamily="18" charset="0"/>
              </a:rPr>
              <a:t> +</a:t>
            </a:r>
            <a:r>
              <a:rPr lang="en-US" i="1" kern="0" baseline="-25000"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=B không thể bỏ. </a:t>
            </a:r>
            <a:br>
              <a:rPr lang="vi-VN" dirty="0" smtClean="0">
                <a:latin typeface="Times New Roman" pitchFamily="18" charset="0"/>
                <a:cs typeface="Times New Roman" pitchFamily="18" charset="0"/>
              </a:rPr>
            </a:br>
            <a:r>
              <a:rPr lang="vi-VN" dirty="0" smtClean="0">
                <a:latin typeface="Times New Roman" pitchFamily="18" charset="0"/>
                <a:cs typeface="Times New Roman" pitchFamily="18" charset="0"/>
              </a:rPr>
              <a:t>+ C-&gt;D : tính C</a:t>
            </a:r>
            <a:r>
              <a:rPr lang="en-US" kern="0" baseline="30000" dirty="0" smtClean="0">
                <a:latin typeface="Times New Roman" pitchFamily="18" charset="0"/>
                <a:cs typeface="Times New Roman" pitchFamily="18" charset="0"/>
              </a:rPr>
              <a:t> +</a:t>
            </a:r>
            <a:r>
              <a:rPr lang="en-US" i="1" kern="0" baseline="-25000"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=C không thể bỏ. </a:t>
            </a:r>
          </a:p>
          <a:p>
            <a:r>
              <a:rPr lang="vi-VN" dirty="0" smtClean="0">
                <a:latin typeface="Times New Roman" pitchFamily="18" charset="0"/>
                <a:cs typeface="Times New Roman" pitchFamily="18" charset="0"/>
              </a:rPr>
              <a:t>	 Phủ tối thiểu là {B-&gt;C, C-&gt;D}</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Khoá</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vi-VN" dirty="0" smtClean="0">
                <a:latin typeface="Times New Roman" pitchFamily="18" charset="0"/>
                <a:cs typeface="Times New Roman" pitchFamily="18" charset="0"/>
              </a:rPr>
              <a:t>Định nghĩa</a:t>
            </a:r>
          </a:p>
          <a:p>
            <a:pPr lvl="1"/>
            <a:r>
              <a:rPr lang="vi-VN" dirty="0" smtClean="0">
                <a:latin typeface="Times New Roman" pitchFamily="18" charset="0"/>
                <a:cs typeface="Times New Roman" pitchFamily="18" charset="0"/>
              </a:rPr>
              <a:t>Cho lược đồ quan hệ Q(A1, A2, …, An), Q</a:t>
            </a:r>
            <a:r>
              <a:rPr lang="en-US" kern="0" baseline="30000" dirty="0" smtClean="0">
                <a:latin typeface="Times New Roman" pitchFamily="18" charset="0"/>
                <a:cs typeface="Times New Roman" pitchFamily="18" charset="0"/>
              </a:rPr>
              <a:t> +</a:t>
            </a:r>
            <a:r>
              <a:rPr lang="en-US" i="1" kern="0" baseline="-25000"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 là tập thuộc tính của quan hệ Q, F là tập phụ thuộc hàm trên Q, K là tập con của Q</a:t>
            </a:r>
            <a:r>
              <a:rPr lang="en-US" kern="0" baseline="30000" dirty="0" smtClean="0">
                <a:latin typeface="Times New Roman" pitchFamily="18" charset="0"/>
                <a:cs typeface="Times New Roman" pitchFamily="18" charset="0"/>
              </a:rPr>
              <a:t>+</a:t>
            </a:r>
            <a:r>
              <a:rPr lang="en-US" i="1" kern="0" baseline="-25000"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 Khi đó K gọi là một khóa của Q nếu: </a:t>
            </a:r>
          </a:p>
          <a:p>
            <a:pPr lvl="2"/>
            <a:r>
              <a:rPr lang="vi-VN" dirty="0" smtClean="0">
                <a:latin typeface="Times New Roman" pitchFamily="18" charset="0"/>
                <a:cs typeface="Times New Roman" pitchFamily="18" charset="0"/>
              </a:rPr>
              <a:t>(i) K</a:t>
            </a:r>
            <a:r>
              <a:rPr lang="en-US" kern="0" baseline="30000" dirty="0" smtClean="0">
                <a:latin typeface="Times New Roman" pitchFamily="18" charset="0"/>
                <a:cs typeface="Times New Roman" pitchFamily="18" charset="0"/>
              </a:rPr>
              <a:t>+</a:t>
            </a:r>
            <a:r>
              <a:rPr lang="en-US" i="1" kern="0" baseline="-25000" dirty="0" smtClean="0">
                <a:latin typeface="Times New Roman" pitchFamily="18" charset="0"/>
                <a:cs typeface="Times New Roman" pitchFamily="18" charset="0"/>
              </a:rPr>
              <a:t>F</a:t>
            </a:r>
            <a:r>
              <a:rPr lang="vi-VN" dirty="0" smtClean="0">
                <a:latin typeface="Times New Roman" pitchFamily="18" charset="0"/>
                <a:cs typeface="Times New Roman" pitchFamily="18" charset="0"/>
              </a:rPr>
              <a:t> = Q</a:t>
            </a:r>
            <a:r>
              <a:rPr lang="en-US" kern="0" baseline="30000" dirty="0" smtClean="0">
                <a:latin typeface="Times New Roman" pitchFamily="18" charset="0"/>
                <a:cs typeface="Times New Roman" pitchFamily="18" charset="0"/>
              </a:rPr>
              <a:t>+</a:t>
            </a:r>
            <a:r>
              <a:rPr lang="vi-VN" dirty="0" smtClean="0">
                <a:latin typeface="Times New Roman" pitchFamily="18" charset="0"/>
                <a:cs typeface="Times New Roman" pitchFamily="18" charset="0"/>
              </a:rPr>
              <a:t> </a:t>
            </a:r>
          </a:p>
          <a:p>
            <a:pPr lvl="2"/>
            <a:r>
              <a:rPr lang="vi-VN" dirty="0" smtClean="0">
                <a:latin typeface="Times New Roman" pitchFamily="18" charset="0"/>
                <a:cs typeface="Times New Roman" pitchFamily="18" charset="0"/>
              </a:rPr>
              <a:t>(ii) Không tồn tại K’⊂ K sao cho K’</a:t>
            </a:r>
            <a:r>
              <a:rPr lang="en-US" kern="0" baseline="30000" dirty="0" smtClean="0">
                <a:latin typeface="Times New Roman" pitchFamily="18" charset="0"/>
                <a:cs typeface="Times New Roman" pitchFamily="18" charset="0"/>
              </a:rPr>
              <a:t>+</a:t>
            </a:r>
            <a:r>
              <a:rPr lang="en-US" i="1" kern="0" baseline="-25000" dirty="0" smtClean="0">
                <a:latin typeface="Times New Roman" pitchFamily="18" charset="0"/>
                <a:cs typeface="Times New Roman" pitchFamily="18" charset="0"/>
              </a:rPr>
              <a:t>F </a:t>
            </a:r>
            <a:r>
              <a:rPr lang="vi-VN" dirty="0" smtClean="0">
                <a:latin typeface="Times New Roman" pitchFamily="18" charset="0"/>
                <a:cs typeface="Times New Roman" pitchFamily="18" charset="0"/>
              </a:rPr>
              <a:t>= Q</a:t>
            </a:r>
            <a:r>
              <a:rPr lang="en-US" kern="0" baseline="30000" dirty="0" smtClean="0">
                <a:latin typeface="Times New Roman" pitchFamily="18" charset="0"/>
                <a:cs typeface="Times New Roman" pitchFamily="18" charset="0"/>
              </a:rPr>
              <a:t>+</a:t>
            </a:r>
            <a:r>
              <a:rPr lang="vi-VN" dirty="0" smtClean="0">
                <a:latin typeface="Times New Roman" pitchFamily="18" charset="0"/>
                <a:cs typeface="Times New Roman" pitchFamily="18" charset="0"/>
              </a:rPr>
              <a:t> </a:t>
            </a:r>
          </a:p>
          <a:p>
            <a:pPr lvl="1"/>
            <a:r>
              <a:rPr lang="vi-VN" dirty="0" smtClean="0">
                <a:latin typeface="Times New Roman" pitchFamily="18" charset="0"/>
                <a:cs typeface="Times New Roman" pitchFamily="18" charset="0"/>
              </a:rPr>
              <a:t>Thuộc tính A được gọi là thuộc tính khóa nếu </a:t>
            </a:r>
          </a:p>
          <a:p>
            <a:pPr lvl="2"/>
            <a:r>
              <a:rPr lang="vi-VN" dirty="0" smtClean="0">
                <a:latin typeface="Times New Roman" pitchFamily="18" charset="0"/>
                <a:cs typeface="Times New Roman" pitchFamily="18" charset="0"/>
              </a:rPr>
              <a:t>A∈ K, trong đó K là khóa của Q. Ngược lại thuộc tính A được gọi là thuộc tính không khóa. </a:t>
            </a:r>
          </a:p>
          <a:p>
            <a:pPr lvl="1"/>
            <a:r>
              <a:rPr lang="vi-VN" dirty="0" smtClean="0">
                <a:latin typeface="Times New Roman" pitchFamily="18" charset="0"/>
                <a:cs typeface="Times New Roman" pitchFamily="18" charset="0"/>
              </a:rPr>
              <a:t>K’ được gọi là siêu khóa nếu K ⊆  K’. </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err="1" smtClean="0">
                <a:latin typeface="Times New Roman" pitchFamily="18" charset="0"/>
                <a:cs typeface="Times New Roman" pitchFamily="18" charset="0"/>
              </a:rPr>
              <a:t>Tư</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tưởng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chung</a:t>
            </a:r>
            <a:endParaRPr lang="en-US" dirty="0" smtClean="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Trước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chọn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siêu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a:t>
            </a:r>
            <a:r>
              <a:rPr lang="en-US" dirty="0" smtClean="0">
                <a:latin typeface="Times New Roman" pitchFamily="18" charset="0"/>
                <a:cs typeface="Times New Roman" pitchFamily="18" charset="0"/>
              </a:rPr>
              <a:t> K</a:t>
            </a:r>
          </a:p>
          <a:p>
            <a:pPr lvl="1"/>
            <a:r>
              <a:rPr lang="en-US" dirty="0" err="1" smtClean="0">
                <a:latin typeface="Times New Roman" pitchFamily="18" charset="0"/>
                <a:cs typeface="Times New Roman" pitchFamily="18" charset="0"/>
              </a:rPr>
              <a:t>Từ</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siêu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xem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bỏ</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a:t>
            </a:r>
          </a:p>
          <a:p>
            <a:pPr lvl="1"/>
            <a:r>
              <a:rPr lang="en-US" dirty="0" err="1" smtClean="0">
                <a:latin typeface="Times New Roman" pitchFamily="18" charset="0"/>
                <a:cs typeface="Times New Roman" pitchFamily="18" charset="0"/>
              </a:rPr>
              <a:t>Nếu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bỏ</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nữa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thì</a:t>
            </a:r>
            <a:r>
              <a:rPr lang="en-US" dirty="0" smtClean="0">
                <a:latin typeface="Times New Roman" pitchFamily="18" charset="0"/>
                <a:cs typeface="Times New Roman" pitchFamily="18" charset="0"/>
              </a:rPr>
              <a:t> K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a:t>
            </a: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Times New Roman" pitchFamily="18" charset="0"/>
                <a:cs typeface="Times New Roman" pitchFamily="18" charset="0"/>
              </a:rPr>
              <a:t>Cho U (A1, A2, …An)</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U+ ={A1, A2, …An}</a:t>
            </a:r>
          </a:p>
          <a:p>
            <a:r>
              <a:rPr lang="vi-VN" dirty="0" smtClean="0">
                <a:latin typeface="Times New Roman" pitchFamily="18" charset="0"/>
                <a:cs typeface="Times New Roman" pitchFamily="18" charset="0"/>
              </a:rPr>
              <a:t>Bước 1: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K=U+</a:t>
            </a:r>
          </a:p>
          <a:p>
            <a:pPr lvl="1"/>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=1</a:t>
            </a:r>
            <a:endParaRPr lang="vi-VN" dirty="0" smtClean="0">
              <a:latin typeface="Times New Roman" pitchFamily="18" charset="0"/>
              <a:cs typeface="Times New Roman" pitchFamily="18" charset="0"/>
            </a:endParaRPr>
          </a:p>
          <a:p>
            <a:r>
              <a:rPr lang="vi-VN" dirty="0" smtClean="0">
                <a:latin typeface="Times New Roman" pitchFamily="18" charset="0"/>
                <a:cs typeface="Times New Roman" pitchFamily="18" charset="0"/>
              </a:rPr>
              <a:t>Bước 2:</a:t>
            </a:r>
            <a:endParaRPr lang="en-US" dirty="0" smtClean="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Nếu</a:t>
            </a:r>
            <a:r>
              <a:rPr lang="en-US" dirty="0" smtClean="0">
                <a:latin typeface="Times New Roman" pitchFamily="18" charset="0"/>
                <a:cs typeface="Times New Roman" pitchFamily="18" charset="0"/>
                <a:sym typeface="Symbol"/>
              </a:rPr>
              <a:t> (K-{Ai})</a:t>
            </a:r>
            <a:r>
              <a:rPr lang="en-US" kern="0" baseline="30000" dirty="0" smtClean="0">
                <a:latin typeface="Times New Roman" pitchFamily="18" charset="0"/>
                <a:cs typeface="Times New Roman" pitchFamily="18" charset="0"/>
              </a:rPr>
              <a:t> +</a:t>
            </a:r>
            <a:r>
              <a:rPr lang="en-US" i="1" kern="0" baseline="-25000" dirty="0" smtClean="0">
                <a:latin typeface="Times New Roman" pitchFamily="18" charset="0"/>
                <a:cs typeface="Times New Roman" pitchFamily="18" charset="0"/>
              </a:rPr>
              <a:t>F </a:t>
            </a:r>
            <a:r>
              <a:rPr lang="en-US" dirty="0" smtClean="0">
                <a:latin typeface="Times New Roman" pitchFamily="18" charset="0"/>
                <a:cs typeface="Times New Roman" pitchFamily="18" charset="0"/>
                <a:sym typeface="Symbol"/>
              </a:rPr>
              <a:t> = U+ </a:t>
            </a:r>
            <a:r>
              <a:rPr lang="en-US" dirty="0" err="1" smtClean="0">
                <a:latin typeface="Times New Roman" pitchFamily="18" charset="0"/>
                <a:cs typeface="Times New Roman" pitchFamily="18" charset="0"/>
                <a:sym typeface="Symbol"/>
              </a:rPr>
              <a:t>thì</a:t>
            </a:r>
            <a:r>
              <a:rPr lang="en-US" dirty="0" smtClean="0">
                <a:latin typeface="Times New Roman" pitchFamily="18" charset="0"/>
                <a:cs typeface="Times New Roman" pitchFamily="18" charset="0"/>
                <a:sym typeface="Symbol"/>
              </a:rPr>
              <a:t> K=K-{Ai}</a:t>
            </a:r>
          </a:p>
          <a:p>
            <a:pPr lvl="1"/>
            <a:r>
              <a:rPr lang="en-US" dirty="0" err="1" smtClean="0">
                <a:latin typeface="Times New Roman" pitchFamily="18" charset="0"/>
                <a:cs typeface="Times New Roman" pitchFamily="18" charset="0"/>
                <a:sym typeface="Symbol"/>
              </a:rPr>
              <a:t>i</a:t>
            </a:r>
            <a:r>
              <a:rPr lang="en-US" dirty="0" smtClean="0">
                <a:latin typeface="Times New Roman" pitchFamily="18" charset="0"/>
                <a:cs typeface="Times New Roman" pitchFamily="18" charset="0"/>
                <a:sym typeface="Symbol"/>
              </a:rPr>
              <a:t> = i+1</a:t>
            </a:r>
          </a:p>
          <a:p>
            <a:pPr lvl="1"/>
            <a:r>
              <a:rPr lang="en-US" dirty="0" err="1" smtClean="0">
                <a:latin typeface="Times New Roman" pitchFamily="18" charset="0"/>
                <a:cs typeface="Times New Roman" pitchFamily="18" charset="0"/>
                <a:sym typeface="Symbol"/>
              </a:rPr>
              <a:t>Nếu</a:t>
            </a:r>
            <a:r>
              <a:rPr lang="en-US" dirty="0" smtClean="0">
                <a:latin typeface="Times New Roman" pitchFamily="18" charset="0"/>
                <a:cs typeface="Times New Roman" pitchFamily="18" charset="0"/>
                <a:sym typeface="Symbol"/>
              </a:rPr>
              <a:t> </a:t>
            </a:r>
            <a:r>
              <a:rPr lang="en-US" dirty="0" err="1" smtClean="0">
                <a:latin typeface="Times New Roman" pitchFamily="18" charset="0"/>
                <a:cs typeface="Times New Roman" pitchFamily="18" charset="0"/>
                <a:sym typeface="Symbol"/>
              </a:rPr>
              <a:t>i</a:t>
            </a:r>
            <a:r>
              <a:rPr lang="en-US" dirty="0" smtClean="0">
                <a:latin typeface="Times New Roman" pitchFamily="18" charset="0"/>
                <a:cs typeface="Times New Roman" pitchFamily="18" charset="0"/>
                <a:sym typeface="Symbol"/>
              </a:rPr>
              <a:t>&gt;n </a:t>
            </a:r>
            <a:r>
              <a:rPr lang="en-US" dirty="0" err="1" smtClean="0">
                <a:latin typeface="Times New Roman" pitchFamily="18" charset="0"/>
                <a:cs typeface="Times New Roman" pitchFamily="18" charset="0"/>
                <a:sym typeface="Symbol"/>
              </a:rPr>
              <a:t>thì</a:t>
            </a:r>
            <a:r>
              <a:rPr lang="en-US" dirty="0" smtClean="0">
                <a:latin typeface="Times New Roman" pitchFamily="18" charset="0"/>
                <a:cs typeface="Times New Roman" pitchFamily="18" charset="0"/>
                <a:sym typeface="Symbol"/>
              </a:rPr>
              <a:t> sang </a:t>
            </a:r>
            <a:r>
              <a:rPr lang="en-US" dirty="0" err="1" smtClean="0">
                <a:latin typeface="Times New Roman" pitchFamily="18" charset="0"/>
                <a:cs typeface="Times New Roman" pitchFamily="18" charset="0"/>
                <a:sym typeface="Symbol"/>
              </a:rPr>
              <a:t>Bước</a:t>
            </a:r>
            <a:r>
              <a:rPr lang="en-US" dirty="0" smtClean="0">
                <a:latin typeface="Times New Roman" pitchFamily="18" charset="0"/>
                <a:cs typeface="Times New Roman" pitchFamily="18" charset="0"/>
                <a:sym typeface="Symbol"/>
              </a:rPr>
              <a:t> 3. </a:t>
            </a:r>
            <a:r>
              <a:rPr lang="en-US" dirty="0" err="1" smtClean="0">
                <a:latin typeface="Times New Roman" pitchFamily="18" charset="0"/>
                <a:cs typeface="Times New Roman" pitchFamily="18" charset="0"/>
                <a:sym typeface="Symbol"/>
              </a:rPr>
              <a:t>Ngược</a:t>
            </a:r>
            <a:r>
              <a:rPr lang="en-US" dirty="0" smtClean="0">
                <a:latin typeface="Times New Roman" pitchFamily="18" charset="0"/>
                <a:cs typeface="Times New Roman" pitchFamily="18" charset="0"/>
                <a:sym typeface="Symbol"/>
              </a:rPr>
              <a:t> </a:t>
            </a:r>
            <a:r>
              <a:rPr lang="en-US" dirty="0" err="1" smtClean="0">
                <a:latin typeface="Times New Roman" pitchFamily="18" charset="0"/>
                <a:cs typeface="Times New Roman" pitchFamily="18" charset="0"/>
                <a:sym typeface="Symbol"/>
              </a:rPr>
              <a:t>lại</a:t>
            </a:r>
            <a:r>
              <a:rPr lang="en-US" dirty="0" smtClean="0">
                <a:latin typeface="Times New Roman" pitchFamily="18" charset="0"/>
                <a:cs typeface="Times New Roman" pitchFamily="18" charset="0"/>
                <a:sym typeface="Symbol"/>
              </a:rPr>
              <a:t> </a:t>
            </a:r>
            <a:r>
              <a:rPr lang="en-US" dirty="0" err="1" smtClean="0">
                <a:latin typeface="Times New Roman" pitchFamily="18" charset="0"/>
                <a:cs typeface="Times New Roman" pitchFamily="18" charset="0"/>
                <a:sym typeface="Symbol"/>
              </a:rPr>
              <a:t>tiếp</a:t>
            </a:r>
            <a:r>
              <a:rPr lang="en-US" dirty="0" smtClean="0">
                <a:latin typeface="Times New Roman" pitchFamily="18" charset="0"/>
                <a:cs typeface="Times New Roman" pitchFamily="18" charset="0"/>
                <a:sym typeface="Symbol"/>
              </a:rPr>
              <a:t> </a:t>
            </a:r>
            <a:r>
              <a:rPr lang="en-US" dirty="0" err="1" smtClean="0">
                <a:latin typeface="Times New Roman" pitchFamily="18" charset="0"/>
                <a:cs typeface="Times New Roman" pitchFamily="18" charset="0"/>
                <a:sym typeface="Symbol"/>
              </a:rPr>
              <a:t>tục</a:t>
            </a:r>
            <a:r>
              <a:rPr lang="en-US" dirty="0" smtClean="0">
                <a:latin typeface="Times New Roman" pitchFamily="18" charset="0"/>
                <a:cs typeface="Times New Roman" pitchFamily="18" charset="0"/>
                <a:sym typeface="Symbol"/>
              </a:rPr>
              <a:t> </a:t>
            </a:r>
            <a:r>
              <a:rPr lang="en-US" dirty="0" err="1" smtClean="0">
                <a:latin typeface="Times New Roman" pitchFamily="18" charset="0"/>
                <a:cs typeface="Times New Roman" pitchFamily="18" charset="0"/>
                <a:sym typeface="Symbol"/>
              </a:rPr>
              <a:t>bước</a:t>
            </a:r>
            <a:r>
              <a:rPr lang="en-US" dirty="0" smtClean="0">
                <a:latin typeface="Times New Roman" pitchFamily="18" charset="0"/>
                <a:cs typeface="Times New Roman" pitchFamily="18" charset="0"/>
                <a:sym typeface="Symbol"/>
              </a:rPr>
              <a:t> 2</a:t>
            </a:r>
            <a:endParaRPr lang="vi-VN"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Bước</a:t>
            </a:r>
            <a:r>
              <a:rPr lang="en-US" dirty="0" smtClean="0">
                <a:latin typeface="Times New Roman" pitchFamily="18" charset="0"/>
                <a:cs typeface="Times New Roman" pitchFamily="18" charset="0"/>
              </a:rPr>
              <a:t> 3</a:t>
            </a:r>
          </a:p>
          <a:p>
            <a:pPr lvl="1"/>
            <a:r>
              <a:rPr lang="en-US" dirty="0" smtClean="0">
                <a:latin typeface="Times New Roman" pitchFamily="18" charset="0"/>
                <a:cs typeface="Times New Roman" pitchFamily="18" charset="0"/>
              </a:rPr>
              <a:t>K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U</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r>
              <a:rPr lang="vi-VN" dirty="0" smtClean="0">
                <a:latin typeface="Times New Roman" pitchFamily="18" charset="0"/>
                <a:cs typeface="Times New Roman" pitchFamily="18" charset="0"/>
              </a:rPr>
              <a:t>Cho lược đồ quan hệ Q(ABC) và tập phụ thuộc hàm</a:t>
            </a:r>
          </a:p>
          <a:p>
            <a:pPr lvl="1">
              <a:buNone/>
            </a:pPr>
            <a:r>
              <a:rPr lang="en-US" dirty="0" smtClean="0">
                <a:latin typeface="Times New Roman" pitchFamily="18" charset="0"/>
                <a:cs typeface="Times New Roman" pitchFamily="18" charset="0"/>
              </a:rPr>
              <a:t>F={ A→ B, A → C, B → A}</a:t>
            </a:r>
          </a:p>
          <a:p>
            <a:pPr lvl="1">
              <a:buNone/>
            </a:pPr>
            <a:r>
              <a:rPr lang="en-US" dirty="0" err="1" smtClean="0">
                <a:latin typeface="Times New Roman" pitchFamily="18" charset="0"/>
                <a:cs typeface="Times New Roman" pitchFamily="18" charset="0"/>
              </a:rPr>
              <a:t>Hãy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Q.</a:t>
            </a:r>
          </a:p>
          <a:p>
            <a:r>
              <a:rPr lang="en-US" b="1" dirty="0" err="1" smtClean="0">
                <a:latin typeface="Times New Roman" pitchFamily="18" charset="0"/>
                <a:cs typeface="Times New Roman" pitchFamily="18" charset="0"/>
              </a:rPr>
              <a:t>Giải</a:t>
            </a:r>
            <a:r>
              <a:rPr lang="en-US" b="1"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K={A,B,C}</a:t>
            </a:r>
          </a:p>
          <a:p>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A, do (K-A)</a:t>
            </a:r>
            <a:r>
              <a:rPr lang="en-US" kern="0" baseline="30000" dirty="0" smtClean="0">
                <a:latin typeface="Times New Roman" pitchFamily="18" charset="0"/>
                <a:cs typeface="Times New Roman" pitchFamily="18" charset="0"/>
              </a:rPr>
              <a:t>+</a:t>
            </a:r>
            <a:r>
              <a:rPr lang="en-US" i="1" kern="0" baseline="-25000" dirty="0" smtClean="0">
                <a:latin typeface="Times New Roman" pitchFamily="18" charset="0"/>
                <a:cs typeface="Times New Roman" pitchFamily="18" charset="0"/>
              </a:rPr>
              <a:t>F</a:t>
            </a:r>
            <a:r>
              <a:rPr lang="en-US" dirty="0" smtClean="0">
                <a:latin typeface="Times New Roman" pitchFamily="18" charset="0"/>
                <a:cs typeface="Times New Roman" pitchFamily="18" charset="0"/>
              </a:rPr>
              <a:t> = Q+ </a:t>
            </a:r>
            <a:r>
              <a:rPr lang="en-US" dirty="0" err="1" smtClean="0">
                <a:latin typeface="Times New Roman" pitchFamily="18" charset="0"/>
                <a:cs typeface="Times New Roman" pitchFamily="18" charset="0"/>
              </a:rPr>
              <a:t>nên</a:t>
            </a:r>
            <a:r>
              <a:rPr lang="en-US" dirty="0" smtClean="0">
                <a:latin typeface="Times New Roman" pitchFamily="18" charset="0"/>
                <a:cs typeface="Times New Roman" pitchFamily="18" charset="0"/>
              </a:rPr>
              <a:t> K={B,C}</a:t>
            </a:r>
          </a:p>
          <a:p>
            <a:r>
              <a:rPr lang="vi-VN" dirty="0" smtClean="0">
                <a:latin typeface="Times New Roman" pitchFamily="18" charset="0"/>
                <a:cs typeface="Times New Roman" pitchFamily="18" charset="0"/>
              </a:rPr>
              <a:t>thuộc tính B không loại được do (K - B)+ ≠ Q+ nên K={B,C}</a:t>
            </a:r>
          </a:p>
          <a:p>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C, do (K-C)</a:t>
            </a:r>
            <a:r>
              <a:rPr lang="en-US" kern="0" baseline="30000" dirty="0" smtClean="0">
                <a:latin typeface="Times New Roman" pitchFamily="18" charset="0"/>
                <a:cs typeface="Times New Roman" pitchFamily="18" charset="0"/>
              </a:rPr>
              <a:t> +</a:t>
            </a:r>
            <a:r>
              <a:rPr lang="en-US" i="1" kern="0" baseline="-25000" dirty="0" smtClean="0">
                <a:latin typeface="Times New Roman" pitchFamily="18" charset="0"/>
                <a:cs typeface="Times New Roman" pitchFamily="18" charset="0"/>
              </a:rPr>
              <a:t>F</a:t>
            </a:r>
            <a:r>
              <a:rPr lang="en-US" dirty="0" smtClean="0">
                <a:latin typeface="Times New Roman" pitchFamily="18" charset="0"/>
                <a:cs typeface="Times New Roman" pitchFamily="18" charset="0"/>
              </a:rPr>
              <a:t>  = Q+ </a:t>
            </a:r>
            <a:r>
              <a:rPr lang="en-US" dirty="0" err="1" smtClean="0">
                <a:latin typeface="Times New Roman" pitchFamily="18" charset="0"/>
                <a:cs typeface="Times New Roman" pitchFamily="18" charset="0"/>
              </a:rPr>
              <a:t>nên</a:t>
            </a:r>
            <a:r>
              <a:rPr lang="en-US" dirty="0" smtClean="0">
                <a:latin typeface="Times New Roman" pitchFamily="18" charset="0"/>
                <a:cs typeface="Times New Roman" pitchFamily="18" charset="0"/>
              </a:rPr>
              <a:t> K={B}.</a:t>
            </a:r>
          </a:p>
          <a:p>
            <a:r>
              <a:rPr lang="en-US" dirty="0" err="1" smtClean="0">
                <a:latin typeface="Times New Roman" pitchFamily="18" charset="0"/>
                <a:cs typeface="Times New Roman" pitchFamily="18" charset="0"/>
              </a:rPr>
              <a:t>Vậy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Q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B.</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sz="2400" b="1" dirty="0" err="1" smtClean="0">
                <a:latin typeface="Times New Roman" pitchFamily="18" charset="0"/>
                <a:cs typeface="Times New Roman" pitchFamily="18" charset="0"/>
              </a:rPr>
              <a:t>Ví</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dụ</a:t>
            </a:r>
            <a:r>
              <a:rPr lang="en-US" sz="2400" b="1"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Cho lược đồ quan hệ R(A, B, C, D, E, G, H) và tập phụ thuộc hàm </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F={ B</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 , DA</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CE, D</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H, GH</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C, AC</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D} </a:t>
            </a:r>
          </a:p>
          <a:p>
            <a:pPr>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Tìm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khóa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R?</a:t>
            </a:r>
          </a:p>
          <a:p>
            <a:r>
              <a:rPr lang="en-US" sz="2400" b="1" dirty="0" err="1" smtClean="0">
                <a:latin typeface="Times New Roman" pitchFamily="18" charset="0"/>
                <a:cs typeface="Times New Roman" pitchFamily="18" charset="0"/>
              </a:rPr>
              <a:t>Giải</a:t>
            </a:r>
            <a:r>
              <a:rPr lang="en-US" sz="2400" b="1"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K={</a:t>
            </a:r>
            <a:r>
              <a:rPr lang="vi-VN" sz="2400" dirty="0" smtClean="0">
                <a:latin typeface="Times New Roman" pitchFamily="18" charset="0"/>
                <a:cs typeface="Times New Roman" pitchFamily="18" charset="0"/>
              </a:rPr>
              <a:t>A, B, C, D, E, G, H</a:t>
            </a:r>
            <a:r>
              <a:rPr lang="en-US" sz="2400" dirty="0" smtClean="0">
                <a:latin typeface="Times New Roman" pitchFamily="18" charset="0"/>
                <a:cs typeface="Times New Roman" pitchFamily="18" charset="0"/>
              </a:rPr>
              <a:t>}</a:t>
            </a:r>
          </a:p>
          <a:p>
            <a:r>
              <a:rPr lang="en-US" sz="2400" dirty="0" err="1" smtClean="0">
                <a:latin typeface="Times New Roman" pitchFamily="18" charset="0"/>
                <a:cs typeface="Times New Roman" pitchFamily="18" charset="0"/>
              </a:rPr>
              <a:t>Loại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thuộc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tính</a:t>
            </a:r>
            <a:r>
              <a:rPr lang="en-US" sz="2400" dirty="0" smtClean="0">
                <a:latin typeface="Times New Roman" pitchFamily="18" charset="0"/>
                <a:cs typeface="Times New Roman" pitchFamily="18" charset="0"/>
              </a:rPr>
              <a:t> A, do (K-A)</a:t>
            </a:r>
            <a:r>
              <a:rPr lang="en-US" sz="2400" kern="0" baseline="30000" dirty="0" smtClean="0">
                <a:latin typeface="Times New Roman" pitchFamily="18" charset="0"/>
                <a:cs typeface="Times New Roman" pitchFamily="18" charset="0"/>
              </a:rPr>
              <a:t>+</a:t>
            </a:r>
            <a:r>
              <a:rPr lang="en-US" sz="2400" i="1" kern="0" baseline="-25000" dirty="0"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 = Q+ </a:t>
            </a:r>
            <a:r>
              <a:rPr lang="en-US" sz="2400" dirty="0" err="1" smtClean="0">
                <a:latin typeface="Times New Roman" pitchFamily="18" charset="0"/>
                <a:cs typeface="Times New Roman" pitchFamily="18" charset="0"/>
              </a:rPr>
              <a:t>nên</a:t>
            </a:r>
            <a:r>
              <a:rPr lang="en-US" sz="2400" dirty="0" smtClean="0">
                <a:latin typeface="Times New Roman" pitchFamily="18" charset="0"/>
                <a:cs typeface="Times New Roman" pitchFamily="18" charset="0"/>
              </a:rPr>
              <a:t> K={</a:t>
            </a:r>
            <a:r>
              <a:rPr lang="vi-VN" sz="2400" dirty="0" smtClean="0">
                <a:latin typeface="Times New Roman" pitchFamily="18" charset="0"/>
                <a:cs typeface="Times New Roman" pitchFamily="18" charset="0"/>
              </a:rPr>
              <a:t>B, C, D, E, G, H</a:t>
            </a:r>
            <a:r>
              <a:rPr lang="en-US" sz="2400" dirty="0" smtClean="0">
                <a:latin typeface="Times New Roman" pitchFamily="18" charset="0"/>
                <a:cs typeface="Times New Roman" pitchFamily="18" charset="0"/>
              </a:rPr>
              <a:t>}</a:t>
            </a:r>
          </a:p>
          <a:p>
            <a:r>
              <a:rPr lang="vi-VN" sz="2400" dirty="0" smtClean="0">
                <a:latin typeface="Times New Roman" pitchFamily="18" charset="0"/>
                <a:cs typeface="Times New Roman" pitchFamily="18" charset="0"/>
              </a:rPr>
              <a:t>thuộc tính B không loại được do (K - B)</a:t>
            </a:r>
            <a:r>
              <a:rPr lang="en-US" sz="2400" kern="0" baseline="30000" dirty="0" smtClean="0">
                <a:latin typeface="Times New Roman" pitchFamily="18" charset="0"/>
                <a:cs typeface="Times New Roman" pitchFamily="18" charset="0"/>
              </a:rPr>
              <a:t> +</a:t>
            </a:r>
            <a:r>
              <a:rPr lang="en-US" sz="2400" i="1" kern="0" baseline="-25000" dirty="0" smtClean="0">
                <a:latin typeface="Times New Roman" pitchFamily="18" charset="0"/>
                <a:cs typeface="Times New Roman" pitchFamily="18" charset="0"/>
              </a:rPr>
              <a:t>F</a:t>
            </a:r>
            <a:r>
              <a:rPr lang="vi-VN" sz="2400" dirty="0" smtClean="0">
                <a:latin typeface="Times New Roman" pitchFamily="18" charset="0"/>
                <a:cs typeface="Times New Roman" pitchFamily="18" charset="0"/>
              </a:rPr>
              <a:t> ≠ </a:t>
            </a:r>
            <a:r>
              <a:rPr lang="en-US" sz="2400" dirty="0" smtClean="0">
                <a:latin typeface="Times New Roman" pitchFamily="18" charset="0"/>
                <a:cs typeface="Times New Roman" pitchFamily="18" charset="0"/>
              </a:rPr>
              <a:t>R</a:t>
            </a:r>
            <a:r>
              <a:rPr lang="vi-VN" sz="2400" dirty="0" smtClean="0">
                <a:latin typeface="Times New Roman" pitchFamily="18" charset="0"/>
                <a:cs typeface="Times New Roman" pitchFamily="18" charset="0"/>
              </a:rPr>
              <a:t>+ nên K={B, C, D, E, G, H}</a:t>
            </a:r>
          </a:p>
          <a:p>
            <a:r>
              <a:rPr lang="en-US" sz="2400" dirty="0" err="1" smtClean="0">
                <a:latin typeface="Times New Roman" pitchFamily="18" charset="0"/>
                <a:cs typeface="Times New Roman" pitchFamily="18" charset="0"/>
              </a:rPr>
              <a:t>Loại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thuộc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tính</a:t>
            </a:r>
            <a:r>
              <a:rPr lang="en-US" sz="2400" dirty="0" smtClean="0">
                <a:latin typeface="Times New Roman" pitchFamily="18" charset="0"/>
                <a:cs typeface="Times New Roman" pitchFamily="18" charset="0"/>
              </a:rPr>
              <a:t> C, do (K-C)</a:t>
            </a:r>
            <a:r>
              <a:rPr lang="en-US" sz="2400" kern="0" baseline="30000" dirty="0" smtClean="0">
                <a:latin typeface="Times New Roman" pitchFamily="18" charset="0"/>
                <a:cs typeface="Times New Roman" pitchFamily="18" charset="0"/>
              </a:rPr>
              <a:t> +</a:t>
            </a:r>
            <a:r>
              <a:rPr lang="en-US" sz="2400" i="1" kern="0" baseline="-25000" dirty="0"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  = R+ </a:t>
            </a:r>
            <a:r>
              <a:rPr lang="en-US" sz="2400" dirty="0" err="1" smtClean="0">
                <a:latin typeface="Times New Roman" pitchFamily="18" charset="0"/>
                <a:cs typeface="Times New Roman" pitchFamily="18" charset="0"/>
              </a:rPr>
              <a:t>nên</a:t>
            </a:r>
            <a:r>
              <a:rPr lang="en-US" sz="2400" dirty="0" smtClean="0">
                <a:latin typeface="Times New Roman" pitchFamily="18" charset="0"/>
                <a:cs typeface="Times New Roman" pitchFamily="18" charset="0"/>
              </a:rPr>
              <a:t> K={</a:t>
            </a:r>
            <a:r>
              <a:rPr lang="vi-VN" sz="2400" dirty="0" smtClean="0">
                <a:latin typeface="Times New Roman" pitchFamily="18" charset="0"/>
                <a:cs typeface="Times New Roman" pitchFamily="18" charset="0"/>
              </a:rPr>
              <a:t>B, D, E, G, H</a:t>
            </a:r>
            <a:r>
              <a:rPr lang="en-US" sz="2400" dirty="0" smtClean="0">
                <a:latin typeface="Times New Roman" pitchFamily="18" charset="0"/>
                <a:cs typeface="Times New Roman" pitchFamily="18" charset="0"/>
              </a:rPr>
              <a:t>}.</a:t>
            </a:r>
          </a:p>
          <a:p>
            <a:r>
              <a:rPr lang="en-US" sz="2400" dirty="0" err="1" smtClean="0">
                <a:latin typeface="Times New Roman" pitchFamily="18" charset="0"/>
                <a:cs typeface="Times New Roman" pitchFamily="18" charset="0"/>
              </a:rPr>
              <a:t>Loại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thuộc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tính</a:t>
            </a:r>
            <a:r>
              <a:rPr lang="en-US" sz="2400" dirty="0" smtClean="0">
                <a:latin typeface="Times New Roman" pitchFamily="18" charset="0"/>
                <a:cs typeface="Times New Roman" pitchFamily="18" charset="0"/>
              </a:rPr>
              <a:t> D, do (K-D)</a:t>
            </a:r>
            <a:r>
              <a:rPr lang="en-US" sz="2400" kern="0" baseline="30000" dirty="0" smtClean="0">
                <a:latin typeface="Times New Roman" pitchFamily="18" charset="0"/>
                <a:cs typeface="Times New Roman" pitchFamily="18" charset="0"/>
              </a:rPr>
              <a:t> +</a:t>
            </a:r>
            <a:r>
              <a:rPr lang="en-US" sz="2400" i="1" kern="0" baseline="-25000" dirty="0"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  = R+ </a:t>
            </a:r>
            <a:r>
              <a:rPr lang="en-US" sz="2400" dirty="0" err="1" smtClean="0">
                <a:latin typeface="Times New Roman" pitchFamily="18" charset="0"/>
                <a:cs typeface="Times New Roman" pitchFamily="18" charset="0"/>
              </a:rPr>
              <a:t>nên</a:t>
            </a:r>
            <a:r>
              <a:rPr lang="en-US" sz="2400" dirty="0" smtClean="0">
                <a:latin typeface="Times New Roman" pitchFamily="18" charset="0"/>
                <a:cs typeface="Times New Roman" pitchFamily="18" charset="0"/>
              </a:rPr>
              <a:t> K={</a:t>
            </a:r>
            <a:r>
              <a:rPr lang="vi-VN" sz="2400" dirty="0" smtClean="0">
                <a:latin typeface="Times New Roman" pitchFamily="18" charset="0"/>
                <a:cs typeface="Times New Roman" pitchFamily="18" charset="0"/>
              </a:rPr>
              <a:t>B, E, G, H</a:t>
            </a:r>
            <a:r>
              <a:rPr lang="en-US" sz="2400" dirty="0" smtClean="0">
                <a:latin typeface="Times New Roman" pitchFamily="18" charset="0"/>
                <a:cs typeface="Times New Roman" pitchFamily="18" charset="0"/>
              </a:rPr>
              <a:t>}.</a:t>
            </a:r>
          </a:p>
          <a:p>
            <a:r>
              <a:rPr lang="en-US" sz="2400" dirty="0" err="1" smtClean="0">
                <a:latin typeface="Times New Roman" pitchFamily="18" charset="0"/>
                <a:cs typeface="Times New Roman" pitchFamily="18" charset="0"/>
              </a:rPr>
              <a:t>Loại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thuộc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tính</a:t>
            </a:r>
            <a:r>
              <a:rPr lang="en-US" sz="2400" dirty="0" smtClean="0">
                <a:latin typeface="Times New Roman" pitchFamily="18" charset="0"/>
                <a:cs typeface="Times New Roman" pitchFamily="18" charset="0"/>
              </a:rPr>
              <a:t> E, do (K-E)</a:t>
            </a:r>
            <a:r>
              <a:rPr lang="en-US" sz="2400" kern="0" baseline="30000" dirty="0" smtClean="0">
                <a:latin typeface="Times New Roman" pitchFamily="18" charset="0"/>
                <a:cs typeface="Times New Roman" pitchFamily="18" charset="0"/>
              </a:rPr>
              <a:t> +</a:t>
            </a:r>
            <a:r>
              <a:rPr lang="en-US" sz="2400" i="1" kern="0" baseline="-25000" dirty="0"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  = R+ </a:t>
            </a:r>
            <a:r>
              <a:rPr lang="en-US" sz="2400" dirty="0" err="1" smtClean="0">
                <a:latin typeface="Times New Roman" pitchFamily="18" charset="0"/>
                <a:cs typeface="Times New Roman" pitchFamily="18" charset="0"/>
              </a:rPr>
              <a:t>nên</a:t>
            </a:r>
            <a:r>
              <a:rPr lang="en-US" sz="2400" dirty="0" smtClean="0">
                <a:latin typeface="Times New Roman" pitchFamily="18" charset="0"/>
                <a:cs typeface="Times New Roman" pitchFamily="18" charset="0"/>
              </a:rPr>
              <a:t> K={</a:t>
            </a:r>
            <a:r>
              <a:rPr lang="vi-VN" sz="2400" dirty="0" smtClean="0">
                <a:latin typeface="Times New Roman" pitchFamily="18" charset="0"/>
                <a:cs typeface="Times New Roman" pitchFamily="18" charset="0"/>
              </a:rPr>
              <a:t>B, G, H</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T</a:t>
            </a:r>
            <a:r>
              <a:rPr lang="vi-VN" sz="2400" dirty="0" smtClean="0">
                <a:latin typeface="Times New Roman" pitchFamily="18" charset="0"/>
                <a:cs typeface="Times New Roman" pitchFamily="18" charset="0"/>
              </a:rPr>
              <a:t>huộc tính </a:t>
            </a:r>
            <a:r>
              <a:rPr lang="en-US" sz="2400" dirty="0" smtClean="0">
                <a:latin typeface="Times New Roman" pitchFamily="18" charset="0"/>
                <a:cs typeface="Times New Roman" pitchFamily="18" charset="0"/>
              </a:rPr>
              <a:t>G</a:t>
            </a:r>
            <a:r>
              <a:rPr lang="vi-VN" sz="2400" dirty="0" smtClean="0">
                <a:latin typeface="Times New Roman" pitchFamily="18" charset="0"/>
                <a:cs typeface="Times New Roman" pitchFamily="18" charset="0"/>
              </a:rPr>
              <a:t> không loại được do (K - </a:t>
            </a:r>
            <a:r>
              <a:rPr lang="en-US" sz="2400" dirty="0" smtClean="0">
                <a:latin typeface="Times New Roman" pitchFamily="18" charset="0"/>
                <a:cs typeface="Times New Roman" pitchFamily="18" charset="0"/>
              </a:rPr>
              <a:t>G</a:t>
            </a:r>
            <a:r>
              <a:rPr lang="vi-VN" sz="2400" dirty="0" smtClean="0">
                <a:latin typeface="Times New Roman" pitchFamily="18" charset="0"/>
                <a:cs typeface="Times New Roman" pitchFamily="18" charset="0"/>
              </a:rPr>
              <a:t>)</a:t>
            </a:r>
            <a:r>
              <a:rPr lang="en-US" sz="2400" kern="0" baseline="30000" dirty="0" smtClean="0">
                <a:latin typeface="Times New Roman" pitchFamily="18" charset="0"/>
                <a:cs typeface="Times New Roman" pitchFamily="18" charset="0"/>
              </a:rPr>
              <a:t> +</a:t>
            </a:r>
            <a:r>
              <a:rPr lang="en-US" sz="2400" i="1" kern="0" baseline="-25000" dirty="0" smtClean="0">
                <a:latin typeface="Times New Roman" pitchFamily="18" charset="0"/>
                <a:cs typeface="Times New Roman" pitchFamily="18" charset="0"/>
              </a:rPr>
              <a:t>F</a:t>
            </a:r>
            <a:r>
              <a:rPr lang="vi-VN" sz="2400" dirty="0" smtClean="0">
                <a:latin typeface="Times New Roman" pitchFamily="18" charset="0"/>
                <a:cs typeface="Times New Roman" pitchFamily="18" charset="0"/>
              </a:rPr>
              <a:t> ≠ </a:t>
            </a:r>
            <a:r>
              <a:rPr lang="en-US" sz="2400" dirty="0" smtClean="0">
                <a:latin typeface="Times New Roman" pitchFamily="18" charset="0"/>
                <a:cs typeface="Times New Roman" pitchFamily="18" charset="0"/>
              </a:rPr>
              <a:t>R</a:t>
            </a:r>
            <a:r>
              <a:rPr lang="vi-VN" sz="2400" dirty="0" smtClean="0">
                <a:latin typeface="Times New Roman" pitchFamily="18" charset="0"/>
                <a:cs typeface="Times New Roman" pitchFamily="18" charset="0"/>
              </a:rPr>
              <a:t>+ nên K={B, G, H}</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a:t>
            </a:r>
            <a:r>
              <a:rPr lang="vi-VN" sz="2400" dirty="0" smtClean="0">
                <a:latin typeface="Times New Roman" pitchFamily="18" charset="0"/>
                <a:cs typeface="Times New Roman" pitchFamily="18" charset="0"/>
              </a:rPr>
              <a:t>huộc tính </a:t>
            </a:r>
            <a:r>
              <a:rPr lang="en-US" sz="2400" dirty="0" smtClean="0">
                <a:latin typeface="Times New Roman" pitchFamily="18" charset="0"/>
                <a:cs typeface="Times New Roman" pitchFamily="18" charset="0"/>
              </a:rPr>
              <a:t>H</a:t>
            </a:r>
            <a:r>
              <a:rPr lang="vi-VN" sz="2400" dirty="0" smtClean="0">
                <a:latin typeface="Times New Roman" pitchFamily="18" charset="0"/>
                <a:cs typeface="Times New Roman" pitchFamily="18" charset="0"/>
              </a:rPr>
              <a:t> không loại được do (K - </a:t>
            </a:r>
            <a:r>
              <a:rPr lang="en-US" sz="2400" dirty="0" smtClean="0">
                <a:latin typeface="Times New Roman" pitchFamily="18" charset="0"/>
                <a:cs typeface="Times New Roman" pitchFamily="18" charset="0"/>
              </a:rPr>
              <a:t>H</a:t>
            </a:r>
            <a:r>
              <a:rPr lang="vi-VN" sz="2400" dirty="0" smtClean="0">
                <a:latin typeface="Times New Roman" pitchFamily="18" charset="0"/>
                <a:cs typeface="Times New Roman" pitchFamily="18" charset="0"/>
              </a:rPr>
              <a:t>)</a:t>
            </a:r>
            <a:r>
              <a:rPr lang="en-US" sz="2400" kern="0" baseline="30000" dirty="0" smtClean="0">
                <a:latin typeface="Times New Roman" pitchFamily="18" charset="0"/>
                <a:cs typeface="Times New Roman" pitchFamily="18" charset="0"/>
              </a:rPr>
              <a:t> +</a:t>
            </a:r>
            <a:r>
              <a:rPr lang="en-US" sz="2400" i="1" kern="0" baseline="-25000" dirty="0" smtClean="0">
                <a:latin typeface="Times New Roman" pitchFamily="18" charset="0"/>
                <a:cs typeface="Times New Roman" pitchFamily="18" charset="0"/>
              </a:rPr>
              <a:t>F</a:t>
            </a:r>
            <a:r>
              <a:rPr lang="vi-VN" sz="2400" dirty="0" smtClean="0">
                <a:latin typeface="Times New Roman" pitchFamily="18" charset="0"/>
                <a:cs typeface="Times New Roman" pitchFamily="18" charset="0"/>
              </a:rPr>
              <a:t> ≠ </a:t>
            </a:r>
            <a:r>
              <a:rPr lang="en-US" sz="2400" dirty="0" smtClean="0">
                <a:latin typeface="Times New Roman" pitchFamily="18" charset="0"/>
                <a:cs typeface="Times New Roman" pitchFamily="18" charset="0"/>
              </a:rPr>
              <a:t>R</a:t>
            </a:r>
            <a:r>
              <a:rPr lang="vi-VN" sz="2400" dirty="0" smtClean="0">
                <a:latin typeface="Times New Roman" pitchFamily="18" charset="0"/>
                <a:cs typeface="Times New Roman" pitchFamily="18" charset="0"/>
              </a:rPr>
              <a:t>+ nên K={B, G, H}</a:t>
            </a:r>
            <a:endParaRPr lang="en-US" sz="24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Vậy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khóa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R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BGH.</a:t>
            </a:r>
          </a:p>
          <a:p>
            <a:pPr>
              <a:buNone/>
            </a:pP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chuẩn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1 (1NF): First Normal Form (1NF)</a:t>
            </a:r>
          </a:p>
          <a:p>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2 (2NF): Second Normal Form (2NF)</a:t>
            </a:r>
          </a:p>
          <a:p>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3 (3NF): Third Normal Form (3NF</a:t>
            </a:r>
            <a:r>
              <a:rPr lang="en-US" dirty="0" smtClean="0">
                <a:latin typeface="Times New Roman" pitchFamily="18" charset="0"/>
                <a:cs typeface="Times New Roman" pitchFamily="18" charset="0"/>
              </a:rPr>
              <a:t>)</a:t>
            </a:r>
          </a:p>
          <a:p>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Boyce </a:t>
            </a:r>
            <a:r>
              <a:rPr lang="en-US" dirty="0" err="1" smtClean="0">
                <a:latin typeface="Times New Roman" pitchFamily="18" charset="0"/>
                <a:cs typeface="Times New Roman" pitchFamily="18" charset="0"/>
              </a:rPr>
              <a:t>Codd</a:t>
            </a:r>
            <a:r>
              <a:rPr lang="en-US" smtClean="0">
                <a:latin typeface="Times New Roman" pitchFamily="18" charset="0"/>
                <a:cs typeface="Times New Roman" pitchFamily="18" charset="0"/>
              </a:rPr>
              <a:t> (BCNF)</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hóa</a:t>
            </a:r>
            <a:r>
              <a:rPr lang="en-US" dirty="0" smtClean="0">
                <a:latin typeface="Times New Roman" pitchFamily="18" charset="0"/>
                <a:cs typeface="Times New Roman" pitchFamily="18" charset="0"/>
              </a:rPr>
              <a:t> 1NF-&gt; 2NF-&gt; 3NF</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 PTH</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P</a:t>
            </a:r>
            <a:r>
              <a:rPr lang="vi-VN" dirty="0" smtClean="0">
                <a:latin typeface="Times New Roman" pitchFamily="18" charset="0"/>
                <a:cs typeface="Times New Roman" pitchFamily="18" charset="0"/>
              </a:rPr>
              <a:t>hụ thuộc hàm riêng phần</a:t>
            </a:r>
          </a:p>
          <a:p>
            <a:pPr lvl="1">
              <a:buNone/>
            </a:pPr>
            <a:r>
              <a:rPr lang="vi-VN" dirty="0" smtClean="0">
                <a:latin typeface="Times New Roman" pitchFamily="18" charset="0"/>
                <a:cs typeface="Times New Roman" pitchFamily="18" charset="0"/>
              </a:rPr>
              <a:t>X → A được gọi là phụ thuộc hàm riêng phần nếu tồn tại Y ⊂ X</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để cho Y → A.</a:t>
            </a:r>
          </a:p>
          <a:p>
            <a:r>
              <a:rPr lang="vi-VN" dirty="0" smtClean="0">
                <a:latin typeface="Times New Roman" pitchFamily="18" charset="0"/>
                <a:cs typeface="Times New Roman" pitchFamily="18" charset="0"/>
              </a:rPr>
              <a:t>Phụ thuộc hàm đầy đủ</a:t>
            </a:r>
          </a:p>
          <a:p>
            <a:pPr lvl="1">
              <a:buNone/>
            </a:pPr>
            <a:r>
              <a:rPr lang="vi-VN" dirty="0" smtClean="0">
                <a:latin typeface="Times New Roman" pitchFamily="18" charset="0"/>
                <a:cs typeface="Times New Roman" pitchFamily="18" charset="0"/>
              </a:rPr>
              <a:t>X → A được gọi là phụ thuộc hàm đầy đủ nếu không tồn tại Y</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 X để cho Y → A.</a:t>
            </a:r>
          </a:p>
          <a:p>
            <a:r>
              <a:rPr lang="vi-VN" dirty="0" smtClean="0">
                <a:latin typeface="Times New Roman" pitchFamily="18" charset="0"/>
                <a:cs typeface="Times New Roman" pitchFamily="18" charset="0"/>
              </a:rPr>
              <a:t>Phụ thuộc bắc cầu</a:t>
            </a:r>
          </a:p>
          <a:p>
            <a:pPr lvl="1">
              <a:buNone/>
            </a:pPr>
            <a:r>
              <a:rPr lang="vi-VN" dirty="0" smtClean="0">
                <a:latin typeface="Times New Roman" pitchFamily="18" charset="0"/>
                <a:cs typeface="Times New Roman" pitchFamily="18" charset="0"/>
              </a:rPr>
              <a:t>X → A được gọi là phụ thuộc bắc cầu nếu tồn tại Y để cho X →</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Y, Y → A, Y −/→ X và A ∉ XY.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1 (1NF)</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vi-VN" sz="2400" dirty="0" smtClean="0">
                <a:latin typeface="Times New Roman" pitchFamily="18" charset="0"/>
                <a:cs typeface="Times New Roman" pitchFamily="18" charset="0"/>
              </a:rPr>
              <a:t>Định nghĩa</a:t>
            </a:r>
          </a:p>
          <a:p>
            <a:pPr lvl="1"/>
            <a:r>
              <a:rPr lang="vi-VN" sz="2000" dirty="0" smtClean="0">
                <a:latin typeface="Times New Roman" pitchFamily="18" charset="0"/>
                <a:cs typeface="Times New Roman" pitchFamily="18" charset="0"/>
              </a:rPr>
              <a:t>Quan hệ R ở dạng chuẩn 1</a:t>
            </a:r>
            <a:r>
              <a:rPr lang="en-US" sz="2000" dirty="0" smtClean="0">
                <a:latin typeface="Times New Roman" pitchFamily="18" charset="0"/>
                <a:cs typeface="Times New Roman" pitchFamily="18" charset="0"/>
              </a:rPr>
              <a:t> </a:t>
            </a:r>
            <a:r>
              <a:rPr lang="vi-VN" sz="2000" dirty="0" smtClean="0">
                <a:latin typeface="Times New Roman" pitchFamily="18" charset="0"/>
                <a:cs typeface="Times New Roman" pitchFamily="18" charset="0"/>
              </a:rPr>
              <a:t>nếu mọi thuộc tính của R đều chứa các giá trị nguyên tố</a:t>
            </a:r>
            <a:r>
              <a:rPr lang="en-US" sz="2000" dirty="0" smtClean="0">
                <a:latin typeface="Times New Roman" pitchFamily="18" charset="0"/>
                <a:cs typeface="Times New Roman" pitchFamily="18" charset="0"/>
              </a:rPr>
              <a:t> </a:t>
            </a:r>
            <a:r>
              <a:rPr lang="vi-VN" sz="2000" dirty="0" smtClean="0">
                <a:latin typeface="Times New Roman" pitchFamily="18" charset="0"/>
                <a:cs typeface="Times New Roman" pitchFamily="18" charset="0"/>
              </a:rPr>
              <a:t>(atomic value), giá trị này không là một danh sách các</a:t>
            </a:r>
            <a:r>
              <a:rPr lang="en-US" sz="2000" dirty="0" smtClean="0">
                <a:latin typeface="Times New Roman" pitchFamily="18" charset="0"/>
                <a:cs typeface="Times New Roman" pitchFamily="18" charset="0"/>
              </a:rPr>
              <a:t> </a:t>
            </a:r>
            <a:r>
              <a:rPr lang="vi-VN" sz="2000" dirty="0" smtClean="0">
                <a:latin typeface="Times New Roman" pitchFamily="18" charset="0"/>
                <a:cs typeface="Times New Roman" pitchFamily="18" charset="0"/>
              </a:rPr>
              <a:t>giá trị hoặc các giá trị phức hợp (composite value).</a:t>
            </a:r>
          </a:p>
        </p:txBody>
      </p:sp>
      <p:graphicFrame>
        <p:nvGraphicFramePr>
          <p:cNvPr id="4" name="Table 3"/>
          <p:cNvGraphicFramePr>
            <a:graphicFrameLocks noGrp="1"/>
          </p:cNvGraphicFramePr>
          <p:nvPr/>
        </p:nvGraphicFramePr>
        <p:xfrm>
          <a:off x="1295400" y="3124200"/>
          <a:ext cx="5257800" cy="1381760"/>
        </p:xfrm>
        <a:graphic>
          <a:graphicData uri="http://schemas.openxmlformats.org/drawingml/2006/table">
            <a:tbl>
              <a:tblPr firstRow="1" bandRow="1">
                <a:tableStyleId>{5C22544A-7EE6-4342-B048-85BDC9FD1C3A}</a:tableStyleId>
              </a:tblPr>
              <a:tblGrid>
                <a:gridCol w="1314450"/>
                <a:gridCol w="1314450"/>
                <a:gridCol w="1314450"/>
                <a:gridCol w="1314450"/>
              </a:tblGrid>
              <a:tr h="370840">
                <a:tc>
                  <a:txBody>
                    <a:bodyPr/>
                    <a:lstStyle/>
                    <a:p>
                      <a:r>
                        <a:rPr lang="en-US" dirty="0" err="1" smtClean="0">
                          <a:solidFill>
                            <a:schemeClr val="tx1"/>
                          </a:solidFill>
                          <a:latin typeface="Times New Roman" pitchFamily="18" charset="0"/>
                          <a:cs typeface="Times New Roman" pitchFamily="18" charset="0"/>
                        </a:rPr>
                        <a:t>TênPB</a:t>
                      </a:r>
                      <a:endParaRPr 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dirty="0" err="1" smtClean="0">
                          <a:solidFill>
                            <a:schemeClr val="tx1"/>
                          </a:solidFill>
                          <a:latin typeface="Times New Roman" pitchFamily="18" charset="0"/>
                          <a:cs typeface="Times New Roman" pitchFamily="18" charset="0"/>
                        </a:rPr>
                        <a:t>MaPB</a:t>
                      </a:r>
                      <a:endParaRPr 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dirty="0" err="1" smtClean="0">
                          <a:solidFill>
                            <a:schemeClr val="tx1"/>
                          </a:solidFill>
                          <a:latin typeface="Times New Roman" pitchFamily="18" charset="0"/>
                          <a:cs typeface="Times New Roman" pitchFamily="18" charset="0"/>
                        </a:rPr>
                        <a:t>TrPh</a:t>
                      </a:r>
                      <a:endParaRPr 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dirty="0" err="1" smtClean="0">
                          <a:solidFill>
                            <a:schemeClr val="tx1"/>
                          </a:solidFill>
                          <a:latin typeface="Times New Roman" pitchFamily="18" charset="0"/>
                          <a:cs typeface="Times New Roman" pitchFamily="18" charset="0"/>
                        </a:rPr>
                        <a:t>CacTruso</a:t>
                      </a:r>
                      <a:endParaRPr 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70840">
                <a:tc>
                  <a:txBody>
                    <a:bodyPr/>
                    <a:lstStyle/>
                    <a:p>
                      <a:r>
                        <a:rPr lang="en-US" dirty="0" err="1" smtClean="0">
                          <a:latin typeface="Times New Roman" pitchFamily="18" charset="0"/>
                          <a:cs typeface="Times New Roman" pitchFamily="18" charset="0"/>
                        </a:rPr>
                        <a:t>Nghiên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cứu</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latin typeface="Times New Roman" pitchFamily="18" charset="0"/>
                          <a:cs typeface="Times New Roman" pitchFamily="18" charset="0"/>
                        </a:rPr>
                        <a:t>3</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latin typeface="Times New Roman" pitchFamily="18" charset="0"/>
                          <a:cs typeface="Times New Roman" pitchFamily="18" charset="0"/>
                        </a:rPr>
                        <a:t>NV05</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err="1" smtClean="0">
                          <a:latin typeface="Times New Roman" pitchFamily="18" charset="0"/>
                          <a:cs typeface="Times New Roman" pitchFamily="18" charset="0"/>
                        </a:rPr>
                        <a:t>Tân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Bình</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Thủ</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Đức</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lang="en-US" dirty="0" err="1" smtClean="0">
                          <a:latin typeface="Times New Roman" pitchFamily="18" charset="0"/>
                          <a:cs typeface="Times New Roman" pitchFamily="18" charset="0"/>
                        </a:rPr>
                        <a:t>Hành</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chính</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latin typeface="Times New Roman" pitchFamily="18" charset="0"/>
                          <a:cs typeface="Times New Roman" pitchFamily="18" charset="0"/>
                        </a:rPr>
                        <a:t>8</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latin typeface="Times New Roman" pitchFamily="18" charset="0"/>
                          <a:cs typeface="Times New Roman" pitchFamily="18" charset="0"/>
                        </a:rPr>
                        <a:t>NV02</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err="1" smtClean="0">
                          <a:latin typeface="Times New Roman" pitchFamily="18" charset="0"/>
                          <a:cs typeface="Times New Roman" pitchFamily="18" charset="0"/>
                        </a:rPr>
                        <a:t>Gò</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Vấp</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Table 4"/>
          <p:cNvGraphicFramePr>
            <a:graphicFrameLocks noGrp="1"/>
          </p:cNvGraphicFramePr>
          <p:nvPr/>
        </p:nvGraphicFramePr>
        <p:xfrm>
          <a:off x="1295400" y="4648200"/>
          <a:ext cx="5257800" cy="1483360"/>
        </p:xfrm>
        <a:graphic>
          <a:graphicData uri="http://schemas.openxmlformats.org/drawingml/2006/table">
            <a:tbl>
              <a:tblPr firstRow="1" bandRow="1">
                <a:tableStyleId>{5C22544A-7EE6-4342-B048-85BDC9FD1C3A}</a:tableStyleId>
              </a:tblPr>
              <a:tblGrid>
                <a:gridCol w="1314450"/>
                <a:gridCol w="1314450"/>
                <a:gridCol w="1314450"/>
                <a:gridCol w="1314450"/>
              </a:tblGrid>
              <a:tr h="370840">
                <a:tc>
                  <a:txBody>
                    <a:bodyPr/>
                    <a:lstStyle/>
                    <a:p>
                      <a:r>
                        <a:rPr lang="en-US" dirty="0" err="1" smtClean="0">
                          <a:solidFill>
                            <a:schemeClr val="tx1"/>
                          </a:solidFill>
                          <a:latin typeface="Times New Roman" pitchFamily="18" charset="0"/>
                          <a:cs typeface="Times New Roman" pitchFamily="18" charset="0"/>
                        </a:rPr>
                        <a:t>TênPB</a:t>
                      </a:r>
                      <a:endParaRPr 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dirty="0" err="1" smtClean="0">
                          <a:solidFill>
                            <a:schemeClr val="tx1"/>
                          </a:solidFill>
                          <a:latin typeface="Times New Roman" pitchFamily="18" charset="0"/>
                          <a:cs typeface="Times New Roman" pitchFamily="18" charset="0"/>
                        </a:rPr>
                        <a:t>MaPB</a:t>
                      </a:r>
                      <a:endParaRPr 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dirty="0" err="1" smtClean="0">
                          <a:solidFill>
                            <a:schemeClr val="tx1"/>
                          </a:solidFill>
                          <a:latin typeface="Times New Roman" pitchFamily="18" charset="0"/>
                          <a:cs typeface="Times New Roman" pitchFamily="18" charset="0"/>
                        </a:rPr>
                        <a:t>TrPh</a:t>
                      </a:r>
                      <a:endParaRPr 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dirty="0" err="1" smtClean="0">
                          <a:solidFill>
                            <a:schemeClr val="tx1"/>
                          </a:solidFill>
                          <a:latin typeface="Times New Roman" pitchFamily="18" charset="0"/>
                          <a:cs typeface="Times New Roman" pitchFamily="18" charset="0"/>
                        </a:rPr>
                        <a:t>CacTruso</a:t>
                      </a:r>
                      <a:endParaRPr 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70840">
                <a:tc>
                  <a:txBody>
                    <a:bodyPr/>
                    <a:lstStyle/>
                    <a:p>
                      <a:r>
                        <a:rPr lang="en-US" dirty="0" err="1" smtClean="0">
                          <a:latin typeface="Times New Roman" pitchFamily="18" charset="0"/>
                          <a:cs typeface="Times New Roman" pitchFamily="18" charset="0"/>
                        </a:rPr>
                        <a:t>Nghiên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cứu</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latin typeface="Times New Roman" pitchFamily="18" charset="0"/>
                          <a:cs typeface="Times New Roman" pitchFamily="18" charset="0"/>
                        </a:rPr>
                        <a:t>3</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latin typeface="Times New Roman" pitchFamily="18" charset="0"/>
                          <a:cs typeface="Times New Roman" pitchFamily="18" charset="0"/>
                        </a:rPr>
                        <a:t>NV05</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err="1" smtClean="0">
                          <a:latin typeface="Times New Roman" pitchFamily="18" charset="0"/>
                          <a:cs typeface="Times New Roman" pitchFamily="18" charset="0"/>
                        </a:rPr>
                        <a:t>Tân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Bình</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lang="en-US" dirty="0" err="1" smtClean="0">
                          <a:latin typeface="Times New Roman" pitchFamily="18" charset="0"/>
                          <a:cs typeface="Times New Roman" pitchFamily="18" charset="0"/>
                        </a:rPr>
                        <a:t>Nghiên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cứu</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latin typeface="Times New Roman" pitchFamily="18" charset="0"/>
                          <a:cs typeface="Times New Roman" pitchFamily="18" charset="0"/>
                        </a:rPr>
                        <a:t>3</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latin typeface="Times New Roman" pitchFamily="18" charset="0"/>
                          <a:cs typeface="Times New Roman" pitchFamily="18" charset="0"/>
                        </a:rPr>
                        <a:t>NV05</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aseline="0" dirty="0" err="1" smtClean="0">
                          <a:latin typeface="Times New Roman" pitchFamily="18" charset="0"/>
                          <a:cs typeface="Times New Roman" pitchFamily="18" charset="0"/>
                        </a:rPr>
                        <a:t>Thủ</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Đức</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lang="en-US" dirty="0" err="1" smtClean="0">
                          <a:latin typeface="Times New Roman" pitchFamily="18" charset="0"/>
                          <a:cs typeface="Times New Roman" pitchFamily="18" charset="0"/>
                        </a:rPr>
                        <a:t>Hành</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chính</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latin typeface="Times New Roman" pitchFamily="18" charset="0"/>
                          <a:cs typeface="Times New Roman" pitchFamily="18" charset="0"/>
                        </a:rPr>
                        <a:t>8</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latin typeface="Times New Roman" pitchFamily="18" charset="0"/>
                          <a:cs typeface="Times New Roman" pitchFamily="18" charset="0"/>
                        </a:rPr>
                        <a:t>NV02</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err="1" smtClean="0">
                          <a:latin typeface="Times New Roman" pitchFamily="18" charset="0"/>
                          <a:cs typeface="Times New Roman" pitchFamily="18" charset="0"/>
                        </a:rPr>
                        <a:t>Gò</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Vấp</a:t>
                      </a:r>
                      <a:endParaRPr 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Rectangle 5"/>
          <p:cNvSpPr/>
          <p:nvPr/>
        </p:nvSpPr>
        <p:spPr>
          <a:xfrm>
            <a:off x="7162800" y="3124200"/>
            <a:ext cx="1524000" cy="533400"/>
          </a:xfrm>
          <a:prstGeom prst="rect">
            <a:avLst/>
          </a:prstGeom>
          <a:solidFill>
            <a:schemeClr val="accent2">
              <a:lumMod val="20000"/>
              <a:lumOff val="80000"/>
            </a:schemeClr>
          </a:solidFill>
          <a:ln>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Không</a:t>
            </a:r>
            <a:r>
              <a:rPr lang="en-US" dirty="0" smtClean="0">
                <a:solidFill>
                  <a:schemeClr val="tx1"/>
                </a:solidFill>
              </a:rPr>
              <a:t> </a:t>
            </a:r>
            <a:r>
              <a:rPr lang="en-US" dirty="0" err="1" smtClean="0">
                <a:solidFill>
                  <a:schemeClr val="tx1"/>
                </a:solidFill>
              </a:rPr>
              <a:t>đạt</a:t>
            </a:r>
            <a:r>
              <a:rPr lang="en-US" dirty="0" smtClean="0">
                <a:solidFill>
                  <a:schemeClr val="tx1"/>
                </a:solidFill>
              </a:rPr>
              <a:t> </a:t>
            </a:r>
            <a:r>
              <a:rPr lang="en-US" dirty="0" err="1" smtClean="0">
                <a:solidFill>
                  <a:schemeClr val="tx1"/>
                </a:solidFill>
              </a:rPr>
              <a:t>dạng</a:t>
            </a:r>
            <a:r>
              <a:rPr lang="en-US" dirty="0" smtClean="0">
                <a:solidFill>
                  <a:schemeClr val="tx1"/>
                </a:solidFill>
              </a:rPr>
              <a:t> </a:t>
            </a:r>
            <a:r>
              <a:rPr lang="en-US" dirty="0" err="1" smtClean="0">
                <a:solidFill>
                  <a:schemeClr val="tx1"/>
                </a:solidFill>
              </a:rPr>
              <a:t>chuẩn</a:t>
            </a:r>
            <a:r>
              <a:rPr lang="en-US" dirty="0" smtClean="0">
                <a:solidFill>
                  <a:schemeClr val="tx1"/>
                </a:solidFill>
              </a:rPr>
              <a:t> 1</a:t>
            </a:r>
            <a:endParaRPr lang="en-US" dirty="0">
              <a:solidFill>
                <a:schemeClr val="tx1"/>
              </a:solidFill>
            </a:endParaRPr>
          </a:p>
        </p:txBody>
      </p:sp>
      <p:sp>
        <p:nvSpPr>
          <p:cNvPr id="7" name="Oval 6"/>
          <p:cNvSpPr/>
          <p:nvPr/>
        </p:nvSpPr>
        <p:spPr>
          <a:xfrm>
            <a:off x="7086600" y="4572000"/>
            <a:ext cx="1828800" cy="609600"/>
          </a:xfrm>
          <a:prstGeom prst="ellipse">
            <a:avLst/>
          </a:prstGeom>
          <a:solidFill>
            <a:schemeClr val="accent2">
              <a:lumMod val="20000"/>
              <a:lumOff val="8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latin typeface="Times New Roman" pitchFamily="18" charset="0"/>
                <a:cs typeface="Times New Roman" pitchFamily="18" charset="0"/>
              </a:rPr>
              <a:t>Đạt</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dạng</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chuẩn</a:t>
            </a:r>
            <a:r>
              <a:rPr lang="en-US" dirty="0" smtClean="0">
                <a:solidFill>
                  <a:schemeClr val="tx1"/>
                </a:solidFill>
                <a:latin typeface="Times New Roman" pitchFamily="18" charset="0"/>
                <a:cs typeface="Times New Roman" pitchFamily="18" charset="0"/>
              </a:rPr>
              <a:t> 1</a:t>
            </a:r>
            <a:endParaRPr lang="en-US" dirty="0">
              <a:latin typeface="Times New Roman" pitchFamily="18" charset="0"/>
              <a:cs typeface="Times New Roman" pitchFamily="18" charset="0"/>
            </a:endParaRPr>
          </a:p>
        </p:txBody>
      </p:sp>
      <p:cxnSp>
        <p:nvCxnSpPr>
          <p:cNvPr id="9" name="Straight Arrow Connector 8"/>
          <p:cNvCxnSpPr>
            <a:stCxn id="7" idx="2"/>
          </p:cNvCxnSpPr>
          <p:nvPr/>
        </p:nvCxnSpPr>
        <p:spPr>
          <a:xfrm rot="10800000">
            <a:off x="6629400" y="4876800"/>
            <a:ext cx="457200" cy="1588"/>
          </a:xfrm>
          <a:prstGeom prst="straightConnector1">
            <a:avLst/>
          </a:prstGeom>
          <a:ln>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a:off x="6629400" y="3352800"/>
            <a:ext cx="533400" cy="1588"/>
          </a:xfrm>
          <a:prstGeom prst="straightConnector1">
            <a:avLst/>
          </a:prstGeom>
          <a:ln>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76200" y="3124200"/>
            <a:ext cx="1219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latin typeface="Times New Roman" pitchFamily="18" charset="0"/>
                <a:cs typeface="Times New Roman" pitchFamily="18" charset="0"/>
              </a:rPr>
              <a:t>Phòng</a:t>
            </a:r>
            <a:r>
              <a:rPr lang="en-US" dirty="0" smtClean="0">
                <a:solidFill>
                  <a:schemeClr val="tx1"/>
                </a:solidFill>
                <a:latin typeface="Times New Roman" pitchFamily="18" charset="0"/>
                <a:cs typeface="Times New Roman" pitchFamily="18" charset="0"/>
              </a:rPr>
              <a:t> ban</a:t>
            </a:r>
            <a:endParaRPr lang="en-US" dirty="0">
              <a:solidFill>
                <a:schemeClr val="tx1"/>
              </a:solidFill>
              <a:latin typeface="Times New Roman" pitchFamily="18" charset="0"/>
              <a:cs typeface="Times New Roman" pitchFamily="18" charset="0"/>
            </a:endParaRPr>
          </a:p>
        </p:txBody>
      </p:sp>
      <p:sp>
        <p:nvSpPr>
          <p:cNvPr id="14" name="Rectangle 13"/>
          <p:cNvSpPr/>
          <p:nvPr/>
        </p:nvSpPr>
        <p:spPr>
          <a:xfrm>
            <a:off x="76200" y="4648200"/>
            <a:ext cx="12192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latin typeface="Times New Roman" pitchFamily="18" charset="0"/>
                <a:cs typeface="Times New Roman" pitchFamily="18" charset="0"/>
              </a:rPr>
              <a:t>Phòng</a:t>
            </a:r>
            <a:r>
              <a:rPr lang="en-US" dirty="0" smtClean="0">
                <a:solidFill>
                  <a:schemeClr val="tx1"/>
                </a:solidFill>
                <a:latin typeface="Times New Roman" pitchFamily="18" charset="0"/>
                <a:cs typeface="Times New Roman" pitchFamily="18" charset="0"/>
              </a:rPr>
              <a:t> ban</a:t>
            </a:r>
            <a:endParaRPr lang="en-US" dirty="0">
              <a:solidFill>
                <a:schemeClr val="tx1"/>
              </a:solidFill>
              <a:latin typeface="Times New Roman" pitchFamily="18" charset="0"/>
              <a:cs typeface="Times New Roman" pitchFamily="18" charset="0"/>
            </a:endParaRPr>
          </a:p>
        </p:txBody>
      </p:sp>
      <p:sp>
        <p:nvSpPr>
          <p:cNvPr id="13" name="Rectangle 12"/>
          <p:cNvSpPr/>
          <p:nvPr/>
        </p:nvSpPr>
        <p:spPr>
          <a:xfrm>
            <a:off x="762000" y="6324600"/>
            <a:ext cx="7487947" cy="369332"/>
          </a:xfrm>
          <a:prstGeom prst="rect">
            <a:avLst/>
          </a:prstGeom>
        </p:spPr>
        <p:txBody>
          <a:bodyPr wrap="none">
            <a:spAutoFit/>
          </a:bodyPr>
          <a:lstStyle/>
          <a:p>
            <a:r>
              <a:rPr lang="en-US" dirty="0" err="1" smtClean="0">
                <a:latin typeface="Times New Roman" pitchFamily="18" charset="0"/>
                <a:cs typeface="Times New Roman" pitchFamily="18" charset="0"/>
              </a:rPr>
              <a:t>Từ</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đây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xét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thì</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1</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2 (2NF)</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vi-VN" dirty="0" smtClean="0">
                <a:latin typeface="Times New Roman" pitchFamily="18" charset="0"/>
                <a:cs typeface="Times New Roman" pitchFamily="18" charset="0"/>
              </a:rPr>
              <a:t>Lược đồ Q ở dạng chuẩn 2 nếu thoả: </a:t>
            </a:r>
          </a:p>
          <a:p>
            <a:pPr lvl="1"/>
            <a:r>
              <a:rPr lang="vi-VN" dirty="0" smtClean="0">
                <a:latin typeface="Times New Roman" pitchFamily="18" charset="0"/>
                <a:cs typeface="Times New Roman" pitchFamily="18" charset="0"/>
              </a:rPr>
              <a:t>(1) Q đạt dạng chuẩn 1 </a:t>
            </a:r>
          </a:p>
          <a:p>
            <a:pPr lvl="1"/>
            <a:r>
              <a:rPr lang="vi-VN" dirty="0" smtClean="0">
                <a:latin typeface="Times New Roman" pitchFamily="18" charset="0"/>
                <a:cs typeface="Times New Roman" pitchFamily="18" charset="0"/>
              </a:rPr>
              <a:t>(2) Mọi thuộc tính không khóa của Q đều phụ thuộc đầy đủ vào khóa. </a:t>
            </a:r>
          </a:p>
        </p:txBody>
      </p:sp>
      <p:graphicFrame>
        <p:nvGraphicFramePr>
          <p:cNvPr id="4" name="Content Placeholder 3"/>
          <p:cNvGraphicFramePr>
            <a:graphicFrameLocks/>
          </p:cNvGraphicFramePr>
          <p:nvPr/>
        </p:nvGraphicFramePr>
        <p:xfrm>
          <a:off x="1632858" y="4191000"/>
          <a:ext cx="7053942" cy="370840"/>
        </p:xfrm>
        <a:graphic>
          <a:graphicData uri="http://schemas.openxmlformats.org/drawingml/2006/table">
            <a:tbl>
              <a:tblPr firstRow="1" bandRow="1">
                <a:tableStyleId>{5C22544A-7EE6-4342-B048-85BDC9FD1C3A}</a:tableStyleId>
              </a:tblPr>
              <a:tblGrid>
                <a:gridCol w="1175657"/>
                <a:gridCol w="1175657"/>
                <a:gridCol w="1175657"/>
                <a:gridCol w="1175657"/>
                <a:gridCol w="1175657"/>
                <a:gridCol w="1175657"/>
              </a:tblGrid>
              <a:tr h="370840">
                <a:tc>
                  <a:txBody>
                    <a:bodyPr/>
                    <a:lstStyle/>
                    <a:p>
                      <a:r>
                        <a:rPr lang="en-US" b="0" u="sng" dirty="0" err="1" smtClean="0">
                          <a:solidFill>
                            <a:schemeClr val="tx1"/>
                          </a:solidFill>
                          <a:latin typeface="Times New Roman" pitchFamily="18" charset="0"/>
                          <a:cs typeface="Times New Roman" pitchFamily="18" charset="0"/>
                        </a:rPr>
                        <a:t>MaNV</a:t>
                      </a:r>
                      <a:endParaRPr lang="en-US" b="0" u="sng"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u="sng" dirty="0" err="1" smtClean="0">
                          <a:solidFill>
                            <a:schemeClr val="tx1"/>
                          </a:solidFill>
                          <a:latin typeface="Times New Roman" pitchFamily="18" charset="0"/>
                          <a:cs typeface="Times New Roman" pitchFamily="18" charset="0"/>
                        </a:rPr>
                        <a:t>MaDA</a:t>
                      </a:r>
                      <a:endParaRPr lang="en-US" b="0" u="sng"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err="1" smtClean="0">
                          <a:solidFill>
                            <a:schemeClr val="tx1"/>
                          </a:solidFill>
                          <a:latin typeface="Times New Roman" pitchFamily="18" charset="0"/>
                          <a:cs typeface="Times New Roman" pitchFamily="18" charset="0"/>
                        </a:rPr>
                        <a:t>Sogio</a:t>
                      </a:r>
                      <a:endParaRPr lang="en-US"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err="1" smtClean="0">
                          <a:solidFill>
                            <a:schemeClr val="tx1"/>
                          </a:solidFill>
                          <a:latin typeface="Times New Roman" pitchFamily="18" charset="0"/>
                          <a:cs typeface="Times New Roman" pitchFamily="18" charset="0"/>
                        </a:rPr>
                        <a:t>TenNV</a:t>
                      </a:r>
                      <a:endParaRPr lang="en-US"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err="1" smtClean="0">
                          <a:solidFill>
                            <a:schemeClr val="tx1"/>
                          </a:solidFill>
                          <a:latin typeface="Times New Roman" pitchFamily="18" charset="0"/>
                          <a:cs typeface="Times New Roman" pitchFamily="18" charset="0"/>
                        </a:rPr>
                        <a:t>TenDA</a:t>
                      </a:r>
                      <a:endParaRPr lang="en-US"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err="1" smtClean="0">
                          <a:solidFill>
                            <a:schemeClr val="tx1"/>
                          </a:solidFill>
                          <a:latin typeface="Times New Roman" pitchFamily="18" charset="0"/>
                          <a:cs typeface="Times New Roman" pitchFamily="18" charset="0"/>
                        </a:rPr>
                        <a:t>Điaiem</a:t>
                      </a:r>
                      <a:endParaRPr lang="en-US"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7" name="Straight Connector 6"/>
          <p:cNvCxnSpPr/>
          <p:nvPr/>
        </p:nvCxnSpPr>
        <p:spPr>
          <a:xfrm>
            <a:off x="2090058" y="4953000"/>
            <a:ext cx="2514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4413364" y="4762500"/>
            <a:ext cx="381794" cy="7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flipH="1" flipV="1">
            <a:off x="1937658" y="4800600"/>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3233852" y="4799806"/>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090058" y="5257800"/>
            <a:ext cx="3733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flipH="1" flipV="1">
            <a:off x="2014652" y="5181600"/>
            <a:ext cx="151606"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flipH="1" flipV="1">
            <a:off x="5519058" y="4953000"/>
            <a:ext cx="609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386252" y="5562600"/>
            <a:ext cx="4724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flipH="1" flipV="1">
            <a:off x="3271952" y="5448300"/>
            <a:ext cx="228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7690758" y="5143500"/>
            <a:ext cx="838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flipH="1" flipV="1">
            <a:off x="6585858" y="5181600"/>
            <a:ext cx="762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Left Brace 32"/>
          <p:cNvSpPr/>
          <p:nvPr/>
        </p:nvSpPr>
        <p:spPr>
          <a:xfrm>
            <a:off x="1828800" y="5105400"/>
            <a:ext cx="228600" cy="6096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5" name="Straight Arrow Connector 34"/>
          <p:cNvCxnSpPr>
            <a:stCxn id="37" idx="3"/>
            <a:endCxn id="33" idx="1"/>
          </p:cNvCxnSpPr>
          <p:nvPr/>
        </p:nvCxnSpPr>
        <p:spPr>
          <a:xfrm>
            <a:off x="1295400" y="5410200"/>
            <a:ext cx="533400" cy="1588"/>
          </a:xfrm>
          <a:prstGeom prst="straightConnector1">
            <a:avLst/>
          </a:prstGeom>
          <a:ln>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52400" y="4648200"/>
            <a:ext cx="1219200" cy="228600"/>
          </a:xfrm>
          <a:prstGeom prst="rect">
            <a:avLst/>
          </a:prstGeom>
          <a:solidFill>
            <a:schemeClr val="bg1"/>
          </a:solid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Times New Roman" pitchFamily="18" charset="0"/>
                <a:cs typeface="Times New Roman" pitchFamily="18" charset="0"/>
              </a:rPr>
              <a:t>PTH </a:t>
            </a:r>
            <a:r>
              <a:rPr lang="en-US" sz="1400" dirty="0" err="1" smtClean="0">
                <a:solidFill>
                  <a:schemeClr val="tx1"/>
                </a:solidFill>
                <a:latin typeface="Times New Roman" pitchFamily="18" charset="0"/>
                <a:cs typeface="Times New Roman" pitchFamily="18" charset="0"/>
              </a:rPr>
              <a:t>đầy</a:t>
            </a:r>
            <a:r>
              <a:rPr lang="en-US" sz="1400" dirty="0" smtClean="0">
                <a:solidFill>
                  <a:schemeClr val="tx1"/>
                </a:solidFill>
                <a:latin typeface="Times New Roman" pitchFamily="18" charset="0"/>
                <a:cs typeface="Times New Roman" pitchFamily="18" charset="0"/>
              </a:rPr>
              <a:t> </a:t>
            </a:r>
            <a:r>
              <a:rPr lang="en-US" sz="1400" dirty="0" err="1" smtClean="0">
                <a:solidFill>
                  <a:schemeClr val="tx1"/>
                </a:solidFill>
                <a:latin typeface="Times New Roman" pitchFamily="18" charset="0"/>
                <a:cs typeface="Times New Roman" pitchFamily="18" charset="0"/>
              </a:rPr>
              <a:t>đủ</a:t>
            </a:r>
            <a:endParaRPr lang="en-US" sz="1400" dirty="0" smtClean="0">
              <a:solidFill>
                <a:schemeClr val="tx1"/>
              </a:solidFill>
              <a:latin typeface="Times New Roman" pitchFamily="18" charset="0"/>
              <a:cs typeface="Times New Roman" pitchFamily="18" charset="0"/>
            </a:endParaRPr>
          </a:p>
        </p:txBody>
      </p:sp>
      <p:sp>
        <p:nvSpPr>
          <p:cNvPr id="37" name="Rectangle 36"/>
          <p:cNvSpPr/>
          <p:nvPr/>
        </p:nvSpPr>
        <p:spPr>
          <a:xfrm>
            <a:off x="152400" y="5181600"/>
            <a:ext cx="1143000" cy="457200"/>
          </a:xfrm>
          <a:prstGeom prst="rect">
            <a:avLst/>
          </a:prstGeom>
          <a:solidFill>
            <a:schemeClr val="bg1"/>
          </a:solid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Times New Roman" pitchFamily="18" charset="0"/>
                <a:cs typeface="Times New Roman" pitchFamily="18" charset="0"/>
              </a:rPr>
              <a:t>PTH </a:t>
            </a:r>
            <a:r>
              <a:rPr lang="en-US" sz="1400" dirty="0" err="1" smtClean="0">
                <a:solidFill>
                  <a:schemeClr val="tx1"/>
                </a:solidFill>
                <a:latin typeface="Times New Roman" pitchFamily="18" charset="0"/>
                <a:cs typeface="Times New Roman" pitchFamily="18" charset="0"/>
              </a:rPr>
              <a:t>riêng</a:t>
            </a:r>
            <a:r>
              <a:rPr lang="en-US" sz="1400" dirty="0" smtClean="0">
                <a:solidFill>
                  <a:schemeClr val="tx1"/>
                </a:solidFill>
                <a:latin typeface="Times New Roman" pitchFamily="18" charset="0"/>
                <a:cs typeface="Times New Roman" pitchFamily="18" charset="0"/>
              </a:rPr>
              <a:t> </a:t>
            </a:r>
            <a:r>
              <a:rPr lang="en-US" sz="1400" dirty="0" err="1" smtClean="0">
                <a:solidFill>
                  <a:schemeClr val="tx1"/>
                </a:solidFill>
                <a:latin typeface="Times New Roman" pitchFamily="18" charset="0"/>
                <a:cs typeface="Times New Roman" pitchFamily="18" charset="0"/>
              </a:rPr>
              <a:t>phần</a:t>
            </a:r>
            <a:endParaRPr lang="en-US" sz="1400" dirty="0">
              <a:solidFill>
                <a:schemeClr val="tx1"/>
              </a:solidFill>
              <a:latin typeface="Times New Roman" pitchFamily="18" charset="0"/>
              <a:cs typeface="Times New Roman" pitchFamily="18" charset="0"/>
            </a:endParaRPr>
          </a:p>
        </p:txBody>
      </p:sp>
      <p:cxnSp>
        <p:nvCxnSpPr>
          <p:cNvPr id="39" name="Straight Arrow Connector 38"/>
          <p:cNvCxnSpPr>
            <a:stCxn id="36" idx="3"/>
          </p:cNvCxnSpPr>
          <p:nvPr/>
        </p:nvCxnSpPr>
        <p:spPr>
          <a:xfrm>
            <a:off x="1371600" y="4762500"/>
            <a:ext cx="609600" cy="1588"/>
          </a:xfrm>
          <a:prstGeom prst="straightConnector1">
            <a:avLst/>
          </a:prstGeom>
          <a:ln>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Đặt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vấn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đề</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err="1" smtClean="0">
                <a:latin typeface="Times New Roman" pitchFamily="18" charset="0"/>
                <a:cs typeface="Times New Roman" pitchFamily="18" charset="0"/>
              </a:rPr>
              <a:t>Tại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quán</a:t>
            </a:r>
            <a:r>
              <a:rPr lang="en-US" dirty="0" smtClean="0">
                <a:latin typeface="Times New Roman" pitchFamily="18" charset="0"/>
                <a:cs typeface="Times New Roman" pitchFamily="18" charset="0"/>
              </a:rPr>
              <a:t> cafe,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tổ</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tập</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lưu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như</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sau</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457200" y="3048000"/>
          <a:ext cx="8077200" cy="1483360"/>
        </p:xfrm>
        <a:graphic>
          <a:graphicData uri="http://schemas.openxmlformats.org/drawingml/2006/table">
            <a:tbl>
              <a:tblPr firstRow="1" bandRow="1">
                <a:tableStyleId>{5C22544A-7EE6-4342-B048-85BDC9FD1C3A}</a:tableStyleId>
              </a:tblPr>
              <a:tblGrid>
                <a:gridCol w="1615440"/>
                <a:gridCol w="1615440"/>
                <a:gridCol w="1615440"/>
                <a:gridCol w="1615440"/>
                <a:gridCol w="1615440"/>
              </a:tblGrid>
              <a:tr h="370840">
                <a:tc>
                  <a:txBody>
                    <a:bodyPr/>
                    <a:lstStyle/>
                    <a:p>
                      <a:r>
                        <a:rPr lang="en-US" dirty="0" err="1" smtClean="0">
                          <a:latin typeface="Times New Roman" pitchFamily="18" charset="0"/>
                          <a:cs typeface="Times New Roman" pitchFamily="18" charset="0"/>
                        </a:rPr>
                        <a:t>Số</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bàn</a:t>
                      </a:r>
                      <a:endParaRPr lang="en-US" dirty="0">
                        <a:latin typeface="Times New Roman" pitchFamily="18" charset="0"/>
                        <a:cs typeface="Times New Roman" pitchFamily="18" charset="0"/>
                      </a:endParaRPr>
                    </a:p>
                  </a:txBody>
                  <a:tcPr/>
                </a:tc>
                <a:tc>
                  <a:txBody>
                    <a:bodyPr/>
                    <a:lstStyle/>
                    <a:p>
                      <a:r>
                        <a:rPr lang="en-US" dirty="0" err="1" smtClean="0">
                          <a:latin typeface="Times New Roman" pitchFamily="18" charset="0"/>
                          <a:cs typeface="Times New Roman" pitchFamily="18" charset="0"/>
                        </a:rPr>
                        <a:t>Tên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thức</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uống</a:t>
                      </a:r>
                      <a:endParaRPr lang="en-US" dirty="0">
                        <a:latin typeface="Times New Roman" pitchFamily="18" charset="0"/>
                        <a:cs typeface="Times New Roman" pitchFamily="18" charset="0"/>
                      </a:endParaRPr>
                    </a:p>
                  </a:txBody>
                  <a:tcPr/>
                </a:tc>
                <a:tc>
                  <a:txBody>
                    <a:bodyPr/>
                    <a:lstStyle/>
                    <a:p>
                      <a:r>
                        <a:rPr lang="en-US" dirty="0" err="1" smtClean="0">
                          <a:latin typeface="Times New Roman" pitchFamily="18" charset="0"/>
                          <a:cs typeface="Times New Roman" pitchFamily="18" charset="0"/>
                        </a:rPr>
                        <a:t>Đơn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giá</a:t>
                      </a:r>
                      <a:endParaRPr lang="en-US" dirty="0">
                        <a:latin typeface="Times New Roman" pitchFamily="18" charset="0"/>
                        <a:cs typeface="Times New Roman" pitchFamily="18" charset="0"/>
                      </a:endParaRPr>
                    </a:p>
                  </a:txBody>
                  <a:tcPr/>
                </a:tc>
                <a:tc>
                  <a:txBody>
                    <a:bodyPr/>
                    <a:lstStyle/>
                    <a:p>
                      <a:r>
                        <a:rPr lang="en-US" dirty="0" err="1" smtClean="0">
                          <a:latin typeface="Times New Roman" pitchFamily="18" charset="0"/>
                          <a:cs typeface="Times New Roman" pitchFamily="18" charset="0"/>
                        </a:rPr>
                        <a:t>Số</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lượng</a:t>
                      </a:r>
                      <a:endParaRPr lang="en-US" dirty="0">
                        <a:latin typeface="Times New Roman" pitchFamily="18" charset="0"/>
                        <a:cs typeface="Times New Roman" pitchFamily="18" charset="0"/>
                      </a:endParaRPr>
                    </a:p>
                  </a:txBody>
                  <a:tcPr/>
                </a:tc>
                <a:tc>
                  <a:txBody>
                    <a:bodyPr/>
                    <a:lstStyle/>
                    <a:p>
                      <a:r>
                        <a:rPr lang="en-US" dirty="0" err="1" smtClean="0">
                          <a:latin typeface="Times New Roman" pitchFamily="18" charset="0"/>
                          <a:cs typeface="Times New Roman" pitchFamily="18" charset="0"/>
                        </a:rPr>
                        <a:t>Thành</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tiên</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B01</a:t>
                      </a:r>
                      <a:endParaRPr lang="en-US" dirty="0">
                        <a:latin typeface="Times New Roman" pitchFamily="18" charset="0"/>
                        <a:cs typeface="Times New Roman" pitchFamily="18" charset="0"/>
                      </a:endParaRPr>
                    </a:p>
                  </a:txBody>
                  <a:tcPr/>
                </a:tc>
                <a:tc>
                  <a:txBody>
                    <a:bodyPr/>
                    <a:lstStyle/>
                    <a:p>
                      <a:r>
                        <a:rPr lang="en-US" dirty="0" err="1" smtClean="0">
                          <a:latin typeface="Times New Roman" pitchFamily="18" charset="0"/>
                          <a:cs typeface="Times New Roman" pitchFamily="18" charset="0"/>
                        </a:rPr>
                        <a:t>Nước</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Chanh</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20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3</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60</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B02</a:t>
                      </a:r>
                      <a:endParaRPr lang="en-US" dirty="0">
                        <a:latin typeface="Times New Roman" pitchFamily="18" charset="0"/>
                        <a:cs typeface="Times New Roman" pitchFamily="18" charset="0"/>
                      </a:endParaRPr>
                    </a:p>
                  </a:txBody>
                  <a:tcPr/>
                </a:tc>
                <a:tc>
                  <a:txBody>
                    <a:bodyPr/>
                    <a:lstStyle/>
                    <a:p>
                      <a:r>
                        <a:rPr lang="en-US" dirty="0" err="1" smtClean="0">
                          <a:latin typeface="Times New Roman" pitchFamily="18" charset="0"/>
                          <a:cs typeface="Times New Roman" pitchFamily="18" charset="0"/>
                        </a:rPr>
                        <a:t>Nước</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a:t>
                      </a:r>
                      <a:r>
                        <a:rPr lang="en-US" baseline="0" smtClean="0">
                          <a:latin typeface="Times New Roman" pitchFamily="18" charset="0"/>
                          <a:cs typeface="Times New Roman" pitchFamily="18" charset="0"/>
                        </a:rPr>
                        <a:t>hanh</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20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20</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B02</a:t>
                      </a:r>
                      <a:endParaRPr lang="en-US" dirty="0">
                        <a:latin typeface="Times New Roman" pitchFamily="18" charset="0"/>
                        <a:cs typeface="Times New Roman" pitchFamily="18" charset="0"/>
                      </a:endParaRPr>
                    </a:p>
                  </a:txBody>
                  <a:tcPr/>
                </a:tc>
                <a:tc>
                  <a:txBody>
                    <a:bodyPr/>
                    <a:lstStyle/>
                    <a:p>
                      <a:r>
                        <a:rPr lang="en-US" dirty="0" err="1" smtClean="0">
                          <a:latin typeface="Times New Roman" pitchFamily="18" charset="0"/>
                          <a:cs typeface="Times New Roman" pitchFamily="18" charset="0"/>
                        </a:rPr>
                        <a:t>Nước</a:t>
                      </a:r>
                      <a:r>
                        <a:rPr lang="en-US" baseline="0" dirty="0" smtClean="0">
                          <a:latin typeface="Times New Roman" pitchFamily="18" charset="0"/>
                          <a:cs typeface="Times New Roman" pitchFamily="18" charset="0"/>
                        </a:rPr>
                        <a:t> Cam</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25</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3</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75</a:t>
                      </a:r>
                      <a:endParaRPr lang="en-US" dirty="0">
                        <a:latin typeface="Times New Roman" pitchFamily="18" charset="0"/>
                        <a:cs typeface="Times New Roman" pitchFamily="18" charset="0"/>
                      </a:endParaRPr>
                    </a:p>
                  </a:txBody>
                  <a:tcPr/>
                </a:tc>
              </a:tr>
            </a:tbl>
          </a:graphicData>
        </a:graphic>
      </p:graphicFrame>
      <p:sp>
        <p:nvSpPr>
          <p:cNvPr id="5" name="Right Arrow 4"/>
          <p:cNvSpPr/>
          <p:nvPr/>
        </p:nvSpPr>
        <p:spPr>
          <a:xfrm>
            <a:off x="609600" y="5181600"/>
            <a:ext cx="3276600" cy="685800"/>
          </a:xfrm>
          <a:prstGeom prst="rightArrow">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latin typeface="Times New Roman" pitchFamily="18" charset="0"/>
                <a:cs typeface="Times New Roman" pitchFamily="18" charset="0"/>
              </a:rPr>
              <a:t>Nhược</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điểm</a:t>
            </a:r>
            <a:r>
              <a:rPr lang="en-US" dirty="0" smtClean="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2 (2NF)</a:t>
            </a:r>
            <a:endParaRPr lang="en-US" dirty="0"/>
          </a:p>
        </p:txBody>
      </p:sp>
      <p:sp>
        <p:nvSpPr>
          <p:cNvPr id="5" name="Content Placeholder 4"/>
          <p:cNvSpPr>
            <a:spLocks noGrp="1"/>
          </p:cNvSpPr>
          <p:nvPr>
            <p:ph idx="1"/>
          </p:nvPr>
        </p:nvSpPr>
        <p:spPr/>
        <p:txBody>
          <a:bodyPr/>
          <a:lstStyle/>
          <a:p>
            <a:r>
              <a:rPr lang="vi-VN" b="1" dirty="0" smtClean="0">
                <a:latin typeface="Times New Roman" pitchFamily="18" charset="0"/>
                <a:cs typeface="Times New Roman" pitchFamily="18" charset="0"/>
              </a:rPr>
              <a:t>Kiểm tra dạng chuẩn 2</a:t>
            </a:r>
          </a:p>
          <a:p>
            <a:pPr lvl="1"/>
            <a:r>
              <a:rPr lang="vi-VN" dirty="0" smtClean="0">
                <a:latin typeface="Times New Roman" pitchFamily="18" charset="0"/>
                <a:cs typeface="Times New Roman" pitchFamily="18" charset="0"/>
              </a:rPr>
              <a:t>Bước 1: Tìm mọi khóa của Q </a:t>
            </a:r>
          </a:p>
          <a:p>
            <a:pPr lvl="1"/>
            <a:r>
              <a:rPr lang="vi-VN" dirty="0" smtClean="0">
                <a:latin typeface="Times New Roman" pitchFamily="18" charset="0"/>
                <a:cs typeface="Times New Roman" pitchFamily="18" charset="0"/>
              </a:rPr>
              <a:t>Bước 2: Với mỗi khóa K, tìm bao đóng của tập tất cả các tập con thực sự S</a:t>
            </a:r>
            <a:r>
              <a:rPr lang="en-US" baseline="-25000" dirty="0" err="1" smtClean="0">
                <a:latin typeface="Times New Roman" pitchFamily="18" charset="0"/>
                <a:cs typeface="Times New Roman" pitchFamily="18" charset="0"/>
              </a:rPr>
              <a:t>i</a:t>
            </a:r>
            <a:r>
              <a:rPr lang="vi-VN" dirty="0" smtClean="0">
                <a:latin typeface="Times New Roman" pitchFamily="18" charset="0"/>
                <a:cs typeface="Times New Roman" pitchFamily="18" charset="0"/>
              </a:rPr>
              <a:t> của K </a:t>
            </a:r>
          </a:p>
          <a:p>
            <a:pPr lvl="1"/>
            <a:r>
              <a:rPr lang="vi-VN" dirty="0" smtClean="0">
                <a:latin typeface="Times New Roman" pitchFamily="18" charset="0"/>
                <a:cs typeface="Times New Roman" pitchFamily="18" charset="0"/>
              </a:rPr>
              <a:t>Bước 3: Nếu tồn tại bao đóng S</a:t>
            </a:r>
            <a:r>
              <a:rPr lang="en-US" baseline="30000" dirty="0" smtClean="0">
                <a:latin typeface="Times New Roman" pitchFamily="18" charset="0"/>
                <a:cs typeface="Times New Roman" pitchFamily="18" charset="0"/>
              </a:rPr>
              <a:t>+</a:t>
            </a:r>
            <a:r>
              <a:rPr lang="en-US" baseline="-25000" dirty="0" err="1" smtClean="0">
                <a:latin typeface="Times New Roman" pitchFamily="18" charset="0"/>
                <a:cs typeface="Times New Roman" pitchFamily="18" charset="0"/>
              </a:rPr>
              <a:t>i</a:t>
            </a:r>
            <a:r>
              <a:rPr lang="vi-VN" dirty="0" smtClean="0">
                <a:latin typeface="Times New Roman" pitchFamily="18" charset="0"/>
                <a:cs typeface="Times New Roman" pitchFamily="18" charset="0"/>
              </a:rPr>
              <a:t>chứa thuộc tính không khóa thì Q không đạt dạng chuẩn 2, ngược lại Q đạt dạng chuẩn 2. </a:t>
            </a: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2 (2NF)</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r>
              <a:rPr lang="vi-VN" dirty="0" smtClean="0">
                <a:latin typeface="Times New Roman" pitchFamily="18" charset="0"/>
                <a:cs typeface="Times New Roman" pitchFamily="18" charset="0"/>
              </a:rPr>
              <a:t>Ví dụ: </a:t>
            </a:r>
          </a:p>
          <a:p>
            <a:pPr lvl="1">
              <a:buNone/>
            </a:pPr>
            <a:r>
              <a:rPr lang="vi-VN" dirty="0" smtClean="0">
                <a:latin typeface="Times New Roman" pitchFamily="18" charset="0"/>
                <a:cs typeface="Times New Roman" pitchFamily="18" charset="0"/>
              </a:rPr>
              <a:t>Cho Q1 (A, B, C, D), F={A→B, B→DC} </a:t>
            </a:r>
            <a:endParaRPr lang="en-US" dirty="0" smtClean="0">
              <a:latin typeface="Times New Roman" pitchFamily="18" charset="0"/>
              <a:cs typeface="Times New Roman" pitchFamily="18" charset="0"/>
            </a:endParaRPr>
          </a:p>
          <a:p>
            <a:pPr lvl="1">
              <a:buNone/>
            </a:pPr>
            <a:r>
              <a:rPr lang="en-US" dirty="0" err="1" smtClean="0">
                <a:latin typeface="Times New Roman" pitchFamily="18" charset="0"/>
                <a:cs typeface="Times New Roman" pitchFamily="18" charset="0"/>
              </a:rPr>
              <a:t>Giải</a:t>
            </a:r>
            <a:r>
              <a:rPr lang="en-US" dirty="0" smtClean="0">
                <a:latin typeface="Times New Roman" pitchFamily="18" charset="0"/>
                <a:cs typeface="Times New Roman" pitchFamily="18" charset="0"/>
              </a:rPr>
              <a:t>:</a:t>
            </a:r>
          </a:p>
          <a:p>
            <a:pPr lvl="1"/>
            <a:r>
              <a:rPr lang="vi-VN" dirty="0" smtClean="0">
                <a:latin typeface="Times New Roman" pitchFamily="18" charset="0"/>
                <a:cs typeface="Times New Roman" pitchFamily="18" charset="0"/>
              </a:rPr>
              <a:t>Lược đồ chỉ có một khóa là A, nên mọi thuộc tính đều phụ thuộc đầy đủ vào khóa. Do vậy Q1 đạt dạng chuẩn 2. </a:t>
            </a:r>
          </a:p>
          <a:p>
            <a:r>
              <a:rPr lang="vi-VN" dirty="0" smtClean="0">
                <a:latin typeface="Times New Roman" pitchFamily="18" charset="0"/>
                <a:cs typeface="Times New Roman" pitchFamily="18" charset="0"/>
              </a:rPr>
              <a:t>Ví dụ:</a:t>
            </a:r>
          </a:p>
          <a:p>
            <a:pPr lvl="1">
              <a:buNone/>
            </a:pPr>
            <a:r>
              <a:rPr lang="vi-VN" dirty="0" smtClean="0">
                <a:latin typeface="Times New Roman" pitchFamily="18" charset="0"/>
                <a:cs typeface="Times New Roman" pitchFamily="18" charset="0"/>
              </a:rPr>
              <a:t>Cho Q2 (A, B, C, D), F={AB → D, C → D} </a:t>
            </a:r>
            <a:endParaRPr lang="en-US" dirty="0" smtClean="0">
              <a:latin typeface="Times New Roman" pitchFamily="18" charset="0"/>
              <a:cs typeface="Times New Roman" pitchFamily="18" charset="0"/>
            </a:endParaRPr>
          </a:p>
          <a:p>
            <a:pPr lvl="1">
              <a:buNone/>
            </a:pPr>
            <a:r>
              <a:rPr lang="en-US" dirty="0" err="1" smtClean="0">
                <a:latin typeface="Times New Roman" pitchFamily="18" charset="0"/>
                <a:cs typeface="Times New Roman" pitchFamily="18" charset="0"/>
              </a:rPr>
              <a:t>Giải</a:t>
            </a:r>
            <a:r>
              <a:rPr lang="en-US" dirty="0" smtClean="0">
                <a:latin typeface="Times New Roman" pitchFamily="18" charset="0"/>
                <a:cs typeface="Times New Roman" pitchFamily="18" charset="0"/>
              </a:rPr>
              <a:t>:</a:t>
            </a:r>
          </a:p>
          <a:p>
            <a:pPr lvl="1"/>
            <a:r>
              <a:rPr lang="vi-VN" dirty="0" smtClean="0">
                <a:latin typeface="Times New Roman" pitchFamily="18" charset="0"/>
                <a:cs typeface="Times New Roman" pitchFamily="18" charset="0"/>
              </a:rPr>
              <a:t>Lược đồ có khóa là ABC, ngoài ra còn có C⊂ABC mà     C → D, trong đó D là thuộc tính không khóa (nghĩa là thuộc tính D không phụ thuộc đầy đủ vào khóa). Do vậy Q2 không đạt dạng chuẩn 2. </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2 (2NF)</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vi-VN" dirty="0" smtClean="0">
                <a:latin typeface="Times New Roman" pitchFamily="18" charset="0"/>
                <a:cs typeface="Times New Roman" pitchFamily="18" charset="0"/>
              </a:rPr>
              <a:t>Ví dụ: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Cho Q3(A, B, C, F), F2={AB→C, C→F}</a:t>
            </a:r>
          </a:p>
          <a:p>
            <a:pPr lvl="1"/>
            <a:r>
              <a:rPr lang="en-US" dirty="0" err="1" smtClean="0">
                <a:latin typeface="Times New Roman" pitchFamily="18" charset="0"/>
                <a:cs typeface="Times New Roman" pitchFamily="18" charset="0"/>
              </a:rPr>
              <a:t>Khóa</a:t>
            </a:r>
            <a:r>
              <a:rPr lang="en-US" dirty="0" smtClean="0">
                <a:latin typeface="Times New Roman" pitchFamily="18" charset="0"/>
                <a:cs typeface="Times New Roman" pitchFamily="18" charset="0"/>
              </a:rPr>
              <a:t> AB</a:t>
            </a:r>
          </a:p>
          <a:p>
            <a:pPr lvl="1">
              <a:buNone/>
            </a:pP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Xét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2 : </a:t>
            </a:r>
          </a:p>
          <a:p>
            <a:pPr lvl="1"/>
            <a:r>
              <a:rPr lang="en-US" dirty="0" smtClean="0">
                <a:latin typeface="Times New Roman" pitchFamily="18" charset="0"/>
                <a:cs typeface="Times New Roman" pitchFamily="18" charset="0"/>
              </a:rPr>
              <a:t>A</a:t>
            </a:r>
            <a:r>
              <a:rPr lang="en-US" baseline="30000"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 A, B</a:t>
            </a:r>
            <a:r>
              <a:rPr lang="en-US" baseline="30000"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 B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chứa</a:t>
            </a:r>
            <a:r>
              <a:rPr lang="en-US" dirty="0" smtClean="0">
                <a:latin typeface="Times New Roman" pitchFamily="18" charset="0"/>
                <a:cs typeface="Times New Roman" pitchFamily="18" charset="0"/>
              </a:rPr>
              <a:t> C, F)</a:t>
            </a:r>
          </a:p>
          <a:p>
            <a:pPr lvl="1">
              <a:buNone/>
            </a:pPr>
            <a:r>
              <a:rPr lang="en-US" dirty="0" smtClean="0">
                <a:latin typeface="Times New Roman" pitchFamily="18" charset="0"/>
                <a:cs typeface="Times New Roman" pitchFamily="18" charset="0"/>
              </a:rPr>
              <a:t>Do </a:t>
            </a:r>
            <a:r>
              <a:rPr lang="en-US" dirty="0" err="1" smtClean="0">
                <a:latin typeface="Times New Roman" pitchFamily="18" charset="0"/>
                <a:cs typeface="Times New Roman" pitchFamily="18" charset="0"/>
              </a:rPr>
              <a:t>đó</a:t>
            </a:r>
            <a:r>
              <a:rPr lang="en-US" dirty="0" smtClean="0">
                <a:latin typeface="Times New Roman" pitchFamily="18" charset="0"/>
                <a:cs typeface="Times New Roman" pitchFamily="18" charset="0"/>
              </a:rPr>
              <a:t> C, F </a:t>
            </a:r>
            <a:r>
              <a:rPr lang="en-US" dirty="0" err="1" smtClean="0">
                <a:latin typeface="Times New Roman" pitchFamily="18" charset="0"/>
                <a:cs typeface="Times New Roman" pitchFamily="18" charset="0"/>
              </a:rPr>
              <a:t>thuộc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a:t>
            </a:r>
            <a:r>
              <a:rPr lang="en-US" dirty="0" smtClean="0">
                <a:latin typeface="Times New Roman" pitchFamily="18" charset="0"/>
                <a:cs typeface="Times New Roman" pitchFamily="18" charset="0"/>
              </a:rPr>
              <a:t> PTH </a:t>
            </a:r>
            <a:r>
              <a:rPr lang="en-US" dirty="0" err="1" smtClean="0">
                <a:latin typeface="Times New Roman" pitchFamily="18" charset="0"/>
                <a:cs typeface="Times New Roman" pitchFamily="18" charset="0"/>
              </a:rPr>
              <a:t>đầy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a:t>
            </a:r>
            <a:endParaRPr lang="en-US" dirty="0" smtClean="0">
              <a:latin typeface="Times New Roman" pitchFamily="18" charset="0"/>
              <a:cs typeface="Times New Roman" pitchFamily="18" charset="0"/>
            </a:endParaRPr>
          </a:p>
          <a:p>
            <a:pPr lvl="1">
              <a:buNone/>
            </a:pPr>
            <a:r>
              <a:rPr lang="en-US" dirty="0" smtClean="0">
                <a:latin typeface="Times New Roman" pitchFamily="18" charset="0"/>
                <a:cs typeface="Times New Roman" pitchFamily="18" charset="0"/>
              </a:rPr>
              <a:t>-&gt;</a:t>
            </a:r>
            <a:r>
              <a:rPr lang="en-US" dirty="0" err="1" smtClean="0">
                <a:latin typeface="Times New Roman" pitchFamily="18" charset="0"/>
                <a:cs typeface="Times New Roman" pitchFamily="18" charset="0"/>
              </a:rPr>
              <a:t>đạt</a:t>
            </a:r>
            <a:r>
              <a:rPr lang="en-US" dirty="0" smtClean="0">
                <a:latin typeface="Times New Roman" pitchFamily="18" charset="0"/>
                <a:cs typeface="Times New Roman" pitchFamily="18" charset="0"/>
              </a:rPr>
              <a:t> DC2</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2 (2NF)</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Nhận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xét</a:t>
            </a:r>
            <a:r>
              <a:rPr lang="en-US" dirty="0" smtClean="0">
                <a:latin typeface="Times New Roman" pitchFamily="18" charset="0"/>
                <a:cs typeface="Times New Roman" pitchFamily="18" charset="0"/>
              </a:rPr>
              <a:t>:</a:t>
            </a:r>
          </a:p>
          <a:p>
            <a:pPr lvl="1"/>
            <a:r>
              <a:rPr lang="en-US" dirty="0" err="1" smtClean="0">
                <a:latin typeface="Times New Roman" pitchFamily="18" charset="0"/>
                <a:cs typeface="Times New Roman" pitchFamily="18" charset="0"/>
              </a:rPr>
              <a:t>Nếu</a:t>
            </a:r>
            <a:r>
              <a:rPr lang="en-US" dirty="0" smtClean="0">
                <a:latin typeface="Times New Roman" pitchFamily="18" charset="0"/>
                <a:cs typeface="Times New Roman" pitchFamily="18" charset="0"/>
              </a:rPr>
              <a:t> R </a:t>
            </a:r>
            <a:r>
              <a:rPr lang="en-US" dirty="0" err="1" smtClean="0">
                <a:latin typeface="Times New Roman" pitchFamily="18" charset="0"/>
                <a:cs typeface="Times New Roman" pitchFamily="18" charset="0"/>
              </a:rPr>
              <a:t>chỉ</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a:t>
            </a:r>
            <a:r>
              <a:rPr lang="en-US" dirty="0" smtClean="0">
                <a:latin typeface="Times New Roman" pitchFamily="18" charset="0"/>
                <a:cs typeface="Times New Roman" pitchFamily="18" charset="0"/>
              </a:rPr>
              <a:t> K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K </a:t>
            </a:r>
            <a:r>
              <a:rPr lang="en-US" dirty="0" err="1" smtClean="0">
                <a:latin typeface="Times New Roman" pitchFamily="18" charset="0"/>
                <a:cs typeface="Times New Roman" pitchFamily="18" charset="0"/>
              </a:rPr>
              <a:t>chứa</a:t>
            </a:r>
            <a:r>
              <a:rPr lang="en-US" dirty="0" smtClean="0">
                <a:latin typeface="Times New Roman" pitchFamily="18" charset="0"/>
                <a:cs typeface="Times New Roman" pitchFamily="18" charset="0"/>
              </a:rPr>
              <a:t> 1 </a:t>
            </a:r>
            <a:r>
              <a:rPr lang="en-US" dirty="0" err="1" smtClean="0">
                <a:latin typeface="Times New Roman" pitchFamily="18" charset="0"/>
                <a:cs typeface="Times New Roman" pitchFamily="18" charset="0"/>
              </a:rPr>
              <a:t>thuộc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thì</a:t>
            </a:r>
            <a:r>
              <a:rPr lang="en-US" dirty="0" smtClean="0">
                <a:latin typeface="Times New Roman" pitchFamily="18" charset="0"/>
                <a:cs typeface="Times New Roman" pitchFamily="18" charset="0"/>
              </a:rPr>
              <a:t> R </a:t>
            </a:r>
            <a:r>
              <a:rPr lang="en-US" dirty="0" err="1" smtClean="0">
                <a:latin typeface="Times New Roman" pitchFamily="18" charset="0"/>
                <a:cs typeface="Times New Roman" pitchFamily="18" charset="0"/>
              </a:rPr>
              <a:t>đạt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2.</a:t>
            </a:r>
          </a:p>
          <a:p>
            <a:pPr lvl="1"/>
            <a:r>
              <a:rPr lang="en-US" dirty="0" err="1" smtClean="0">
                <a:latin typeface="Times New Roman" pitchFamily="18" charset="0"/>
                <a:cs typeface="Times New Roman" pitchFamily="18" charset="0"/>
              </a:rPr>
              <a:t>Nếu</a:t>
            </a:r>
            <a:r>
              <a:rPr lang="en-US" dirty="0" smtClean="0">
                <a:latin typeface="Times New Roman" pitchFamily="18" charset="0"/>
                <a:cs typeface="Times New Roman" pitchFamily="18" charset="0"/>
              </a:rPr>
              <a:t> R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thì</a:t>
            </a:r>
            <a:r>
              <a:rPr lang="en-US" dirty="0" smtClean="0">
                <a:latin typeface="Times New Roman" pitchFamily="18" charset="0"/>
                <a:cs typeface="Times New Roman" pitchFamily="18" charset="0"/>
              </a:rPr>
              <a:t> R </a:t>
            </a:r>
            <a:r>
              <a:rPr lang="en-US" dirty="0" err="1" smtClean="0">
                <a:latin typeface="Times New Roman" pitchFamily="18" charset="0"/>
                <a:cs typeface="Times New Roman" pitchFamily="18" charset="0"/>
              </a:rPr>
              <a:t>đạt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2.</a:t>
            </a:r>
          </a:p>
          <a:p>
            <a:pPr lvl="1"/>
            <a:r>
              <a:rPr lang="en-US" dirty="0" err="1" smtClean="0">
                <a:latin typeface="Times New Roman" pitchFamily="18" charset="0"/>
                <a:cs typeface="Times New Roman" pitchFamily="18" charset="0"/>
              </a:rPr>
              <a:t>Còn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xuất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trùng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lắp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-&gt; </a:t>
            </a:r>
            <a:r>
              <a:rPr lang="en-US" dirty="0" err="1" smtClean="0">
                <a:latin typeface="Times New Roman" pitchFamily="18" charset="0"/>
                <a:cs typeface="Times New Roman" pitchFamily="18" charset="0"/>
              </a:rPr>
              <a:t>Cần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hơn</a:t>
            </a:r>
            <a:endParaRPr lang="en-US" dirty="0" smtClean="0">
              <a:latin typeface="Times New Roman" pitchFamily="18" charset="0"/>
              <a:cs typeface="Times New Roman" pitchFamily="18" charset="0"/>
            </a:endParaRPr>
          </a:p>
        </p:txBody>
      </p:sp>
      <p:graphicFrame>
        <p:nvGraphicFramePr>
          <p:cNvPr id="4" name="Content Placeholder 3"/>
          <p:cNvGraphicFramePr>
            <a:graphicFrameLocks/>
          </p:cNvGraphicFramePr>
          <p:nvPr/>
        </p:nvGraphicFramePr>
        <p:xfrm>
          <a:off x="381000" y="2132012"/>
          <a:ext cx="8229599" cy="370840"/>
        </p:xfrm>
        <a:graphic>
          <a:graphicData uri="http://schemas.openxmlformats.org/drawingml/2006/table">
            <a:tbl>
              <a:tblPr firstRow="1" bandRow="1">
                <a:tableStyleId>{5C22544A-7EE6-4342-B048-85BDC9FD1C3A}</a:tableStyleId>
              </a:tblPr>
              <a:tblGrid>
                <a:gridCol w="1175657"/>
                <a:gridCol w="1175657"/>
                <a:gridCol w="1175657"/>
                <a:gridCol w="1175657"/>
                <a:gridCol w="1175657"/>
                <a:gridCol w="1175657"/>
                <a:gridCol w="1175657"/>
              </a:tblGrid>
              <a:tr h="370840">
                <a:tc>
                  <a:txBody>
                    <a:bodyPr/>
                    <a:lstStyle/>
                    <a:p>
                      <a:r>
                        <a:rPr lang="en-US" b="0" dirty="0" err="1" smtClean="0">
                          <a:solidFill>
                            <a:schemeClr val="tx1"/>
                          </a:solidFill>
                          <a:latin typeface="Times New Roman" pitchFamily="18" charset="0"/>
                          <a:cs typeface="Times New Roman" pitchFamily="18" charset="0"/>
                        </a:rPr>
                        <a:t>TenNV</a:t>
                      </a:r>
                      <a:endParaRPr lang="en-US"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u="sng" dirty="0" err="1" smtClean="0">
                          <a:solidFill>
                            <a:schemeClr val="tx1"/>
                          </a:solidFill>
                          <a:latin typeface="Times New Roman" pitchFamily="18" charset="0"/>
                          <a:cs typeface="Times New Roman" pitchFamily="18" charset="0"/>
                        </a:rPr>
                        <a:t>MaNV</a:t>
                      </a:r>
                      <a:endParaRPr lang="en-US" b="0" u="sng"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err="1" smtClean="0">
                          <a:solidFill>
                            <a:schemeClr val="tx1"/>
                          </a:solidFill>
                          <a:latin typeface="Times New Roman" pitchFamily="18" charset="0"/>
                          <a:cs typeface="Times New Roman" pitchFamily="18" charset="0"/>
                        </a:rPr>
                        <a:t>NgSinh</a:t>
                      </a:r>
                      <a:endParaRPr lang="en-US"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err="1" smtClean="0">
                          <a:solidFill>
                            <a:schemeClr val="tx1"/>
                          </a:solidFill>
                          <a:latin typeface="Times New Roman" pitchFamily="18" charset="0"/>
                          <a:cs typeface="Times New Roman" pitchFamily="18" charset="0"/>
                        </a:rPr>
                        <a:t>Diachi</a:t>
                      </a:r>
                      <a:endParaRPr lang="en-US"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err="1" smtClean="0">
                          <a:solidFill>
                            <a:schemeClr val="tx1"/>
                          </a:solidFill>
                          <a:latin typeface="Times New Roman" pitchFamily="18" charset="0"/>
                          <a:cs typeface="Times New Roman" pitchFamily="18" charset="0"/>
                        </a:rPr>
                        <a:t>MaPh</a:t>
                      </a:r>
                      <a:endParaRPr lang="en-US"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err="1" smtClean="0">
                          <a:solidFill>
                            <a:schemeClr val="tx1"/>
                          </a:solidFill>
                          <a:latin typeface="Times New Roman" pitchFamily="18" charset="0"/>
                          <a:cs typeface="Times New Roman" pitchFamily="18" charset="0"/>
                        </a:rPr>
                        <a:t>TenPh</a:t>
                      </a:r>
                      <a:endParaRPr lang="en-US"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err="1" smtClean="0">
                          <a:solidFill>
                            <a:schemeClr val="tx1"/>
                          </a:solidFill>
                          <a:latin typeface="Times New Roman" pitchFamily="18" charset="0"/>
                          <a:cs typeface="Times New Roman" pitchFamily="18" charset="0"/>
                        </a:rPr>
                        <a:t>TrPhong</a:t>
                      </a:r>
                      <a:endParaRPr lang="en-US"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5" name="Straight Connector 4"/>
          <p:cNvCxnSpPr/>
          <p:nvPr/>
        </p:nvCxnSpPr>
        <p:spPr>
          <a:xfrm>
            <a:off x="5791200" y="2894012"/>
            <a:ext cx="2286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5400000" flipH="1" flipV="1">
            <a:off x="6667500" y="2703512"/>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flipH="1" flipV="1">
            <a:off x="7886700" y="2703512"/>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flipH="1" flipV="1">
            <a:off x="5638006" y="2741612"/>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14400" y="2894012"/>
            <a:ext cx="4648200" cy="1588"/>
          </a:xfrm>
          <a:prstGeom prst="line">
            <a:avLst/>
          </a:prstGeom>
          <a:ln>
            <a:solidFill>
              <a:srgbClr val="C00000"/>
            </a:solidFill>
          </a:ln>
          <a:scene3d>
            <a:camera prst="orthographicFront">
              <a:rot lat="298855" lon="301140" rev="26212"/>
            </a:camera>
            <a:lightRig rig="threePt" dir="t"/>
          </a:scene3d>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1980406" y="2741612"/>
            <a:ext cx="305594" cy="794"/>
          </a:xfrm>
          <a:prstGeom prst="line">
            <a:avLst/>
          </a:prstGeom>
          <a:ln>
            <a:solidFill>
              <a:srgbClr val="C00000"/>
            </a:solidFill>
          </a:ln>
          <a:scene3d>
            <a:camera prst="orthographicFront">
              <a:rot lat="298855" lon="301140" rev="26212"/>
            </a:camera>
            <a:lightRig rig="threePt" dir="t"/>
          </a:scene3d>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057400" y="2589212"/>
            <a:ext cx="152400" cy="1588"/>
          </a:xfrm>
          <a:prstGeom prst="line">
            <a:avLst/>
          </a:prstGeom>
          <a:ln>
            <a:solidFill>
              <a:srgbClr val="C00000"/>
            </a:solidFill>
          </a:ln>
          <a:scene3d>
            <a:camera prst="orthographicFront">
              <a:rot lat="298855" lon="301140" rev="26212"/>
            </a:camera>
            <a:lightRig rig="threePt" dir="t"/>
          </a:scene3d>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15000" y="2589212"/>
            <a:ext cx="15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3124200" y="2741612"/>
            <a:ext cx="304800" cy="15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flipH="1" flipV="1">
            <a:off x="762000" y="2741612"/>
            <a:ext cx="304800" cy="15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flipH="1" flipV="1">
            <a:off x="4267200" y="2741612"/>
            <a:ext cx="304800" cy="15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flipH="1" flipV="1">
            <a:off x="5410994" y="2740818"/>
            <a:ext cx="304800" cy="15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52400" y="1371600"/>
            <a:ext cx="1219200" cy="381000"/>
          </a:xfrm>
          <a:prstGeom prst="rect">
            <a:avLst/>
          </a:prstGeom>
          <a:solidFill>
            <a:schemeClr val="bg1"/>
          </a:solid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Times New Roman" pitchFamily="18" charset="0"/>
                <a:cs typeface="Times New Roman" pitchFamily="18" charset="0"/>
              </a:rPr>
              <a:t>Đạt</a:t>
            </a:r>
            <a:r>
              <a:rPr lang="en-US" sz="1400" dirty="0" smtClean="0">
                <a:solidFill>
                  <a:schemeClr val="tx1"/>
                </a:solidFill>
                <a:latin typeface="Times New Roman" pitchFamily="18" charset="0"/>
                <a:cs typeface="Times New Roman" pitchFamily="18" charset="0"/>
              </a:rPr>
              <a:t> </a:t>
            </a:r>
            <a:r>
              <a:rPr lang="en-US" sz="1400" dirty="0" err="1" smtClean="0">
                <a:solidFill>
                  <a:schemeClr val="tx1"/>
                </a:solidFill>
                <a:latin typeface="Times New Roman" pitchFamily="18" charset="0"/>
                <a:cs typeface="Times New Roman" pitchFamily="18" charset="0"/>
              </a:rPr>
              <a:t>dạng</a:t>
            </a:r>
            <a:r>
              <a:rPr lang="en-US" sz="1400" dirty="0" smtClean="0">
                <a:solidFill>
                  <a:schemeClr val="tx1"/>
                </a:solidFill>
                <a:latin typeface="Times New Roman" pitchFamily="18" charset="0"/>
                <a:cs typeface="Times New Roman" pitchFamily="18" charset="0"/>
              </a:rPr>
              <a:t> </a:t>
            </a:r>
            <a:r>
              <a:rPr lang="en-US" sz="1400" dirty="0" err="1" smtClean="0">
                <a:solidFill>
                  <a:schemeClr val="tx1"/>
                </a:solidFill>
                <a:latin typeface="Times New Roman" pitchFamily="18" charset="0"/>
                <a:cs typeface="Times New Roman" pitchFamily="18" charset="0"/>
              </a:rPr>
              <a:t>chuẩn</a:t>
            </a:r>
            <a:r>
              <a:rPr lang="en-US" sz="1400" dirty="0" smtClean="0">
                <a:solidFill>
                  <a:schemeClr val="tx1"/>
                </a:solidFill>
                <a:latin typeface="Times New Roman" pitchFamily="18" charset="0"/>
                <a:cs typeface="Times New Roman" pitchFamily="18" charset="0"/>
              </a:rPr>
              <a:t> 2</a:t>
            </a:r>
          </a:p>
        </p:txBody>
      </p:sp>
      <p:cxnSp>
        <p:nvCxnSpPr>
          <p:cNvPr id="36" name="Straight Arrow Connector 35"/>
          <p:cNvCxnSpPr>
            <a:stCxn id="34" idx="2"/>
          </p:cNvCxnSpPr>
          <p:nvPr/>
        </p:nvCxnSpPr>
        <p:spPr>
          <a:xfrm rot="16200000" flipH="1">
            <a:off x="838200" y="1676400"/>
            <a:ext cx="304800" cy="457200"/>
          </a:xfrm>
          <a:prstGeom prst="straightConnector1">
            <a:avLst/>
          </a:prstGeom>
          <a:ln>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3 (3NF)</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dirty="0" err="1" smtClean="0">
                <a:latin typeface="Times New Roman" pitchFamily="18" charset="0"/>
                <a:cs typeface="Times New Roman" pitchFamily="18" charset="0"/>
              </a:rPr>
              <a:t>Định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nghĩa</a:t>
            </a:r>
            <a:r>
              <a:rPr lang="en-US" dirty="0" smtClean="0">
                <a:latin typeface="Times New Roman" pitchFamily="18" charset="0"/>
                <a:cs typeface="Times New Roman" pitchFamily="18" charset="0"/>
              </a:rPr>
              <a:t> 1:</a:t>
            </a:r>
          </a:p>
          <a:p>
            <a:pPr lvl="1"/>
            <a:r>
              <a:rPr lang="vi-VN" dirty="0" smtClean="0">
                <a:latin typeface="Times New Roman" pitchFamily="18" charset="0"/>
                <a:cs typeface="Times New Roman" pitchFamily="18" charset="0"/>
              </a:rPr>
              <a:t>Lược đồ Q ở dạng chuẩn 3 nếu mọi phụ thuộc hàm X → A ∈ F</a:t>
            </a:r>
            <a:r>
              <a:rPr lang="en-US" baseline="30000" dirty="0" smtClean="0">
                <a:latin typeface="Times New Roman" pitchFamily="18" charset="0"/>
                <a:cs typeface="Times New Roman" pitchFamily="18" charset="0"/>
              </a:rPr>
              <a:t>+</a:t>
            </a:r>
            <a:r>
              <a:rPr lang="vi-VN" dirty="0" smtClean="0">
                <a:latin typeface="Times New Roman" pitchFamily="18" charset="0"/>
                <a:cs typeface="Times New Roman" pitchFamily="18" charset="0"/>
              </a:rPr>
              <a:t>, với A ∉ X đều có: </a:t>
            </a:r>
          </a:p>
          <a:p>
            <a:pPr lvl="2"/>
            <a:r>
              <a:rPr lang="vi-VN" dirty="0" smtClean="0">
                <a:latin typeface="Times New Roman" pitchFamily="18" charset="0"/>
                <a:cs typeface="Times New Roman" pitchFamily="18" charset="0"/>
              </a:rPr>
              <a:t>(1) X là siêu khóa, hoặc </a:t>
            </a:r>
          </a:p>
          <a:p>
            <a:pPr lvl="2"/>
            <a:r>
              <a:rPr lang="vi-VN" dirty="0" smtClean="0">
                <a:latin typeface="Times New Roman" pitchFamily="18" charset="0"/>
                <a:cs typeface="Times New Roman" pitchFamily="18" charset="0"/>
              </a:rPr>
              <a:t>(2) A là thuộc tính khóa </a:t>
            </a:r>
          </a:p>
          <a:p>
            <a:r>
              <a:rPr lang="en-US" dirty="0" err="1" smtClean="0">
                <a:latin typeface="Times New Roman" pitchFamily="18" charset="0"/>
                <a:cs typeface="Times New Roman" pitchFamily="18" charset="0"/>
              </a:rPr>
              <a:t>Định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nghĩa</a:t>
            </a:r>
            <a:r>
              <a:rPr lang="en-US" dirty="0" smtClean="0">
                <a:latin typeface="Times New Roman" pitchFamily="18" charset="0"/>
                <a:cs typeface="Times New Roman" pitchFamily="18" charset="0"/>
              </a:rPr>
              <a:t> 2:</a:t>
            </a:r>
          </a:p>
          <a:p>
            <a:pPr lvl="1"/>
            <a:r>
              <a:rPr lang="vi-VN" dirty="0" smtClean="0">
                <a:latin typeface="Times New Roman" pitchFamily="18" charset="0"/>
                <a:cs typeface="Times New Roman" pitchFamily="18" charset="0"/>
              </a:rPr>
              <a:t> Lược đồ Q ở dạng chuẩn 3 nếu</a:t>
            </a:r>
            <a:r>
              <a:rPr lang="en-US" dirty="0" smtClean="0">
                <a:latin typeface="Times New Roman" pitchFamily="18" charset="0"/>
                <a:cs typeface="Times New Roman" pitchFamily="18" charset="0"/>
              </a:rPr>
              <a:t>:</a:t>
            </a:r>
          </a:p>
          <a:p>
            <a:pPr lvl="2"/>
            <a:r>
              <a:rPr lang="en-US" dirty="0" smtClean="0">
                <a:latin typeface="Times New Roman" pitchFamily="18" charset="0"/>
                <a:cs typeface="Times New Roman" pitchFamily="18" charset="0"/>
              </a:rPr>
              <a:t>Q </a:t>
            </a:r>
            <a:r>
              <a:rPr lang="en-US" dirty="0" err="1" smtClean="0">
                <a:latin typeface="Times New Roman" pitchFamily="18" charset="0"/>
                <a:cs typeface="Times New Roman" pitchFamily="18" charset="0"/>
              </a:rPr>
              <a:t>thuộc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2</a:t>
            </a:r>
          </a:p>
          <a:p>
            <a:pPr lvl="2"/>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phụ</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bắc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a:t>
            </a:r>
            <a:endParaRPr lang="vi-VN"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3 (3NF)</a:t>
            </a:r>
            <a:endParaRPr lang="en-US" dirty="0"/>
          </a:p>
        </p:txBody>
      </p:sp>
      <p:graphicFrame>
        <p:nvGraphicFramePr>
          <p:cNvPr id="46" name="Content Placeholder 45"/>
          <p:cNvGraphicFramePr>
            <a:graphicFrameLocks noGrp="1"/>
          </p:cNvGraphicFramePr>
          <p:nvPr>
            <p:ph idx="1"/>
          </p:nvPr>
        </p:nvGraphicFramePr>
        <p:xfrm>
          <a:off x="2438400" y="5868988"/>
          <a:ext cx="3526971" cy="370840"/>
        </p:xfrm>
        <a:graphic>
          <a:graphicData uri="http://schemas.openxmlformats.org/drawingml/2006/table">
            <a:tbl>
              <a:tblPr firstRow="1" bandRow="1">
                <a:tableStyleId>{5C22544A-7EE6-4342-B048-85BDC9FD1C3A}</a:tableStyleId>
              </a:tblPr>
              <a:tblGrid>
                <a:gridCol w="1175657"/>
                <a:gridCol w="1175657"/>
                <a:gridCol w="1175657"/>
              </a:tblGrid>
              <a:tr h="370840">
                <a:tc>
                  <a:txBody>
                    <a:bodyPr/>
                    <a:lstStyle/>
                    <a:p>
                      <a:r>
                        <a:rPr lang="en-US" b="0" dirty="0" err="1" smtClean="0">
                          <a:solidFill>
                            <a:schemeClr val="tx1"/>
                          </a:solidFill>
                          <a:latin typeface="Times New Roman" pitchFamily="18" charset="0"/>
                          <a:cs typeface="Times New Roman" pitchFamily="18" charset="0"/>
                        </a:rPr>
                        <a:t>MaPh</a:t>
                      </a:r>
                      <a:endParaRPr lang="en-US"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err="1" smtClean="0">
                          <a:solidFill>
                            <a:schemeClr val="tx1"/>
                          </a:solidFill>
                          <a:latin typeface="Times New Roman" pitchFamily="18" charset="0"/>
                          <a:cs typeface="Times New Roman" pitchFamily="18" charset="0"/>
                        </a:rPr>
                        <a:t>TenPh</a:t>
                      </a:r>
                      <a:endParaRPr lang="en-US"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err="1" smtClean="0">
                          <a:solidFill>
                            <a:schemeClr val="tx1"/>
                          </a:solidFill>
                          <a:latin typeface="Times New Roman" pitchFamily="18" charset="0"/>
                          <a:cs typeface="Times New Roman" pitchFamily="18" charset="0"/>
                        </a:rPr>
                        <a:t>TrPhong</a:t>
                      </a:r>
                      <a:endParaRPr lang="en-US"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 name="Content Placeholder 3"/>
          <p:cNvGraphicFramePr>
            <a:graphicFrameLocks/>
          </p:cNvGraphicFramePr>
          <p:nvPr/>
        </p:nvGraphicFramePr>
        <p:xfrm>
          <a:off x="381000" y="1905000"/>
          <a:ext cx="8229599" cy="370840"/>
        </p:xfrm>
        <a:graphic>
          <a:graphicData uri="http://schemas.openxmlformats.org/drawingml/2006/table">
            <a:tbl>
              <a:tblPr firstRow="1" bandRow="1">
                <a:tableStyleId>{5C22544A-7EE6-4342-B048-85BDC9FD1C3A}</a:tableStyleId>
              </a:tblPr>
              <a:tblGrid>
                <a:gridCol w="1175657"/>
                <a:gridCol w="1175657"/>
                <a:gridCol w="1175657"/>
                <a:gridCol w="1175657"/>
                <a:gridCol w="1175657"/>
                <a:gridCol w="1175657"/>
                <a:gridCol w="1175657"/>
              </a:tblGrid>
              <a:tr h="370840">
                <a:tc>
                  <a:txBody>
                    <a:bodyPr/>
                    <a:lstStyle/>
                    <a:p>
                      <a:r>
                        <a:rPr lang="en-US" b="0" dirty="0" err="1" smtClean="0">
                          <a:solidFill>
                            <a:schemeClr val="tx1"/>
                          </a:solidFill>
                          <a:latin typeface="Times New Roman" pitchFamily="18" charset="0"/>
                          <a:cs typeface="Times New Roman" pitchFamily="18" charset="0"/>
                        </a:rPr>
                        <a:t>TenNV</a:t>
                      </a:r>
                      <a:endParaRPr lang="en-US"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u="sng" dirty="0" err="1" smtClean="0">
                          <a:solidFill>
                            <a:schemeClr val="tx1"/>
                          </a:solidFill>
                          <a:latin typeface="Times New Roman" pitchFamily="18" charset="0"/>
                          <a:cs typeface="Times New Roman" pitchFamily="18" charset="0"/>
                        </a:rPr>
                        <a:t>MaNV</a:t>
                      </a:r>
                      <a:endParaRPr lang="en-US" b="0" u="sng"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err="1" smtClean="0">
                          <a:solidFill>
                            <a:schemeClr val="tx1"/>
                          </a:solidFill>
                          <a:latin typeface="Times New Roman" pitchFamily="18" charset="0"/>
                          <a:cs typeface="Times New Roman" pitchFamily="18" charset="0"/>
                        </a:rPr>
                        <a:t>NgSinh</a:t>
                      </a:r>
                      <a:endParaRPr lang="en-US"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err="1" smtClean="0">
                          <a:solidFill>
                            <a:schemeClr val="tx1"/>
                          </a:solidFill>
                          <a:latin typeface="Times New Roman" pitchFamily="18" charset="0"/>
                          <a:cs typeface="Times New Roman" pitchFamily="18" charset="0"/>
                        </a:rPr>
                        <a:t>Diachi</a:t>
                      </a:r>
                      <a:endParaRPr lang="en-US"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err="1" smtClean="0">
                          <a:solidFill>
                            <a:schemeClr val="tx1"/>
                          </a:solidFill>
                          <a:latin typeface="Times New Roman" pitchFamily="18" charset="0"/>
                          <a:cs typeface="Times New Roman" pitchFamily="18" charset="0"/>
                        </a:rPr>
                        <a:t>MaPh</a:t>
                      </a:r>
                      <a:endParaRPr lang="en-US"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err="1" smtClean="0">
                          <a:solidFill>
                            <a:schemeClr val="tx1"/>
                          </a:solidFill>
                          <a:latin typeface="Times New Roman" pitchFamily="18" charset="0"/>
                          <a:cs typeface="Times New Roman" pitchFamily="18" charset="0"/>
                        </a:rPr>
                        <a:t>TenPh</a:t>
                      </a:r>
                      <a:endParaRPr lang="en-US"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err="1" smtClean="0">
                          <a:solidFill>
                            <a:schemeClr val="tx1"/>
                          </a:solidFill>
                          <a:latin typeface="Times New Roman" pitchFamily="18" charset="0"/>
                          <a:cs typeface="Times New Roman" pitchFamily="18" charset="0"/>
                        </a:rPr>
                        <a:t>TrPhong</a:t>
                      </a:r>
                      <a:endParaRPr lang="en-US"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5" name="Straight Connector 4"/>
          <p:cNvCxnSpPr/>
          <p:nvPr/>
        </p:nvCxnSpPr>
        <p:spPr>
          <a:xfrm>
            <a:off x="5562600" y="3049588"/>
            <a:ext cx="2438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5400000" flipH="1" flipV="1">
            <a:off x="6590506" y="2859088"/>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flipH="1" flipV="1">
            <a:off x="7809706" y="2859088"/>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flipH="1" flipV="1">
            <a:off x="5409406" y="2897188"/>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14400" y="2667000"/>
            <a:ext cx="4648200" cy="1588"/>
          </a:xfrm>
          <a:prstGeom prst="line">
            <a:avLst/>
          </a:prstGeom>
          <a:ln>
            <a:solidFill>
              <a:srgbClr val="C00000"/>
            </a:solidFill>
          </a:ln>
          <a:scene3d>
            <a:camera prst="orthographicFront">
              <a:rot lat="298855" lon="301140" rev="26212"/>
            </a:camera>
            <a:lightRig rig="threePt" dir="t"/>
          </a:scene3d>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1980406" y="2514600"/>
            <a:ext cx="305594" cy="794"/>
          </a:xfrm>
          <a:prstGeom prst="line">
            <a:avLst/>
          </a:prstGeom>
          <a:ln>
            <a:solidFill>
              <a:srgbClr val="C00000"/>
            </a:solidFill>
          </a:ln>
          <a:scene3d>
            <a:camera prst="orthographicFront">
              <a:rot lat="298855" lon="301140" rev="26212"/>
            </a:camera>
            <a:lightRig rig="threePt" dir="t"/>
          </a:scene3d>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057400" y="2362200"/>
            <a:ext cx="152400" cy="1588"/>
          </a:xfrm>
          <a:prstGeom prst="line">
            <a:avLst/>
          </a:prstGeom>
          <a:ln>
            <a:solidFill>
              <a:srgbClr val="C00000"/>
            </a:solidFill>
          </a:ln>
          <a:scene3d>
            <a:camera prst="orthographicFront">
              <a:rot lat="298855" lon="301140" rev="26212"/>
            </a:camera>
            <a:lightRig rig="threePt" dir="t"/>
          </a:scene3d>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486400" y="2744788"/>
            <a:ext cx="15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flipH="1" flipV="1">
            <a:off x="3124200" y="2514600"/>
            <a:ext cx="304800" cy="15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762000" y="2514600"/>
            <a:ext cx="304800" cy="15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4267200" y="2514600"/>
            <a:ext cx="304800" cy="15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5410994" y="2513806"/>
            <a:ext cx="304800" cy="15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33600" y="3430588"/>
            <a:ext cx="4648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flipH="1" flipV="1">
            <a:off x="6666309" y="3315891"/>
            <a:ext cx="22939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flipH="1" flipV="1">
            <a:off x="1980406" y="3278188"/>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057400" y="3125788"/>
            <a:ext cx="15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28600" y="3049588"/>
            <a:ext cx="1219200" cy="457200"/>
          </a:xfrm>
          <a:prstGeom prst="rect">
            <a:avLst/>
          </a:prstGeom>
          <a:solidFill>
            <a:schemeClr val="bg1"/>
          </a:solid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Times New Roman" pitchFamily="18" charset="0"/>
                <a:cs typeface="Times New Roman" pitchFamily="18" charset="0"/>
              </a:rPr>
              <a:t>PTH </a:t>
            </a:r>
            <a:r>
              <a:rPr lang="en-US" sz="1400" dirty="0" err="1" smtClean="0">
                <a:solidFill>
                  <a:schemeClr val="tx1"/>
                </a:solidFill>
                <a:latin typeface="Times New Roman" pitchFamily="18" charset="0"/>
                <a:cs typeface="Times New Roman" pitchFamily="18" charset="0"/>
              </a:rPr>
              <a:t>bắc</a:t>
            </a:r>
            <a:r>
              <a:rPr lang="en-US" sz="1400" dirty="0" smtClean="0">
                <a:solidFill>
                  <a:schemeClr val="tx1"/>
                </a:solidFill>
                <a:latin typeface="Times New Roman" pitchFamily="18" charset="0"/>
                <a:cs typeface="Times New Roman" pitchFamily="18" charset="0"/>
              </a:rPr>
              <a:t> </a:t>
            </a:r>
            <a:r>
              <a:rPr lang="en-US" sz="1400" dirty="0" err="1" smtClean="0">
                <a:solidFill>
                  <a:schemeClr val="tx1"/>
                </a:solidFill>
                <a:latin typeface="Times New Roman" pitchFamily="18" charset="0"/>
                <a:cs typeface="Times New Roman" pitchFamily="18" charset="0"/>
              </a:rPr>
              <a:t>cầu</a:t>
            </a:r>
            <a:endParaRPr lang="en-US" sz="1400" dirty="0" smtClean="0">
              <a:solidFill>
                <a:schemeClr val="tx1"/>
              </a:solidFill>
              <a:latin typeface="Times New Roman" pitchFamily="18" charset="0"/>
              <a:cs typeface="Times New Roman" pitchFamily="18" charset="0"/>
            </a:endParaRPr>
          </a:p>
        </p:txBody>
      </p:sp>
      <p:cxnSp>
        <p:nvCxnSpPr>
          <p:cNvPr id="38" name="Straight Arrow Connector 37"/>
          <p:cNvCxnSpPr>
            <a:stCxn id="36" idx="3"/>
          </p:cNvCxnSpPr>
          <p:nvPr/>
        </p:nvCxnSpPr>
        <p:spPr>
          <a:xfrm flipV="1">
            <a:off x="1447800" y="3276600"/>
            <a:ext cx="609600" cy="1588"/>
          </a:xfrm>
          <a:prstGeom prst="straightConnector1">
            <a:avLst/>
          </a:prstGeom>
          <a:ln>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52400" y="1371600"/>
            <a:ext cx="1219200" cy="457200"/>
          </a:xfrm>
          <a:prstGeom prst="rect">
            <a:avLst/>
          </a:prstGeom>
          <a:solidFill>
            <a:schemeClr val="bg1"/>
          </a:solid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Times New Roman" pitchFamily="18" charset="0"/>
                <a:cs typeface="Times New Roman" pitchFamily="18" charset="0"/>
              </a:rPr>
              <a:t>Không</a:t>
            </a:r>
            <a:r>
              <a:rPr lang="en-US" sz="1400" dirty="0" smtClean="0">
                <a:solidFill>
                  <a:schemeClr val="tx1"/>
                </a:solidFill>
                <a:latin typeface="Times New Roman" pitchFamily="18" charset="0"/>
                <a:cs typeface="Times New Roman" pitchFamily="18" charset="0"/>
              </a:rPr>
              <a:t> </a:t>
            </a:r>
            <a:r>
              <a:rPr lang="en-US" sz="1400" dirty="0" err="1" smtClean="0">
                <a:solidFill>
                  <a:schemeClr val="tx1"/>
                </a:solidFill>
                <a:latin typeface="Times New Roman" pitchFamily="18" charset="0"/>
                <a:cs typeface="Times New Roman" pitchFamily="18" charset="0"/>
              </a:rPr>
              <a:t>đạt</a:t>
            </a:r>
            <a:r>
              <a:rPr lang="en-US" sz="1400" dirty="0" smtClean="0">
                <a:solidFill>
                  <a:schemeClr val="tx1"/>
                </a:solidFill>
                <a:latin typeface="Times New Roman" pitchFamily="18" charset="0"/>
                <a:cs typeface="Times New Roman" pitchFamily="18" charset="0"/>
              </a:rPr>
              <a:t> </a:t>
            </a:r>
            <a:r>
              <a:rPr lang="en-US" sz="1400" dirty="0" err="1" smtClean="0">
                <a:solidFill>
                  <a:schemeClr val="tx1"/>
                </a:solidFill>
                <a:latin typeface="Times New Roman" pitchFamily="18" charset="0"/>
                <a:cs typeface="Times New Roman" pitchFamily="18" charset="0"/>
              </a:rPr>
              <a:t>dạng</a:t>
            </a:r>
            <a:r>
              <a:rPr lang="en-US" sz="1400" dirty="0" smtClean="0">
                <a:solidFill>
                  <a:schemeClr val="tx1"/>
                </a:solidFill>
                <a:latin typeface="Times New Roman" pitchFamily="18" charset="0"/>
                <a:cs typeface="Times New Roman" pitchFamily="18" charset="0"/>
              </a:rPr>
              <a:t> </a:t>
            </a:r>
            <a:r>
              <a:rPr lang="en-US" sz="1400" dirty="0" err="1" smtClean="0">
                <a:solidFill>
                  <a:schemeClr val="tx1"/>
                </a:solidFill>
                <a:latin typeface="Times New Roman" pitchFamily="18" charset="0"/>
                <a:cs typeface="Times New Roman" pitchFamily="18" charset="0"/>
              </a:rPr>
              <a:t>chuẩn</a:t>
            </a:r>
            <a:r>
              <a:rPr lang="en-US" sz="1400" dirty="0" smtClean="0">
                <a:solidFill>
                  <a:schemeClr val="tx1"/>
                </a:solidFill>
                <a:latin typeface="Times New Roman" pitchFamily="18" charset="0"/>
                <a:cs typeface="Times New Roman" pitchFamily="18" charset="0"/>
              </a:rPr>
              <a:t> 3</a:t>
            </a:r>
          </a:p>
        </p:txBody>
      </p:sp>
      <p:graphicFrame>
        <p:nvGraphicFramePr>
          <p:cNvPr id="24" name="Content Placeholder 3"/>
          <p:cNvGraphicFramePr>
            <a:graphicFrameLocks/>
          </p:cNvGraphicFramePr>
          <p:nvPr/>
        </p:nvGraphicFramePr>
        <p:xfrm>
          <a:off x="2209800" y="4724400"/>
          <a:ext cx="5878285" cy="370840"/>
        </p:xfrm>
        <a:graphic>
          <a:graphicData uri="http://schemas.openxmlformats.org/drawingml/2006/table">
            <a:tbl>
              <a:tblPr firstRow="1" bandRow="1">
                <a:tableStyleId>{5C22544A-7EE6-4342-B048-85BDC9FD1C3A}</a:tableStyleId>
              </a:tblPr>
              <a:tblGrid>
                <a:gridCol w="1175657"/>
                <a:gridCol w="1175657"/>
                <a:gridCol w="1175657"/>
                <a:gridCol w="1175657"/>
                <a:gridCol w="1175657"/>
              </a:tblGrid>
              <a:tr h="370840">
                <a:tc>
                  <a:txBody>
                    <a:bodyPr/>
                    <a:lstStyle/>
                    <a:p>
                      <a:r>
                        <a:rPr lang="en-US" b="0" dirty="0" err="1" smtClean="0">
                          <a:solidFill>
                            <a:schemeClr val="tx1"/>
                          </a:solidFill>
                          <a:latin typeface="Times New Roman" pitchFamily="18" charset="0"/>
                          <a:cs typeface="Times New Roman" pitchFamily="18" charset="0"/>
                        </a:rPr>
                        <a:t>TenNV</a:t>
                      </a:r>
                      <a:endParaRPr lang="en-US"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u="sng" dirty="0" err="1" smtClean="0">
                          <a:solidFill>
                            <a:schemeClr val="tx1"/>
                          </a:solidFill>
                          <a:latin typeface="Times New Roman" pitchFamily="18" charset="0"/>
                          <a:cs typeface="Times New Roman" pitchFamily="18" charset="0"/>
                        </a:rPr>
                        <a:t>MaNV</a:t>
                      </a:r>
                      <a:endParaRPr lang="en-US" b="0" u="sng"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err="1" smtClean="0">
                          <a:solidFill>
                            <a:schemeClr val="tx1"/>
                          </a:solidFill>
                          <a:latin typeface="Times New Roman" pitchFamily="18" charset="0"/>
                          <a:cs typeface="Times New Roman" pitchFamily="18" charset="0"/>
                        </a:rPr>
                        <a:t>NgSinh</a:t>
                      </a:r>
                      <a:endParaRPr lang="en-US"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err="1" smtClean="0">
                          <a:solidFill>
                            <a:schemeClr val="tx1"/>
                          </a:solidFill>
                          <a:latin typeface="Times New Roman" pitchFamily="18" charset="0"/>
                          <a:cs typeface="Times New Roman" pitchFamily="18" charset="0"/>
                        </a:rPr>
                        <a:t>Diachi</a:t>
                      </a:r>
                      <a:endParaRPr lang="en-US"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err="1" smtClean="0">
                          <a:solidFill>
                            <a:schemeClr val="tx1"/>
                          </a:solidFill>
                          <a:latin typeface="Times New Roman" pitchFamily="18" charset="0"/>
                          <a:cs typeface="Times New Roman" pitchFamily="18" charset="0"/>
                        </a:rPr>
                        <a:t>MaPh</a:t>
                      </a:r>
                      <a:endParaRPr lang="en-US"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5" name="Straight Connector 24"/>
          <p:cNvCxnSpPr/>
          <p:nvPr/>
        </p:nvCxnSpPr>
        <p:spPr>
          <a:xfrm>
            <a:off x="2743200" y="6707188"/>
            <a:ext cx="2438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3771106" y="6516688"/>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flipH="1" flipV="1">
            <a:off x="4990306" y="6516688"/>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flipH="1" flipV="1">
            <a:off x="2590006" y="6554788"/>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743200" y="5486400"/>
            <a:ext cx="4648200" cy="1588"/>
          </a:xfrm>
          <a:prstGeom prst="line">
            <a:avLst/>
          </a:prstGeom>
          <a:ln>
            <a:solidFill>
              <a:srgbClr val="C00000"/>
            </a:solidFill>
          </a:ln>
          <a:scene3d>
            <a:camera prst="orthographicFront">
              <a:rot lat="298855" lon="301140" rev="26212"/>
            </a:camera>
            <a:lightRig rig="threePt" dir="t"/>
          </a:scene3d>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3809206" y="5334000"/>
            <a:ext cx="305594" cy="794"/>
          </a:xfrm>
          <a:prstGeom prst="line">
            <a:avLst/>
          </a:prstGeom>
          <a:ln>
            <a:solidFill>
              <a:srgbClr val="C00000"/>
            </a:solidFill>
          </a:ln>
          <a:scene3d>
            <a:camera prst="orthographicFront">
              <a:rot lat="298855" lon="301140" rev="26212"/>
            </a:camera>
            <a:lightRig rig="threePt" dir="t"/>
          </a:scene3d>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886200" y="5181600"/>
            <a:ext cx="152400" cy="1588"/>
          </a:xfrm>
          <a:prstGeom prst="line">
            <a:avLst/>
          </a:prstGeom>
          <a:ln>
            <a:solidFill>
              <a:srgbClr val="C00000"/>
            </a:solidFill>
          </a:ln>
          <a:scene3d>
            <a:camera prst="orthographicFront">
              <a:rot lat="298855" lon="301140" rev="26212"/>
            </a:camera>
            <a:lightRig rig="threePt" dir="t"/>
          </a:scene3d>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67000" y="6402388"/>
            <a:ext cx="15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flipH="1" flipV="1">
            <a:off x="4953000" y="5334000"/>
            <a:ext cx="304800" cy="15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flipH="1" flipV="1">
            <a:off x="2590800" y="5334000"/>
            <a:ext cx="304800" cy="15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flipH="1" flipV="1">
            <a:off x="6096000" y="5334000"/>
            <a:ext cx="304800" cy="15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5400000" flipH="1" flipV="1">
            <a:off x="7239794" y="5333206"/>
            <a:ext cx="304800" cy="15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381000" y="4724400"/>
            <a:ext cx="1219200" cy="381000"/>
          </a:xfrm>
          <a:prstGeom prst="rect">
            <a:avLst/>
          </a:prstGeom>
          <a:solidFill>
            <a:schemeClr val="bg1"/>
          </a:solid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Times New Roman" pitchFamily="18" charset="0"/>
                <a:cs typeface="Times New Roman" pitchFamily="18" charset="0"/>
              </a:rPr>
              <a:t>Đạt</a:t>
            </a:r>
            <a:r>
              <a:rPr lang="en-US" sz="1400" dirty="0" smtClean="0">
                <a:solidFill>
                  <a:schemeClr val="tx1"/>
                </a:solidFill>
                <a:latin typeface="Times New Roman" pitchFamily="18" charset="0"/>
                <a:cs typeface="Times New Roman" pitchFamily="18" charset="0"/>
              </a:rPr>
              <a:t> </a:t>
            </a:r>
            <a:r>
              <a:rPr lang="en-US" sz="1400" dirty="0" err="1" smtClean="0">
                <a:solidFill>
                  <a:schemeClr val="tx1"/>
                </a:solidFill>
                <a:latin typeface="Times New Roman" pitchFamily="18" charset="0"/>
                <a:cs typeface="Times New Roman" pitchFamily="18" charset="0"/>
              </a:rPr>
              <a:t>dạng</a:t>
            </a:r>
            <a:r>
              <a:rPr lang="en-US" sz="1400" dirty="0" smtClean="0">
                <a:solidFill>
                  <a:schemeClr val="tx1"/>
                </a:solidFill>
                <a:latin typeface="Times New Roman" pitchFamily="18" charset="0"/>
                <a:cs typeface="Times New Roman" pitchFamily="18" charset="0"/>
              </a:rPr>
              <a:t> </a:t>
            </a:r>
            <a:r>
              <a:rPr lang="en-US" sz="1400" dirty="0" err="1" smtClean="0">
                <a:solidFill>
                  <a:schemeClr val="tx1"/>
                </a:solidFill>
                <a:latin typeface="Times New Roman" pitchFamily="18" charset="0"/>
                <a:cs typeface="Times New Roman" pitchFamily="18" charset="0"/>
              </a:rPr>
              <a:t>chuẩn</a:t>
            </a:r>
            <a:r>
              <a:rPr lang="en-US" sz="1400" dirty="0" smtClean="0">
                <a:solidFill>
                  <a:schemeClr val="tx1"/>
                </a:solidFill>
                <a:latin typeface="Times New Roman" pitchFamily="18" charset="0"/>
                <a:cs typeface="Times New Roman" pitchFamily="18" charset="0"/>
              </a:rPr>
              <a:t> 3</a:t>
            </a:r>
          </a:p>
        </p:txBody>
      </p:sp>
      <p:cxnSp>
        <p:nvCxnSpPr>
          <p:cNvPr id="47" name="Straight Arrow Connector 46"/>
          <p:cNvCxnSpPr/>
          <p:nvPr/>
        </p:nvCxnSpPr>
        <p:spPr>
          <a:xfrm>
            <a:off x="1676400" y="4951412"/>
            <a:ext cx="457200" cy="1588"/>
          </a:xfrm>
          <a:prstGeom prst="straightConnector1">
            <a:avLst/>
          </a:prstGeom>
          <a:ln>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16200000" flipH="1">
            <a:off x="1524000" y="5181600"/>
            <a:ext cx="990600" cy="685800"/>
          </a:xfrm>
          <a:prstGeom prst="straightConnector1">
            <a:avLst/>
          </a:prstGeom>
          <a:ln>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3 (3NF)</a:t>
            </a:r>
            <a:endParaRPr lang="en-US" dirty="0"/>
          </a:p>
        </p:txBody>
      </p:sp>
      <p:sp>
        <p:nvSpPr>
          <p:cNvPr id="3" name="Content Placeholder 2"/>
          <p:cNvSpPr>
            <a:spLocks noGrp="1"/>
          </p:cNvSpPr>
          <p:nvPr>
            <p:ph idx="1"/>
          </p:nvPr>
        </p:nvSpPr>
        <p:spPr/>
        <p:txBody>
          <a:bodyPr>
            <a:normAutofit fontScale="92500"/>
          </a:bodyPr>
          <a:lstStyle/>
          <a:p>
            <a:r>
              <a:rPr lang="vi-VN" dirty="0" smtClean="0">
                <a:latin typeface="Times New Roman" pitchFamily="18" charset="0"/>
                <a:cs typeface="Times New Roman" pitchFamily="18" charset="0"/>
              </a:rPr>
              <a:t>Kiểm tra dạng chuẩn 3</a:t>
            </a:r>
          </a:p>
          <a:p>
            <a:pPr lvl="1"/>
            <a:r>
              <a:rPr lang="vi-VN" dirty="0" smtClean="0">
                <a:latin typeface="Times New Roman" pitchFamily="18" charset="0"/>
                <a:cs typeface="Times New Roman" pitchFamily="18" charset="0"/>
              </a:rPr>
              <a:t>Bước 1: Tìm mọi khóa của Q </a:t>
            </a:r>
          </a:p>
          <a:p>
            <a:pPr lvl="1"/>
            <a:r>
              <a:rPr lang="vi-VN" dirty="0" smtClean="0">
                <a:latin typeface="Times New Roman" pitchFamily="18" charset="0"/>
                <a:cs typeface="Times New Roman" pitchFamily="18" charset="0"/>
              </a:rPr>
              <a:t>Bước 2: Phân rã vế phải của mọi phụ thuộc hàm trong F để tập F trở thành tập phụ thuộc hàm có vế phải một thuộc tính </a:t>
            </a:r>
          </a:p>
          <a:p>
            <a:pPr lvl="1"/>
            <a:r>
              <a:rPr lang="vi-VN" dirty="0" smtClean="0">
                <a:latin typeface="Times New Roman" pitchFamily="18" charset="0"/>
                <a:cs typeface="Times New Roman" pitchFamily="18" charset="0"/>
              </a:rPr>
              <a:t>Bước 3: Nếu mọi phụ thuộc hàm X → A ∈ F, mà A ∉ X đều thỏa </a:t>
            </a:r>
            <a:r>
              <a:rPr lang="en-US" dirty="0" smtClean="0">
                <a:latin typeface="Times New Roman" pitchFamily="18" charset="0"/>
                <a:cs typeface="Times New Roman" pitchFamily="18" charset="0"/>
              </a:rPr>
              <a:t>:</a:t>
            </a:r>
            <a:endParaRPr lang="vi-VN" dirty="0" smtClean="0">
              <a:latin typeface="Times New Roman" pitchFamily="18" charset="0"/>
              <a:cs typeface="Times New Roman" pitchFamily="18" charset="0"/>
            </a:endParaRPr>
          </a:p>
          <a:p>
            <a:pPr lvl="2"/>
            <a:r>
              <a:rPr lang="vi-VN" dirty="0" smtClean="0">
                <a:latin typeface="Times New Roman" pitchFamily="18" charset="0"/>
                <a:cs typeface="Times New Roman" pitchFamily="18" charset="0"/>
              </a:rPr>
              <a:t>(1) X là siêu khóa (vế trái chứa một khóa), hoặc 	</a:t>
            </a:r>
          </a:p>
          <a:p>
            <a:pPr lvl="2"/>
            <a:r>
              <a:rPr lang="vi-VN" dirty="0" smtClean="0">
                <a:latin typeface="Times New Roman" pitchFamily="18" charset="0"/>
                <a:cs typeface="Times New Roman" pitchFamily="18" charset="0"/>
              </a:rPr>
              <a:t>(2) A là thuộc tính khóa (vế phải là tập con của khóa) </a:t>
            </a:r>
          </a:p>
          <a:p>
            <a:pPr>
              <a:buNone/>
            </a:pPr>
            <a:r>
              <a:rPr lang="en-US" sz="2600" dirty="0" smtClean="0">
                <a:latin typeface="Times New Roman" pitchFamily="18" charset="0"/>
                <a:cs typeface="Times New Roman" pitchFamily="18" charset="0"/>
              </a:rPr>
              <a:t>       </a:t>
            </a:r>
            <a:r>
              <a:rPr lang="vi-VN" sz="2600" dirty="0" smtClean="0">
                <a:latin typeface="Times New Roman" pitchFamily="18" charset="0"/>
                <a:cs typeface="Times New Roman" pitchFamily="18" charset="0"/>
              </a:rPr>
              <a:t>thì Q đạt dạng chuẩn 3, ngược lại Q không đạt dạng chuẩn 3</a:t>
            </a:r>
            <a:r>
              <a:rPr lang="vi-VN"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3 (3NF)</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r>
              <a:rPr lang="vi-VN" dirty="0" smtClean="0">
                <a:latin typeface="Times New Roman" pitchFamily="18" charset="0"/>
                <a:cs typeface="Times New Roman" pitchFamily="18" charset="0"/>
              </a:rPr>
              <a:t>Ví dụ: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Cho Q3(A, B, C, F), F2={AB→C, C→F}</a:t>
            </a:r>
          </a:p>
          <a:p>
            <a:pPr lvl="1"/>
            <a:r>
              <a:rPr lang="en-US" dirty="0" err="1" smtClean="0">
                <a:latin typeface="Times New Roman" pitchFamily="18" charset="0"/>
                <a:cs typeface="Times New Roman" pitchFamily="18" charset="0"/>
              </a:rPr>
              <a:t>Khóa</a:t>
            </a:r>
            <a:r>
              <a:rPr lang="en-US" dirty="0" smtClean="0">
                <a:latin typeface="Times New Roman" pitchFamily="18" charset="0"/>
                <a:cs typeface="Times New Roman" pitchFamily="18" charset="0"/>
              </a:rPr>
              <a:t> AB</a:t>
            </a:r>
          </a:p>
          <a:p>
            <a:pPr lvl="1">
              <a:buNone/>
            </a:pP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Xét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3:</a:t>
            </a:r>
          </a:p>
          <a:p>
            <a:pPr lvl="1"/>
            <a:r>
              <a:rPr lang="en-US" dirty="0" smtClean="0">
                <a:latin typeface="Times New Roman" pitchFamily="18" charset="0"/>
                <a:cs typeface="Times New Roman" pitchFamily="18" charset="0"/>
              </a:rPr>
              <a:t>F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phụ</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bắc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a:t>
            </a:r>
            <a:r>
              <a:rPr lang="en-US" dirty="0" smtClean="0">
                <a:latin typeface="Times New Roman" pitchFamily="18" charset="0"/>
                <a:cs typeface="Times New Roman" pitchFamily="18" charset="0"/>
              </a:rPr>
              <a:t> -&gt;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3</a:t>
            </a:r>
          </a:p>
          <a:p>
            <a:pPr lvl="1"/>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Hoặc</a:t>
            </a:r>
            <a:r>
              <a:rPr lang="en-US" dirty="0" smtClean="0">
                <a:latin typeface="Times New Roman" pitchFamily="18" charset="0"/>
                <a:cs typeface="Times New Roman" pitchFamily="18" charset="0"/>
              </a:rPr>
              <a:t>: C-&gt;F </a:t>
            </a:r>
            <a:r>
              <a:rPr lang="en-US" dirty="0" err="1" smtClean="0">
                <a:latin typeface="Times New Roman" pitchFamily="18" charset="0"/>
                <a:cs typeface="Times New Roman" pitchFamily="18" charset="0"/>
              </a:rPr>
              <a:t>mà</a:t>
            </a:r>
            <a:r>
              <a:rPr lang="en-US" dirty="0" smtClean="0">
                <a:latin typeface="Times New Roman" pitchFamily="18" charset="0"/>
                <a:cs typeface="Times New Roman" pitchFamily="18" charset="0"/>
              </a:rPr>
              <a:t> C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siêu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F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vậy</a:t>
            </a:r>
            <a:r>
              <a:rPr lang="en-US" dirty="0" smtClean="0">
                <a:latin typeface="Times New Roman" pitchFamily="18" charset="0"/>
                <a:cs typeface="Times New Roman" pitchFamily="18" charset="0"/>
              </a:rPr>
              <a:t> Q3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3</a:t>
            </a:r>
            <a:r>
              <a:rPr lang="en-US" dirty="0" smtClean="0">
                <a:latin typeface="Times New Roman" pitchFamily="18" charset="0"/>
                <a:cs typeface="Times New Roman" pitchFamily="18" charset="0"/>
              </a:rPr>
              <a:t>)</a:t>
            </a:r>
          </a:p>
          <a:p>
            <a:r>
              <a:rPr lang="en-US" dirty="0" err="1" smtClean="0">
                <a:latin typeface="Times New Roman" pitchFamily="18" charset="0"/>
                <a:cs typeface="Times New Roman" pitchFamily="18" charset="0"/>
              </a:rPr>
              <a:t>Xét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2 : </a:t>
            </a:r>
          </a:p>
          <a:p>
            <a:pPr lvl="1"/>
            <a:r>
              <a:rPr lang="en-US" dirty="0" smtClean="0">
                <a:latin typeface="Times New Roman" pitchFamily="18" charset="0"/>
                <a:cs typeface="Times New Roman" pitchFamily="18" charset="0"/>
              </a:rPr>
              <a:t>A</a:t>
            </a:r>
            <a:r>
              <a:rPr lang="en-US" baseline="30000"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 A, B</a:t>
            </a:r>
            <a:r>
              <a:rPr lang="en-US" baseline="30000"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 B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chứa</a:t>
            </a:r>
            <a:r>
              <a:rPr lang="en-US" dirty="0" smtClean="0">
                <a:latin typeface="Times New Roman" pitchFamily="18" charset="0"/>
                <a:cs typeface="Times New Roman" pitchFamily="18" charset="0"/>
              </a:rPr>
              <a:t> C, F)</a:t>
            </a:r>
          </a:p>
          <a:p>
            <a:pPr lvl="1">
              <a:buNone/>
            </a:pPr>
            <a:r>
              <a:rPr lang="en-US" dirty="0" smtClean="0">
                <a:latin typeface="Times New Roman" pitchFamily="18" charset="0"/>
                <a:cs typeface="Times New Roman" pitchFamily="18" charset="0"/>
              </a:rPr>
              <a:t>Do </a:t>
            </a:r>
            <a:r>
              <a:rPr lang="en-US" dirty="0" err="1" smtClean="0">
                <a:latin typeface="Times New Roman" pitchFamily="18" charset="0"/>
                <a:cs typeface="Times New Roman" pitchFamily="18" charset="0"/>
              </a:rPr>
              <a:t>đó</a:t>
            </a:r>
            <a:r>
              <a:rPr lang="en-US" dirty="0" smtClean="0">
                <a:latin typeface="Times New Roman" pitchFamily="18" charset="0"/>
                <a:cs typeface="Times New Roman" pitchFamily="18" charset="0"/>
              </a:rPr>
              <a:t> C, F </a:t>
            </a:r>
            <a:r>
              <a:rPr lang="en-US" dirty="0" err="1" smtClean="0">
                <a:latin typeface="Times New Roman" pitchFamily="18" charset="0"/>
                <a:cs typeface="Times New Roman" pitchFamily="18" charset="0"/>
              </a:rPr>
              <a:t>thuộc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a:t>
            </a:r>
            <a:r>
              <a:rPr lang="en-US" dirty="0" smtClean="0">
                <a:latin typeface="Times New Roman" pitchFamily="18" charset="0"/>
                <a:cs typeface="Times New Roman" pitchFamily="18" charset="0"/>
              </a:rPr>
              <a:t> PTH </a:t>
            </a:r>
            <a:r>
              <a:rPr lang="en-US" dirty="0" err="1" smtClean="0">
                <a:latin typeface="Times New Roman" pitchFamily="18" charset="0"/>
                <a:cs typeface="Times New Roman" pitchFamily="18" charset="0"/>
              </a:rPr>
              <a:t>đầy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a:t>
            </a:r>
            <a:endParaRPr lang="en-US" dirty="0" smtClean="0">
              <a:latin typeface="Times New Roman" pitchFamily="18" charset="0"/>
              <a:cs typeface="Times New Roman" pitchFamily="18" charset="0"/>
            </a:endParaRPr>
          </a:p>
          <a:p>
            <a:pPr lvl="1">
              <a:buNone/>
            </a:pPr>
            <a:r>
              <a:rPr lang="en-US" dirty="0" smtClean="0">
                <a:latin typeface="Times New Roman" pitchFamily="18" charset="0"/>
                <a:cs typeface="Times New Roman" pitchFamily="18" charset="0"/>
              </a:rPr>
              <a:t>-&gt;</a:t>
            </a:r>
            <a:r>
              <a:rPr lang="en-US" dirty="0" err="1" smtClean="0">
                <a:latin typeface="Times New Roman" pitchFamily="18" charset="0"/>
                <a:cs typeface="Times New Roman" pitchFamily="18" charset="0"/>
              </a:rPr>
              <a:t>đạt</a:t>
            </a:r>
            <a:r>
              <a:rPr lang="en-US" dirty="0" smtClean="0">
                <a:latin typeface="Times New Roman" pitchFamily="18" charset="0"/>
                <a:cs typeface="Times New Roman" pitchFamily="18" charset="0"/>
              </a:rPr>
              <a:t> DC2</a:t>
            </a:r>
          </a:p>
          <a:p>
            <a:pPr lvl="1"/>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3 (3NF)</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vi-VN" dirty="0" smtClean="0">
                <a:latin typeface="Times New Roman" pitchFamily="18" charset="0"/>
                <a:cs typeface="Times New Roman" pitchFamily="18" charset="0"/>
              </a:rPr>
              <a:t>Ví dụ: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R3(A, B, C), F3={AB→C, C→B}</a:t>
            </a:r>
          </a:p>
          <a:p>
            <a:pPr lvl="1">
              <a:buNone/>
            </a:pPr>
            <a:r>
              <a:rPr lang="en-US" dirty="0" err="1" smtClean="0">
                <a:latin typeface="Times New Roman" pitchFamily="18" charset="0"/>
                <a:cs typeface="Times New Roman" pitchFamily="18" charset="0"/>
              </a:rPr>
              <a:t>Giải</a:t>
            </a:r>
            <a:r>
              <a:rPr lang="en-US" dirty="0" smtClean="0">
                <a:latin typeface="Times New Roman" pitchFamily="18" charset="0"/>
                <a:cs typeface="Times New Roman" pitchFamily="18" charset="0"/>
              </a:rPr>
              <a:t>:</a:t>
            </a:r>
          </a:p>
          <a:p>
            <a:pPr lvl="1"/>
            <a:r>
              <a:rPr lang="en-US" dirty="0" err="1" smtClean="0">
                <a:latin typeface="Times New Roman" pitchFamily="18" charset="0"/>
                <a:cs typeface="Times New Roman" pitchFamily="18" charset="0"/>
              </a:rPr>
              <a:t>Khóa</a:t>
            </a:r>
            <a:r>
              <a:rPr lang="en-US" dirty="0" smtClean="0">
                <a:latin typeface="Times New Roman" pitchFamily="18" charset="0"/>
                <a:cs typeface="Times New Roman" pitchFamily="18" charset="0"/>
              </a:rPr>
              <a:t> AB,AC.</a:t>
            </a:r>
          </a:p>
          <a:p>
            <a:pPr lvl="1"/>
            <a:r>
              <a:rPr lang="en-US" dirty="0" err="1" smtClean="0">
                <a:latin typeface="Times New Roman" pitchFamily="18" charset="0"/>
                <a:cs typeface="Times New Roman" pitchFamily="18" charset="0"/>
              </a:rPr>
              <a:t>Tất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luận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3. </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3 (3NF)</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Cho:</a:t>
            </a:r>
          </a:p>
          <a:p>
            <a:pPr lvl="1"/>
            <a:r>
              <a:rPr lang="en-US" dirty="0" smtClean="0">
                <a:latin typeface="Times New Roman" pitchFamily="18" charset="0"/>
                <a:cs typeface="Times New Roman" pitchFamily="18" charset="0"/>
              </a:rPr>
              <a:t> Q (AB-&gt;CD, C-&gt;B)</a:t>
            </a:r>
          </a:p>
          <a:p>
            <a:pPr lvl="1"/>
            <a:r>
              <a:rPr lang="en-US" dirty="0" err="1" smtClean="0">
                <a:latin typeface="Times New Roman" pitchFamily="18" charset="0"/>
                <a:cs typeface="Times New Roman" pitchFamily="18" charset="0"/>
              </a:rPr>
              <a:t>Khóa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AB</a:t>
            </a:r>
          </a:p>
          <a:p>
            <a:pPr marL="342900" lvl="1" indent="-342900">
              <a:buFont typeface="Arial" pitchFamily="34" charset="0"/>
              <a:buChar char="•"/>
            </a:pPr>
            <a:r>
              <a:rPr lang="en-US" sz="3200" dirty="0" err="1" smtClean="0">
                <a:latin typeface="Times New Roman" pitchFamily="18" charset="0"/>
                <a:cs typeface="Times New Roman" pitchFamily="18" charset="0"/>
              </a:rPr>
              <a:t>Xét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phụ</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thuộc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hàm</a:t>
            </a:r>
            <a:r>
              <a:rPr lang="en-US" sz="3200" dirty="0" smtClean="0">
                <a:latin typeface="Times New Roman" pitchFamily="18" charset="0"/>
                <a:cs typeface="Times New Roman" pitchFamily="18" charset="0"/>
              </a:rPr>
              <a:t>: AB-&gt;CD</a:t>
            </a:r>
          </a:p>
          <a:p>
            <a:pPr lvl="1"/>
            <a:r>
              <a:rPr lang="en-US" dirty="0" smtClean="0">
                <a:latin typeface="Times New Roman" pitchFamily="18" charset="0"/>
                <a:cs typeface="Times New Roman" pitchFamily="18" charset="0"/>
              </a:rPr>
              <a:t>AB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a:t>
            </a:r>
            <a:endParaRPr lang="en-US" dirty="0" smtClean="0">
              <a:latin typeface="Times New Roman" pitchFamily="18" charset="0"/>
              <a:cs typeface="Times New Roman" pitchFamily="18" charset="0"/>
            </a:endParaRPr>
          </a:p>
          <a:p>
            <a:pPr marL="342900" lvl="1" indent="-342900">
              <a:buFont typeface="Arial" pitchFamily="34" charset="0"/>
              <a:buChar char="•"/>
            </a:pPr>
            <a:r>
              <a:rPr lang="en-US" sz="3200" dirty="0" err="1" smtClean="0">
                <a:latin typeface="Times New Roman" pitchFamily="18" charset="0"/>
                <a:cs typeface="Times New Roman" pitchFamily="18" charset="0"/>
              </a:rPr>
              <a:t>Xét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phụ</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thuộc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hàm</a:t>
            </a:r>
            <a:r>
              <a:rPr lang="en-US" sz="3200" dirty="0" smtClean="0">
                <a:latin typeface="Times New Roman" pitchFamily="18" charset="0"/>
                <a:cs typeface="Times New Roman" pitchFamily="18" charset="0"/>
              </a:rPr>
              <a:t>: C-&gt;B</a:t>
            </a:r>
          </a:p>
          <a:p>
            <a:pPr lvl="1"/>
            <a:r>
              <a:rPr lang="en-US" dirty="0" smtClean="0">
                <a:latin typeface="Times New Roman" pitchFamily="18" charset="0"/>
                <a:cs typeface="Times New Roman" pitchFamily="18" charset="0"/>
              </a:rPr>
              <a:t>B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khóa</a:t>
            </a:r>
            <a:endParaRPr lang="en-US" dirty="0" smtClean="0">
              <a:latin typeface="Times New Roman" pitchFamily="18" charset="0"/>
              <a:cs typeface="Times New Roman" pitchFamily="18" charset="0"/>
            </a:endParaRPr>
          </a:p>
          <a:p>
            <a:pPr marL="342900" lvl="1" indent="-342900">
              <a:buFont typeface="Arial" pitchFamily="34" charset="0"/>
              <a:buChar char="•"/>
            </a:pPr>
            <a:r>
              <a:rPr lang="en-US" sz="3200" dirty="0" err="1" smtClean="0">
                <a:latin typeface="Times New Roman" pitchFamily="18" charset="0"/>
                <a:cs typeface="Times New Roman" pitchFamily="18" charset="0"/>
              </a:rPr>
              <a:t>Vậy</a:t>
            </a:r>
            <a:r>
              <a:rPr lang="en-US" sz="3200" dirty="0" smtClean="0">
                <a:latin typeface="Times New Roman" pitchFamily="18" charset="0"/>
                <a:cs typeface="Times New Roman" pitchFamily="18" charset="0"/>
              </a:rPr>
              <a:t> Q </a:t>
            </a:r>
            <a:r>
              <a:rPr lang="en-US" sz="3200" dirty="0" err="1" smtClean="0">
                <a:latin typeface="Times New Roman" pitchFamily="18" charset="0"/>
                <a:cs typeface="Times New Roman" pitchFamily="18" charset="0"/>
              </a:rPr>
              <a:t>đạt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dạng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chuẩn</a:t>
            </a:r>
            <a:r>
              <a:rPr lang="en-US" sz="3200" dirty="0" smtClean="0">
                <a:latin typeface="Times New Roman" pitchFamily="18" charset="0"/>
                <a:cs typeface="Times New Roman" pitchFamily="18" charset="0"/>
              </a:rPr>
              <a:t> 3</a:t>
            </a:r>
          </a:p>
        </p:txBody>
      </p:sp>
      <p:pic>
        <p:nvPicPr>
          <p:cNvPr id="1026" name="Picture 2" descr="D:\Giangday\HKI_2013_2014\CSDL\Slide_thuy\Normalisation - Boyce Codd Normal Form_files\dep_BCNF2.gif"/>
          <p:cNvPicPr>
            <a:picLocks noChangeAspect="1" noChangeArrowheads="1"/>
          </p:cNvPicPr>
          <p:nvPr/>
        </p:nvPicPr>
        <p:blipFill>
          <a:blip r:embed="rId2"/>
          <a:srcRect/>
          <a:stretch>
            <a:fillRect/>
          </a:stretch>
        </p:blipFill>
        <p:spPr bwMode="auto">
          <a:xfrm>
            <a:off x="4800600" y="1295400"/>
            <a:ext cx="3514725" cy="149542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Đặt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vấn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đề</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r>
              <a:rPr lang="en-US" dirty="0" err="1" smtClean="0">
                <a:latin typeface="Times New Roman" pitchFamily="18" charset="0"/>
                <a:cs typeface="Times New Roman" pitchFamily="18" charset="0"/>
              </a:rPr>
              <a:t>Dư</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thừa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a:t>
            </a:r>
          </a:p>
          <a:p>
            <a:pPr lvl="1"/>
            <a:r>
              <a:rPr lang="en-US" dirty="0" err="1" smtClean="0">
                <a:latin typeface="Times New Roman" pitchFamily="18" charset="0"/>
                <a:cs typeface="Times New Roman" pitchFamily="18" charset="0"/>
              </a:rPr>
              <a:t>Cứ</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mỗi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xuất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uống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thì</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lặp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lại</a:t>
            </a:r>
            <a:endParaRPr lang="en-US" dirty="0">
              <a:latin typeface="Times New Roman" pitchFamily="18" charset="0"/>
              <a:cs typeface="Times New Roman" pitchFamily="18" charset="0"/>
            </a:endParaRPr>
          </a:p>
          <a:p>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thiếu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quán</a:t>
            </a:r>
            <a:endParaRPr lang="en-US" dirty="0" smtClean="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Khi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uống</a:t>
            </a:r>
            <a:r>
              <a:rPr lang="en-US" dirty="0" smtClean="0">
                <a:latin typeface="Times New Roman" pitchFamily="18" charset="0"/>
                <a:cs typeface="Times New Roman" pitchFamily="18" charset="0"/>
              </a:rPr>
              <a:t> -&gt; </a:t>
            </a:r>
            <a:r>
              <a:rPr lang="en-US" dirty="0" err="1" smtClean="0">
                <a:latin typeface="Times New Roman" pitchFamily="18" charset="0"/>
                <a:cs typeface="Times New Roman" pitchFamily="18" charset="0"/>
              </a:rPr>
              <a:t>cùng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uống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nhưng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nhau</a:t>
            </a:r>
            <a:endParaRPr lang="en-US" dirty="0">
              <a:latin typeface="Times New Roman" pitchFamily="18" charset="0"/>
              <a:cs typeface="Times New Roman" pitchFamily="18" charset="0"/>
            </a:endParaRPr>
          </a:p>
          <a:p>
            <a:r>
              <a:rPr lang="en-US" dirty="0" err="1" smtClean="0">
                <a:latin typeface="Times New Roman" pitchFamily="18" charset="0"/>
                <a:cs typeface="Times New Roman" pitchFamily="18" charset="0"/>
              </a:rPr>
              <a:t>Bất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thường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thêm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hoặc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endParaRPr lang="en-US" dirty="0" smtClean="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Khi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bàn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thì</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liên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uống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này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xóa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bàn</a:t>
            </a:r>
            <a:r>
              <a:rPr lang="en-US" dirty="0" smtClean="0">
                <a:latin typeface="Times New Roman" pitchFamily="18" charset="0"/>
                <a:cs typeface="Times New Roman" pitchFamily="18" charset="0"/>
              </a:rPr>
              <a:t> B02) </a:t>
            </a:r>
          </a:p>
          <a:p>
            <a:pPr marL="342900" lvl="1" indent="-342900">
              <a:buFont typeface="Arial" pitchFamily="34" charset="0"/>
              <a:buChar char="•"/>
            </a:pPr>
            <a:r>
              <a:rPr lang="en-US" sz="3200" dirty="0" smtClean="0">
                <a:latin typeface="Times New Roman" pitchFamily="18" charset="0"/>
                <a:cs typeface="Times New Roman" pitchFamily="18" charset="0"/>
              </a:rPr>
              <a:t>-&gt; </a:t>
            </a:r>
            <a:r>
              <a:rPr lang="en-US" sz="3200" dirty="0" err="1" smtClean="0">
                <a:latin typeface="Times New Roman" pitchFamily="18" charset="0"/>
                <a:cs typeface="Times New Roman" pitchFamily="18" charset="0"/>
              </a:rPr>
              <a:t>Xây</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dựng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lý</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thuyết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thiết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kế</a:t>
            </a:r>
            <a:r>
              <a:rPr lang="en-US" sz="3200" dirty="0" smtClean="0">
                <a:latin typeface="Times New Roman" pitchFamily="18" charset="0"/>
                <a:cs typeface="Times New Roman" pitchFamily="18" charset="0"/>
              </a:rPr>
              <a:t> CSDL </a:t>
            </a:r>
            <a:r>
              <a:rPr lang="en-US" sz="3200" dirty="0" err="1" smtClean="0">
                <a:latin typeface="Times New Roman" pitchFamily="18" charset="0"/>
                <a:cs typeface="Times New Roman" pitchFamily="18" charset="0"/>
              </a:rPr>
              <a:t>nhằm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được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mô</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hình</a:t>
            </a:r>
            <a:r>
              <a:rPr lang="en-US" sz="3200" dirty="0" smtClean="0">
                <a:latin typeface="Times New Roman" pitchFamily="18" charset="0"/>
                <a:cs typeface="Times New Roman" pitchFamily="18" charset="0"/>
              </a:rPr>
              <a:t> CSDL </a:t>
            </a:r>
            <a:r>
              <a:rPr lang="en-US" sz="3200" dirty="0" err="1" smtClean="0">
                <a:latin typeface="Times New Roman" pitchFamily="18" charset="0"/>
                <a:cs typeface="Times New Roman" pitchFamily="18" charset="0"/>
              </a:rPr>
              <a:t>tốt</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a:p>
            <a:pPr lvl="1"/>
            <a:endParaRPr lang="en-US" dirty="0" smtClean="0">
              <a:latin typeface="Times New Roman" pitchFamily="18" charset="0"/>
              <a:cs typeface="Times New Roman" pitchFamily="18" charset="0"/>
            </a:endParaRPr>
          </a:p>
          <a:p>
            <a:pPr lvl="1"/>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3 (3NF)</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endParaRPr lang="en-US" dirty="0" smtClean="0"/>
          </a:p>
          <a:p>
            <a:endParaRPr lang="en-US" dirty="0" smtClean="0"/>
          </a:p>
          <a:p>
            <a:endParaRPr lang="en-US" dirty="0" smtClean="0"/>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Nhận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xét</a:t>
            </a:r>
            <a:r>
              <a:rPr lang="en-US" dirty="0" smtClean="0">
                <a:latin typeface="Times New Roman" pitchFamily="18" charset="0"/>
                <a:cs typeface="Times New Roman" pitchFamily="18" charset="0"/>
              </a:rPr>
              <a:t>:</a:t>
            </a:r>
          </a:p>
          <a:p>
            <a:pPr lvl="1"/>
            <a:r>
              <a:rPr lang="en-US" dirty="0" err="1" smtClean="0">
                <a:latin typeface="Times New Roman" pitchFamily="18" charset="0"/>
                <a:cs typeface="Times New Roman" pitchFamily="18" charset="0"/>
              </a:rPr>
              <a:t>Còn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xuất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trùng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lắp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-&gt; </a:t>
            </a:r>
            <a:r>
              <a:rPr lang="en-US" dirty="0" err="1" smtClean="0">
                <a:latin typeface="Times New Roman" pitchFamily="18" charset="0"/>
                <a:cs typeface="Times New Roman" pitchFamily="18" charset="0"/>
              </a:rPr>
              <a:t>Cần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hơn</a:t>
            </a:r>
            <a:endParaRPr lang="en-US" dirty="0" smtClean="0">
              <a:latin typeface="Times New Roman" pitchFamily="18" charset="0"/>
              <a:cs typeface="Times New Roman" pitchFamily="18" charset="0"/>
            </a:endParaRPr>
          </a:p>
          <a:p>
            <a:endParaRPr lang="en-US" dirty="0"/>
          </a:p>
        </p:txBody>
      </p:sp>
      <p:graphicFrame>
        <p:nvGraphicFramePr>
          <p:cNvPr id="4" name="Content Placeholder 3"/>
          <p:cNvGraphicFramePr>
            <a:graphicFrameLocks/>
          </p:cNvGraphicFramePr>
          <p:nvPr/>
        </p:nvGraphicFramePr>
        <p:xfrm>
          <a:off x="1600200" y="2042160"/>
          <a:ext cx="5486400" cy="2966720"/>
        </p:xfrm>
        <a:graphic>
          <a:graphicData uri="http://schemas.openxmlformats.org/drawingml/2006/table">
            <a:tbl>
              <a:tblPr firstRow="1" bandRow="1">
                <a:tableStyleId>{5C22544A-7EE6-4342-B048-85BDC9FD1C3A}</a:tableStyleId>
              </a:tblPr>
              <a:tblGrid>
                <a:gridCol w="1371600"/>
                <a:gridCol w="1371600"/>
                <a:gridCol w="1371600"/>
                <a:gridCol w="1371600"/>
              </a:tblGrid>
              <a:tr h="370840">
                <a:tc>
                  <a:txBody>
                    <a:bodyPr/>
                    <a:lstStyle/>
                    <a:p>
                      <a:r>
                        <a:rPr lang="en-US" b="0" u="sng" dirty="0" err="1" smtClean="0">
                          <a:solidFill>
                            <a:schemeClr val="tx1"/>
                          </a:solidFill>
                          <a:latin typeface="Times New Roman" pitchFamily="18" charset="0"/>
                          <a:cs typeface="Times New Roman" pitchFamily="18" charset="0"/>
                        </a:rPr>
                        <a:t>MaSV</a:t>
                      </a:r>
                      <a:endParaRPr lang="en-US" b="0" u="sng"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u="sng" dirty="0" err="1" smtClean="0">
                          <a:solidFill>
                            <a:schemeClr val="tx1"/>
                          </a:solidFill>
                          <a:latin typeface="Times New Roman" pitchFamily="18" charset="0"/>
                          <a:cs typeface="Times New Roman" pitchFamily="18" charset="0"/>
                        </a:rPr>
                        <a:t>MaGv</a:t>
                      </a:r>
                      <a:endParaRPr lang="en-US" b="0" u="sng"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latin typeface="Times New Roman" pitchFamily="18" charset="0"/>
                          <a:cs typeface="Times New Roman" pitchFamily="18" charset="0"/>
                        </a:rPr>
                        <a:t>Lop</a:t>
                      </a:r>
                      <a:endParaRPr lang="en-US"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err="1" smtClean="0">
                          <a:solidFill>
                            <a:schemeClr val="tx1"/>
                          </a:solidFill>
                          <a:latin typeface="Times New Roman" pitchFamily="18" charset="0"/>
                          <a:cs typeface="Times New Roman" pitchFamily="18" charset="0"/>
                        </a:rPr>
                        <a:t>Ngaythi</a:t>
                      </a:r>
                      <a:endParaRPr lang="en-US"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0" u="none" dirty="0" smtClean="0">
                          <a:solidFill>
                            <a:schemeClr val="tx1"/>
                          </a:solidFill>
                          <a:latin typeface="Times New Roman" pitchFamily="18" charset="0"/>
                          <a:cs typeface="Times New Roman" pitchFamily="18" charset="0"/>
                        </a:rPr>
                        <a:t>SV01</a:t>
                      </a:r>
                      <a:endParaRPr lang="en-US" b="0" u="none"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u="none" dirty="0" smtClean="0">
                          <a:solidFill>
                            <a:schemeClr val="tx1"/>
                          </a:solidFill>
                          <a:latin typeface="Times New Roman" pitchFamily="18" charset="0"/>
                          <a:cs typeface="Times New Roman" pitchFamily="18" charset="0"/>
                        </a:rPr>
                        <a:t>1109</a:t>
                      </a:r>
                      <a:endParaRPr lang="en-US" b="0" u="none"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u="none" dirty="0" smtClean="0">
                          <a:solidFill>
                            <a:schemeClr val="tx1"/>
                          </a:solidFill>
                          <a:latin typeface="Times New Roman" pitchFamily="18" charset="0"/>
                          <a:cs typeface="Times New Roman" pitchFamily="18" charset="0"/>
                        </a:rPr>
                        <a:t>DB16</a:t>
                      </a:r>
                      <a:endParaRPr lang="en-US" b="0" u="none"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latin typeface="Times New Roman" pitchFamily="18" charset="0"/>
                          <a:cs typeface="Times New Roman" pitchFamily="18" charset="0"/>
                        </a:rPr>
                        <a:t>25/01/2012</a:t>
                      </a:r>
                      <a:endParaRPr lang="en-US"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b="0" u="none" dirty="0" smtClean="0">
                          <a:solidFill>
                            <a:schemeClr val="tx1"/>
                          </a:solidFill>
                          <a:latin typeface="Times New Roman" pitchFamily="18" charset="0"/>
                          <a:cs typeface="Times New Roman" pitchFamily="18" charset="0"/>
                        </a:rPr>
                        <a:t>SV01</a:t>
                      </a:r>
                      <a:endParaRPr lang="en-US" b="0" u="none"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u="none" dirty="0" smtClean="0">
                          <a:solidFill>
                            <a:schemeClr val="tx1"/>
                          </a:solidFill>
                          <a:latin typeface="Times New Roman" pitchFamily="18" charset="0"/>
                          <a:cs typeface="Times New Roman" pitchFamily="18" charset="0"/>
                        </a:rPr>
                        <a:t>1320</a:t>
                      </a:r>
                      <a:endParaRPr lang="en-US" b="0" u="none"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u="none" dirty="0" smtClean="0">
                          <a:solidFill>
                            <a:schemeClr val="tx1"/>
                          </a:solidFill>
                          <a:latin typeface="Times New Roman" pitchFamily="18" charset="0"/>
                          <a:cs typeface="Times New Roman" pitchFamily="18" charset="0"/>
                        </a:rPr>
                        <a:t>CS12</a:t>
                      </a:r>
                      <a:endParaRPr lang="en-US" b="0" u="none"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Times New Roman" pitchFamily="18" charset="0"/>
                          <a:cs typeface="Times New Roman" pitchFamily="18" charset="0"/>
                        </a:rPr>
                        <a:t>23/01/2012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u="none" dirty="0" smtClean="0">
                          <a:solidFill>
                            <a:schemeClr val="tx1"/>
                          </a:solidFill>
                          <a:latin typeface="Times New Roman" pitchFamily="18" charset="0"/>
                          <a:cs typeface="Times New Roman" pitchFamily="18" charset="0"/>
                        </a:rPr>
                        <a:t>SV01</a:t>
                      </a:r>
                      <a:endParaRPr lang="en-US" b="0" u="none"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u="none" dirty="0" smtClean="0">
                          <a:solidFill>
                            <a:schemeClr val="tx1"/>
                          </a:solidFill>
                          <a:latin typeface="Times New Roman" pitchFamily="18" charset="0"/>
                          <a:cs typeface="Times New Roman" pitchFamily="18" charset="0"/>
                        </a:rPr>
                        <a:t>1345</a:t>
                      </a:r>
                      <a:endParaRPr lang="en-US" b="0" u="none"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u="none" dirty="0" smtClean="0">
                          <a:solidFill>
                            <a:schemeClr val="tx1"/>
                          </a:solidFill>
                          <a:latin typeface="Times New Roman" pitchFamily="18" charset="0"/>
                          <a:cs typeface="Times New Roman" pitchFamily="18" charset="0"/>
                        </a:rPr>
                        <a:t>CT03</a:t>
                      </a:r>
                      <a:endParaRPr lang="en-US" b="0" u="none"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smtClean="0">
                          <a:solidFill>
                            <a:schemeClr val="tx1"/>
                          </a:solidFill>
                          <a:latin typeface="Times New Roman" pitchFamily="18" charset="0"/>
                          <a:cs typeface="Times New Roman" pitchFamily="18" charset="0"/>
                        </a:rPr>
                        <a:t>22/01/2012</a:t>
                      </a:r>
                      <a:endParaRPr lang="en-US"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u="none" dirty="0" smtClean="0">
                          <a:solidFill>
                            <a:schemeClr val="tx1"/>
                          </a:solidFill>
                          <a:latin typeface="Times New Roman" pitchFamily="18" charset="0"/>
                          <a:cs typeface="Times New Roman" pitchFamily="18" charset="0"/>
                        </a:rPr>
                        <a:t>SV02</a:t>
                      </a:r>
                      <a:endParaRPr lang="en-US" b="0" u="none"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u="none" dirty="0" smtClean="0">
                          <a:solidFill>
                            <a:schemeClr val="tx1"/>
                          </a:solidFill>
                          <a:latin typeface="Times New Roman" pitchFamily="18" charset="0"/>
                          <a:cs typeface="Times New Roman" pitchFamily="18" charset="0"/>
                        </a:rPr>
                        <a:t>1320</a:t>
                      </a:r>
                      <a:endParaRPr lang="en-US" b="0" u="none"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u="none" dirty="0" smtClean="0">
                          <a:solidFill>
                            <a:schemeClr val="tx1"/>
                          </a:solidFill>
                          <a:latin typeface="Times New Roman" pitchFamily="18" charset="0"/>
                          <a:cs typeface="Times New Roman" pitchFamily="18" charset="0"/>
                        </a:rPr>
                        <a:t>CS12</a:t>
                      </a:r>
                      <a:endParaRPr lang="en-US" b="0" u="none"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Times New Roman" pitchFamily="18" charset="0"/>
                          <a:cs typeface="Times New Roman" pitchFamily="18" charset="0"/>
                        </a:rPr>
                        <a:t>23/01/2012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u="none" dirty="0" smtClean="0">
                          <a:solidFill>
                            <a:schemeClr val="tx1"/>
                          </a:solidFill>
                          <a:latin typeface="Times New Roman" pitchFamily="18" charset="0"/>
                          <a:cs typeface="Times New Roman" pitchFamily="18" charset="0"/>
                        </a:rPr>
                        <a:t>SV02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u="none" dirty="0" smtClean="0">
                          <a:solidFill>
                            <a:schemeClr val="tx1"/>
                          </a:solidFill>
                          <a:latin typeface="Times New Roman" pitchFamily="18" charset="0"/>
                          <a:cs typeface="Times New Roman" pitchFamily="18" charset="0"/>
                        </a:rPr>
                        <a:t>1345</a:t>
                      </a:r>
                      <a:endParaRPr lang="en-US" b="0" u="none"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u="none" dirty="0" smtClean="0">
                          <a:solidFill>
                            <a:schemeClr val="tx1"/>
                          </a:solidFill>
                          <a:latin typeface="Times New Roman" pitchFamily="18" charset="0"/>
                          <a:cs typeface="Times New Roman" pitchFamily="18" charset="0"/>
                        </a:rPr>
                        <a:t>CT01</a:t>
                      </a:r>
                      <a:endParaRPr lang="en-US" b="0" u="none"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Times New Roman" pitchFamily="18" charset="0"/>
                          <a:cs typeface="Times New Roman" pitchFamily="18" charset="0"/>
                        </a:rPr>
                        <a:t>15/01/2012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u="none" dirty="0" smtClean="0">
                          <a:solidFill>
                            <a:schemeClr val="tx1"/>
                          </a:solidFill>
                          <a:latin typeface="Times New Roman" pitchFamily="18" charset="0"/>
                          <a:cs typeface="Times New Roman" pitchFamily="18" charset="0"/>
                        </a:rPr>
                        <a:t>SV02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u="none" dirty="0" smtClean="0">
                          <a:solidFill>
                            <a:schemeClr val="tx1"/>
                          </a:solidFill>
                          <a:latin typeface="Times New Roman" pitchFamily="18" charset="0"/>
                          <a:cs typeface="Times New Roman" pitchFamily="18" charset="0"/>
                        </a:rPr>
                        <a:t>1109</a:t>
                      </a:r>
                      <a:endParaRPr lang="en-US" b="0" u="none"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u="none" dirty="0" smtClean="0">
                          <a:solidFill>
                            <a:schemeClr val="tx1"/>
                          </a:solidFill>
                          <a:latin typeface="Times New Roman" pitchFamily="18" charset="0"/>
                          <a:cs typeface="Times New Roman" pitchFamily="18" charset="0"/>
                        </a:rPr>
                        <a:t>DB15</a:t>
                      </a:r>
                      <a:endParaRPr lang="en-US" b="0" u="none"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u="none" dirty="0" smtClean="0">
                          <a:solidFill>
                            <a:schemeClr val="tx1"/>
                          </a:solidFill>
                          <a:latin typeface="Times New Roman" pitchFamily="18" charset="0"/>
                          <a:cs typeface="Times New Roman" pitchFamily="18" charset="0"/>
                        </a:rPr>
                        <a:t>SV03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u="none" dirty="0" smtClean="0">
                          <a:solidFill>
                            <a:schemeClr val="tx1"/>
                          </a:solidFill>
                          <a:latin typeface="Times New Roman" pitchFamily="18" charset="0"/>
                          <a:cs typeface="Times New Roman" pitchFamily="18" charset="0"/>
                        </a:rPr>
                        <a:t>1109</a:t>
                      </a:r>
                      <a:endParaRPr lang="en-US" b="0" u="none"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u="none" dirty="0" smtClean="0">
                          <a:solidFill>
                            <a:schemeClr val="tx1"/>
                          </a:solidFill>
                          <a:latin typeface="Times New Roman" pitchFamily="18" charset="0"/>
                          <a:cs typeface="Times New Roman" pitchFamily="18" charset="0"/>
                        </a:rPr>
                        <a:t>DB16</a:t>
                      </a:r>
                      <a:endParaRPr lang="en-US" b="0" u="none"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7" name="Straight Connector 6"/>
          <p:cNvCxnSpPr/>
          <p:nvPr/>
        </p:nvCxnSpPr>
        <p:spPr>
          <a:xfrm rot="5400000" flipH="1" flipV="1">
            <a:off x="2094706" y="1790700"/>
            <a:ext cx="229394"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flipH="1" flipV="1">
            <a:off x="3238500" y="1790700"/>
            <a:ext cx="228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819400" y="1524000"/>
            <a:ext cx="3505200" cy="158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6094809" y="1752203"/>
            <a:ext cx="45799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5029200" y="1752600"/>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flipH="1" flipV="1">
            <a:off x="4952206" y="1828800"/>
            <a:ext cx="153194"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a:off x="3581400" y="1752600"/>
            <a:ext cx="1447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3504406" y="1828800"/>
            <a:ext cx="153194" cy="7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133600" y="1905000"/>
            <a:ext cx="15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276600" y="1905000"/>
            <a:ext cx="15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953000" y="1905000"/>
            <a:ext cx="15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209800" y="1676400"/>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2743200" y="1600200"/>
            <a:ext cx="15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152400" y="1371600"/>
            <a:ext cx="990600" cy="457200"/>
          </a:xfrm>
          <a:prstGeom prst="rect">
            <a:avLst/>
          </a:prstGeom>
          <a:solidFill>
            <a:schemeClr val="bg1"/>
          </a:solid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Times New Roman" pitchFamily="18" charset="0"/>
                <a:cs typeface="Times New Roman" pitchFamily="18" charset="0"/>
              </a:rPr>
              <a:t>Đạt</a:t>
            </a:r>
            <a:r>
              <a:rPr lang="en-US" sz="1400" dirty="0" smtClean="0">
                <a:solidFill>
                  <a:schemeClr val="tx1"/>
                </a:solidFill>
                <a:latin typeface="Times New Roman" pitchFamily="18" charset="0"/>
                <a:cs typeface="Times New Roman" pitchFamily="18" charset="0"/>
              </a:rPr>
              <a:t> </a:t>
            </a:r>
            <a:r>
              <a:rPr lang="en-US" sz="1400" dirty="0" err="1" smtClean="0">
                <a:solidFill>
                  <a:schemeClr val="tx1"/>
                </a:solidFill>
                <a:latin typeface="Times New Roman" pitchFamily="18" charset="0"/>
                <a:cs typeface="Times New Roman" pitchFamily="18" charset="0"/>
              </a:rPr>
              <a:t>dạng</a:t>
            </a:r>
            <a:r>
              <a:rPr lang="en-US" sz="1400" dirty="0" smtClean="0">
                <a:solidFill>
                  <a:schemeClr val="tx1"/>
                </a:solidFill>
                <a:latin typeface="Times New Roman" pitchFamily="18" charset="0"/>
                <a:cs typeface="Times New Roman" pitchFamily="18" charset="0"/>
              </a:rPr>
              <a:t> </a:t>
            </a:r>
            <a:r>
              <a:rPr lang="en-US" sz="1400" dirty="0" err="1" smtClean="0">
                <a:solidFill>
                  <a:schemeClr val="tx1"/>
                </a:solidFill>
                <a:latin typeface="Times New Roman" pitchFamily="18" charset="0"/>
                <a:cs typeface="Times New Roman" pitchFamily="18" charset="0"/>
              </a:rPr>
              <a:t>chuẩn</a:t>
            </a:r>
            <a:r>
              <a:rPr lang="en-US" sz="1400" dirty="0" smtClean="0">
                <a:solidFill>
                  <a:schemeClr val="tx1"/>
                </a:solidFill>
                <a:latin typeface="Times New Roman" pitchFamily="18" charset="0"/>
                <a:cs typeface="Times New Roman" pitchFamily="18" charset="0"/>
              </a:rPr>
              <a:t> 3</a:t>
            </a:r>
          </a:p>
        </p:txBody>
      </p:sp>
      <p:cxnSp>
        <p:nvCxnSpPr>
          <p:cNvPr id="39" name="Straight Arrow Connector 38"/>
          <p:cNvCxnSpPr/>
          <p:nvPr/>
        </p:nvCxnSpPr>
        <p:spPr>
          <a:xfrm>
            <a:off x="1219200" y="1601788"/>
            <a:ext cx="533400" cy="303212"/>
          </a:xfrm>
          <a:prstGeom prst="straightConnector1">
            <a:avLst/>
          </a:prstGeom>
          <a:ln>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Boyce </a:t>
            </a:r>
            <a:r>
              <a:rPr lang="en-US" dirty="0" err="1" smtClean="0">
                <a:latin typeface="Times New Roman" pitchFamily="18" charset="0"/>
                <a:cs typeface="Times New Roman" pitchFamily="18" charset="0"/>
              </a:rPr>
              <a:t>Codd</a:t>
            </a:r>
            <a:r>
              <a:rPr lang="en-US" dirty="0" smtClean="0">
                <a:latin typeface="Times New Roman" pitchFamily="18" charset="0"/>
                <a:cs typeface="Times New Roman" pitchFamily="18" charset="0"/>
              </a:rPr>
              <a:t> (BCNF)</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vi-VN" dirty="0" smtClean="0">
                <a:latin typeface="Times New Roman" pitchFamily="18" charset="0"/>
                <a:cs typeface="Times New Roman" pitchFamily="18" charset="0"/>
              </a:rPr>
              <a:t>Lược đồ Q ở dạng chuẩn BC nếu</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Q </a:t>
            </a:r>
            <a:r>
              <a:rPr lang="en-US" dirty="0" err="1" smtClean="0">
                <a:latin typeface="Times New Roman" pitchFamily="18" charset="0"/>
                <a:cs typeface="Times New Roman" pitchFamily="18" charset="0"/>
              </a:rPr>
              <a:t>đạt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1.</a:t>
            </a:r>
          </a:p>
          <a:p>
            <a:pPr lvl="1"/>
            <a:r>
              <a:rPr lang="vi-VN"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M</a:t>
            </a:r>
            <a:r>
              <a:rPr lang="vi-VN" dirty="0" smtClean="0">
                <a:latin typeface="Times New Roman" pitchFamily="18" charset="0"/>
                <a:cs typeface="Times New Roman" pitchFamily="18" charset="0"/>
              </a:rPr>
              <a:t>ọi phụ thuộc hàm X → A ∈ F+, với A ∉ X đều có X là siêu khóa.</a:t>
            </a:r>
          </a:p>
          <a:p>
            <a:r>
              <a:rPr lang="vi-VN" dirty="0" smtClean="0">
                <a:latin typeface="Times New Roman" pitchFamily="18" charset="0"/>
                <a:cs typeface="Times New Roman" pitchFamily="18" charset="0"/>
              </a:rPr>
              <a:t>Nhắc lại:</a:t>
            </a:r>
          </a:p>
          <a:p>
            <a:pPr lvl="1"/>
            <a:r>
              <a:rPr lang="vi-VN" b="1" dirty="0" smtClean="0">
                <a:latin typeface="Times New Roman" pitchFamily="18" charset="0"/>
                <a:cs typeface="Times New Roman" pitchFamily="18" charset="0"/>
              </a:rPr>
              <a:t>Siêu khóa </a:t>
            </a:r>
            <a:r>
              <a:rPr lang="vi-VN" dirty="0" smtClean="0">
                <a:latin typeface="Times New Roman" pitchFamily="18" charset="0"/>
                <a:cs typeface="Times New Roman" pitchFamily="18" charset="0"/>
              </a:rPr>
              <a:t>: là một tập con các thuộc tính của Q+ mà giá trị của chúng có thể phân biệt 2 bộ khác nhau trong cùng một thể hiện TQ bất kỳ.</a:t>
            </a:r>
          </a:p>
          <a:p>
            <a:pPr lvl="1"/>
            <a:r>
              <a:rPr lang="vi-VN" dirty="0" smtClean="0">
                <a:latin typeface="Times New Roman" pitchFamily="18" charset="0"/>
                <a:cs typeface="Times New Roman" pitchFamily="18" charset="0"/>
              </a:rPr>
              <a:t>Nghĩa là: </a:t>
            </a:r>
            <a:r>
              <a:rPr lang="en-US" dirty="0" smtClean="0">
                <a:latin typeface="Times New Roman" pitchFamily="18" charset="0"/>
                <a:cs typeface="Times New Roman" pitchFamily="18" charset="0"/>
                <a:sym typeface="Symbol" pitchFamily="18" charset="2"/>
              </a:rPr>
              <a:t></a:t>
            </a:r>
            <a:r>
              <a:rPr lang="vi-VN" dirty="0" smtClean="0">
                <a:latin typeface="Times New Roman" pitchFamily="18" charset="0"/>
                <a:cs typeface="Times New Roman" pitchFamily="18" charset="0"/>
              </a:rPr>
              <a:t> t1, t2 </a:t>
            </a:r>
            <a:r>
              <a:rPr lang="en-US" dirty="0" smtClean="0">
                <a:latin typeface="Times New Roman" pitchFamily="18" charset="0"/>
                <a:cs typeface="Times New Roman" pitchFamily="18" charset="0"/>
                <a:sym typeface="Symbol" pitchFamily="18" charset="2"/>
              </a:rPr>
              <a:t></a:t>
            </a:r>
            <a:r>
              <a:rPr lang="vi-VN" dirty="0" smtClean="0">
                <a:latin typeface="Times New Roman" pitchFamily="18" charset="0"/>
                <a:cs typeface="Times New Roman" pitchFamily="18" charset="0"/>
              </a:rPr>
              <a:t> TQ, t1[K]</a:t>
            </a:r>
            <a:r>
              <a:rPr lang="en-US" dirty="0" smtClean="0">
                <a:latin typeface="Times New Roman" pitchFamily="18" charset="0"/>
                <a:cs typeface="Times New Roman" pitchFamily="18" charset="0"/>
                <a:sym typeface="Symbol" pitchFamily="18" charset="2"/>
              </a:rPr>
              <a:t> </a:t>
            </a:r>
            <a:r>
              <a:rPr lang="vi-VN" dirty="0" smtClean="0">
                <a:latin typeface="Times New Roman" pitchFamily="18" charset="0"/>
                <a:cs typeface="Times New Roman" pitchFamily="18" charset="0"/>
              </a:rPr>
              <a:t> t2[K]</a:t>
            </a:r>
            <a:r>
              <a:rPr lang="en-US" dirty="0" smtClean="0">
                <a:latin typeface="Times New Roman" pitchFamily="18" charset="0"/>
                <a:cs typeface="Times New Roman" pitchFamily="18" charset="0"/>
                <a:sym typeface="Symbol" pitchFamily="18" charset="2"/>
              </a:rPr>
              <a:t> </a:t>
            </a:r>
            <a:r>
              <a:rPr lang="vi-VN" dirty="0" smtClean="0">
                <a:latin typeface="Times New Roman" pitchFamily="18" charset="0"/>
                <a:cs typeface="Times New Roman" pitchFamily="18" charset="0"/>
              </a:rPr>
              <a:t> K là siêu khóa của Q.</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Boyce </a:t>
            </a:r>
            <a:r>
              <a:rPr lang="en-US" dirty="0" err="1" smtClean="0">
                <a:latin typeface="Times New Roman" pitchFamily="18" charset="0"/>
                <a:cs typeface="Times New Roman" pitchFamily="18" charset="0"/>
              </a:rPr>
              <a:t>Codd</a:t>
            </a:r>
            <a:r>
              <a:rPr lang="en-US" dirty="0" smtClean="0">
                <a:latin typeface="Times New Roman" pitchFamily="18" charset="0"/>
                <a:cs typeface="Times New Roman" pitchFamily="18" charset="0"/>
              </a:rPr>
              <a:t> (BCNF)</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vi-VN" dirty="0" smtClean="0">
                <a:latin typeface="Times New Roman" pitchFamily="18" charset="0"/>
                <a:cs typeface="Times New Roman" pitchFamily="18" charset="0"/>
              </a:rPr>
              <a:t>Kiểm tra dạng chuẩn BCNF</a:t>
            </a:r>
          </a:p>
          <a:p>
            <a:pPr lvl="1"/>
            <a:r>
              <a:rPr lang="vi-VN" dirty="0" smtClean="0">
                <a:latin typeface="Times New Roman" pitchFamily="18" charset="0"/>
                <a:cs typeface="Times New Roman" pitchFamily="18" charset="0"/>
              </a:rPr>
              <a:t>Bước 1: Tìm mọi khóa của Q </a:t>
            </a:r>
          </a:p>
          <a:p>
            <a:pPr lvl="1"/>
            <a:r>
              <a:rPr lang="vi-VN" dirty="0" smtClean="0">
                <a:latin typeface="Times New Roman" pitchFamily="18" charset="0"/>
                <a:cs typeface="Times New Roman" pitchFamily="18" charset="0"/>
              </a:rPr>
              <a:t>Bước 2: Phân rã vế phải của mọi phụ thuộc hàm trong F để tập F trở thành tập phụ thuộc hàm có vế phải một thuộc tính </a:t>
            </a:r>
          </a:p>
          <a:p>
            <a:pPr lvl="1"/>
            <a:r>
              <a:rPr lang="vi-VN" dirty="0" smtClean="0">
                <a:latin typeface="Times New Roman" pitchFamily="18" charset="0"/>
                <a:cs typeface="Times New Roman" pitchFamily="18" charset="0"/>
              </a:rPr>
              <a:t>Bước 3: Nếu mọi phụ thuộc hàm X → A ∈ F, mà A ∉ X đều thỏa X là siêu khóa (vế trái chứa một khóa), thì Q đạt dạng chuẩn BC, ngược lại Q không đạt dạng chuẩn BC. </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Dạng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chuẩn</a:t>
            </a:r>
            <a:r>
              <a:rPr lang="en-US" dirty="0" smtClean="0">
                <a:latin typeface="Times New Roman" pitchFamily="18" charset="0"/>
                <a:cs typeface="Times New Roman" pitchFamily="18" charset="0"/>
              </a:rPr>
              <a:t> Boyce </a:t>
            </a:r>
            <a:r>
              <a:rPr lang="en-US" dirty="0" err="1" smtClean="0">
                <a:latin typeface="Times New Roman" pitchFamily="18" charset="0"/>
                <a:cs typeface="Times New Roman" pitchFamily="18" charset="0"/>
              </a:rPr>
              <a:t>Codd</a:t>
            </a:r>
            <a:r>
              <a:rPr lang="en-US" dirty="0" smtClean="0">
                <a:latin typeface="Times New Roman" pitchFamily="18" charset="0"/>
                <a:cs typeface="Times New Roman" pitchFamily="18" charset="0"/>
              </a:rPr>
              <a:t> (BCNF)</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vi-VN" dirty="0" smtClean="0">
                <a:latin typeface="Times New Roman" pitchFamily="18" charset="0"/>
                <a:cs typeface="Times New Roman" pitchFamily="18" charset="0"/>
              </a:rPr>
              <a:t>Ví dụ:</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Cho Q (A, B, C, D, E, I), F={ACD → EBI, CE → AD}</a:t>
            </a:r>
            <a:endParaRPr lang="en-US" dirty="0" smtClean="0">
              <a:latin typeface="Times New Roman" pitchFamily="18" charset="0"/>
              <a:cs typeface="Times New Roman" pitchFamily="18" charset="0"/>
            </a:endParaRPr>
          </a:p>
          <a:p>
            <a:endParaRPr lang="vi-VN" dirty="0" smtClean="0">
              <a:latin typeface="Times New Roman" pitchFamily="18" charset="0"/>
              <a:cs typeface="Times New Roman" pitchFamily="18" charset="0"/>
            </a:endParaRPr>
          </a:p>
          <a:p>
            <a:pPr lvl="1"/>
            <a:r>
              <a:rPr lang="vi-VN" dirty="0" smtClean="0">
                <a:latin typeface="Times New Roman" pitchFamily="18" charset="0"/>
                <a:cs typeface="Times New Roman" pitchFamily="18" charset="0"/>
              </a:rPr>
              <a:t>Bước 1: Q có hai khóa là {ACD, CE} </a:t>
            </a:r>
          </a:p>
          <a:p>
            <a:pPr lvl="1"/>
            <a:r>
              <a:rPr lang="vi-VN" dirty="0" smtClean="0">
                <a:latin typeface="Times New Roman" pitchFamily="18" charset="0"/>
                <a:cs typeface="Times New Roman" pitchFamily="18" charset="0"/>
              </a:rPr>
              <a:t>Bước 2: Phân rã vế phải của các phụ thuộc hàm trong F, ta có: F={ACD → E, ACD → B, ACD → I, CE → A, CE → D} </a:t>
            </a:r>
          </a:p>
          <a:p>
            <a:pPr lvl="1"/>
            <a:r>
              <a:rPr lang="vi-VN" dirty="0" smtClean="0">
                <a:latin typeface="Times New Roman" pitchFamily="18" charset="0"/>
                <a:cs typeface="Times New Roman" pitchFamily="18" charset="0"/>
              </a:rPr>
              <a:t>Bước 3: Mọi phụ thuộc hàm trong F đều có vế trái là một siêu khóa Vậy Q đạt dạng chuẩn BC.</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Phụ</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a:lnSpc>
                <a:spcPts val="3800"/>
              </a:lnSpc>
            </a:pPr>
            <a:r>
              <a:rPr lang="en-US" dirty="0" smtClean="0">
                <a:latin typeface="Times New Roman" pitchFamily="18" charset="0"/>
                <a:cs typeface="Times New Roman" pitchFamily="18" charset="0"/>
              </a:rPr>
              <a:t>Cho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đồ</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gồm</a:t>
            </a:r>
            <a:r>
              <a:rPr lang="en-US" dirty="0" smtClean="0">
                <a:latin typeface="Times New Roman" pitchFamily="18" charset="0"/>
                <a:cs typeface="Times New Roman" pitchFamily="18" charset="0"/>
              </a:rPr>
              <a:t> n </a:t>
            </a:r>
            <a:r>
              <a:rPr lang="en-US" dirty="0" err="1" smtClean="0">
                <a:latin typeface="Times New Roman" pitchFamily="18" charset="0"/>
                <a:cs typeface="Times New Roman" pitchFamily="18" charset="0"/>
              </a:rPr>
              <a:t>thuộc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R</a:t>
            </a:r>
            <a:r>
              <a:rPr lang="vi-VN" dirty="0" smtClean="0">
                <a:latin typeface="Times New Roman" pitchFamily="18" charset="0"/>
                <a:cs typeface="Times New Roman" pitchFamily="18" charset="0"/>
              </a:rPr>
              <a:t>(A1,</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A2,…,</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An) </a:t>
            </a:r>
            <a:endParaRPr lang="en-US" dirty="0" smtClean="0">
              <a:latin typeface="Times New Roman" pitchFamily="18" charset="0"/>
              <a:cs typeface="Times New Roman" pitchFamily="18" charset="0"/>
            </a:endParaRPr>
          </a:p>
          <a:p>
            <a:pPr lvl="1">
              <a:lnSpc>
                <a:spcPts val="3800"/>
              </a:lnSpc>
            </a:pPr>
            <a:r>
              <a:rPr lang="vi-VN" dirty="0" smtClean="0">
                <a:latin typeface="Times New Roman" pitchFamily="18" charset="0"/>
                <a:cs typeface="Times New Roman" pitchFamily="18" charset="0"/>
              </a:rPr>
              <a:t>X, Y là hai tập con của </a:t>
            </a:r>
            <a:r>
              <a:rPr lang="en-US" dirty="0" smtClean="0">
                <a:latin typeface="Times New Roman" pitchFamily="18" charset="0"/>
                <a:cs typeface="Times New Roman" pitchFamily="18" charset="0"/>
              </a:rPr>
              <a:t>R</a:t>
            </a:r>
            <a:r>
              <a:rPr lang="vi-VN" dirty="0" smtClean="0">
                <a:latin typeface="Times New Roman" pitchFamily="18" charset="0"/>
                <a:cs typeface="Times New Roman" pitchFamily="18" charset="0"/>
              </a:rPr>
              <a:t>+={A1,</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A2,…,</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An}. </a:t>
            </a:r>
          </a:p>
          <a:p>
            <a:pPr lvl="1"/>
            <a:r>
              <a:rPr lang="vi-VN" dirty="0" smtClean="0">
                <a:latin typeface="Times New Roman" pitchFamily="18" charset="0"/>
                <a:cs typeface="Times New Roman" pitchFamily="18" charset="0"/>
              </a:rPr>
              <a:t>r1, r2 là 2 bộ bất kỳ trên R</a:t>
            </a:r>
          </a:p>
          <a:p>
            <a:pPr lvl="1"/>
            <a:r>
              <a:rPr lang="vi-VN" dirty="0" smtClean="0">
                <a:latin typeface="Times New Roman" pitchFamily="18" charset="0"/>
                <a:cs typeface="Times New Roman" pitchFamily="18" charset="0"/>
              </a:rPr>
              <a:t>Ta nói X xác định Y, ký hiệu X → Y, nếu và chỉ nếu </a:t>
            </a:r>
          </a:p>
          <a:p>
            <a:pPr lvl="1">
              <a:buNone/>
            </a:pP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r1[X] = r2[X] thì r1[Y] = r2[Y]</a:t>
            </a:r>
          </a:p>
          <a:p>
            <a:pPr lvl="1"/>
            <a:r>
              <a:rPr lang="en-US" dirty="0" smtClean="0">
                <a:latin typeface="Times New Roman" pitchFamily="18" charset="0"/>
                <a:cs typeface="Times New Roman" pitchFamily="18" charset="0"/>
              </a:rPr>
              <a:t>X → Y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phụ</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hàm</a:t>
            </a:r>
            <a:r>
              <a:rPr lang="en-US" dirty="0" smtClean="0">
                <a:latin typeface="Times New Roman" pitchFamily="18" charset="0"/>
                <a:cs typeface="Times New Roman" pitchFamily="18" charset="0"/>
              </a:rPr>
              <a:t>, hay Y </a:t>
            </a:r>
            <a:r>
              <a:rPr lang="en-US" dirty="0" err="1" smtClean="0">
                <a:latin typeface="Times New Roman" pitchFamily="18" charset="0"/>
                <a:cs typeface="Times New Roman" pitchFamily="18" charset="0"/>
              </a:rPr>
              <a:t>phụ</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thuộc</a:t>
            </a:r>
            <a:r>
              <a:rPr lang="en-US" dirty="0" smtClean="0">
                <a:latin typeface="Times New Roman" pitchFamily="18" charset="0"/>
                <a:cs typeface="Times New Roman" pitchFamily="18" charset="0"/>
              </a:rPr>
              <a:t> X.</a:t>
            </a:r>
          </a:p>
          <a:p>
            <a:pPr lvl="1"/>
            <a:r>
              <a:rPr lang="en-US" dirty="0" smtClean="0">
                <a:latin typeface="Times New Roman" pitchFamily="18" charset="0"/>
                <a:cs typeface="Times New Roman" pitchFamily="18" charset="0"/>
              </a:rPr>
              <a:t>X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phụ</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hàm</a:t>
            </a:r>
            <a:r>
              <a:rPr lang="en-US" dirty="0" smtClean="0">
                <a:latin typeface="Times New Roman" pitchFamily="18" charset="0"/>
                <a:cs typeface="Times New Roman" pitchFamily="18" charset="0"/>
              </a:rPr>
              <a:t>, Y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phụ</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hàm</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Phụ</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hàm</a:t>
            </a:r>
            <a:r>
              <a:rPr lang="en-US" dirty="0" smtClean="0">
                <a:latin typeface="Times New Roman" pitchFamily="18" charset="0"/>
                <a:cs typeface="Times New Roman" pitchFamily="18" charset="0"/>
              </a:rPr>
              <a:t> (PTH)</a:t>
            </a:r>
            <a:endParaRPr lang="en-US" dirty="0">
              <a:latin typeface="Times New Roman" pitchFamily="18" charset="0"/>
              <a:cs typeface="Times New Roman" pitchFamily="18" charset="0"/>
            </a:endParaRPr>
          </a:p>
        </p:txBody>
      </p:sp>
      <p:sp>
        <p:nvSpPr>
          <p:cNvPr id="84" name="Rectangle 83"/>
          <p:cNvSpPr/>
          <p:nvPr/>
        </p:nvSpPr>
        <p:spPr>
          <a:xfrm>
            <a:off x="762000" y="3581400"/>
            <a:ext cx="7391400" cy="2862322"/>
          </a:xfrm>
          <a:prstGeom prst="rect">
            <a:avLst/>
          </a:prstGeom>
        </p:spPr>
        <p:txBody>
          <a:bodyPr wrap="square">
            <a:spAutoFit/>
          </a:bodyPr>
          <a:lstStyle/>
          <a:p>
            <a:r>
              <a:rPr lang="en-US" b="1" dirty="0" err="1" smtClean="0">
                <a:latin typeface="Times New Roman" pitchFamily="18" charset="0"/>
                <a:cs typeface="Times New Roman" pitchFamily="18" charset="0"/>
              </a:rPr>
              <a:t>Ký</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hiêu</a:t>
            </a:r>
            <a:r>
              <a:rPr lang="en-US" b="1"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MaNV</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TenNV</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NgSinh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Diachi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MaPh</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b="0" dirty="0" err="1" smtClean="0">
                <a:solidFill>
                  <a:schemeClr val="tx1"/>
                </a:solidFill>
                <a:latin typeface="Times New Roman" pitchFamily="18" charset="0"/>
                <a:cs typeface="Times New Roman" pitchFamily="18" charset="0"/>
              </a:rPr>
              <a:t>MaPh</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TenPh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TrPhong</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phụ</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kéo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a:t>
            </a:r>
          </a:p>
          <a:p>
            <a:pPr lvl="2"/>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MaNV</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TenNV</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NgSinh</a:t>
            </a:r>
            <a:r>
              <a:rPr lang="en-US" dirty="0" smtClean="0">
                <a:latin typeface="Times New Roman" pitchFamily="18" charset="0"/>
                <a:cs typeface="Times New Roman" pitchFamily="18" charset="0"/>
              </a:rPr>
              <a:t>}</a:t>
            </a:r>
          </a:p>
          <a:p>
            <a:pPr lvl="2"/>
            <a:r>
              <a:rPr lang="en-US" dirty="0" smtClean="0">
                <a:latin typeface="Times New Roman" pitchFamily="18" charset="0"/>
                <a:cs typeface="Times New Roman" pitchFamily="18" charset="0"/>
              </a:rPr>
              <a:t>{</a:t>
            </a:r>
            <a:r>
              <a:rPr lang="en-US" b="0" dirty="0" err="1" smtClean="0">
                <a:solidFill>
                  <a:schemeClr val="tx1"/>
                </a:solidFill>
                <a:latin typeface="Times New Roman" pitchFamily="18" charset="0"/>
                <a:cs typeface="Times New Roman" pitchFamily="18" charset="0"/>
              </a:rPr>
              <a:t>MaPh</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TenPh</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p>
        </p:txBody>
      </p:sp>
      <p:graphicFrame>
        <p:nvGraphicFramePr>
          <p:cNvPr id="32" name="Content Placeholder 3"/>
          <p:cNvGraphicFramePr>
            <a:graphicFrameLocks/>
          </p:cNvGraphicFramePr>
          <p:nvPr/>
        </p:nvGraphicFramePr>
        <p:xfrm>
          <a:off x="381000" y="2132012"/>
          <a:ext cx="8229599" cy="370840"/>
        </p:xfrm>
        <a:graphic>
          <a:graphicData uri="http://schemas.openxmlformats.org/drawingml/2006/table">
            <a:tbl>
              <a:tblPr firstRow="1" bandRow="1">
                <a:tableStyleId>{5C22544A-7EE6-4342-B048-85BDC9FD1C3A}</a:tableStyleId>
              </a:tblPr>
              <a:tblGrid>
                <a:gridCol w="1175657"/>
                <a:gridCol w="1175657"/>
                <a:gridCol w="1175657"/>
                <a:gridCol w="1175657"/>
                <a:gridCol w="1175657"/>
                <a:gridCol w="1175657"/>
                <a:gridCol w="1175657"/>
              </a:tblGrid>
              <a:tr h="370840">
                <a:tc>
                  <a:txBody>
                    <a:bodyPr/>
                    <a:lstStyle/>
                    <a:p>
                      <a:r>
                        <a:rPr lang="en-US" b="0" dirty="0" err="1" smtClean="0">
                          <a:solidFill>
                            <a:schemeClr val="tx1"/>
                          </a:solidFill>
                          <a:latin typeface="Times New Roman" pitchFamily="18" charset="0"/>
                          <a:cs typeface="Times New Roman" pitchFamily="18" charset="0"/>
                        </a:rPr>
                        <a:t>TenNV</a:t>
                      </a:r>
                      <a:endParaRPr lang="en-US"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u="none" dirty="0" err="1" smtClean="0">
                          <a:solidFill>
                            <a:schemeClr val="tx1"/>
                          </a:solidFill>
                          <a:latin typeface="Times New Roman" pitchFamily="18" charset="0"/>
                          <a:cs typeface="Times New Roman" pitchFamily="18" charset="0"/>
                        </a:rPr>
                        <a:t>MaNV</a:t>
                      </a:r>
                      <a:endParaRPr lang="en-US" b="0" u="none"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err="1" smtClean="0">
                          <a:solidFill>
                            <a:schemeClr val="tx1"/>
                          </a:solidFill>
                          <a:latin typeface="Times New Roman" pitchFamily="18" charset="0"/>
                          <a:cs typeface="Times New Roman" pitchFamily="18" charset="0"/>
                        </a:rPr>
                        <a:t>NgSinh</a:t>
                      </a:r>
                      <a:endParaRPr lang="en-US"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err="1" smtClean="0">
                          <a:solidFill>
                            <a:schemeClr val="tx1"/>
                          </a:solidFill>
                          <a:latin typeface="Times New Roman" pitchFamily="18" charset="0"/>
                          <a:cs typeface="Times New Roman" pitchFamily="18" charset="0"/>
                        </a:rPr>
                        <a:t>Diachi</a:t>
                      </a:r>
                      <a:endParaRPr lang="en-US"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err="1" smtClean="0">
                          <a:solidFill>
                            <a:schemeClr val="tx1"/>
                          </a:solidFill>
                          <a:latin typeface="Times New Roman" pitchFamily="18" charset="0"/>
                          <a:cs typeface="Times New Roman" pitchFamily="18" charset="0"/>
                        </a:rPr>
                        <a:t>MaPh</a:t>
                      </a:r>
                      <a:endParaRPr lang="en-US"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err="1" smtClean="0">
                          <a:solidFill>
                            <a:schemeClr val="tx1"/>
                          </a:solidFill>
                          <a:latin typeface="Times New Roman" pitchFamily="18" charset="0"/>
                          <a:cs typeface="Times New Roman" pitchFamily="18" charset="0"/>
                        </a:rPr>
                        <a:t>TenPh</a:t>
                      </a:r>
                      <a:endParaRPr lang="en-US"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err="1" smtClean="0">
                          <a:solidFill>
                            <a:schemeClr val="tx1"/>
                          </a:solidFill>
                          <a:latin typeface="Times New Roman" pitchFamily="18" charset="0"/>
                          <a:cs typeface="Times New Roman" pitchFamily="18" charset="0"/>
                        </a:rPr>
                        <a:t>TrPhong</a:t>
                      </a:r>
                      <a:endParaRPr lang="en-US"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3" name="Straight Connector 32"/>
          <p:cNvCxnSpPr/>
          <p:nvPr/>
        </p:nvCxnSpPr>
        <p:spPr>
          <a:xfrm>
            <a:off x="5791200" y="2894012"/>
            <a:ext cx="2286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flipH="1" flipV="1">
            <a:off x="6667500" y="2703512"/>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flipH="1" flipV="1">
            <a:off x="7886700" y="2703512"/>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flipH="1" flipV="1">
            <a:off x="5638006" y="2741612"/>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914400" y="2894012"/>
            <a:ext cx="4648200" cy="1588"/>
          </a:xfrm>
          <a:prstGeom prst="line">
            <a:avLst/>
          </a:prstGeom>
          <a:ln>
            <a:solidFill>
              <a:srgbClr val="C00000"/>
            </a:solidFill>
          </a:ln>
          <a:scene3d>
            <a:camera prst="orthographicFront">
              <a:rot lat="298855" lon="301140" rev="26212"/>
            </a:camera>
            <a:lightRig rig="threePt" dir="t"/>
          </a:scene3d>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1980406" y="2741612"/>
            <a:ext cx="305594" cy="794"/>
          </a:xfrm>
          <a:prstGeom prst="line">
            <a:avLst/>
          </a:prstGeom>
          <a:ln>
            <a:solidFill>
              <a:srgbClr val="C00000"/>
            </a:solidFill>
          </a:ln>
          <a:scene3d>
            <a:camera prst="orthographicFront">
              <a:rot lat="298855" lon="301140" rev="26212"/>
            </a:camera>
            <a:lightRig rig="threePt" dir="t"/>
          </a:scene3d>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057400" y="2589212"/>
            <a:ext cx="152400" cy="1588"/>
          </a:xfrm>
          <a:prstGeom prst="line">
            <a:avLst/>
          </a:prstGeom>
          <a:ln>
            <a:solidFill>
              <a:srgbClr val="C00000"/>
            </a:solidFill>
          </a:ln>
          <a:scene3d>
            <a:camera prst="orthographicFront">
              <a:rot lat="298855" lon="301140" rev="26212"/>
            </a:camera>
            <a:lightRig rig="threePt" dir="t"/>
          </a:scene3d>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715000" y="2589212"/>
            <a:ext cx="15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flipH="1" flipV="1">
            <a:off x="3124200" y="2741612"/>
            <a:ext cx="304800" cy="15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flipH="1" flipV="1">
            <a:off x="762000" y="2741612"/>
            <a:ext cx="304800" cy="15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flipH="1" flipV="1">
            <a:off x="4267200" y="2741612"/>
            <a:ext cx="304800" cy="15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flipH="1" flipV="1">
            <a:off x="5410994" y="2740818"/>
            <a:ext cx="304800" cy="15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5" name="Content Placeholder 44"/>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Luật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diễn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cho</a:t>
            </a:r>
            <a:r>
              <a:rPr lang="en-US" dirty="0" smtClean="0">
                <a:latin typeface="Times New Roman" pitchFamily="18" charset="0"/>
                <a:cs typeface="Times New Roman" pitchFamily="18" charset="0"/>
              </a:rPr>
              <a:t> PTH</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dirty="0" err="1" smtClean="0">
                <a:latin typeface="Times New Roman" pitchFamily="18" charset="0"/>
                <a:cs typeface="Times New Roman" pitchFamily="18" charset="0"/>
              </a:rPr>
              <a:t>Luật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diễn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dùng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diễn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PTH </a:t>
            </a:r>
            <a:r>
              <a:rPr lang="en-US" dirty="0" err="1" smtClean="0">
                <a:latin typeface="Times New Roman" pitchFamily="18" charset="0"/>
                <a:cs typeface="Times New Roman" pitchFamily="18" charset="0"/>
              </a:rPr>
              <a:t>mới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từ</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tập</a:t>
            </a:r>
            <a:r>
              <a:rPr lang="en-US" dirty="0" smtClean="0">
                <a:latin typeface="Times New Roman" pitchFamily="18" charset="0"/>
                <a:cs typeface="Times New Roman" pitchFamily="18" charset="0"/>
              </a:rPr>
              <a:t> PTH </a:t>
            </a:r>
            <a:r>
              <a:rPr lang="en-US" dirty="0" err="1" smtClean="0">
                <a:latin typeface="Times New Roman" pitchFamily="18" charset="0"/>
                <a:cs typeface="Times New Roman" pitchFamily="18" charset="0"/>
              </a:rPr>
              <a:t>cho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trước</a:t>
            </a:r>
            <a:r>
              <a:rPr lang="en-US" dirty="0" smtClean="0">
                <a:latin typeface="Times New Roman" pitchFamily="18" charset="0"/>
                <a:cs typeface="Times New Roman" pitchFamily="18" charset="0"/>
              </a:rPr>
              <a:t>.</a:t>
            </a:r>
          </a:p>
          <a:p>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Amstrong</a:t>
            </a:r>
            <a:r>
              <a:rPr lang="en-US" dirty="0" smtClean="0">
                <a:latin typeface="Times New Roman" pitchFamily="18" charset="0"/>
                <a:cs typeface="Times New Roman" pitchFamily="18" charset="0"/>
              </a:rPr>
              <a:t>:</a:t>
            </a:r>
          </a:p>
          <a:p>
            <a:pPr lvl="1"/>
            <a:r>
              <a:rPr lang="es-ES" dirty="0" smtClean="0">
                <a:latin typeface="Times New Roman" pitchFamily="18" charset="0"/>
                <a:cs typeface="Times New Roman" pitchFamily="18" charset="0"/>
              </a:rPr>
              <a:t>F1: (</a:t>
            </a:r>
            <a:r>
              <a:rPr lang="es-ES" dirty="0" err="1" smtClean="0">
                <a:latin typeface="Times New Roman" pitchFamily="18" charset="0"/>
                <a:cs typeface="Times New Roman" pitchFamily="18" charset="0"/>
              </a:rPr>
              <a:t>Luật</a:t>
            </a:r>
            <a:r>
              <a:rPr lang="es-ES" dirty="0" smtClean="0">
                <a:latin typeface="Times New Roman" pitchFamily="18" charset="0"/>
                <a:cs typeface="Times New Roman" pitchFamily="18" charset="0"/>
              </a:rPr>
              <a:t> </a:t>
            </a:r>
            <a:r>
              <a:rPr lang="es-ES" dirty="0" err="1">
                <a:latin typeface="Times New Roman" pitchFamily="18" charset="0"/>
                <a:cs typeface="Times New Roman" pitchFamily="18" charset="0"/>
              </a:rPr>
              <a:t>phản</a:t>
            </a:r>
            <a:r>
              <a:rPr lang="es-ES" dirty="0">
                <a:latin typeface="Times New Roman" pitchFamily="18" charset="0"/>
                <a:cs typeface="Times New Roman" pitchFamily="18" charset="0"/>
              </a:rPr>
              <a:t> </a:t>
            </a:r>
            <a:r>
              <a:rPr lang="es-ES" dirty="0" err="1">
                <a:latin typeface="Times New Roman" pitchFamily="18" charset="0"/>
                <a:cs typeface="Times New Roman" pitchFamily="18" charset="0"/>
              </a:rPr>
              <a:t>xạ</a:t>
            </a:r>
            <a:r>
              <a:rPr lang="es-ES" dirty="0">
                <a:latin typeface="Times New Roman" pitchFamily="18" charset="0"/>
                <a:cs typeface="Times New Roman" pitchFamily="18" charset="0"/>
              </a:rPr>
              <a:t>) </a:t>
            </a:r>
            <a:r>
              <a:rPr lang="es-ES" dirty="0" err="1">
                <a:latin typeface="Times New Roman" pitchFamily="18" charset="0"/>
                <a:cs typeface="Times New Roman" pitchFamily="18" charset="0"/>
              </a:rPr>
              <a:t>Nếu</a:t>
            </a:r>
            <a:r>
              <a:rPr lang="es-ES" dirty="0">
                <a:latin typeface="Times New Roman" pitchFamily="18" charset="0"/>
                <a:cs typeface="Times New Roman" pitchFamily="18" charset="0"/>
              </a:rPr>
              <a:t> Y ⊆ X, </a:t>
            </a:r>
            <a:r>
              <a:rPr lang="es-ES" dirty="0" err="1">
                <a:latin typeface="Times New Roman" pitchFamily="18" charset="0"/>
                <a:cs typeface="Times New Roman" pitchFamily="18" charset="0"/>
              </a:rPr>
              <a:t>thì</a:t>
            </a:r>
            <a:r>
              <a:rPr lang="es-ES" dirty="0">
                <a:latin typeface="Times New Roman" pitchFamily="18" charset="0"/>
                <a:cs typeface="Times New Roman" pitchFamily="18" charset="0"/>
              </a:rPr>
              <a:t> X -&gt; Y</a:t>
            </a:r>
          </a:p>
          <a:p>
            <a:pPr lvl="2"/>
            <a:r>
              <a:rPr lang="en-US" dirty="0" err="1">
                <a:latin typeface="Times New Roman" pitchFamily="18" charset="0"/>
                <a:cs typeface="Times New Roman" pitchFamily="18" charset="0"/>
              </a:rPr>
              <a:t>Vd</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ABC</a:t>
            </a:r>
            <a:r>
              <a:rPr lang="es-ES" dirty="0" smtClean="0">
                <a:latin typeface="Times New Roman" pitchFamily="18" charset="0"/>
                <a:cs typeface="Times New Roman" pitchFamily="18" charset="0"/>
              </a:rPr>
              <a:t> -&gt; </a:t>
            </a:r>
            <a:r>
              <a:rPr lang="en-US" dirty="0" smtClean="0">
                <a:latin typeface="Times New Roman" pitchFamily="18" charset="0"/>
                <a:cs typeface="Times New Roman" pitchFamily="18" charset="0"/>
              </a:rPr>
              <a:t>BC</a:t>
            </a:r>
            <a:endParaRPr lang="en-US" dirty="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F2: </a:t>
            </a:r>
            <a:r>
              <a:rPr lang="vi-VN" dirty="0" smtClean="0">
                <a:latin typeface="Times New Roman" pitchFamily="18" charset="0"/>
                <a:cs typeface="Times New Roman" pitchFamily="18" charset="0"/>
              </a:rPr>
              <a:t>(Luật </a:t>
            </a:r>
            <a:r>
              <a:rPr lang="vi-VN" dirty="0">
                <a:latin typeface="Times New Roman" pitchFamily="18" charset="0"/>
                <a:cs typeface="Times New Roman" pitchFamily="18" charset="0"/>
              </a:rPr>
              <a:t>tăng trưởng) nếu X -&gt; Y thì XZ -&gt; YZ</a:t>
            </a:r>
          </a:p>
          <a:p>
            <a:pPr lvl="2"/>
            <a:r>
              <a:rPr lang="en-US" dirty="0" err="1">
                <a:latin typeface="Times New Roman" pitchFamily="18" charset="0"/>
                <a:cs typeface="Times New Roman" pitchFamily="18" charset="0"/>
              </a:rPr>
              <a:t>Vd</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nếu</a:t>
            </a:r>
            <a:r>
              <a:rPr lang="en-US" dirty="0">
                <a:latin typeface="Times New Roman" pitchFamily="18" charset="0"/>
                <a:cs typeface="Times New Roman" pitchFamily="18" charset="0"/>
              </a:rPr>
              <a:t> C </a:t>
            </a:r>
            <a:r>
              <a:rPr lang="es-ES" dirty="0" smtClean="0">
                <a:latin typeface="Times New Roman" pitchFamily="18" charset="0"/>
                <a:cs typeface="Times New Roman" pitchFamily="18" charset="0"/>
              </a:rPr>
              <a:t> -&gt;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D </a:t>
            </a:r>
            <a:r>
              <a:rPr lang="en-US" dirty="0" err="1">
                <a:latin typeface="Times New Roman" pitchFamily="18" charset="0"/>
                <a:cs typeface="Times New Roman" pitchFamily="18" charset="0"/>
              </a:rPr>
              <a:t>thì</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ABC</a:t>
            </a:r>
            <a:r>
              <a:rPr lang="es-ES" dirty="0" smtClean="0">
                <a:latin typeface="Times New Roman" pitchFamily="18" charset="0"/>
                <a:cs typeface="Times New Roman" pitchFamily="18" charset="0"/>
              </a:rPr>
              <a:t> -&gt; </a:t>
            </a:r>
            <a:r>
              <a:rPr lang="en-US" dirty="0" smtClean="0">
                <a:latin typeface="Times New Roman" pitchFamily="18" charset="0"/>
                <a:cs typeface="Times New Roman" pitchFamily="18" charset="0"/>
              </a:rPr>
              <a:t>ABD</a:t>
            </a:r>
            <a:endParaRPr lang="en-US" dirty="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F3: (</a:t>
            </a:r>
            <a:r>
              <a:rPr lang="en-US" dirty="0" err="1">
                <a:latin typeface="Times New Roman" pitchFamily="18" charset="0"/>
                <a:cs typeface="Times New Roman" pitchFamily="18" charset="0"/>
              </a:rPr>
              <a:t>Luật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bắc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cầu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Nếu</a:t>
            </a:r>
            <a:r>
              <a:rPr lang="en-US" dirty="0">
                <a:latin typeface="Times New Roman" pitchFamily="18" charset="0"/>
                <a:cs typeface="Times New Roman" pitchFamily="18" charset="0"/>
              </a:rPr>
              <a:t> X -&gt; Y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Y -&gt; Z </a:t>
            </a:r>
            <a:r>
              <a:rPr lang="en-US" dirty="0" err="1">
                <a:latin typeface="Times New Roman" pitchFamily="18" charset="0"/>
                <a:cs typeface="Times New Roman" pitchFamily="18" charset="0"/>
              </a:rPr>
              <a:t>thì</a:t>
            </a:r>
            <a:r>
              <a:rPr lang="en-US" dirty="0">
                <a:latin typeface="Times New Roman" pitchFamily="18" charset="0"/>
                <a:cs typeface="Times New Roman" pitchFamily="18" charset="0"/>
              </a:rPr>
              <a:t> X -&gt; Z</a:t>
            </a:r>
          </a:p>
          <a:p>
            <a:pPr lvl="2"/>
            <a:r>
              <a:rPr lang="en-US" dirty="0" err="1">
                <a:latin typeface="Times New Roman" pitchFamily="18" charset="0"/>
                <a:cs typeface="Times New Roman" pitchFamily="18" charset="0"/>
              </a:rPr>
              <a:t>Vd</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Nếu</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AB</a:t>
            </a:r>
            <a:r>
              <a:rPr lang="es-ES" dirty="0" smtClean="0">
                <a:latin typeface="Times New Roman" pitchFamily="18" charset="0"/>
                <a:cs typeface="Times New Roman" pitchFamily="18" charset="0"/>
              </a:rPr>
              <a:t> -&gt; </a:t>
            </a:r>
            <a:r>
              <a:rPr lang="en-US" dirty="0" smtClean="0">
                <a:latin typeface="Times New Roman" pitchFamily="18" charset="0"/>
                <a:cs typeface="Times New Roman" pitchFamily="18" charset="0"/>
              </a:rPr>
              <a:t>CD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CD</a:t>
            </a:r>
            <a:r>
              <a:rPr lang="es-ES" dirty="0" smtClean="0">
                <a:latin typeface="Times New Roman" pitchFamily="18" charset="0"/>
                <a:cs typeface="Times New Roman" pitchFamily="18" charset="0"/>
              </a:rPr>
              <a:t> -&gt; </a:t>
            </a:r>
            <a:r>
              <a:rPr lang="en-US" dirty="0" smtClean="0">
                <a:latin typeface="Times New Roman" pitchFamily="18" charset="0"/>
                <a:cs typeface="Times New Roman" pitchFamily="18" charset="0"/>
              </a:rPr>
              <a:t>EF </a:t>
            </a:r>
            <a:r>
              <a:rPr lang="en-US" dirty="0" err="1">
                <a:latin typeface="Times New Roman" pitchFamily="18" charset="0"/>
                <a:cs typeface="Times New Roman" pitchFamily="18" charset="0"/>
              </a:rPr>
              <a:t>thì</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AB</a:t>
            </a:r>
            <a:r>
              <a:rPr lang="es-ES" dirty="0" smtClean="0">
                <a:latin typeface="Times New Roman" pitchFamily="18" charset="0"/>
                <a:cs typeface="Times New Roman" pitchFamily="18" charset="0"/>
              </a:rPr>
              <a:t> -&gt; </a:t>
            </a:r>
            <a:r>
              <a:rPr lang="en-US" dirty="0" smtClean="0">
                <a:latin typeface="Times New Roman" pitchFamily="18" charset="0"/>
                <a:cs typeface="Times New Roman" pitchFamily="18" charset="0"/>
              </a:rPr>
              <a:t>EF</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diễn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khác</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r>
              <a:rPr lang="vi-VN" dirty="0">
                <a:latin typeface="Times New Roman" pitchFamily="18" charset="0"/>
                <a:cs typeface="Times New Roman" pitchFamily="18" charset="0"/>
              </a:rPr>
              <a:t>Có thể suy thêm các luật hữu ích khác từ hệ tiên </a:t>
            </a:r>
            <a:r>
              <a:rPr lang="vi-VN" dirty="0" smtClean="0">
                <a:latin typeface="Times New Roman" pitchFamily="18" charset="0"/>
                <a:cs typeface="Times New Roman" pitchFamily="18" charset="0"/>
              </a:rPr>
              <a:t>đề</a:t>
            </a:r>
            <a:r>
              <a:rPr lang="en-US" dirty="0" smtClean="0">
                <a:latin typeface="Times New Roman" pitchFamily="18" charset="0"/>
                <a:cs typeface="Times New Roman" pitchFamily="18" charset="0"/>
              </a:rPr>
              <a:t> Armstrong</a:t>
            </a:r>
            <a:r>
              <a:rPr lang="en-US" dirty="0">
                <a:latin typeface="Times New Roman" pitchFamily="18" charset="0"/>
                <a:cs typeface="Times New Roman" pitchFamily="18" charset="0"/>
              </a:rPr>
              <a:t>:</a:t>
            </a:r>
          </a:p>
          <a:p>
            <a:r>
              <a:rPr lang="en-US" dirty="0" smtClean="0">
                <a:latin typeface="Times New Roman" pitchFamily="18" charset="0"/>
                <a:cs typeface="Times New Roman" pitchFamily="18" charset="0"/>
              </a:rPr>
              <a:t>F4: (</a:t>
            </a:r>
            <a:r>
              <a:rPr lang="en-US" dirty="0" err="1" smtClean="0">
                <a:latin typeface="Times New Roman" pitchFamily="18" charset="0"/>
                <a:cs typeface="Times New Roman" pitchFamily="18" charset="0"/>
              </a:rPr>
              <a:t>Luật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hợp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Nếu</a:t>
            </a:r>
            <a:r>
              <a:rPr lang="en-US" dirty="0">
                <a:latin typeface="Times New Roman" pitchFamily="18" charset="0"/>
                <a:cs typeface="Times New Roman" pitchFamily="18" charset="0"/>
              </a:rPr>
              <a:t> X -&gt; Y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X -&gt; Z </a:t>
            </a:r>
            <a:r>
              <a:rPr lang="en-US" dirty="0" err="1">
                <a:latin typeface="Times New Roman" pitchFamily="18" charset="0"/>
                <a:cs typeface="Times New Roman" pitchFamily="18" charset="0"/>
              </a:rPr>
              <a:t>thì</a:t>
            </a:r>
            <a:r>
              <a:rPr lang="en-US" dirty="0">
                <a:latin typeface="Times New Roman" pitchFamily="18" charset="0"/>
                <a:cs typeface="Times New Roman" pitchFamily="18" charset="0"/>
              </a:rPr>
              <a:t> X -&gt; YZ</a:t>
            </a:r>
          </a:p>
          <a:p>
            <a:pPr lvl="1"/>
            <a:r>
              <a:rPr lang="en-US" dirty="0" err="1">
                <a:latin typeface="Times New Roman" pitchFamily="18" charset="0"/>
                <a:cs typeface="Times New Roman" pitchFamily="18" charset="0"/>
              </a:rPr>
              <a:t>Vd</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Nếu</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AB -&gt; CD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AB -&gt; EF </a:t>
            </a:r>
            <a:r>
              <a:rPr lang="en-US" dirty="0" err="1">
                <a:latin typeface="Times New Roman" pitchFamily="18" charset="0"/>
                <a:cs typeface="Times New Roman" pitchFamily="18" charset="0"/>
              </a:rPr>
              <a:t>thì</a:t>
            </a:r>
            <a:r>
              <a:rPr lang="en-US" dirty="0">
                <a:latin typeface="Times New Roman" pitchFamily="18" charset="0"/>
                <a:cs typeface="Times New Roman" pitchFamily="18" charset="0"/>
              </a:rPr>
              <a:t> AB </a:t>
            </a:r>
            <a:r>
              <a:rPr lang="en-US" dirty="0" smtClean="0">
                <a:latin typeface="Times New Roman" pitchFamily="18" charset="0"/>
                <a:cs typeface="Times New Roman" pitchFamily="18" charset="0"/>
              </a:rPr>
              <a:t>-&gt; CDEF</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F5: (</a:t>
            </a:r>
            <a:r>
              <a:rPr lang="en-US" dirty="0" err="1" smtClean="0">
                <a:latin typeface="Times New Roman" pitchFamily="18" charset="0"/>
                <a:cs typeface="Times New Roman" pitchFamily="18" charset="0"/>
              </a:rPr>
              <a:t>Luật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rã</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Nếu</a:t>
            </a:r>
            <a:r>
              <a:rPr lang="en-US" dirty="0">
                <a:latin typeface="Times New Roman" pitchFamily="18" charset="0"/>
                <a:cs typeface="Times New Roman" pitchFamily="18" charset="0"/>
              </a:rPr>
              <a:t> X -&gt; YZ </a:t>
            </a:r>
            <a:r>
              <a:rPr lang="en-US" dirty="0" err="1">
                <a:latin typeface="Times New Roman" pitchFamily="18" charset="0"/>
                <a:cs typeface="Times New Roman" pitchFamily="18" charset="0"/>
              </a:rPr>
              <a:t>thì</a:t>
            </a:r>
            <a:r>
              <a:rPr lang="en-US" dirty="0">
                <a:latin typeface="Times New Roman" pitchFamily="18" charset="0"/>
                <a:cs typeface="Times New Roman" pitchFamily="18" charset="0"/>
              </a:rPr>
              <a:t> X -&gt; Y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X -&gt; Z</a:t>
            </a:r>
          </a:p>
          <a:p>
            <a:pPr lvl="1"/>
            <a:r>
              <a:rPr lang="en-US" dirty="0" err="1">
                <a:latin typeface="Times New Roman" pitchFamily="18" charset="0"/>
                <a:cs typeface="Times New Roman" pitchFamily="18" charset="0"/>
              </a:rPr>
              <a:t>Vd</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Nếu</a:t>
            </a:r>
            <a:r>
              <a:rPr lang="en-US" dirty="0">
                <a:latin typeface="Times New Roman" pitchFamily="18" charset="0"/>
                <a:cs typeface="Times New Roman" pitchFamily="18" charset="0"/>
              </a:rPr>
              <a:t> AB </a:t>
            </a:r>
            <a:r>
              <a:rPr lang="en-US" dirty="0" smtClean="0">
                <a:latin typeface="Times New Roman" pitchFamily="18" charset="0"/>
                <a:cs typeface="Times New Roman" pitchFamily="18" charset="0"/>
              </a:rPr>
              <a:t>-&gt; CDE </a:t>
            </a:r>
            <a:r>
              <a:rPr lang="en-US" dirty="0" err="1">
                <a:latin typeface="Times New Roman" pitchFamily="18" charset="0"/>
                <a:cs typeface="Times New Roman" pitchFamily="18" charset="0"/>
              </a:rPr>
              <a:t>thì</a:t>
            </a:r>
            <a:r>
              <a:rPr lang="en-US" dirty="0">
                <a:latin typeface="Times New Roman" pitchFamily="18" charset="0"/>
                <a:cs typeface="Times New Roman" pitchFamily="18" charset="0"/>
              </a:rPr>
              <a:t> AB </a:t>
            </a:r>
            <a:r>
              <a:rPr lang="en-US" dirty="0" smtClean="0">
                <a:latin typeface="Times New Roman" pitchFamily="18" charset="0"/>
                <a:cs typeface="Times New Roman" pitchFamily="18" charset="0"/>
              </a:rPr>
              <a:t>-&gt; CD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AB -&gt; DE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AB-&gt;CE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AB </a:t>
            </a:r>
            <a:r>
              <a:rPr lang="en-US" dirty="0" smtClean="0">
                <a:latin typeface="Times New Roman" pitchFamily="18" charset="0"/>
                <a:cs typeface="Times New Roman" pitchFamily="18" charset="0"/>
              </a:rPr>
              <a:t>-&gt; C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AB -&gt; D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AB </a:t>
            </a:r>
            <a:r>
              <a:rPr lang="en-US" dirty="0" smtClean="0">
                <a:latin typeface="Times New Roman" pitchFamily="18" charset="0"/>
                <a:cs typeface="Times New Roman" pitchFamily="18" charset="0"/>
              </a:rPr>
              <a:t>-&gt; E</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F6: (</a:t>
            </a:r>
            <a:r>
              <a:rPr lang="en-US" dirty="0" err="1" smtClean="0">
                <a:latin typeface="Times New Roman" pitchFamily="18" charset="0"/>
                <a:cs typeface="Times New Roman" pitchFamily="18" charset="0"/>
              </a:rPr>
              <a:t>Luật</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bắc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cầu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giả</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Nếu</a:t>
            </a:r>
            <a:r>
              <a:rPr lang="en-US" dirty="0">
                <a:latin typeface="Times New Roman" pitchFamily="18" charset="0"/>
                <a:cs typeface="Times New Roman" pitchFamily="18" charset="0"/>
              </a:rPr>
              <a:t> X -&gt; Y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WY -&gt; Z </a:t>
            </a:r>
            <a:r>
              <a:rPr lang="en-US" dirty="0" err="1">
                <a:latin typeface="Times New Roman" pitchFamily="18" charset="0"/>
                <a:cs typeface="Times New Roman" pitchFamily="18" charset="0"/>
              </a:rPr>
              <a:t>thì</a:t>
            </a:r>
            <a:r>
              <a:rPr lang="en-US" dirty="0">
                <a:latin typeface="Times New Roman" pitchFamily="18" charset="0"/>
                <a:cs typeface="Times New Roman" pitchFamily="18" charset="0"/>
              </a:rPr>
              <a:t> WX-&gt;Z</a:t>
            </a:r>
          </a:p>
          <a:p>
            <a:pPr lvl="1"/>
            <a:r>
              <a:rPr lang="en-US" dirty="0" err="1">
                <a:latin typeface="Times New Roman" pitchFamily="18" charset="0"/>
                <a:cs typeface="Times New Roman" pitchFamily="18" charset="0"/>
              </a:rPr>
              <a:t>Vd</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Nếu</a:t>
            </a:r>
            <a:r>
              <a:rPr lang="en-US" dirty="0">
                <a:latin typeface="Times New Roman" pitchFamily="18" charset="0"/>
                <a:cs typeface="Times New Roman" pitchFamily="18" charset="0"/>
              </a:rPr>
              <a:t> AB </a:t>
            </a:r>
            <a:r>
              <a:rPr lang="en-US" dirty="0" smtClean="0">
                <a:latin typeface="Times New Roman" pitchFamily="18" charset="0"/>
                <a:cs typeface="Times New Roman" pitchFamily="18" charset="0"/>
              </a:rPr>
              <a:t>-&gt; EF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DEF -&gt; G </a:t>
            </a:r>
            <a:r>
              <a:rPr lang="en-US" dirty="0" err="1">
                <a:latin typeface="Times New Roman" pitchFamily="18" charset="0"/>
                <a:cs typeface="Times New Roman" pitchFamily="18" charset="0"/>
              </a:rPr>
              <a:t>thì</a:t>
            </a:r>
            <a:r>
              <a:rPr lang="en-US" dirty="0">
                <a:latin typeface="Times New Roman" pitchFamily="18" charset="0"/>
                <a:cs typeface="Times New Roman" pitchFamily="18" charset="0"/>
              </a:rPr>
              <a:t> ABD </a:t>
            </a:r>
            <a:r>
              <a:rPr lang="en-US" dirty="0" smtClean="0">
                <a:latin typeface="Times New Roman" pitchFamily="18" charset="0"/>
                <a:cs typeface="Times New Roman" pitchFamily="18" charset="0"/>
              </a:rPr>
              <a:t>-&gt; G</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Áp dụng hệ tiên đề Armstrong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err="1" smtClean="0">
                <a:latin typeface="Times New Roman" pitchFamily="18" charset="0"/>
                <a:cs typeface="Times New Roman" pitchFamily="18" charset="0"/>
              </a:rPr>
              <a:t>Ví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a:t>
            </a:r>
            <a:r>
              <a:rPr lang="en-US" dirty="0" smtClean="0">
                <a:latin typeface="Times New Roman" pitchFamily="18" charset="0"/>
                <a:cs typeface="Times New Roman" pitchFamily="18" charset="0"/>
              </a:rPr>
              <a:t>: F = {A → B, A → C, BC → D}, </a:t>
            </a:r>
            <a:r>
              <a:rPr lang="en-US" dirty="0" err="1" smtClean="0">
                <a:latin typeface="Times New Roman" pitchFamily="18" charset="0"/>
                <a:cs typeface="Times New Roman" pitchFamily="18" charset="0"/>
              </a:rPr>
              <a:t>chứng</a:t>
            </a:r>
            <a:r>
              <a:rPr lang="en-US" dirty="0" smtClean="0">
                <a:latin typeface="Times New Roman" pitchFamily="18" charset="0"/>
                <a:cs typeface="Times New Roman" pitchFamily="18" charset="0"/>
              </a:rPr>
              <a:t> minh A → D?</a:t>
            </a:r>
          </a:p>
          <a:p>
            <a:pPr lvl="1">
              <a:buNone/>
            </a:pPr>
            <a:r>
              <a:rPr lang="en-US" dirty="0" smtClean="0">
                <a:latin typeface="Times New Roman" pitchFamily="18" charset="0"/>
                <a:cs typeface="Times New Roman" pitchFamily="18" charset="0"/>
              </a:rPr>
              <a:t>A → B (</a:t>
            </a:r>
            <a:r>
              <a:rPr lang="en-US" dirty="0" err="1" smtClean="0">
                <a:latin typeface="Times New Roman" pitchFamily="18" charset="0"/>
                <a:cs typeface="Times New Roman" pitchFamily="18" charset="0"/>
              </a:rPr>
              <a:t>gt</a:t>
            </a:r>
            <a:r>
              <a:rPr lang="en-US" dirty="0" smtClean="0">
                <a:latin typeface="Times New Roman" pitchFamily="18" charset="0"/>
                <a:cs typeface="Times New Roman" pitchFamily="18" charset="0"/>
              </a:rPr>
              <a:t>) (1)</a:t>
            </a:r>
          </a:p>
          <a:p>
            <a:pPr lvl="1">
              <a:buNone/>
            </a:pPr>
            <a:r>
              <a:rPr lang="en-US" dirty="0" smtClean="0">
                <a:latin typeface="Times New Roman" pitchFamily="18" charset="0"/>
                <a:cs typeface="Times New Roman" pitchFamily="18" charset="0"/>
              </a:rPr>
              <a:t>A → C (</a:t>
            </a:r>
            <a:r>
              <a:rPr lang="en-US" dirty="0" err="1" smtClean="0">
                <a:latin typeface="Times New Roman" pitchFamily="18" charset="0"/>
                <a:cs typeface="Times New Roman" pitchFamily="18" charset="0"/>
              </a:rPr>
              <a:t>gt</a:t>
            </a:r>
            <a:r>
              <a:rPr lang="en-US" dirty="0" smtClean="0">
                <a:latin typeface="Times New Roman" pitchFamily="18" charset="0"/>
                <a:cs typeface="Times New Roman" pitchFamily="18" charset="0"/>
              </a:rPr>
              <a:t>) (2)</a:t>
            </a:r>
          </a:p>
          <a:p>
            <a:pPr lvl="1">
              <a:buNone/>
            </a:pPr>
            <a:r>
              <a:rPr lang="en-US" dirty="0" err="1" smtClean="0">
                <a:latin typeface="Times New Roman" pitchFamily="18" charset="0"/>
                <a:cs typeface="Times New Roman" pitchFamily="18" charset="0"/>
              </a:rPr>
              <a:t>Từ</a:t>
            </a:r>
            <a:r>
              <a:rPr lang="en-US" dirty="0" smtClean="0">
                <a:latin typeface="Times New Roman" pitchFamily="18" charset="0"/>
                <a:cs typeface="Times New Roman" pitchFamily="18" charset="0"/>
              </a:rPr>
              <a:t> (1), (2): A → BC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hợp</a:t>
            </a:r>
            <a:r>
              <a:rPr lang="en-US" dirty="0" smtClean="0">
                <a:latin typeface="Times New Roman" pitchFamily="18" charset="0"/>
                <a:cs typeface="Times New Roman" pitchFamily="18" charset="0"/>
              </a:rPr>
              <a:t> F4) (3)</a:t>
            </a:r>
          </a:p>
          <a:p>
            <a:pPr lvl="1">
              <a:buNone/>
            </a:pPr>
            <a:r>
              <a:rPr lang="en-US" dirty="0" smtClean="0">
                <a:latin typeface="Times New Roman" pitchFamily="18" charset="0"/>
                <a:cs typeface="Times New Roman" pitchFamily="18" charset="0"/>
              </a:rPr>
              <a:t>BC → D (</a:t>
            </a:r>
            <a:r>
              <a:rPr lang="en-US" dirty="0" err="1" smtClean="0">
                <a:latin typeface="Times New Roman" pitchFamily="18" charset="0"/>
                <a:cs typeface="Times New Roman" pitchFamily="18" charset="0"/>
              </a:rPr>
              <a:t>gt</a:t>
            </a:r>
            <a:r>
              <a:rPr lang="en-US" dirty="0" smtClean="0">
                <a:latin typeface="Times New Roman" pitchFamily="18" charset="0"/>
                <a:cs typeface="Times New Roman" pitchFamily="18" charset="0"/>
              </a:rPr>
              <a:t>) (4)</a:t>
            </a:r>
          </a:p>
          <a:p>
            <a:pPr lvl="1">
              <a:buNone/>
            </a:pPr>
            <a:r>
              <a:rPr lang="en-US" dirty="0" err="1" smtClean="0">
                <a:latin typeface="Times New Roman" pitchFamily="18" charset="0"/>
                <a:cs typeface="Times New Roman" pitchFamily="18" charset="0"/>
              </a:rPr>
              <a:t>Từ</a:t>
            </a:r>
            <a:r>
              <a:rPr lang="en-US" dirty="0" smtClean="0">
                <a:latin typeface="Times New Roman" pitchFamily="18" charset="0"/>
                <a:cs typeface="Times New Roman" pitchFamily="18" charset="0"/>
              </a:rPr>
              <a:t> (3), (4): A  → D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bắc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cầu</a:t>
            </a:r>
            <a:r>
              <a:rPr lang="en-US" dirty="0" smtClean="0">
                <a:latin typeface="Times New Roman" pitchFamily="18" charset="0"/>
                <a:cs typeface="Times New Roman" pitchFamily="18" charset="0"/>
              </a:rPr>
              <a:t> F3)</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1282</TotalTime>
  <Words>3639</Words>
  <Application>Microsoft Office PowerPoint</Application>
  <PresentationFormat>On-screen Show (4:3)</PresentationFormat>
  <Paragraphs>458</Paragraphs>
  <Slides>43</Slides>
  <Notes>3</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Phụ thuộc hàm  và dạng chuẩn</vt:lpstr>
      <vt:lpstr>Đặt vấn đề</vt:lpstr>
      <vt:lpstr>Đặt vấn đề</vt:lpstr>
      <vt:lpstr>Đặt vấn đề</vt:lpstr>
      <vt:lpstr>Phụ thuộc hàm</vt:lpstr>
      <vt:lpstr>Phụ thuộc hàm (PTH)</vt:lpstr>
      <vt:lpstr>Luật suy diễn cho PTH</vt:lpstr>
      <vt:lpstr>Các luật suy diễn khác</vt:lpstr>
      <vt:lpstr>Áp dụng hệ tiên đề Armstrong</vt:lpstr>
      <vt:lpstr>Bao đóng</vt:lpstr>
      <vt:lpstr>Bao đóng của tập thuộc tính</vt:lpstr>
      <vt:lpstr>Bao đóng của tập thuộc tính</vt:lpstr>
      <vt:lpstr>Bao đóng của tập thuộc tính</vt:lpstr>
      <vt:lpstr>Bao đóng của tập thuộc tính</vt:lpstr>
      <vt:lpstr>Bao đóng</vt:lpstr>
      <vt:lpstr>Phủ tối thiểu</vt:lpstr>
      <vt:lpstr>Phủ tối thiểu</vt:lpstr>
      <vt:lpstr>Phủ tối thiểu</vt:lpstr>
      <vt:lpstr>Phủ tối thiểu</vt:lpstr>
      <vt:lpstr>Phủ tối thiểu</vt:lpstr>
      <vt:lpstr>Khoá</vt:lpstr>
      <vt:lpstr>Thuật toán tìm khóa</vt:lpstr>
      <vt:lpstr>Thuật toán tìm khóa</vt:lpstr>
      <vt:lpstr>Thuật toán tìm khóa</vt:lpstr>
      <vt:lpstr>Thuật toán tìm khóa</vt:lpstr>
      <vt:lpstr>Các dạng chuẩn</vt:lpstr>
      <vt:lpstr>Các loại PTH</vt:lpstr>
      <vt:lpstr>Dạng chuẩn 1 (1NF)</vt:lpstr>
      <vt:lpstr>Dạng chuẩn 2 (2NF)</vt:lpstr>
      <vt:lpstr>Dạng chuẩn 2 (2NF)</vt:lpstr>
      <vt:lpstr>Dạng chuẩn 2 (2NF)</vt:lpstr>
      <vt:lpstr>Dạng chuẩn 2 (2NF)</vt:lpstr>
      <vt:lpstr>Dạng chuẩn 2 (2NF)</vt:lpstr>
      <vt:lpstr>Dạng chuẩn 3 (3NF)</vt:lpstr>
      <vt:lpstr>Dạng chuẩn 3 (3NF)</vt:lpstr>
      <vt:lpstr>Dạng chuẩn 3 (3NF)</vt:lpstr>
      <vt:lpstr>Dạng chuẩn 3 (3NF)</vt:lpstr>
      <vt:lpstr>Dạng chuẩn 3 (3NF)</vt:lpstr>
      <vt:lpstr>Dạng chuẩn 3 (3NF)</vt:lpstr>
      <vt:lpstr>Dạng chuẩn 3 (3NF)</vt:lpstr>
      <vt:lpstr>Dạng chuẩn Boyce Codd (BCNF)</vt:lpstr>
      <vt:lpstr>Dạng chuẩn Boyce Codd (BCNF)</vt:lpstr>
      <vt:lpstr>Dạng chuẩn Boyce Codd (BCNF)</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WIN7</dc:creator>
  <cp:lastModifiedBy>WIN7</cp:lastModifiedBy>
  <cp:revision>220</cp:revision>
  <dcterms:created xsi:type="dcterms:W3CDTF">2013-11-28T02:22:29Z</dcterms:created>
  <dcterms:modified xsi:type="dcterms:W3CDTF">2013-12-11T06:10:59Z</dcterms:modified>
</cp:coreProperties>
</file>