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47"/>
  </p:notesMasterIdLst>
  <p:handoutMasterIdLst>
    <p:handoutMasterId r:id="rId48"/>
  </p:handoutMasterIdLst>
  <p:sldIdLst>
    <p:sldId id="256" r:id="rId2"/>
    <p:sldId id="263" r:id="rId3"/>
    <p:sldId id="272" r:id="rId4"/>
    <p:sldId id="258" r:id="rId5"/>
    <p:sldId id="289" r:id="rId6"/>
    <p:sldId id="281" r:id="rId7"/>
    <p:sldId id="275" r:id="rId8"/>
    <p:sldId id="301" r:id="rId9"/>
    <p:sldId id="282" r:id="rId10"/>
    <p:sldId id="284" r:id="rId11"/>
    <p:sldId id="296" r:id="rId12"/>
    <p:sldId id="293" r:id="rId13"/>
    <p:sldId id="297" r:id="rId14"/>
    <p:sldId id="292" r:id="rId15"/>
    <p:sldId id="294" r:id="rId16"/>
    <p:sldId id="298" r:id="rId17"/>
    <p:sldId id="299" r:id="rId18"/>
    <p:sldId id="300" r:id="rId19"/>
    <p:sldId id="311" r:id="rId20"/>
    <p:sldId id="287" r:id="rId21"/>
    <p:sldId id="302" r:id="rId22"/>
    <p:sldId id="303" r:id="rId23"/>
    <p:sldId id="304" r:id="rId24"/>
    <p:sldId id="305" r:id="rId25"/>
    <p:sldId id="306" r:id="rId26"/>
    <p:sldId id="307" r:id="rId27"/>
    <p:sldId id="308" r:id="rId28"/>
    <p:sldId id="309" r:id="rId29"/>
    <p:sldId id="310" r:id="rId30"/>
    <p:sldId id="312" r:id="rId31"/>
    <p:sldId id="313" r:id="rId32"/>
    <p:sldId id="314" r:id="rId33"/>
    <p:sldId id="315" r:id="rId34"/>
    <p:sldId id="317" r:id="rId35"/>
    <p:sldId id="316" r:id="rId36"/>
    <p:sldId id="318" r:id="rId37"/>
    <p:sldId id="319" r:id="rId38"/>
    <p:sldId id="320" r:id="rId39"/>
    <p:sldId id="321" r:id="rId40"/>
    <p:sldId id="322" r:id="rId41"/>
    <p:sldId id="323" r:id="rId42"/>
    <p:sldId id="326" r:id="rId43"/>
    <p:sldId id="324" r:id="rId44"/>
    <p:sldId id="325" r:id="rId45"/>
    <p:sldId id="28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51060" autoAdjust="0"/>
  </p:normalViewPr>
  <p:slideViewPr>
    <p:cSldViewPr snapToGrid="0">
      <p:cViewPr varScale="1">
        <p:scale>
          <a:sx n="72" d="100"/>
          <a:sy n="72" d="100"/>
        </p:scale>
        <p:origin x="540" y="66"/>
      </p:cViewPr>
      <p:guideLst/>
    </p:cSldViewPr>
  </p:slideViewPr>
  <p:outlineViewPr>
    <p:cViewPr>
      <p:scale>
        <a:sx n="33" d="100"/>
        <a:sy n="33" d="100"/>
      </p:scale>
      <p:origin x="0" y="-2214"/>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10CA4D-78AD-48CB-B27E-39D778398E1E}" type="datetimeFigureOut">
              <a:rPr lang="en-GB" smtClean="0"/>
              <a:t>01/07/2016</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A3E3D0-16FC-4C7D-8110-C9B77FCC1DD0}" type="slidenum">
              <a:rPr lang="en-GB" smtClean="0"/>
              <a:t>‹#›</a:t>
            </a:fld>
            <a:endParaRPr lang="en-GB"/>
          </a:p>
        </p:txBody>
      </p:sp>
    </p:spTree>
    <p:extLst>
      <p:ext uri="{BB962C8B-B14F-4D97-AF65-F5344CB8AC3E}">
        <p14:creationId xmlns:p14="http://schemas.microsoft.com/office/powerpoint/2010/main" val="13242264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4CFD1-5300-4CF2-A732-A394FC6CA31F}" type="datetimeFigureOut">
              <a:rPr lang="en-GB" smtClean="0"/>
              <a:t>01/07/2016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EEC7B-E5BF-461A-972C-654485B51F3E}" type="slidenum">
              <a:rPr lang="en-GB" smtClean="0"/>
              <a:t>‹#›</a:t>
            </a:fld>
            <a:endParaRPr lang="en-GB"/>
          </a:p>
        </p:txBody>
      </p:sp>
    </p:spTree>
    <p:extLst>
      <p:ext uri="{BB962C8B-B14F-4D97-AF65-F5344CB8AC3E}">
        <p14:creationId xmlns:p14="http://schemas.microsoft.com/office/powerpoint/2010/main" val="21292378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a:t>
            </a:fld>
            <a:endParaRPr lang="en-GB"/>
          </a:p>
        </p:txBody>
      </p:sp>
    </p:spTree>
    <p:extLst>
      <p:ext uri="{BB962C8B-B14F-4D97-AF65-F5344CB8AC3E}">
        <p14:creationId xmlns:p14="http://schemas.microsoft.com/office/powerpoint/2010/main" val="2812176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14</a:t>
            </a:fld>
            <a:endParaRPr lang="en-GB"/>
          </a:p>
        </p:txBody>
      </p:sp>
    </p:spTree>
    <p:extLst>
      <p:ext uri="{BB962C8B-B14F-4D97-AF65-F5344CB8AC3E}">
        <p14:creationId xmlns:p14="http://schemas.microsoft.com/office/powerpoint/2010/main" val="286484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15</a:t>
            </a:fld>
            <a:endParaRPr lang="en-GB"/>
          </a:p>
        </p:txBody>
      </p:sp>
    </p:spTree>
    <p:extLst>
      <p:ext uri="{BB962C8B-B14F-4D97-AF65-F5344CB8AC3E}">
        <p14:creationId xmlns:p14="http://schemas.microsoft.com/office/powerpoint/2010/main" val="374708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16</a:t>
            </a:fld>
            <a:endParaRPr lang="en-GB"/>
          </a:p>
        </p:txBody>
      </p:sp>
    </p:spTree>
    <p:extLst>
      <p:ext uri="{BB962C8B-B14F-4D97-AF65-F5344CB8AC3E}">
        <p14:creationId xmlns:p14="http://schemas.microsoft.com/office/powerpoint/2010/main" val="399634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17</a:t>
            </a:fld>
            <a:endParaRPr lang="en-GB"/>
          </a:p>
        </p:txBody>
      </p:sp>
    </p:spTree>
    <p:extLst>
      <p:ext uri="{BB962C8B-B14F-4D97-AF65-F5344CB8AC3E}">
        <p14:creationId xmlns:p14="http://schemas.microsoft.com/office/powerpoint/2010/main" val="1756954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18</a:t>
            </a:fld>
            <a:endParaRPr lang="en-GB"/>
          </a:p>
        </p:txBody>
      </p:sp>
    </p:spTree>
    <p:extLst>
      <p:ext uri="{BB962C8B-B14F-4D97-AF65-F5344CB8AC3E}">
        <p14:creationId xmlns:p14="http://schemas.microsoft.com/office/powerpoint/2010/main" val="1999924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19</a:t>
            </a:fld>
            <a:endParaRPr lang="en-GB"/>
          </a:p>
        </p:txBody>
      </p:sp>
    </p:spTree>
    <p:extLst>
      <p:ext uri="{BB962C8B-B14F-4D97-AF65-F5344CB8AC3E}">
        <p14:creationId xmlns:p14="http://schemas.microsoft.com/office/powerpoint/2010/main" val="3733034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kern="1200" dirty="0" smtClean="0">
                <a:solidFill>
                  <a:schemeClr val="tx1"/>
                </a:solidFill>
                <a:effectLst/>
                <a:latin typeface="+mn-lt"/>
                <a:ea typeface="+mn-ea"/>
                <a:cs typeface="+mn-cs"/>
              </a:rPr>
              <a:t>Using the reports wizard</a:t>
            </a:r>
            <a:r>
              <a:rPr lang="vi-VN" sz="1200" kern="1200" dirty="0" smtClean="0">
                <a:solidFill>
                  <a:schemeClr val="tx1"/>
                </a:solidFill>
                <a:effectLst/>
                <a:latin typeface="+mn-lt"/>
                <a:ea typeface="+mn-ea"/>
                <a:cs typeface="+mn-cs"/>
              </a:rPr>
              <a:t>: Như bạn có thể thấy trong phần Choose an Expert có nhiều Expert (Standard, Cross Tab, Mail Lable…) mà bạn phải bước qua từng bước để tạo báo cáo. Đây là phương pháp phổ biến nhất như là điểm xuất phát cho những triển khai về sau. Lập trình viên kinh nghiệm cũng thích sử dụng phương pháp này.</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As a blank report</a:t>
            </a:r>
            <a:r>
              <a:rPr lang="vi-VN" sz="1200" kern="1200" dirty="0" smtClean="0">
                <a:solidFill>
                  <a:schemeClr val="tx1"/>
                </a:solidFill>
                <a:effectLst/>
                <a:latin typeface="+mn-lt"/>
                <a:ea typeface="+mn-ea"/>
                <a:cs typeface="+mn-cs"/>
              </a:rPr>
              <a:t>: Đối với lập trình viên kinh nghiệm quá quen thuộc với Report Designer thường dùng phương pháp này để tạo báo cáo rỗng và tự tay mình bổ sung từng phần vào bản báo cáo không cần sự hỗ trợ của Report Wizard. Khi mục chọn này được chọn thì các Expert khác sẽ không có sẵn.</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From an Existing Report</a:t>
            </a:r>
            <a:r>
              <a:rPr lang="vi-VN" sz="1200" kern="1200" dirty="0" smtClean="0">
                <a:solidFill>
                  <a:schemeClr val="tx1"/>
                </a:solidFill>
                <a:effectLst/>
                <a:latin typeface="+mn-lt"/>
                <a:ea typeface="+mn-ea"/>
                <a:cs typeface="+mn-cs"/>
              </a:rPr>
              <a:t>: Tạo một báo cáo mới tương tự một bản báo cáo đã có sẵn. Một lần nữa khi chọn mục này thì các Expert khác sẽ không có sẵn.</a:t>
            </a:r>
          </a:p>
          <a:p>
            <a:endParaRPr lang="vi-VN"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Standard</a:t>
            </a:r>
            <a:r>
              <a:rPr lang="vi-VN" sz="1200" kern="1200" dirty="0" smtClean="0">
                <a:solidFill>
                  <a:schemeClr val="tx1"/>
                </a:solidFill>
                <a:effectLst/>
                <a:latin typeface="+mn-lt"/>
                <a:ea typeface="+mn-ea"/>
                <a:cs typeface="+mn-cs"/>
              </a:rPr>
              <a:t>: Được sử dụng thường xuyên và mang tính chung (generic) nhiều nhất. Bạn có thể sử dụng Standard Expert để tạo kiểu báo cáo kiểu hàng cột (tabular), bao gồm một số tính năng như grouping (gộp nhóm), sorting (sắp xếp) và summary (tổng kết). Standard Expert còn bao gồm khả năng thêm các hình đồ hoạ kiểu thống kê được gọi là chart, áp dụng một số style định sẵn và sàng lọc các mẫu tin cũng như có những tính năng phân tích cao cấp chẳng hạn TopN, BottomN (thí dụ Top10 hoặc Bottom100).</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Cross-Tab</a:t>
            </a:r>
            <a:r>
              <a:rPr lang="vi-VN" sz="1200" kern="1200" dirty="0" smtClean="0">
                <a:solidFill>
                  <a:schemeClr val="tx1"/>
                </a:solidFill>
                <a:effectLst/>
                <a:latin typeface="+mn-lt"/>
                <a:ea typeface="+mn-ea"/>
                <a:cs typeface="+mn-cs"/>
              </a:rPr>
              <a:t>: Cross-tabs trong lòng Crystal Reports.NET trông giống như một bản tính (spreadsheet) với hàng cột chứa dữ liệu tổng kết. Bằng cách sử dụng Cross-tab Expert bạn có thể tạo một bản báo cáo với đối tượng cross-tab trong section report header.</a:t>
            </a:r>
            <a:endParaRPr lang="en-GB" sz="1200" kern="1200" dirty="0" smtClean="0">
              <a:solidFill>
                <a:schemeClr val="tx1"/>
              </a:solidFill>
              <a:effectLst/>
              <a:latin typeface="+mn-lt"/>
              <a:ea typeface="+mn-ea"/>
              <a:cs typeface="+mn-cs"/>
            </a:endParaRPr>
          </a:p>
          <a:p>
            <a:r>
              <a:rPr lang="vi-VN" sz="1200" b="1" kern="1200" dirty="0" smtClean="0">
                <a:solidFill>
                  <a:schemeClr val="tx1"/>
                </a:solidFill>
                <a:effectLst/>
                <a:latin typeface="+mn-lt"/>
                <a:ea typeface="+mn-ea"/>
                <a:cs typeface="+mn-cs"/>
              </a:rPr>
              <a:t>Mail Lable: </a:t>
            </a:r>
            <a:r>
              <a:rPr lang="vi-VN" sz="1200" kern="1200" dirty="0" smtClean="0">
                <a:solidFill>
                  <a:schemeClr val="tx1"/>
                </a:solidFill>
                <a:effectLst/>
                <a:latin typeface="+mn-lt"/>
                <a:ea typeface="+mn-ea"/>
                <a:cs typeface="+mn-cs"/>
              </a:rPr>
              <a:t>Crystal reports.NET hỗ trợ những báo cáo gồm nhiều cột và chức năng này làm cho ta có khả năng tạo những nhãn bìa thư (mail lable).</a:t>
            </a:r>
            <a:endParaRPr lang="en-GB" sz="120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21</a:t>
            </a:fld>
            <a:endParaRPr lang="en-GB"/>
          </a:p>
        </p:txBody>
      </p:sp>
    </p:spTree>
    <p:extLst>
      <p:ext uri="{BB962C8B-B14F-4D97-AF65-F5344CB8AC3E}">
        <p14:creationId xmlns:p14="http://schemas.microsoft.com/office/powerpoint/2010/main" val="422201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E29CEFE-B971-44C5-88CB-16F76FDFEDC6}" type="slidenum">
              <a:rPr lang="en-GB" smtClean="0"/>
              <a:t>45</a:t>
            </a:fld>
            <a:endParaRPr lang="en-GB"/>
          </a:p>
        </p:txBody>
      </p:sp>
    </p:spTree>
    <p:extLst>
      <p:ext uri="{BB962C8B-B14F-4D97-AF65-F5344CB8AC3E}">
        <p14:creationId xmlns:p14="http://schemas.microsoft.com/office/powerpoint/2010/main" val="209063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2</a:t>
            </a:fld>
            <a:endParaRPr lang="en-GB"/>
          </a:p>
        </p:txBody>
      </p:sp>
    </p:spTree>
    <p:extLst>
      <p:ext uri="{BB962C8B-B14F-4D97-AF65-F5344CB8AC3E}">
        <p14:creationId xmlns:p14="http://schemas.microsoft.com/office/powerpoint/2010/main" val="25338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3</a:t>
            </a:fld>
            <a:endParaRPr lang="en-GB"/>
          </a:p>
        </p:txBody>
      </p:sp>
    </p:spTree>
    <p:extLst>
      <p:ext uri="{BB962C8B-B14F-4D97-AF65-F5344CB8AC3E}">
        <p14:creationId xmlns:p14="http://schemas.microsoft.com/office/powerpoint/2010/main" val="106913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D8EEC7B-E5BF-461A-972C-654485B51F3E}" type="slidenum">
              <a:rPr lang="en-GB" smtClean="0"/>
              <a:t>7</a:t>
            </a:fld>
            <a:endParaRPr lang="en-GB"/>
          </a:p>
        </p:txBody>
      </p:sp>
    </p:spTree>
    <p:extLst>
      <p:ext uri="{BB962C8B-B14F-4D97-AF65-F5344CB8AC3E}">
        <p14:creationId xmlns:p14="http://schemas.microsoft.com/office/powerpoint/2010/main" val="6736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9</a:t>
            </a:fld>
            <a:endParaRPr lang="en-GB"/>
          </a:p>
        </p:txBody>
      </p:sp>
    </p:spTree>
    <p:extLst>
      <p:ext uri="{BB962C8B-B14F-4D97-AF65-F5344CB8AC3E}">
        <p14:creationId xmlns:p14="http://schemas.microsoft.com/office/powerpoint/2010/main" val="34704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10</a:t>
            </a:fld>
            <a:endParaRPr lang="en-GB"/>
          </a:p>
        </p:txBody>
      </p:sp>
    </p:spTree>
    <p:extLst>
      <p:ext uri="{BB962C8B-B14F-4D97-AF65-F5344CB8AC3E}">
        <p14:creationId xmlns:p14="http://schemas.microsoft.com/office/powerpoint/2010/main" val="74537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11</a:t>
            </a:fld>
            <a:endParaRPr lang="en-GB"/>
          </a:p>
        </p:txBody>
      </p:sp>
    </p:spTree>
    <p:extLst>
      <p:ext uri="{BB962C8B-B14F-4D97-AF65-F5344CB8AC3E}">
        <p14:creationId xmlns:p14="http://schemas.microsoft.com/office/powerpoint/2010/main" val="4183141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12</a:t>
            </a:fld>
            <a:endParaRPr lang="en-GB"/>
          </a:p>
        </p:txBody>
      </p:sp>
    </p:spTree>
    <p:extLst>
      <p:ext uri="{BB962C8B-B14F-4D97-AF65-F5344CB8AC3E}">
        <p14:creationId xmlns:p14="http://schemas.microsoft.com/office/powerpoint/2010/main" val="27772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D8EEC7B-E5BF-461A-972C-654485B51F3E}" type="slidenum">
              <a:rPr lang="en-GB" smtClean="0"/>
              <a:t>13</a:t>
            </a:fld>
            <a:endParaRPr lang="en-GB"/>
          </a:p>
        </p:txBody>
      </p:sp>
    </p:spTree>
    <p:extLst>
      <p:ext uri="{BB962C8B-B14F-4D97-AF65-F5344CB8AC3E}">
        <p14:creationId xmlns:p14="http://schemas.microsoft.com/office/powerpoint/2010/main" val="162972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30653E-FA63-40A0-90C3-D4D868380619}"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22139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9C1CD-BB26-4BB0-B42B-8D89C2ED1FD8}"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1249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F3B9BE-1E6D-471D-B3A0-5F5170FB467A}"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516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4C842-01C0-4FDD-8C1C-DD707E7DF152}"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176272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74F58B-B560-4906-8216-11269F77C4E9}"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556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055FBC-155A-4299-A123-552B25CE5735}"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903462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3D933A-B12A-472E-B8DF-125C908DEE6D}"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3127026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C9C9EC-D194-4D92-8445-44244B6C06A3}"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70545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B29923-5AD4-4705-A2F8-EE728EE4D6D6}"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413972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E77963-9DD8-460B-9194-E43207086A48}" type="datetime1">
              <a:rPr lang="en-GB" smtClean="0"/>
              <a:t>01/07/2016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418637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5E28EC-7D7C-4715-B828-1CB91A069A0B}" type="datetime1">
              <a:rPr lang="en-GB" smtClean="0"/>
              <a:t>01/07/2016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402217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6A0DA8-BD12-4C30-8A4F-866D92C881EF}" type="datetime1">
              <a:rPr lang="en-GB" smtClean="0"/>
              <a:t>01/07/2016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81640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BEA570-7F8D-472B-8151-27CF57D35835}" type="datetime1">
              <a:rPr lang="en-GB" smtClean="0"/>
              <a:t>01/07/2016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32137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342B1-FD83-4F59-9790-D41EA13AA23E}" type="datetime1">
              <a:rPr lang="en-GB" smtClean="0"/>
              <a:t>01/07/2016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176485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FCDFB6-6724-45A9-90B3-6A95627380A7}" type="datetime1">
              <a:rPr lang="en-GB" smtClean="0"/>
              <a:t>01/07/2016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84088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85A7E-252E-4268-AF2E-C84A7BEB0F46}" type="datetime1">
              <a:rPr lang="en-GB" smtClean="0"/>
              <a:t>01/07/2016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A348B8-A9CB-4A95-8777-FAD3597FCB9E}" type="slidenum">
              <a:rPr lang="en-GB" smtClean="0"/>
              <a:t>‹#›</a:t>
            </a:fld>
            <a:endParaRPr lang="en-GB"/>
          </a:p>
        </p:txBody>
      </p:sp>
    </p:spTree>
    <p:extLst>
      <p:ext uri="{BB962C8B-B14F-4D97-AF65-F5344CB8AC3E}">
        <p14:creationId xmlns:p14="http://schemas.microsoft.com/office/powerpoint/2010/main" val="262671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4D5B83-27B6-49DF-A0CD-97EEF3281D37}" type="datetime1">
              <a:rPr lang="en-GB" smtClean="0"/>
              <a:t>01/07/2016</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A348B8-A9CB-4A95-8777-FAD3597FCB9E}" type="slidenum">
              <a:rPr lang="en-GB" smtClean="0"/>
              <a:t>‹#›</a:t>
            </a:fld>
            <a:endParaRPr lang="en-GB"/>
          </a:p>
        </p:txBody>
      </p:sp>
    </p:spTree>
    <p:extLst>
      <p:ext uri="{BB962C8B-B14F-4D97-AF65-F5344CB8AC3E}">
        <p14:creationId xmlns:p14="http://schemas.microsoft.com/office/powerpoint/2010/main" val="29988283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Microsoft_Visio_2003-2010_Drawing1.vsd"/></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16790" y="2725316"/>
            <a:ext cx="4243713" cy="1169551"/>
          </a:xfrm>
          <a:prstGeom prst="rect">
            <a:avLst/>
          </a:prstGeom>
          <a:noFill/>
        </p:spPr>
        <p:txBody>
          <a:bodyPr wrap="square" rtlCol="0">
            <a:spAutoFit/>
          </a:bodyPr>
          <a:lstStyle/>
          <a:p>
            <a:pPr algn="ctr"/>
            <a:r>
              <a:rPr lang="vi-VN" sz="4000" b="1" dirty="0" smtClean="0">
                <a:latin typeface="Times New Roman" panose="02020603050405020304" pitchFamily="18" charset="0"/>
                <a:cs typeface="Times New Roman" panose="02020603050405020304" pitchFamily="18" charset="0"/>
              </a:rPr>
              <a:t>Crystal Reports</a:t>
            </a:r>
          </a:p>
          <a:p>
            <a:pPr algn="ctr"/>
            <a:r>
              <a:rPr lang="vi-VN" sz="3000" b="1" dirty="0" smtClean="0">
                <a:latin typeface="Times New Roman" panose="02020603050405020304" pitchFamily="18" charset="0"/>
                <a:cs typeface="Times New Roman" panose="02020603050405020304" pitchFamily="18" charset="0"/>
              </a:rPr>
              <a:t>version for Visual Studio</a:t>
            </a:r>
            <a:endParaRPr lang="en-GB" sz="30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2829230" y="121419"/>
            <a:ext cx="5704631" cy="72879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1" dirty="0" smtClean="0">
                <a:solidFill>
                  <a:schemeClr val="tx1"/>
                </a:solidFill>
                <a:latin typeface="Times New Roman" panose="02020603050405020304" pitchFamily="18" charset="0"/>
                <a:cs typeface="Times New Roman" panose="02020603050405020304" pitchFamily="18" charset="0"/>
              </a:rPr>
              <a:t>TRƯỜNG ĐẠI HỌC CÔNG NGHỆ THÔNG TIN</a:t>
            </a:r>
            <a:endParaRPr lang="vi-VN" sz="2000" b="1" dirty="0">
              <a:solidFill>
                <a:schemeClr val="tx1"/>
              </a:solidFill>
              <a:latin typeface="Times New Roman" panose="02020603050405020304" pitchFamily="18" charset="0"/>
              <a:cs typeface="Times New Roman" panose="02020603050405020304" pitchFamily="18" charset="0"/>
            </a:endParaRPr>
          </a:p>
          <a:p>
            <a:pPr algn="ctr"/>
            <a:r>
              <a:rPr lang="vi-VN" sz="2000" b="1" dirty="0" smtClean="0">
                <a:solidFill>
                  <a:schemeClr val="tx1"/>
                </a:solidFill>
                <a:latin typeface="Times New Roman" panose="02020603050405020304" pitchFamily="18" charset="0"/>
                <a:cs typeface="Times New Roman" panose="02020603050405020304" pitchFamily="18" charset="0"/>
              </a:rPr>
              <a:t>ĐẠI HỌC QUỐC GIA TP.HCM</a:t>
            </a:r>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7405" y="850216"/>
            <a:ext cx="942486" cy="799064"/>
          </a:xfrm>
          <a:prstGeom prst="rect">
            <a:avLst/>
          </a:prstGeom>
        </p:spPr>
      </p:pic>
      <p:sp>
        <p:nvSpPr>
          <p:cNvPr id="7" name="Title 1"/>
          <p:cNvSpPr txBox="1">
            <a:spLocks/>
          </p:cNvSpPr>
          <p:nvPr/>
        </p:nvSpPr>
        <p:spPr>
          <a:xfrm>
            <a:off x="3638130" y="1556972"/>
            <a:ext cx="3801035" cy="6019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vi-VN" sz="3200" b="1" dirty="0" smtClean="0">
                <a:solidFill>
                  <a:schemeClr val="tx1"/>
                </a:solidFill>
                <a:latin typeface="Times New Roman" panose="02020603050405020304" pitchFamily="18" charset="0"/>
                <a:cs typeface="Times New Roman" panose="02020603050405020304" pitchFamily="18" charset="0"/>
              </a:rPr>
              <a:t>CÔNG NGHỆ .NET</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2829230" y="4481335"/>
            <a:ext cx="5704631" cy="1754326"/>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Gi</a:t>
            </a:r>
            <a:r>
              <a:rPr lang="vi-VN" b="1" dirty="0" smtClean="0">
                <a:latin typeface="Times New Roman" panose="02020603050405020304" pitchFamily="18" charset="0"/>
                <a:cs typeface="Times New Roman" panose="02020603050405020304" pitchFamily="18" charset="0"/>
              </a:rPr>
              <a:t>ảng</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iên</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h</a:t>
            </a:r>
            <a:r>
              <a:rPr lang="en-US" b="1" dirty="0" err="1" smtClean="0">
                <a:latin typeface="Times New Roman" panose="02020603050405020304" pitchFamily="18" charset="0"/>
                <a:cs typeface="Times New Roman" panose="02020603050405020304" pitchFamily="18" charset="0"/>
              </a:rPr>
              <a:t>ướng</a:t>
            </a:r>
            <a:r>
              <a:rPr lang="en-US" b="1" dirty="0" smtClean="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d</a:t>
            </a:r>
            <a:r>
              <a:rPr lang="en-US" b="1" dirty="0" err="1" smtClean="0">
                <a:latin typeface="Times New Roman" panose="02020603050405020304" pitchFamily="18" charset="0"/>
                <a:cs typeface="Times New Roman" panose="02020603050405020304" pitchFamily="18" charset="0"/>
              </a:rPr>
              <a:t>ẫn</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Th.S Phạm Thi Vương</a:t>
            </a:r>
            <a:endParaRPr lang="en-US" b="1" dirty="0" smtClean="0">
              <a:latin typeface="Times New Roman" panose="02020603050405020304" pitchFamily="18" charset="0"/>
              <a:cs typeface="Times New Roman" panose="02020603050405020304" pitchFamily="18" charset="0"/>
            </a:endParaRPr>
          </a:p>
          <a:p>
            <a:r>
              <a:rPr lang="en-US" b="1" dirty="0" err="1" smtClean="0">
                <a:latin typeface="Times New Roman" panose="02020603050405020304" pitchFamily="18" charset="0"/>
                <a:cs typeface="Times New Roman" panose="02020603050405020304" pitchFamily="18" charset="0"/>
              </a:rPr>
              <a:t>Sinh</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vi</a:t>
            </a:r>
            <a:r>
              <a:rPr lang="en-US" b="1" dirty="0" err="1" smtClean="0">
                <a:latin typeface="Times New Roman" panose="02020603050405020304" pitchFamily="18" charset="0"/>
                <a:cs typeface="Times New Roman" panose="02020603050405020304" pitchFamily="18" charset="0"/>
              </a:rPr>
              <a:t>ên</a:t>
            </a:r>
            <a:r>
              <a:rPr lang="vi-VN" b="1" dirty="0" smtClean="0">
                <a:latin typeface="Times New Roman" panose="02020603050405020304" pitchFamily="18" charset="0"/>
                <a:cs typeface="Times New Roman" panose="02020603050405020304" pitchFamily="18" charset="0"/>
              </a:rPr>
              <a:t> thực hiện</a:t>
            </a:r>
            <a:r>
              <a:rPr lang="en-US" b="1" dirty="0" smtClean="0">
                <a:latin typeface="Times New Roman" panose="02020603050405020304" pitchFamily="18" charset="0"/>
                <a:cs typeface="Times New Roman" panose="02020603050405020304" pitchFamily="18" charset="0"/>
              </a:rPr>
              <a:t>:</a:t>
            </a:r>
            <a:r>
              <a:rPr lang="vi-VN" b="1" dirty="0" smtClean="0">
                <a:latin typeface="Times New Roman" panose="02020603050405020304" pitchFamily="18" charset="0"/>
                <a:cs typeface="Times New Roman" panose="02020603050405020304" pitchFamily="18" charset="0"/>
              </a:rPr>
              <a:t> Nhóm 10:</a:t>
            </a:r>
          </a:p>
          <a:p>
            <a:r>
              <a:rPr lang="vi-VN" b="1" dirty="0" smtClean="0">
                <a:latin typeface="Times New Roman" panose="02020603050405020304" pitchFamily="18" charset="0"/>
                <a:cs typeface="Times New Roman" panose="02020603050405020304" pitchFamily="18" charset="0"/>
              </a:rPr>
              <a:t>		   1</a:t>
            </a:r>
            <a:r>
              <a:rPr lang="en-US" b="1" dirty="0" smtClean="0">
                <a:latin typeface="Times New Roman" panose="02020603050405020304" pitchFamily="18" charset="0"/>
                <a:cs typeface="Times New Roman" panose="02020603050405020304" pitchFamily="18" charset="0"/>
              </a:rPr>
              <a:t>2520</a:t>
            </a:r>
            <a:r>
              <a:rPr lang="vi-VN" b="1" dirty="0" smtClean="0">
                <a:latin typeface="Times New Roman" panose="02020603050405020304" pitchFamily="18" charset="0"/>
                <a:cs typeface="Times New Roman" panose="02020603050405020304" pitchFamily="18" charset="0"/>
              </a:rPr>
              <a:t>026</a:t>
            </a:r>
            <a:r>
              <a:rPr lang="en-US" b="1" dirty="0" smtClean="0">
                <a:latin typeface="Times New Roman" panose="02020603050405020304" pitchFamily="18" charset="0"/>
                <a:cs typeface="Times New Roman" panose="02020603050405020304" pitchFamily="18" charset="0"/>
              </a:rPr>
              <a:t> – </a:t>
            </a:r>
            <a:r>
              <a:rPr lang="vi-VN" b="1" dirty="0" smtClean="0">
                <a:latin typeface="Times New Roman" panose="02020603050405020304" pitchFamily="18" charset="0"/>
                <a:cs typeface="Times New Roman" panose="02020603050405020304" pitchFamily="18" charset="0"/>
              </a:rPr>
              <a:t>Phan Y Biển </a:t>
            </a:r>
          </a:p>
          <a:p>
            <a:r>
              <a:rPr lang="vi-VN"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12520</a:t>
            </a:r>
            <a:r>
              <a:rPr lang="vi-VN" b="1" dirty="0" smtClean="0">
                <a:latin typeface="Times New Roman" panose="02020603050405020304" pitchFamily="18" charset="0"/>
                <a:cs typeface="Times New Roman" panose="02020603050405020304" pitchFamily="18" charset="0"/>
              </a:rPr>
              <a:t>328 </a:t>
            </a:r>
            <a:r>
              <a:rPr lang="en-US" b="1" dirty="0" smtClean="0">
                <a:latin typeface="Times New Roman" panose="02020603050405020304" pitchFamily="18" charset="0"/>
                <a:cs typeface="Times New Roman" panose="02020603050405020304" pitchFamily="18" charset="0"/>
              </a:rPr>
              <a:t>– </a:t>
            </a:r>
            <a:r>
              <a:rPr lang="vi-VN" b="1" dirty="0" smtClean="0">
                <a:latin typeface="Times New Roman" panose="02020603050405020304" pitchFamily="18" charset="0"/>
                <a:cs typeface="Times New Roman" panose="02020603050405020304" pitchFamily="18" charset="0"/>
              </a:rPr>
              <a:t>Võ Hoài Phương</a:t>
            </a:r>
          </a:p>
          <a:p>
            <a:r>
              <a:rPr lang="vi-VN" b="1" dirty="0" smtClean="0">
                <a:latin typeface="Times New Roman" panose="02020603050405020304" pitchFamily="18" charset="0"/>
                <a:cs typeface="Times New Roman" panose="02020603050405020304" pitchFamily="18" charset="0"/>
              </a:rPr>
              <a:t>		   12520360 – </a:t>
            </a:r>
            <a:r>
              <a:rPr lang="vi-VN" b="1" dirty="0">
                <a:latin typeface="Times New Roman" panose="02020603050405020304" pitchFamily="18" charset="0"/>
                <a:cs typeface="Times New Roman" panose="02020603050405020304" pitchFamily="18" charset="0"/>
              </a:rPr>
              <a:t>Phạm Hồng Sơn </a:t>
            </a:r>
            <a:endParaRPr lang="vi-VN" b="1" dirty="0" smtClean="0">
              <a:latin typeface="Times New Roman" panose="02020603050405020304" pitchFamily="18" charset="0"/>
              <a:cs typeface="Times New Roman" panose="02020603050405020304" pitchFamily="18" charset="0"/>
            </a:endParaRPr>
          </a:p>
          <a:p>
            <a:r>
              <a:rPr lang="vi-VN" b="1" dirty="0" smtClean="0">
                <a:latin typeface="Times New Roman" panose="02020603050405020304" pitchFamily="18" charset="0"/>
                <a:cs typeface="Times New Roman" panose="02020603050405020304" pitchFamily="18" charset="0"/>
              </a:rPr>
              <a:t>		   12520354 – Võ Thanh Sĩ</a:t>
            </a:r>
          </a:p>
        </p:txBody>
      </p:sp>
      <p:sp>
        <p:nvSpPr>
          <p:cNvPr id="2" name="Slide Number Placeholder 1"/>
          <p:cNvSpPr>
            <a:spLocks noGrp="1"/>
          </p:cNvSpPr>
          <p:nvPr>
            <p:ph type="sldNum" sz="quarter" idx="12"/>
          </p:nvPr>
        </p:nvSpPr>
        <p:spPr/>
        <p:txBody>
          <a:bodyPr/>
          <a:lstStyle/>
          <a:p>
            <a:fld id="{7EA348B8-A9CB-4A95-8777-FAD3597FCB9E}" type="slidenum">
              <a:rPr lang="en-GB" smtClean="0"/>
              <a:t>1</a:t>
            </a:fld>
            <a:endParaRPr lang="en-GB"/>
          </a:p>
        </p:txBody>
      </p:sp>
    </p:spTree>
    <p:extLst>
      <p:ext uri="{BB962C8B-B14F-4D97-AF65-F5344CB8AC3E}">
        <p14:creationId xmlns:p14="http://schemas.microsoft.com/office/powerpoint/2010/main" val="1326960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92478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5355" y="1091941"/>
            <a:ext cx="8578788" cy="5309146"/>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Report Header: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trên trang đầu tiên của bản báo cáo </a:t>
            </a:r>
            <a:r>
              <a:rPr lang="vi-VN" sz="2400" dirty="0" smtClean="0">
                <a:latin typeface="Times New Roman" panose="02020603050405020304" pitchFamily="18" charset="0"/>
                <a:cs typeface="Times New Roman" panose="02020603050405020304" pitchFamily="18" charset="0"/>
              </a:rPr>
              <a:t>và thường </a:t>
            </a:r>
            <a:r>
              <a:rPr lang="vi-VN" sz="2400" dirty="0">
                <a:latin typeface="Times New Roman" panose="02020603050405020304" pitchFamily="18" charset="0"/>
                <a:cs typeface="Times New Roman" panose="02020603050405020304" pitchFamily="18" charset="0"/>
              </a:rPr>
              <a:t>bị huỷ theo mặc </a:t>
            </a:r>
            <a:r>
              <a:rPr lang="vi-VN" sz="2400" dirty="0" smtClean="0">
                <a:latin typeface="Times New Roman" panose="02020603050405020304" pitchFamily="18" charset="0"/>
                <a:cs typeface="Times New Roman" panose="02020603050405020304" pitchFamily="18" charset="0"/>
              </a:rPr>
              <a:t>định, có </a:t>
            </a:r>
            <a:r>
              <a:rPr lang="vi-VN" sz="2400" dirty="0">
                <a:latin typeface="Times New Roman" panose="02020603050405020304" pitchFamily="18" charset="0"/>
                <a:cs typeface="Times New Roman" panose="02020603050405020304" pitchFamily="18" charset="0"/>
              </a:rPr>
              <a:t>thể được dùng cho </a:t>
            </a:r>
            <a:r>
              <a:rPr lang="vi-VN" sz="2400" dirty="0" smtClean="0">
                <a:latin typeface="Times New Roman" panose="02020603050405020304" pitchFamily="18" charset="0"/>
                <a:cs typeface="Times New Roman" panose="02020603050405020304" pitchFamily="18" charset="0"/>
              </a:rPr>
              <a:t>việc </a:t>
            </a:r>
            <a:r>
              <a:rPr lang="vi-VN" sz="2400" dirty="0">
                <a:latin typeface="Times New Roman" panose="02020603050405020304" pitchFamily="18" charset="0"/>
                <a:cs typeface="Times New Roman" panose="02020603050405020304" pitchFamily="18" charset="0"/>
              </a:rPr>
              <a:t>bắt </a:t>
            </a:r>
            <a:r>
              <a:rPr lang="vi-VN" sz="2400" dirty="0" smtClean="0">
                <a:latin typeface="Times New Roman" panose="02020603050405020304" pitchFamily="18" charset="0"/>
                <a:cs typeface="Times New Roman" panose="02020603050405020304" pitchFamily="18" charset="0"/>
              </a:rPr>
              <a:t>đầu một bản </a:t>
            </a:r>
            <a:r>
              <a:rPr lang="vi-VN" sz="2400" dirty="0">
                <a:latin typeface="Times New Roman" panose="02020603050405020304" pitchFamily="18" charset="0"/>
                <a:cs typeface="Times New Roman" panose="02020603050405020304" pitchFamily="18" charset="0"/>
              </a:rPr>
              <a:t>báo cáo mới hay dùng làm trang </a:t>
            </a:r>
            <a:r>
              <a:rPr lang="vi-VN" sz="2400" dirty="0" smtClean="0">
                <a:latin typeface="Times New Roman" panose="02020603050405020304" pitchFamily="18" charset="0"/>
                <a:cs typeface="Times New Roman" panose="02020603050405020304" pitchFamily="18" charset="0"/>
              </a:rPr>
              <a:t>bìa.</a:t>
            </a:r>
          </a:p>
          <a:p>
            <a:pPr lvl="0"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Report Footer: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vào cuối </a:t>
            </a:r>
            <a:r>
              <a:rPr lang="vi-VN" sz="2400" dirty="0" smtClean="0">
                <a:latin typeface="Times New Roman" panose="02020603050405020304" pitchFamily="18" charset="0"/>
                <a:cs typeface="Times New Roman" panose="02020603050405020304" pitchFamily="18" charset="0"/>
              </a:rPr>
              <a:t>trang của </a:t>
            </a:r>
            <a:r>
              <a:rPr lang="vi-VN" sz="2400" dirty="0">
                <a:latin typeface="Times New Roman" panose="02020603050405020304" pitchFamily="18" charset="0"/>
                <a:cs typeface="Times New Roman" panose="02020603050405020304" pitchFamily="18" charset="0"/>
              </a:rPr>
              <a:t>bảng báo </a:t>
            </a:r>
            <a:r>
              <a:rPr lang="vi-VN" sz="2400" dirty="0" smtClean="0">
                <a:latin typeface="Times New Roman" panose="02020603050405020304" pitchFamily="18" charset="0"/>
                <a:cs typeface="Times New Roman" panose="02020603050405020304" pitchFamily="18" charset="0"/>
              </a:rPr>
              <a:t>cáo, dùng để </a:t>
            </a:r>
            <a:r>
              <a:rPr lang="vi-VN" sz="2400" dirty="0">
                <a:latin typeface="Times New Roman" panose="02020603050405020304" pitchFamily="18" charset="0"/>
                <a:cs typeface="Times New Roman" panose="02020603050405020304" pitchFamily="18" charset="0"/>
              </a:rPr>
              <a:t>tổng kết báo </a:t>
            </a:r>
            <a:r>
              <a:rPr lang="vi-VN" sz="2400" dirty="0" smtClean="0">
                <a:latin typeface="Times New Roman" panose="02020603050405020304" pitchFamily="18" charset="0"/>
                <a:cs typeface="Times New Roman" panose="02020603050405020304" pitchFamily="18" charset="0"/>
              </a:rPr>
              <a:t>cáo (</a:t>
            </a:r>
            <a:r>
              <a:rPr lang="vi-VN" sz="2400" dirty="0">
                <a:latin typeface="Times New Roman" panose="02020603050405020304" pitchFamily="18" charset="0"/>
                <a:cs typeface="Times New Roman" panose="02020603050405020304" pitchFamily="18" charset="0"/>
              </a:rPr>
              <a:t>ghi số mẫu tin ,ngày in báo cáo ,tên tập tin,…)</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Page Header: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trên đầu mỗi trang (khi sang trang) và có thể dùng ghi tựa đề báo cáo,tiêu đề các cột ,số trang…</a:t>
            </a:r>
            <a:endParaRPr lang="en-GB" sz="2400" dirty="0">
              <a:latin typeface="Times New Roman" panose="02020603050405020304" pitchFamily="18" charset="0"/>
              <a:cs typeface="Times New Roman" panose="02020603050405020304" pitchFamily="18" charset="0"/>
            </a:endParaRPr>
          </a:p>
          <a:p>
            <a:pPr lvl="0"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Page Footer:</a:t>
            </a:r>
            <a:r>
              <a:rPr lang="vi-VN" sz="2400" dirty="0" smtClean="0">
                <a:latin typeface="Times New Roman" panose="02020603050405020304" pitchFamily="18" charset="0"/>
                <a:cs typeface="Times New Roman" panose="02020603050405020304" pitchFamily="18" charset="0"/>
              </a:rPr>
              <a:t> Xuất </a:t>
            </a:r>
            <a:r>
              <a:rPr lang="vi-VN" sz="2400" dirty="0">
                <a:latin typeface="Times New Roman" panose="02020603050405020304" pitchFamily="18" charset="0"/>
                <a:cs typeface="Times New Roman" panose="02020603050405020304" pitchFamily="18" charset="0"/>
              </a:rPr>
              <a:t>hiện vào cuối mỗi trang và có thể dùng in số trang ngày in báo cáo,…</a:t>
            </a:r>
            <a:endParaRPr lang="vi-V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744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11</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5355" y="1091941"/>
            <a:ext cx="8578788" cy="4678204"/>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Group Header:</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Xuất hiện trên đầu mỗi nhóm (khi có ngắt cấp bậc) và thường ghi tên nhóm </a:t>
            </a:r>
            <a:r>
              <a:rPr lang="vi-VN" sz="2400" dirty="0" smtClean="0">
                <a:latin typeface="Times New Roman" panose="02020603050405020304" pitchFamily="18" charset="0"/>
                <a:cs typeface="Times New Roman" panose="02020603050405020304" pitchFamily="18" charset="0"/>
              </a:rPr>
              <a:t>mới.</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Group Footer:</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Xuất hiện vào cuối một nhóm mẫu tin , và thường được dùng để in ra tên nhóm </a:t>
            </a:r>
            <a:r>
              <a:rPr lang="vi-VN" sz="2400" dirty="0" smtClean="0">
                <a:latin typeface="Times New Roman" panose="02020603050405020304" pitchFamily="18" charset="0"/>
                <a:cs typeface="Times New Roman" panose="02020603050405020304" pitchFamily="18" charset="0"/>
              </a:rPr>
              <a:t>cũ, tổng </a:t>
            </a:r>
            <a:r>
              <a:rPr lang="vi-VN" sz="2400" dirty="0">
                <a:latin typeface="Times New Roman" panose="02020603050405020304" pitchFamily="18" charset="0"/>
                <a:cs typeface="Times New Roman" panose="02020603050405020304" pitchFamily="18" charset="0"/>
              </a:rPr>
              <a:t>cộng của nhóm hay tổng </a:t>
            </a:r>
            <a:r>
              <a:rPr lang="vi-VN" sz="2400" dirty="0" smtClean="0">
                <a:latin typeface="Times New Roman" panose="02020603050405020304" pitchFamily="18" charset="0"/>
                <a:cs typeface="Times New Roman" panose="02020603050405020304" pitchFamily="18" charset="0"/>
              </a:rPr>
              <a:t>kết.</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Details: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Xuất hiện đối với mỗi mẫu </a:t>
            </a:r>
            <a:r>
              <a:rPr lang="vi-VN" sz="2400" dirty="0" smtClean="0">
                <a:latin typeface="Times New Roman" panose="02020603050405020304" pitchFamily="18" charset="0"/>
                <a:cs typeface="Times New Roman" panose="02020603050405020304" pitchFamily="18" charset="0"/>
              </a:rPr>
              <a:t>tin, </a:t>
            </a:r>
            <a:r>
              <a:rPr lang="vi-VN" sz="2400" dirty="0">
                <a:latin typeface="Times New Roman" panose="02020603050405020304" pitchFamily="18" charset="0"/>
                <a:cs typeface="Times New Roman" panose="02020603050405020304" pitchFamily="18" charset="0"/>
              </a:rPr>
              <a:t>thường được dùng in thông tin của cột và có thể được bung </a:t>
            </a:r>
            <a:r>
              <a:rPr lang="vi-VN" sz="2400" dirty="0" smtClean="0">
                <a:latin typeface="Times New Roman" panose="02020603050405020304" pitchFamily="18" charset="0"/>
                <a:cs typeface="Times New Roman" panose="02020603050405020304" pitchFamily="18" charset="0"/>
              </a:rPr>
              <a:t>thành </a:t>
            </a:r>
            <a:r>
              <a:rPr lang="vi-VN" sz="2400" dirty="0">
                <a:latin typeface="Times New Roman" panose="02020603050405020304" pitchFamily="18" charset="0"/>
                <a:cs typeface="Times New Roman" panose="02020603050405020304" pitchFamily="18" charset="0"/>
              </a:rPr>
              <a:t>các vùng mục tin lớn hơn hoặc để tạo biểu </a:t>
            </a:r>
            <a:r>
              <a:rPr lang="vi-VN" sz="2400" dirty="0" smtClean="0">
                <a:latin typeface="Times New Roman" panose="02020603050405020304" pitchFamily="18" charset="0"/>
                <a:cs typeface="Times New Roman" panose="02020603050405020304" pitchFamily="18" charset="0"/>
              </a:rPr>
              <a:t>mẫu.</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53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12</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5"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3" name="Object 2"/>
          <p:cNvGraphicFramePr>
            <a:graphicFrameLocks noChangeAspect="1"/>
          </p:cNvGraphicFramePr>
          <p:nvPr>
            <p:extLst>
              <p:ext uri="{D42A27DB-BD31-4B8C-83A1-F6EECF244321}">
                <p14:modId xmlns:p14="http://schemas.microsoft.com/office/powerpoint/2010/main" val="4017166066"/>
              </p:ext>
            </p:extLst>
          </p:nvPr>
        </p:nvGraphicFramePr>
        <p:xfrm>
          <a:off x="2921580" y="1120531"/>
          <a:ext cx="4049066" cy="4771669"/>
        </p:xfrm>
        <a:graphic>
          <a:graphicData uri="http://schemas.openxmlformats.org/presentationml/2006/ole">
            <mc:AlternateContent xmlns:mc="http://schemas.openxmlformats.org/markup-compatibility/2006">
              <mc:Choice xmlns:v="urn:schemas-microsoft-com:vml" Requires="v">
                <p:oleObj spid="_x0000_s2063" name="Visio" r:id="rId4" imgW="3097802" imgH="3646442" progId="Visio.Drawing.11">
                  <p:embed/>
                </p:oleObj>
              </mc:Choice>
              <mc:Fallback>
                <p:oleObj name="Visio" r:id="rId4" imgW="3097802" imgH="364644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580" y="1120531"/>
                        <a:ext cx="4049066" cy="4771669"/>
                      </a:xfrm>
                      <a:prstGeom prst="rect">
                        <a:avLst/>
                      </a:prstGeom>
                      <a:noFill/>
                    </p:spPr>
                  </p:pic>
                </p:oleObj>
              </mc:Fallback>
            </mc:AlternateContent>
          </a:graphicData>
        </a:graphic>
      </p:graphicFrame>
      <p:sp>
        <p:nvSpPr>
          <p:cNvPr id="9" name="TextBox 8"/>
          <p:cNvSpPr txBox="1"/>
          <p:nvPr/>
        </p:nvSpPr>
        <p:spPr>
          <a:xfrm>
            <a:off x="2749302" y="6041362"/>
            <a:ext cx="4393622" cy="461665"/>
          </a:xfrm>
          <a:prstGeom prst="rect">
            <a:avLst/>
          </a:prstGeom>
          <a:noFill/>
        </p:spPr>
        <p:txBody>
          <a:bodyPr wrap="square" rtlCol="0">
            <a:spAutoFit/>
          </a:bodyPr>
          <a:lstStyle/>
          <a:p>
            <a:r>
              <a:rPr lang="vi-VN" sz="2400" i="1" dirty="0" smtClean="0">
                <a:latin typeface="Times New Roman" panose="02020603050405020304" pitchFamily="18" charset="0"/>
                <a:cs typeface="Times New Roman" panose="02020603050405020304" pitchFamily="18" charset="0"/>
              </a:rPr>
              <a:t>Cách bố trí các phần trên báo cáo</a:t>
            </a:r>
            <a:endParaRPr lang="en-GB"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842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13</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5"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 (tt)</a:t>
            </a:r>
            <a:endParaRPr lang="en-GB" sz="2800" b="1"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 name="Picture 9"/>
          <p:cNvPicPr/>
          <p:nvPr/>
        </p:nvPicPr>
        <p:blipFill>
          <a:blip r:embed="rId3"/>
          <a:stretch>
            <a:fillRect/>
          </a:stretch>
        </p:blipFill>
        <p:spPr>
          <a:xfrm>
            <a:off x="1586976" y="1087957"/>
            <a:ext cx="6695634" cy="3014148"/>
          </a:xfrm>
          <a:prstGeom prst="rect">
            <a:avLst/>
          </a:prstGeom>
        </p:spPr>
      </p:pic>
      <p:pic>
        <p:nvPicPr>
          <p:cNvPr id="11" name="Picture 10"/>
          <p:cNvPicPr/>
          <p:nvPr/>
        </p:nvPicPr>
        <p:blipFill>
          <a:blip r:embed="rId4"/>
          <a:stretch>
            <a:fillRect/>
          </a:stretch>
        </p:blipFill>
        <p:spPr>
          <a:xfrm>
            <a:off x="2069038" y="4102105"/>
            <a:ext cx="5731510" cy="2589530"/>
          </a:xfrm>
          <a:prstGeom prst="rect">
            <a:avLst/>
          </a:prstGeom>
        </p:spPr>
      </p:pic>
    </p:spTree>
    <p:extLst>
      <p:ext uri="{BB962C8B-B14F-4D97-AF65-F5344CB8AC3E}">
        <p14:creationId xmlns:p14="http://schemas.microsoft.com/office/powerpoint/2010/main" val="3581969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571991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a:t>
            </a:r>
            <a:endParaRPr lang="en-GB" sz="2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95354" y="1042514"/>
            <a:ext cx="8578788" cy="526297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Database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Formula Fields</a:t>
            </a:r>
            <a:endParaRPr lang="vi-VN"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Parameter Fields</a:t>
            </a:r>
          </a:p>
          <a:p>
            <a:pPr marL="457200" lvl="0" indent="-457200">
              <a:lnSpc>
                <a:spcPct val="150000"/>
              </a:lnSpc>
              <a:buFont typeface="Wingdings" panose="05000000000000000000" pitchFamily="2" charset="2"/>
              <a:buChar char="v"/>
            </a:pPr>
            <a:r>
              <a:rPr lang="vi-VN" sz="2800" dirty="0">
                <a:latin typeface="Times New Roman" panose="02020603050405020304" pitchFamily="18" charset="0"/>
                <a:cs typeface="Times New Roman" panose="02020603050405020304" pitchFamily="18" charset="0"/>
              </a:rPr>
              <a:t>Group Name </a:t>
            </a:r>
            <a:r>
              <a:rPr lang="vi-VN" sz="2800" dirty="0" smtClean="0">
                <a:latin typeface="Times New Roman" panose="02020603050405020304" pitchFamily="18" charset="0"/>
                <a:cs typeface="Times New Roman" panose="02020603050405020304" pitchFamily="18" charset="0"/>
              </a:rPr>
              <a:t>Fields</a:t>
            </a:r>
            <a:endParaRPr lang="en-GB" sz="28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Running Total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SQL Experssion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Special Fields</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Unbound Fields</a:t>
            </a:r>
            <a:endParaRPr lang="en-GB"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284" y="1442653"/>
            <a:ext cx="4020858" cy="3699190"/>
          </a:xfrm>
          <a:prstGeom prst="rect">
            <a:avLst/>
          </a:prstGeom>
        </p:spPr>
      </p:pic>
    </p:spTree>
    <p:extLst>
      <p:ext uri="{BB962C8B-B14F-4D97-AF65-F5344CB8AC3E}">
        <p14:creationId xmlns:p14="http://schemas.microsoft.com/office/powerpoint/2010/main" val="4120037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15</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6" y="1133842"/>
            <a:ext cx="8578788" cy="4611840"/>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Database Fields:</a:t>
            </a:r>
            <a:r>
              <a:rPr lang="vi-VN" sz="2400" dirty="0" smtClean="0">
                <a:latin typeface="Times New Roman" panose="02020603050405020304" pitchFamily="18" charset="0"/>
                <a:cs typeface="Times New Roman" panose="02020603050405020304" pitchFamily="18" charset="0"/>
              </a:rPr>
              <a:t> Chứa tất cả các field mà bạn đưa vào bản báo cáo, các field này có thể được lấy từ Table, View hay Stored Procedures. Các field được đưa vào bản báo cáo sẽ có dấu check hiện lên bên cạnh, cho biết field này đang được sử dụng.</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Formula Fields:</a:t>
            </a:r>
            <a:r>
              <a:rPr lang="vi-VN" sz="2400" dirty="0" smtClean="0">
                <a:latin typeface="Times New Roman" panose="02020603050405020304" pitchFamily="18" charset="0"/>
                <a:cs typeface="Times New Roman" panose="02020603050405020304" pitchFamily="18" charset="0"/>
              </a:rPr>
              <a:t> Dùng để đưa các tính toán phức tạp vào báo cáo. Có 2 cú pháp phải chọn là Crystal syntax , Basic syntax.</a:t>
            </a:r>
          </a:p>
          <a:p>
            <a:pPr algn="just">
              <a:lnSpc>
                <a:spcPct val="150000"/>
              </a:lnSpc>
              <a:spcAft>
                <a:spcPts val="6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a:t>
            </a:r>
            <a:r>
              <a:rPr lang="vi-VN" sz="2400" b="1" dirty="0" smtClean="0">
                <a:latin typeface="Times New Roman" panose="02020603050405020304" pitchFamily="18" charset="0"/>
                <a:cs typeface="Times New Roman" panose="02020603050405020304" pitchFamily="18" charset="0"/>
              </a:rPr>
              <a:t>Parameter Fields: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D</a:t>
            </a:r>
            <a:r>
              <a:rPr lang="vi-VN" sz="2400" dirty="0" smtClean="0">
                <a:latin typeface="Times New Roman" panose="02020603050405020304" pitchFamily="18" charset="0"/>
                <a:cs typeface="Times New Roman" panose="02020603050405020304" pitchFamily="18" charset="0"/>
              </a:rPr>
              <a:t>ùng </a:t>
            </a:r>
            <a:r>
              <a:rPr lang="vi-VN" sz="2400" dirty="0">
                <a:latin typeface="Times New Roman" panose="02020603050405020304" pitchFamily="18" charset="0"/>
                <a:cs typeface="Times New Roman" panose="02020603050405020304" pitchFamily="18" charset="0"/>
              </a:rPr>
              <a:t>để nhắc nhở người dùng nhập vào các thông tin cần thiết đối với báo cáo đang </a:t>
            </a:r>
            <a:r>
              <a:rPr lang="vi-VN" sz="2400" dirty="0" smtClean="0">
                <a:latin typeface="Times New Roman" panose="02020603050405020304" pitchFamily="18" charset="0"/>
                <a:cs typeface="Times New Roman" panose="02020603050405020304" pitchFamily="18" charset="0"/>
              </a:rPr>
              <a:t>chạy.</a:t>
            </a:r>
          </a:p>
        </p:txBody>
      </p:sp>
    </p:spTree>
    <p:extLst>
      <p:ext uri="{BB962C8B-B14F-4D97-AF65-F5344CB8AC3E}">
        <p14:creationId xmlns:p14="http://schemas.microsoft.com/office/powerpoint/2010/main" val="2005008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6" y="1093222"/>
            <a:ext cx="8578788" cy="4693080"/>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 Group </a:t>
            </a:r>
            <a:r>
              <a:rPr lang="vi-VN" sz="2800" b="1" dirty="0">
                <a:latin typeface="Times New Roman" panose="02020603050405020304" pitchFamily="18" charset="0"/>
                <a:cs typeface="Times New Roman" panose="02020603050405020304" pitchFamily="18" charset="0"/>
              </a:rPr>
              <a:t>Name Fields:</a:t>
            </a:r>
            <a:r>
              <a:rPr lang="vi-VN" sz="2800" dirty="0">
                <a:latin typeface="Times New Roman" panose="02020603050405020304" pitchFamily="18" charset="0"/>
                <a:cs typeface="Times New Roman" panose="02020603050405020304" pitchFamily="18" charset="0"/>
              </a:rPr>
              <a:t> Thể hiện các nhóm đang được sử dụng trong báo cáo</a:t>
            </a:r>
            <a:r>
              <a:rPr lang="vi-VN" sz="2800" dirty="0" smtClean="0">
                <a:latin typeface="Times New Roman" panose="02020603050405020304" pitchFamily="18" charset="0"/>
                <a:cs typeface="Times New Roman" panose="02020603050405020304" pitchFamily="18" charset="0"/>
              </a:rPr>
              <a:t>. </a:t>
            </a:r>
          </a:p>
          <a:p>
            <a:pPr algn="just">
              <a:lnSpc>
                <a:spcPct val="150000"/>
              </a:lnSpc>
              <a:spcAft>
                <a:spcPts val="600"/>
              </a:spcAft>
              <a:buFont typeface="Wingdings" panose="05000000000000000000" pitchFamily="2" charset="2"/>
              <a:buChar char="v"/>
            </a:pPr>
            <a:r>
              <a:rPr lang="vi-VN" sz="2800" b="1" dirty="0" smtClean="0">
                <a:latin typeface="Times New Roman" panose="02020603050405020304" pitchFamily="18" charset="0"/>
                <a:cs typeface="Times New Roman" panose="02020603050405020304" pitchFamily="18" charset="0"/>
              </a:rPr>
              <a:t> Running Total Fields:</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a:t>
            </a:r>
            <a:r>
              <a:rPr lang="vi-VN" sz="2800" dirty="0" smtClean="0">
                <a:latin typeface="Times New Roman" panose="02020603050405020304" pitchFamily="18" charset="0"/>
                <a:cs typeface="Times New Roman" panose="02020603050405020304" pitchFamily="18" charset="0"/>
              </a:rPr>
              <a:t>ùng </a:t>
            </a:r>
            <a:r>
              <a:rPr lang="vi-VN" sz="2800" dirty="0">
                <a:latin typeface="Times New Roman" panose="02020603050405020304" pitchFamily="18" charset="0"/>
                <a:cs typeface="Times New Roman" panose="02020603050405020304" pitchFamily="18" charset="0"/>
              </a:rPr>
              <a:t>để tính toán dựa trên giá trị các mẫu tin của một field khác</a:t>
            </a:r>
            <a:r>
              <a:rPr lang="vi-VN" sz="2800" dirty="0" smtClean="0">
                <a:latin typeface="Times New Roman" panose="02020603050405020304" pitchFamily="18" charset="0"/>
                <a:cs typeface="Times New Roman" panose="02020603050405020304" pitchFamily="18" charset="0"/>
              </a:rPr>
              <a:t>.</a:t>
            </a:r>
          </a:p>
          <a:p>
            <a:pPr algn="just">
              <a:lnSpc>
                <a:spcPct val="150000"/>
              </a:lnSpc>
              <a:spcAft>
                <a:spcPts val="600"/>
              </a:spcAft>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SQL Experssion Fields:</a:t>
            </a:r>
            <a:r>
              <a:rPr lang="vi-VN" sz="2800" dirty="0" smtClean="0">
                <a:latin typeface="Times New Roman" panose="02020603050405020304" pitchFamily="18" charset="0"/>
                <a:cs typeface="Times New Roman" panose="02020603050405020304" pitchFamily="18" charset="0"/>
              </a:rPr>
              <a:t> Để </a:t>
            </a:r>
            <a:r>
              <a:rPr lang="vi-VN" sz="2800" dirty="0">
                <a:latin typeface="Times New Roman" panose="02020603050405020304" pitchFamily="18" charset="0"/>
                <a:cs typeface="Times New Roman" panose="02020603050405020304" pitchFamily="18" charset="0"/>
              </a:rPr>
              <a:t>đảm bảo việc tính </a:t>
            </a:r>
            <a:r>
              <a:rPr lang="vi-VN" sz="2800" dirty="0" smtClean="0">
                <a:latin typeface="Times New Roman" panose="02020603050405020304" pitchFamily="18" charset="0"/>
                <a:cs typeface="Times New Roman" panose="02020603050405020304" pitchFamily="18" charset="0"/>
              </a:rPr>
              <a:t>toán bạn </a:t>
            </a:r>
            <a:r>
              <a:rPr lang="vi-VN" sz="2800" dirty="0">
                <a:latin typeface="Times New Roman" panose="02020603050405020304" pitchFamily="18" charset="0"/>
                <a:cs typeface="Times New Roman" panose="02020603050405020304" pitchFamily="18" charset="0"/>
              </a:rPr>
              <a:t>được hiện trên server </a:t>
            </a:r>
            <a:r>
              <a:rPr lang="vi-VN" sz="2800" dirty="0" smtClean="0">
                <a:latin typeface="Times New Roman" panose="02020603050405020304" pitchFamily="18" charset="0"/>
                <a:cs typeface="Times New Roman" panose="02020603050405020304" pitchFamily="18" charset="0"/>
              </a:rPr>
              <a:t>và có </a:t>
            </a:r>
            <a:r>
              <a:rPr lang="vi-VN" sz="2800" dirty="0">
                <a:latin typeface="Times New Roman" panose="02020603050405020304" pitchFamily="18" charset="0"/>
                <a:cs typeface="Times New Roman" panose="02020603050405020304" pitchFamily="18" charset="0"/>
              </a:rPr>
              <a:t>thể thâm nhập vào tất cả các hàm của SQL</a:t>
            </a:r>
            <a:r>
              <a:rPr lang="vi-VN" sz="2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35739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5" y="848637"/>
            <a:ext cx="4394698" cy="1754326"/>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b="1" dirty="0" smtClean="0">
                <a:latin typeface="Times New Roman" panose="02020603050405020304" pitchFamily="18" charset="0"/>
                <a:cs typeface="Times New Roman" panose="02020603050405020304" pitchFamily="18" charset="0"/>
              </a:rPr>
              <a:t> Special Fields:</a:t>
            </a:r>
            <a:r>
              <a:rPr lang="vi-VN" sz="2400" dirty="0" smtClean="0">
                <a:latin typeface="Times New Roman" panose="02020603050405020304" pitchFamily="18" charset="0"/>
                <a:cs typeface="Times New Roman" panose="02020603050405020304" pitchFamily="18" charset="0"/>
              </a:rPr>
              <a:t> Là những field được xác định trước với những chức năng xác định.</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338" y="1009483"/>
            <a:ext cx="3260035" cy="5398618"/>
          </a:xfrm>
          <a:prstGeom prst="rect">
            <a:avLst/>
          </a:prstGeom>
        </p:spPr>
      </p:pic>
    </p:spTree>
    <p:extLst>
      <p:ext uri="{BB962C8B-B14F-4D97-AF65-F5344CB8AC3E}">
        <p14:creationId xmlns:p14="http://schemas.microsoft.com/office/powerpoint/2010/main" val="2876866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18</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8" name="TextBox 7"/>
          <p:cNvSpPr txBox="1"/>
          <p:nvPr/>
        </p:nvSpPr>
        <p:spPr>
          <a:xfrm>
            <a:off x="495354" y="282369"/>
            <a:ext cx="635028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đối tượng trong Field Explorer (tt)</a:t>
            </a:r>
            <a:endParaRPr lang="en-GB" sz="28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95354" y="1069128"/>
            <a:ext cx="4898281" cy="3416320"/>
          </a:xfrm>
          <a:prstGeom prst="rect">
            <a:avLst/>
          </a:prstGeom>
          <a:noFill/>
        </p:spPr>
        <p:txBody>
          <a:bodyPr wrap="square" rtlCol="0">
            <a:spAutoFit/>
          </a:bodyPr>
          <a:lstStyle/>
          <a:p>
            <a:pPr algn="just">
              <a:lnSpc>
                <a:spcPct val="150000"/>
              </a:lnSpc>
              <a:spcAft>
                <a:spcPts val="600"/>
              </a:spcAft>
              <a:buFont typeface="Wingdings" panose="05000000000000000000" pitchFamily="2" charset="2"/>
              <a:buChar char="v"/>
            </a:pPr>
            <a:r>
              <a:rPr lang="vi-VN" sz="2400" b="1" dirty="0" smtClean="0">
                <a:latin typeface="Times New Roman" panose="02020603050405020304" pitchFamily="18" charset="0"/>
                <a:cs typeface="Times New Roman" panose="02020603050405020304" pitchFamily="18" charset="0"/>
              </a:rPr>
              <a:t> Unbound Fields: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a:t>
            </a:r>
            <a:r>
              <a:rPr lang="en-GB" sz="2400" dirty="0" err="1" smtClean="0">
                <a:latin typeface="Times New Roman" panose="02020603050405020304" pitchFamily="18" charset="0"/>
                <a:cs typeface="Times New Roman" panose="02020603050405020304" pitchFamily="18" charset="0"/>
              </a:rPr>
              <a:t>ạo</a:t>
            </a:r>
            <a:r>
              <a:rPr lang="en-GB" sz="2400" dirty="0" smtClean="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ra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được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một</a:t>
            </a:r>
            <a:r>
              <a:rPr lang="en-GB" sz="2400" dirty="0">
                <a:latin typeface="Times New Roman" panose="02020603050405020304" pitchFamily="18" charset="0"/>
                <a:cs typeface="Times New Roman" panose="02020603050405020304" pitchFamily="18" charset="0"/>
              </a:rPr>
              <a:t> report </a:t>
            </a:r>
            <a:r>
              <a:rPr lang="en-GB" sz="2400" dirty="0" err="1">
                <a:latin typeface="Times New Roman" panose="02020603050405020304" pitchFamily="18" charset="0"/>
                <a:cs typeface="Times New Roman" panose="02020603050405020304" pitchFamily="18" charset="0"/>
              </a:rPr>
              <a:t>chung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có</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thể</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trình</a:t>
            </a:r>
            <a:r>
              <a:rPr lang="en-GB" sz="2400" dirty="0">
                <a:latin typeface="Times New Roman" panose="02020603050405020304" pitchFamily="18" charset="0"/>
                <a:cs typeface="Times New Roman" panose="02020603050405020304" pitchFamily="18" charset="0"/>
              </a:rPr>
              <a:t> </a:t>
            </a:r>
            <a:r>
              <a:rPr lang="en-GB" sz="2400" dirty="0" err="1" smtClean="0">
                <a:latin typeface="Times New Roman" panose="02020603050405020304" pitchFamily="18" charset="0"/>
                <a:cs typeface="Times New Roman" panose="02020603050405020304" pitchFamily="18" charset="0"/>
              </a:rPr>
              <a:t>thi</a:t>
            </a:r>
            <a:r>
              <a:rPr lang="vi-VN" sz="2400" dirty="0" smtClean="0">
                <a:latin typeface="Times New Roman" panose="02020603050405020304" pitchFamily="18" charset="0"/>
                <a:cs typeface="Times New Roman" panose="02020603050405020304" pitchFamily="18" charset="0"/>
              </a:rPr>
              <a:t>ế</a:t>
            </a:r>
            <a:r>
              <a:rPr lang="en-GB" sz="2400" dirty="0" smtClean="0">
                <a:latin typeface="Times New Roman" panose="02020603050405020304" pitchFamily="18" charset="0"/>
                <a:cs typeface="Times New Roman" panose="02020603050405020304" pitchFamily="18" charset="0"/>
              </a:rPr>
              <a:t>t </a:t>
            </a:r>
            <a:r>
              <a:rPr lang="en-GB" sz="2400" dirty="0" err="1">
                <a:latin typeface="Times New Roman" panose="02020603050405020304" pitchFamily="18" charset="0"/>
                <a:cs typeface="Times New Roman" panose="02020603050405020304" pitchFamily="18" charset="0"/>
              </a:rPr>
              <a:t>lập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nội</a:t>
            </a:r>
            <a:r>
              <a:rPr lang="en-GB" sz="2400" dirty="0">
                <a:latin typeface="Times New Roman" panose="02020603050405020304" pitchFamily="18" charset="0"/>
                <a:cs typeface="Times New Roman" panose="02020603050405020304" pitchFamily="18" charset="0"/>
              </a:rPr>
              <a:t> dung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nó</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lúc</a:t>
            </a:r>
            <a:r>
              <a:rPr lang="en-GB" sz="2400" dirty="0">
                <a:latin typeface="Times New Roman" panose="02020603050405020304" pitchFamily="18" charset="0"/>
                <a:cs typeface="Times New Roman" panose="02020603050405020304" pitchFamily="18" charset="0"/>
              </a:rPr>
              <a:t> runtime. </a:t>
            </a:r>
            <a:r>
              <a:rPr lang="en-GB" sz="2400" dirty="0" err="1">
                <a:latin typeface="Times New Roman" panose="02020603050405020304" pitchFamily="18" charset="0"/>
                <a:cs typeface="Times New Roman" panose="02020603050405020304" pitchFamily="18" charset="0"/>
              </a:rPr>
              <a:t>Có</a:t>
            </a:r>
            <a:r>
              <a:rPr lang="en-GB" sz="2400" dirty="0">
                <a:latin typeface="Times New Roman" panose="02020603050405020304" pitchFamily="18" charset="0"/>
                <a:cs typeface="Times New Roman" panose="02020603050405020304" pitchFamily="18" charset="0"/>
              </a:rPr>
              <a:t> 7 </a:t>
            </a:r>
            <a:r>
              <a:rPr lang="en-GB" sz="2400" dirty="0" err="1">
                <a:latin typeface="Times New Roman" panose="02020603050405020304" pitchFamily="18" charset="0"/>
                <a:cs typeface="Times New Roman" panose="02020603050405020304" pitchFamily="18" charset="0"/>
              </a:rPr>
              <a:t>kiểu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nhau</a:t>
            </a:r>
            <a:r>
              <a:rPr lang="en-GB" sz="2400" dirty="0">
                <a:latin typeface="Times New Roman" panose="02020603050405020304" pitchFamily="18" charset="0"/>
                <a:cs typeface="Times New Roman" panose="02020603050405020304" pitchFamily="18" charset="0"/>
              </a:rPr>
              <a:t>: Boolean, Currency, Date, Date Time, Number, String, Time.</a:t>
            </a:r>
            <a:endParaRPr lang="vi-VN" sz="24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40" y="1289619"/>
            <a:ext cx="3199892" cy="2975338"/>
          </a:xfrm>
          <a:prstGeom prst="rect">
            <a:avLst/>
          </a:prstGeom>
        </p:spPr>
      </p:pic>
    </p:spTree>
    <p:extLst>
      <p:ext uri="{BB962C8B-B14F-4D97-AF65-F5344CB8AC3E}">
        <p14:creationId xmlns:p14="http://schemas.microsoft.com/office/powerpoint/2010/main" val="3830482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solidFill>
            <a:schemeClr val="accent1"/>
          </a:solid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19</a:t>
            </a:fld>
            <a:endParaRPr lang="en-GB"/>
          </a:p>
        </p:txBody>
      </p:sp>
    </p:spTree>
    <p:extLst>
      <p:ext uri="{BB962C8B-B14F-4D97-AF65-F5344CB8AC3E}">
        <p14:creationId xmlns:p14="http://schemas.microsoft.com/office/powerpoint/2010/main" val="1610768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2</a:t>
            </a:fld>
            <a:endParaRPr lang="en-GB"/>
          </a:p>
        </p:txBody>
      </p:sp>
    </p:spTree>
    <p:extLst>
      <p:ext uri="{BB962C8B-B14F-4D97-AF65-F5344CB8AC3E}">
        <p14:creationId xmlns:p14="http://schemas.microsoft.com/office/powerpoint/2010/main" val="1946755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Thêm mới báo cáo vào ứng dụng</a:t>
            </a:r>
            <a:endParaRPr lang="en-GB" sz="28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1760124" y="2208034"/>
            <a:ext cx="6049251" cy="4266434"/>
          </a:xfrm>
          <a:prstGeom prst="rect">
            <a:avLst/>
          </a:prstGeom>
        </p:spPr>
      </p:pic>
      <p:sp>
        <p:nvSpPr>
          <p:cNvPr id="9" name="TextBox 8"/>
          <p:cNvSpPr txBox="1"/>
          <p:nvPr/>
        </p:nvSpPr>
        <p:spPr>
          <a:xfrm>
            <a:off x="495353" y="1069128"/>
            <a:ext cx="9006456" cy="907941"/>
          </a:xfrm>
          <a:prstGeom prst="rect">
            <a:avLst/>
          </a:prstGeom>
          <a:noFill/>
        </p:spPr>
        <p:txBody>
          <a:bodyPr wrap="square" rtlCol="0">
            <a:spAutoFit/>
          </a:bodyPr>
          <a:lstStyle/>
          <a:p>
            <a:pPr marL="342900" lvl="0" indent="-342900" algn="just">
              <a:spcAft>
                <a:spcPts val="600"/>
              </a:spcAf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họn </a:t>
            </a:r>
            <a:r>
              <a:rPr lang="vi-VN" sz="2400" i="1" dirty="0" smtClean="0">
                <a:latin typeface="Times New Roman" panose="02020603050405020304" pitchFamily="18" charset="0"/>
                <a:cs typeface="Times New Roman" panose="02020603050405020304" pitchFamily="18" charset="0"/>
              </a:rPr>
              <a:t>Project</a:t>
            </a:r>
            <a:r>
              <a:rPr lang="vi-VN" sz="2400" i="1" dirty="0" smtClean="0">
                <a:latin typeface="Times New Roman" panose="02020603050405020304" pitchFamily="18" charset="0"/>
                <a:cs typeface="Times New Roman" panose="02020603050405020304" pitchFamily="18" charset="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a:t>
            </a:r>
            <a:r>
              <a:rPr lang="vi-VN" sz="2400" i="1" dirty="0">
                <a:latin typeface="Times New Roman" panose="02020603050405020304" pitchFamily="18" charset="0"/>
                <a:cs typeface="Times New Roman" panose="02020603050405020304" pitchFamily="18" charset="0"/>
              </a:rPr>
              <a:t>Add N</a:t>
            </a:r>
            <a:r>
              <a:rPr lang="vi-VN" sz="2400" i="1" dirty="0" smtClean="0">
                <a:latin typeface="Times New Roman" panose="02020603050405020304" pitchFamily="18" charset="0"/>
                <a:cs typeface="Times New Roman" panose="02020603050405020304" pitchFamily="18" charset="0"/>
              </a:rPr>
              <a:t>ew </a:t>
            </a:r>
            <a:r>
              <a:rPr lang="vi-VN" sz="2400" i="1" dirty="0">
                <a:latin typeface="Times New Roman" panose="02020603050405020304" pitchFamily="18" charset="0"/>
                <a:cs typeface="Times New Roman" panose="02020603050405020304" pitchFamily="18" charset="0"/>
              </a:rPr>
              <a:t>Item </a:t>
            </a:r>
            <a:r>
              <a:rPr lang="vi-VN" sz="2400" dirty="0">
                <a:latin typeface="Times New Roman" panose="02020603050405020304" pitchFamily="18" charset="0"/>
                <a:cs typeface="Times New Roman" panose="02020603050405020304" pitchFamily="18" charset="0"/>
              </a:rPr>
              <a:t>sẽ xuất hiện hộp thoại </a:t>
            </a:r>
            <a:r>
              <a:rPr lang="vi-VN" sz="2400" b="1" dirty="0">
                <a:latin typeface="Times New Roman" panose="02020603050405020304" pitchFamily="18" charset="0"/>
                <a:cs typeface="Times New Roman" panose="02020603050405020304" pitchFamily="18" charset="0"/>
              </a:rPr>
              <a:t>Add New </a:t>
            </a:r>
            <a:r>
              <a:rPr lang="vi-VN" sz="2400" b="1" dirty="0" smtClean="0">
                <a:latin typeface="Times New Roman" panose="02020603050405020304" pitchFamily="18" charset="0"/>
                <a:cs typeface="Times New Roman" panose="02020603050405020304" pitchFamily="18" charset="0"/>
              </a:rPr>
              <a:t>Item</a:t>
            </a:r>
            <a:endParaRPr lang="en-GB" sz="2400" b="1" dirty="0">
              <a:latin typeface="Times New Roman" panose="02020603050405020304" pitchFamily="18" charset="0"/>
              <a:cs typeface="Times New Roman" panose="02020603050405020304" pitchFamily="18" charset="0"/>
            </a:endParaRPr>
          </a:p>
          <a:p>
            <a:pPr marL="342900" indent="-342900" algn="just">
              <a:spcAft>
                <a:spcPts val="600"/>
              </a:spcAf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họn </a:t>
            </a:r>
            <a:r>
              <a:rPr lang="vi-VN" sz="2400" dirty="0">
                <a:latin typeface="Times New Roman" panose="02020603050405020304" pitchFamily="18" charset="0"/>
                <a:cs typeface="Times New Roman" panose="02020603050405020304" pitchFamily="18" charset="0"/>
              </a:rPr>
              <a:t>tab </a:t>
            </a:r>
            <a:r>
              <a:rPr lang="vi-VN" sz="2400" i="1" dirty="0">
                <a:latin typeface="Times New Roman" panose="02020603050405020304" pitchFamily="18" charset="0"/>
                <a:cs typeface="Times New Roman" panose="02020603050405020304" pitchFamily="18" charset="0"/>
              </a:rPr>
              <a:t>Reporting</a:t>
            </a:r>
            <a:r>
              <a:rPr lang="vi-VN" sz="2400" dirty="0">
                <a:latin typeface="Times New Roman" panose="02020603050405020304" pitchFamily="18" charset="0"/>
                <a:cs typeface="Times New Roman" panose="02020603050405020304" pitchFamily="18" charset="0"/>
              </a:rPr>
              <a:t>, chọn </a:t>
            </a:r>
            <a:r>
              <a:rPr lang="vi-VN" sz="2400" i="1" dirty="0">
                <a:latin typeface="Times New Roman" panose="02020603050405020304" pitchFamily="18" charset="0"/>
                <a:cs typeface="Times New Roman" panose="02020603050405020304" pitchFamily="18" charset="0"/>
              </a:rPr>
              <a:t>Crystal </a:t>
            </a:r>
            <a:r>
              <a:rPr lang="vi-VN" sz="2400" i="1" dirty="0" smtClean="0">
                <a:latin typeface="Times New Roman" panose="02020603050405020304" pitchFamily="18" charset="0"/>
                <a:cs typeface="Times New Roman" panose="02020603050405020304" pitchFamily="18" charset="0"/>
              </a:rPr>
              <a:t>Reports,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đặt </a:t>
            </a:r>
            <a:r>
              <a:rPr lang="vi-VN" sz="2400" dirty="0" smtClean="0">
                <a:latin typeface="Times New Roman" panose="02020603050405020304" pitchFamily="18" charset="0"/>
                <a:cs typeface="Times New Roman" panose="02020603050405020304" pitchFamily="18" charset="0"/>
              </a:rPr>
              <a:t>tên </a:t>
            </a:r>
            <a:r>
              <a:rPr lang="vi-VN" sz="2400" dirty="0">
                <a:latin typeface="Times New Roman" panose="02020603050405020304" pitchFamily="18" charset="0"/>
                <a:cs typeface="Times New Roman" panose="02020603050405020304" pitchFamily="18" charset="0"/>
              </a:rPr>
              <a:t>và nhấn </a:t>
            </a:r>
            <a:r>
              <a:rPr lang="vi-VN" sz="2400" i="1" dirty="0" smtClean="0">
                <a:latin typeface="Times New Roman" panose="02020603050405020304" pitchFamily="18" charset="0"/>
                <a:cs typeface="Times New Roman" panose="02020603050405020304" pitchFamily="18" charset="0"/>
              </a:rPr>
              <a:t>Add</a:t>
            </a:r>
            <a:r>
              <a:rPr lang="vi-V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70319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21</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Thêm mới báo cáo vào ứng dụng (tt)</a:t>
            </a:r>
            <a:endParaRPr lang="en-GB" sz="28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2574950" y="1270924"/>
            <a:ext cx="4419600" cy="4953000"/>
          </a:xfrm>
          <a:prstGeom prst="rect">
            <a:avLst/>
          </a:prstGeom>
        </p:spPr>
      </p:pic>
    </p:spTree>
    <p:extLst>
      <p:ext uri="{BB962C8B-B14F-4D97-AF65-F5344CB8AC3E}">
        <p14:creationId xmlns:p14="http://schemas.microsoft.com/office/powerpoint/2010/main" val="528850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22</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1569660"/>
          </a:xfrm>
          <a:prstGeom prst="rect">
            <a:avLst/>
          </a:prstGeom>
          <a:noFill/>
        </p:spPr>
        <p:txBody>
          <a:bodyPr wrap="square" rtlCol="0">
            <a:spAutoFit/>
          </a:bodyPr>
          <a:lstStyle/>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Trong hộp thoại </a:t>
            </a:r>
            <a:r>
              <a:rPr lang="vi-VN" sz="2400" b="1" dirty="0">
                <a:latin typeface="Times New Roman" panose="02020603050405020304" pitchFamily="18" charset="0"/>
                <a:cs typeface="Times New Roman" panose="02020603050405020304" pitchFamily="18" charset="0"/>
              </a:rPr>
              <a:t>Standard Report Creation Wizard</a:t>
            </a:r>
            <a:r>
              <a:rPr lang="vi-VN" sz="2400" dirty="0">
                <a:latin typeface="Times New Roman" panose="02020603050405020304" pitchFamily="18" charset="0"/>
                <a:cs typeface="Times New Roman" panose="02020603050405020304" pitchFamily="18" charset="0"/>
              </a:rPr>
              <a:t> cho phép bạn chọn dữ liệu muốn hiển thị lên report. Tiếp đến là chọn kết nối tới database, ở đây sử dụng OLEDB Connection để kết nối. Chọn OLEDB connection ở thư mục </a:t>
            </a:r>
            <a:r>
              <a:rPr lang="vi-VN" sz="2400" i="1" dirty="0">
                <a:latin typeface="Times New Roman" panose="02020603050405020304" pitchFamily="18" charset="0"/>
                <a:cs typeface="Times New Roman" panose="02020603050405020304" pitchFamily="18" charset="0"/>
              </a:rPr>
              <a:t>Create New Connection</a:t>
            </a:r>
            <a:r>
              <a:rPr lang="vi-VN" sz="2400" dirty="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2192651" y="2712123"/>
            <a:ext cx="5184198" cy="3826886"/>
          </a:xfrm>
          <a:prstGeom prst="rect">
            <a:avLst/>
          </a:prstGeom>
        </p:spPr>
      </p:pic>
    </p:spTree>
    <p:extLst>
      <p:ext uri="{BB962C8B-B14F-4D97-AF65-F5344CB8AC3E}">
        <p14:creationId xmlns:p14="http://schemas.microsoft.com/office/powerpoint/2010/main" val="1304641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23</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1200329"/>
          </a:xfrm>
          <a:prstGeom prst="rect">
            <a:avLst/>
          </a:prstGeom>
          <a:noFill/>
        </p:spPr>
        <p:txBody>
          <a:bodyPr wrap="square" rtlCol="0">
            <a:spAutoFit/>
          </a:bodyPr>
          <a:lstStyle/>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Điền các thông tin kết nối, ở đây vì cơ sở dữ liệu ta nằm trên Microsoft SQL Server nên ta sử dụng thông tin kết nối sau: </a:t>
            </a:r>
            <a:r>
              <a:rPr lang="vi-VN" sz="2400" i="1" dirty="0">
                <a:latin typeface="Times New Roman" panose="02020603050405020304" pitchFamily="18" charset="0"/>
                <a:cs typeface="Times New Roman" panose="02020603050405020304" pitchFamily="18" charset="0"/>
              </a:rPr>
              <a:t>Microsoft OLE DB Provider for SQL </a:t>
            </a:r>
            <a:r>
              <a:rPr lang="vi-VN" sz="2400" i="1" dirty="0" smtClean="0">
                <a:latin typeface="Times New Roman" panose="02020603050405020304" pitchFamily="18" charset="0"/>
                <a:cs typeface="Times New Roman" panose="02020603050405020304" pitchFamily="18" charset="0"/>
              </a:rPr>
              <a:t>Server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512" y="2211266"/>
            <a:ext cx="6372475" cy="4139695"/>
          </a:xfrm>
          <a:prstGeom prst="rect">
            <a:avLst/>
          </a:prstGeom>
        </p:spPr>
      </p:pic>
    </p:spTree>
    <p:extLst>
      <p:ext uri="{BB962C8B-B14F-4D97-AF65-F5344CB8AC3E}">
        <p14:creationId xmlns:p14="http://schemas.microsoft.com/office/powerpoint/2010/main" val="10186747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1200329"/>
          </a:xfrm>
          <a:prstGeom prst="rect">
            <a:avLst/>
          </a:prstGeom>
          <a:noFill/>
        </p:spPr>
        <p:txBody>
          <a:bodyPr wrap="square" rtlCol="0">
            <a:spAutoFit/>
          </a:bodyPr>
          <a:lstStyle/>
          <a:p>
            <a:pPr marL="342900" lvl="0" indent="-342900" algn="just">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Điền thông tin kết nối cơ sở dữ liệu: điền tên Server, tích vào ô Integrate Security, chọn </a:t>
            </a:r>
            <a:r>
              <a:rPr lang="vi-VN" sz="2400" dirty="0" smtClean="0">
                <a:latin typeface="Times New Roman" panose="02020603050405020304" pitchFamily="18" charset="0"/>
                <a:cs typeface="Times New Roman" panose="02020603050405020304" pitchFamily="18" charset="0"/>
              </a:rPr>
              <a:t>database </a:t>
            </a:r>
            <a:r>
              <a:rPr lang="vi-VN" sz="2400" dirty="0">
                <a:latin typeface="Times New Roman" panose="02020603050405020304" pitchFamily="18" charset="0"/>
                <a:cs typeface="Times New Roman" panose="02020603050405020304" pitchFamily="18" charset="0"/>
              </a:rPr>
              <a:t>trong danh sách, sau đó nhấn </a:t>
            </a:r>
            <a:r>
              <a:rPr lang="vi-VN" sz="2400" i="1" dirty="0" smtClean="0">
                <a:latin typeface="Times New Roman" panose="02020603050405020304" pitchFamily="18" charset="0"/>
                <a:cs typeface="Times New Roman" panose="02020603050405020304" pitchFamily="18" charset="0"/>
              </a:rPr>
              <a:t>Finish</a:t>
            </a:r>
            <a:r>
              <a:rPr lang="vi-VN" sz="2400" dirty="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2316579" y="2211266"/>
            <a:ext cx="4936341" cy="4162647"/>
          </a:xfrm>
          <a:prstGeom prst="rect">
            <a:avLst/>
          </a:prstGeom>
        </p:spPr>
      </p:pic>
    </p:spTree>
    <p:extLst>
      <p:ext uri="{BB962C8B-B14F-4D97-AF65-F5344CB8AC3E}">
        <p14:creationId xmlns:p14="http://schemas.microsoft.com/office/powerpoint/2010/main" val="125256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25</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Chọn dữ liệu nguồn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Ở đây ta muốn hiển thị bảng </a:t>
            </a:r>
            <a:r>
              <a:rPr lang="vi-VN" sz="2400" dirty="0" smtClean="0">
                <a:latin typeface="Times New Roman" panose="02020603050405020304" pitchFamily="18" charset="0"/>
                <a:cs typeface="Times New Roman" panose="02020603050405020304" pitchFamily="18" charset="0"/>
              </a:rPr>
              <a:t>Hàng Hóa, </a:t>
            </a:r>
            <a:r>
              <a:rPr lang="vi-VN" sz="2400" dirty="0">
                <a:latin typeface="Times New Roman" panose="02020603050405020304" pitchFamily="18" charset="0"/>
                <a:cs typeface="Times New Roman" panose="02020603050405020304" pitchFamily="18" charset="0"/>
              </a:rPr>
              <a:t>nên chọn table HangHoa và nhấn nút </a:t>
            </a:r>
            <a:r>
              <a:rPr lang="vi-VN" sz="2400" i="1" dirty="0">
                <a:latin typeface="Times New Roman" panose="02020603050405020304" pitchFamily="18" charset="0"/>
                <a:cs typeface="Times New Roman" panose="02020603050405020304" pitchFamily="18" charset="0"/>
              </a:rPr>
              <a:t>&gt;</a:t>
            </a:r>
            <a:endParaRPr lang="en-GB" sz="2400" i="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254153" y="1841934"/>
            <a:ext cx="5396092" cy="4731144"/>
          </a:xfrm>
          <a:prstGeom prst="rect">
            <a:avLst/>
          </a:prstGeom>
        </p:spPr>
      </p:pic>
    </p:spTree>
    <p:extLst>
      <p:ext uri="{BB962C8B-B14F-4D97-AF65-F5344CB8AC3E}">
        <p14:creationId xmlns:p14="http://schemas.microsoft.com/office/powerpoint/2010/main" val="93891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V</a:t>
            </a:r>
            <a:r>
              <a:rPr lang="vi-VN" sz="2400" dirty="0" smtClean="0">
                <a:latin typeface="Times New Roman" panose="02020603050405020304" pitchFamily="18" charset="0"/>
                <a:cs typeface="Times New Roman" panose="02020603050405020304" pitchFamily="18" charset="0"/>
              </a:rPr>
              <a:t>ào </a:t>
            </a:r>
            <a:r>
              <a:rPr lang="vi-VN" sz="2400" i="1" dirty="0">
                <a:latin typeface="Times New Roman" panose="02020603050405020304" pitchFamily="18" charset="0"/>
                <a:cs typeface="Times New Roman" panose="02020603050405020304" pitchFamily="18" charset="0"/>
              </a:rPr>
              <a:t>Crystal </a:t>
            </a:r>
            <a:r>
              <a:rPr lang="vi-VN" sz="2400" i="1" dirty="0" smtClean="0">
                <a:latin typeface="Times New Roman" panose="02020603050405020304" pitchFamily="18" charset="0"/>
                <a:cs typeface="Times New Roman" panose="02020603050405020304" pitchFamily="18" charset="0"/>
              </a:rPr>
              <a:t>Reports</a:t>
            </a:r>
            <a:r>
              <a:rPr lang="vi-VN" sz="2400" dirty="0" smtClean="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chọn </a:t>
            </a:r>
            <a:r>
              <a:rPr lang="vi-VN" sz="2400" i="1" dirty="0">
                <a:latin typeface="Times New Roman" panose="02020603050405020304" pitchFamily="18" charset="0"/>
                <a:cs typeface="Times New Roman" panose="02020603050405020304" pitchFamily="18" charset="0"/>
              </a:rPr>
              <a:t>Field Explorer</a:t>
            </a:r>
            <a:r>
              <a:rPr lang="vi-VN" sz="2400" dirty="0">
                <a:latin typeface="Times New Roman" panose="02020603050405020304" pitchFamily="18" charset="0"/>
                <a:cs typeface="Times New Roman" panose="02020603050405020304" pitchFamily="18" charset="0"/>
              </a:rPr>
              <a:t> để mở hộp thoại thêm các field vào report.</a:t>
            </a:r>
            <a:endParaRPr lang="en-GB" sz="2400" i="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027996" y="2049144"/>
            <a:ext cx="5525743" cy="3992218"/>
          </a:xfrm>
          <a:prstGeom prst="rect">
            <a:avLst/>
          </a:prstGeom>
          <a:noFill/>
          <a:ln>
            <a:noFill/>
          </a:ln>
        </p:spPr>
      </p:pic>
    </p:spTree>
    <p:extLst>
      <p:ext uri="{BB962C8B-B14F-4D97-AF65-F5344CB8AC3E}">
        <p14:creationId xmlns:p14="http://schemas.microsoft.com/office/powerpoint/2010/main" val="3430494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887184"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Ở đây ta kết nối với bảng HangHoa nên có các field sau. Ta sử dụng các field cần thiết để thiết kế report in danh sách các hàng hóa.</a:t>
            </a:r>
            <a:endParaRPr lang="en-GB" sz="2400" i="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774147" y="1874508"/>
            <a:ext cx="4021206" cy="4401755"/>
          </a:xfrm>
          <a:prstGeom prst="rect">
            <a:avLst/>
          </a:prstGeom>
        </p:spPr>
      </p:pic>
    </p:spTree>
    <p:extLst>
      <p:ext uri="{BB962C8B-B14F-4D97-AF65-F5344CB8AC3E}">
        <p14:creationId xmlns:p14="http://schemas.microsoft.com/office/powerpoint/2010/main" val="16034733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28</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924550"/>
            <a:ext cx="8578789" cy="830997"/>
          </a:xfrm>
          <a:prstGeom prst="rect">
            <a:avLst/>
          </a:prstGeom>
          <a:noFill/>
        </p:spPr>
        <p:txBody>
          <a:bodyPr wrap="square" rtlCol="0">
            <a:spAutoFit/>
          </a:bodyPr>
          <a:lstStyle/>
          <a:p>
            <a:pPr marL="342900" lvl="0" indent="-342900">
              <a:buFont typeface="Wingdings" panose="05000000000000000000" pitchFamily="2" charset="2"/>
              <a:buChar char="§"/>
            </a:pPr>
            <a:r>
              <a:rPr lang="vi-VN" sz="2400" dirty="0">
                <a:latin typeface="Times New Roman" panose="02020603050405020304" pitchFamily="18" charset="0"/>
                <a:cs typeface="Times New Roman" panose="02020603050405020304" pitchFamily="18" charset="0"/>
              </a:rPr>
              <a:t>Ở đây ta kéo các field từ </a:t>
            </a:r>
            <a:r>
              <a:rPr lang="vi-VN" sz="2400" dirty="0" smtClean="0">
                <a:latin typeface="Times New Roman" panose="02020603050405020304" pitchFamily="18" charset="0"/>
                <a:cs typeface="Times New Roman" panose="02020603050405020304" pitchFamily="18" charset="0"/>
              </a:rPr>
              <a:t>Field </a:t>
            </a:r>
            <a:r>
              <a:rPr lang="vi-VN" sz="2400" dirty="0">
                <a:latin typeface="Times New Roman" panose="02020603050405020304" pitchFamily="18" charset="0"/>
                <a:cs typeface="Times New Roman" panose="02020603050405020304" pitchFamily="18" charset="0"/>
              </a:rPr>
              <a:t>E</a:t>
            </a:r>
            <a:r>
              <a:rPr lang="vi-VN" sz="2400" dirty="0" smtClean="0">
                <a:latin typeface="Times New Roman" panose="02020603050405020304" pitchFamily="18" charset="0"/>
                <a:cs typeface="Times New Roman" panose="02020603050405020304" pitchFamily="18" charset="0"/>
              </a:rPr>
              <a:t>xplorer </a:t>
            </a:r>
            <a:r>
              <a:rPr lang="vi-VN" sz="2400" dirty="0">
                <a:latin typeface="Times New Roman" panose="02020603050405020304" pitchFamily="18" charset="0"/>
                <a:cs typeface="Times New Roman" panose="02020603050405020304" pitchFamily="18" charset="0"/>
              </a:rPr>
              <a:t>vào các phần tương ứng trên report theo ý muốn.</a:t>
            </a:r>
            <a:endParaRPr lang="en-GB" sz="2400" i="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318121" y="1755546"/>
            <a:ext cx="7176522" cy="4181427"/>
          </a:xfrm>
          <a:prstGeom prst="rect">
            <a:avLst/>
          </a:prstGeom>
        </p:spPr>
      </p:pic>
    </p:spTree>
    <p:extLst>
      <p:ext uri="{BB962C8B-B14F-4D97-AF65-F5344CB8AC3E}">
        <p14:creationId xmlns:p14="http://schemas.microsoft.com/office/powerpoint/2010/main" val="2922438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29</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3674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 đơn giản (tt)</a:t>
            </a:r>
            <a:endParaRPr lang="en-GB"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95355" y="1211409"/>
            <a:ext cx="8913689" cy="954107"/>
          </a:xfrm>
          <a:prstGeom prst="rect">
            <a:avLst/>
          </a:prstGeom>
          <a:noFill/>
        </p:spPr>
        <p:txBody>
          <a:bodyPr wrap="square" rtlCol="0">
            <a:spAutoFit/>
          </a:bodyPr>
          <a:lstStyle/>
          <a:p>
            <a:pPr marL="342900" lvl="0" indent="-342900">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Đến đây cơ bản ta đã hoàn thành việc tạo một báo cáo cơ bản bằng </a:t>
            </a:r>
            <a:r>
              <a:rPr lang="vi-VN" sz="2800" dirty="0" smtClean="0">
                <a:latin typeface="Times New Roman" panose="02020603050405020304" pitchFamily="18" charset="0"/>
                <a:cs typeface="Times New Roman" panose="02020603050405020304" pitchFamily="18" charset="0"/>
              </a:rPr>
              <a:t>Crystal Reports </a:t>
            </a:r>
            <a:r>
              <a:rPr lang="vi-VN" sz="2800" dirty="0">
                <a:latin typeface="Times New Roman" panose="02020603050405020304" pitchFamily="18" charset="0"/>
                <a:cs typeface="Times New Roman" panose="02020603050405020304" pitchFamily="18" charset="0"/>
              </a:rPr>
              <a:t>trong </a:t>
            </a:r>
            <a:r>
              <a:rPr lang="vi-VN" sz="2800" dirty="0" smtClean="0">
                <a:latin typeface="Times New Roman" panose="02020603050405020304" pitchFamily="18" charset="0"/>
                <a:cs typeface="Times New Roman" panose="02020603050405020304" pitchFamily="18" charset="0"/>
              </a:rPr>
              <a:t>Visual Studio. </a:t>
            </a:r>
            <a:endParaRPr lang="en-GB" sz="28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495355" y="2538762"/>
            <a:ext cx="8778647" cy="1741212"/>
          </a:xfrm>
          <a:prstGeom prst="rect">
            <a:avLst/>
          </a:prstGeom>
        </p:spPr>
      </p:pic>
    </p:spTree>
    <p:extLst>
      <p:ext uri="{BB962C8B-B14F-4D97-AF65-F5344CB8AC3E}">
        <p14:creationId xmlns:p14="http://schemas.microsoft.com/office/powerpoint/2010/main" val="3608068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solidFill>
            <a:schemeClr val="accent1"/>
          </a:solid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3</a:t>
            </a:fld>
            <a:endParaRPr lang="en-GB"/>
          </a:p>
        </p:txBody>
      </p:sp>
      <p:sp>
        <p:nvSpPr>
          <p:cNvPr id="28" name="TextBox 27"/>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3196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753584" cy="523220"/>
          </a:xfrm>
          <a:prstGeom prst="rect">
            <a:avLst/>
          </a:prstGeom>
          <a:noFill/>
        </p:spPr>
        <p:txBody>
          <a:bodyPr wrap="square" rtlCol="0">
            <a:spAutoFit/>
          </a:bodyPr>
          <a:lstStyle/>
          <a:p>
            <a:pPr lvl="0"/>
            <a:r>
              <a:rPr lang="en-US" sz="2800" b="1" dirty="0" smtClean="0">
                <a:latin typeface="Times New Roman" panose="02020603050405020304" pitchFamily="18" charset="0"/>
                <a:cs typeface="Times New Roman" panose="02020603050405020304" pitchFamily="18" charset="0"/>
              </a:rPr>
              <a:t>CRYSTAL REPORTS OBJECT MODEL</a:t>
            </a:r>
            <a:endParaRPr lang="en-GB" sz="2800" b="1" dirty="0">
              <a:latin typeface="Times New Roman" panose="02020603050405020304" pitchFamily="18" charset="0"/>
              <a:cs typeface="Times New Roman" panose="02020603050405020304" pitchFamily="18" charset="0"/>
            </a:endParaRPr>
          </a:p>
        </p:txBody>
      </p:sp>
      <p:pic>
        <p:nvPicPr>
          <p:cNvPr id="3074" name="Picture 2" descr="reportdocument_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2195" y="1033146"/>
            <a:ext cx="3482105" cy="51907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44230" y="6234241"/>
            <a:ext cx="3573414" cy="369332"/>
          </a:xfrm>
          <a:prstGeom prst="rect">
            <a:avLst/>
          </a:prstGeom>
          <a:noFill/>
        </p:spPr>
        <p:txBody>
          <a:bodyPr wrap="none" rtlCol="0">
            <a:spAutoFit/>
          </a:bodyPr>
          <a:lstStyle/>
          <a:p>
            <a:r>
              <a:rPr lang="vi-VN" dirty="0">
                <a:latin typeface="Times New Roman" panose="02020603050405020304" pitchFamily="18" charset="0"/>
                <a:cs typeface="Times New Roman" panose="02020603050405020304" pitchFamily="18" charset="0"/>
              </a:rPr>
              <a:t>Mô hình đối tượng ReportDocument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167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31</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7204158" cy="523220"/>
          </a:xfrm>
          <a:prstGeom prst="rect">
            <a:avLst/>
          </a:prstGeom>
          <a:noFill/>
        </p:spPr>
        <p:txBody>
          <a:bodyPr wrap="square" rtlCol="0">
            <a:spAutoFit/>
          </a:bodyPr>
          <a:lstStyle/>
          <a:p>
            <a:pPr lvl="0"/>
            <a:r>
              <a:rPr lang="en-US" sz="2800" b="1" dirty="0" smtClean="0">
                <a:latin typeface="Times New Roman" panose="02020603050405020304" pitchFamily="18" charset="0"/>
                <a:cs typeface="Times New Roman" panose="02020603050405020304" pitchFamily="18" charset="0"/>
              </a:rPr>
              <a:t>CRYSTAL REPORTS OBJECT MODEL</a:t>
            </a:r>
            <a:r>
              <a:rPr lang="vi-VN" sz="2800" b="1" dirty="0" smtClean="0">
                <a:latin typeface="Times New Roman" panose="02020603050405020304" pitchFamily="18" charset="0"/>
                <a:cs typeface="Times New Roman" panose="02020603050405020304" pitchFamily="18" charset="0"/>
              </a:rPr>
              <a:t> (tt)</a:t>
            </a:r>
            <a:endParaRPr lang="en-GB" sz="2800" b="1" dirty="0">
              <a:latin typeface="Times New Roman" panose="02020603050405020304" pitchFamily="18" charset="0"/>
              <a:cs typeface="Times New Roman" panose="02020603050405020304" pitchFamily="18" charset="0"/>
            </a:endParaRPr>
          </a:p>
        </p:txBody>
      </p:sp>
      <p:pic>
        <p:nvPicPr>
          <p:cNvPr id="4098" name="Picture 2" descr="winvie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462" y="1060756"/>
            <a:ext cx="5029477" cy="43776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704473" y="5856696"/>
            <a:ext cx="3944285" cy="369332"/>
          </a:xfrm>
          <a:prstGeom prst="rect">
            <a:avLst/>
          </a:prstGeom>
          <a:noFill/>
        </p:spPr>
        <p:txBody>
          <a:bodyPr wrap="none" rtlCol="0">
            <a:spAutoFit/>
          </a:bodyPr>
          <a:lstStyle/>
          <a:p>
            <a:pPr lvl="0"/>
            <a:r>
              <a:rPr lang="vi-VN" dirty="0">
                <a:latin typeface="Times New Roman" panose="02020603050405020304" pitchFamily="18" charset="0"/>
                <a:cs typeface="Times New Roman" panose="02020603050405020304" pitchFamily="18" charset="0"/>
              </a:rPr>
              <a:t>Mô hình đối tượng CrystalReportViewer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3005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32</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753584"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Các loại nguồn dữ liệu</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89112" y="993912"/>
            <a:ext cx="2968487" cy="277935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Typed DataSet</a:t>
            </a:r>
          </a:p>
          <a:p>
            <a:pPr marL="285750" indent="-285750">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XML</a:t>
            </a:r>
          </a:p>
          <a:p>
            <a:pPr marL="285750" indent="-285750">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Access</a:t>
            </a:r>
          </a:p>
          <a:p>
            <a:pPr marL="285750" indent="-285750">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E</a:t>
            </a:r>
            <a:r>
              <a:rPr lang="vi-VN" sz="3000" dirty="0" smtClean="0">
                <a:latin typeface="Times New Roman" panose="02020603050405020304" pitchFamily="18" charset="0"/>
                <a:cs typeface="Times New Roman" panose="02020603050405020304" pitchFamily="18" charset="0"/>
              </a:rPr>
              <a:t>xcel</a:t>
            </a:r>
            <a:endParaRPr lang="en-GB"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360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33</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753584"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Các loại nguồn dữ </a:t>
            </a:r>
            <a:r>
              <a:rPr lang="vi-VN" sz="2800" b="1" dirty="0" smtClean="0">
                <a:latin typeface="Times New Roman" panose="02020603050405020304" pitchFamily="18" charset="0"/>
                <a:cs typeface="Times New Roman" panose="02020603050405020304" pitchFamily="18" charset="0"/>
              </a:rPr>
              <a:t>liệu (tt)</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89112" y="993912"/>
            <a:ext cx="8385032" cy="5539978"/>
          </a:xfrm>
          <a:prstGeom prst="rect">
            <a:avLst/>
          </a:prstGeom>
          <a:noFill/>
        </p:spPr>
        <p:txBody>
          <a:bodyPr wrap="square" rtlCol="0">
            <a:spAutoFit/>
          </a:bodyPr>
          <a:lstStyle/>
          <a:p>
            <a:pPr marL="285750" indent="-285750">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Typed DataSet</a:t>
            </a:r>
          </a:p>
          <a:p>
            <a:pPr marL="901700" lvl="0" indent="-4572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Nguồn dữ liệu của báo biểu được lấy thông tin qua các bảng được định nghĩa tập tin DataSet </a:t>
            </a:r>
            <a:endParaRPr lang="en-GB" sz="2800" dirty="0">
              <a:latin typeface="Times New Roman" panose="02020603050405020304" pitchFamily="18" charset="0"/>
              <a:cs typeface="Times New Roman" panose="02020603050405020304" pitchFamily="18" charset="0"/>
            </a:endParaRPr>
          </a:p>
          <a:p>
            <a:pPr marL="901700" lvl="0" indent="-4572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Cấu trúc của các bảng trong Typed DataSet tương tự như các bảng trong CSDL. </a:t>
            </a:r>
            <a:endParaRPr lang="en-GB" sz="2800" dirty="0">
              <a:latin typeface="Times New Roman" panose="02020603050405020304" pitchFamily="18" charset="0"/>
              <a:cs typeface="Times New Roman" panose="02020603050405020304" pitchFamily="18" charset="0"/>
            </a:endParaRPr>
          </a:p>
          <a:p>
            <a:pPr marL="901700"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Khi </a:t>
            </a:r>
            <a:r>
              <a:rPr lang="vi-VN" sz="2800" dirty="0">
                <a:latin typeface="Times New Roman" panose="02020603050405020304" pitchFamily="18" charset="0"/>
                <a:cs typeface="Times New Roman" panose="02020603050405020304" pitchFamily="18" charset="0"/>
              </a:rPr>
              <a:t>lấy nguồn cho báo biểu từ Typed DataSet phải chọn mục ADO.NET và chỉ đường dẫn tới tập tin Typed DataSet. </a:t>
            </a:r>
            <a:endParaRPr lang="en-GB" sz="2800" dirty="0">
              <a:latin typeface="Times New Roman" panose="02020603050405020304" pitchFamily="18" charset="0"/>
              <a:cs typeface="Times New Roman" panose="02020603050405020304" pitchFamily="18" charset="0"/>
            </a:endParaRPr>
          </a:p>
          <a:p>
            <a:endParaRPr lang="vi-VN"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377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753584"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Các loại </a:t>
            </a:r>
            <a:r>
              <a:rPr lang="vi-VN" sz="2800" b="1" dirty="0" smtClean="0">
                <a:latin typeface="Times New Roman" panose="02020603050405020304" pitchFamily="18" charset="0"/>
                <a:cs typeface="Times New Roman" panose="02020603050405020304" pitchFamily="18" charset="0"/>
              </a:rPr>
              <a:t>nguồn </a:t>
            </a:r>
            <a:r>
              <a:rPr lang="vi-VN" sz="2800" b="1" dirty="0">
                <a:latin typeface="Times New Roman" panose="02020603050405020304" pitchFamily="18" charset="0"/>
                <a:cs typeface="Times New Roman" panose="02020603050405020304" pitchFamily="18" charset="0"/>
              </a:rPr>
              <a:t>dữ </a:t>
            </a:r>
            <a:r>
              <a:rPr lang="vi-VN" sz="2800" b="1" dirty="0" smtClean="0">
                <a:latin typeface="Times New Roman" panose="02020603050405020304" pitchFamily="18" charset="0"/>
                <a:cs typeface="Times New Roman" panose="02020603050405020304" pitchFamily="18" charset="0"/>
              </a:rPr>
              <a:t>liệu (tt)</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5" y="899389"/>
            <a:ext cx="8578789" cy="5324535"/>
          </a:xfrm>
          <a:prstGeom prst="rect">
            <a:avLst/>
          </a:prstGeom>
          <a:noFill/>
        </p:spPr>
        <p:txBody>
          <a:bodyPr wrap="square" rtlCol="0">
            <a:spAutoFit/>
          </a:bodyPr>
          <a:lstStyle/>
          <a:p>
            <a:pPr marL="285750" indent="-285750" algn="just">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XML</a:t>
            </a:r>
          </a:p>
          <a:p>
            <a:pPr marL="808038" lvl="0" indent="-45720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XML là </a:t>
            </a:r>
            <a:r>
              <a:rPr lang="vi-VN" sz="2800" dirty="0" smtClean="0">
                <a:latin typeface="Times New Roman" panose="02020603050405020304" pitchFamily="18" charset="0"/>
                <a:cs typeface="Times New Roman" panose="02020603050405020304" pitchFamily="18" charset="0"/>
              </a:rPr>
              <a:t>ngôn ngữ đánh dấu mở rộng có khả năng mô tả nhiều </a:t>
            </a:r>
            <a:r>
              <a:rPr lang="vi-VN" sz="2800" dirty="0" smtClean="0">
                <a:latin typeface="Times New Roman" panose="02020603050405020304" pitchFamily="18" charset="0"/>
                <a:cs typeface="Times New Roman" panose="02020603050405020304" pitchFamily="18" charset="0"/>
              </a:rPr>
              <a:t>loại </a:t>
            </a:r>
            <a:r>
              <a:rPr lang="vi-VN" sz="2800" dirty="0" smtClean="0">
                <a:latin typeface="Times New Roman" panose="02020603050405020304" pitchFamily="18" charset="0"/>
                <a:cs typeface="Times New Roman" panose="02020603050405020304" pitchFamily="18" charset="0"/>
              </a:rPr>
              <a:t>dữ </a:t>
            </a:r>
            <a:r>
              <a:rPr lang="vi-VN" sz="2800" dirty="0">
                <a:latin typeface="Times New Roman" panose="02020603050405020304" pitchFamily="18" charset="0"/>
                <a:cs typeface="Times New Roman" panose="02020603050405020304" pitchFamily="18" charset="0"/>
              </a:rPr>
              <a:t>liệu khác nhau </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Sử dụng XML làm nguồn dữ liệu có thể tạo ra cấu trúc các bảng </a:t>
            </a:r>
            <a:r>
              <a:rPr lang="vi-VN" sz="2800" dirty="0" smtClean="0">
                <a:latin typeface="Times New Roman" panose="02020603050405020304" pitchFamily="18" charset="0"/>
                <a:cs typeface="Times New Roman" panose="02020603050405020304" pitchFamily="18" charset="0"/>
              </a:rPr>
              <a:t>chứa </a:t>
            </a:r>
            <a:r>
              <a:rPr lang="vi-VN" sz="2800" dirty="0">
                <a:latin typeface="Times New Roman" panose="02020603050405020304" pitchFamily="18" charset="0"/>
                <a:cs typeface="Times New Roman" panose="02020603050405020304" pitchFamily="18" charset="0"/>
              </a:rPr>
              <a:t>dữ liệu làm nguồn dữ liệu cho báo </a:t>
            </a:r>
            <a:r>
              <a:rPr lang="vi-VN" sz="2800" dirty="0" smtClean="0">
                <a:latin typeface="Times New Roman" panose="02020603050405020304" pitchFamily="18" charset="0"/>
                <a:cs typeface="Times New Roman" panose="02020603050405020304" pitchFamily="18" charset="0"/>
              </a:rPr>
              <a:t>biểu. </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Các tag trong XML do người dùng tự </a:t>
            </a:r>
            <a:r>
              <a:rPr lang="vi-VN" sz="2800" dirty="0" smtClean="0">
                <a:latin typeface="Times New Roman" panose="02020603050405020304" pitchFamily="18" charset="0"/>
                <a:cs typeface="Times New Roman" panose="02020603050405020304" pitchFamily="18" charset="0"/>
              </a:rPr>
              <a:t>định </a:t>
            </a:r>
            <a:r>
              <a:rPr lang="vi-VN" sz="2800" dirty="0">
                <a:latin typeface="Times New Roman" panose="02020603050405020304" pitchFamily="18" charset="0"/>
                <a:cs typeface="Times New Roman" panose="02020603050405020304" pitchFamily="18" charset="0"/>
              </a:rPr>
              <a:t>nghĩa. 	 </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Được </a:t>
            </a:r>
            <a:r>
              <a:rPr lang="vi-VN" sz="2800" dirty="0">
                <a:latin typeface="Times New Roman" panose="02020603050405020304" pitchFamily="18" charset="0"/>
                <a:cs typeface="Times New Roman" panose="02020603050405020304" pitchFamily="18" charset="0"/>
              </a:rPr>
              <a:t>sử dụng để truyền tải dữ liệu internet khá phổ biến </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Đặt </a:t>
            </a:r>
            <a:r>
              <a:rPr lang="vi-VN" sz="2800" dirty="0">
                <a:latin typeface="Times New Roman" panose="02020603050405020304" pitchFamily="18" charset="0"/>
                <a:cs typeface="Times New Roman" panose="02020603050405020304" pitchFamily="18" charset="0"/>
              </a:rPr>
              <a:t>tag gì thì đóng lại phải </a:t>
            </a:r>
            <a:r>
              <a:rPr lang="vi-VN" sz="2800" dirty="0" smtClean="0">
                <a:latin typeface="Times New Roman" panose="02020603050405020304" pitchFamily="18" charset="0"/>
                <a:cs typeface="Times New Roman" panose="02020603050405020304" pitchFamily="18" charset="0"/>
              </a:rPr>
              <a:t>dùng </a:t>
            </a:r>
            <a:r>
              <a:rPr lang="vi-VN" sz="2800" dirty="0">
                <a:latin typeface="Times New Roman" panose="02020603050405020304" pitchFamily="18" charset="0"/>
                <a:cs typeface="Times New Roman" panose="02020603050405020304" pitchFamily="18" charset="0"/>
              </a:rPr>
              <a:t>đúng tag đó, có phân biệt chữ hoa </a:t>
            </a:r>
            <a:r>
              <a:rPr lang="vi-VN" sz="2800" dirty="0" smtClean="0">
                <a:latin typeface="Times New Roman" panose="02020603050405020304" pitchFamily="18" charset="0"/>
                <a:cs typeface="Times New Roman" panose="02020603050405020304" pitchFamily="18" charset="0"/>
              </a:rPr>
              <a:t>chữ </a:t>
            </a:r>
            <a:r>
              <a:rPr lang="vi-VN" sz="2800" dirty="0">
                <a:latin typeface="Times New Roman" panose="02020603050405020304" pitchFamily="18" charset="0"/>
                <a:cs typeface="Times New Roman" panose="02020603050405020304" pitchFamily="18" charset="0"/>
              </a:rPr>
              <a:t>thường . </a:t>
            </a:r>
            <a:endParaRPr lang="en-GB" sz="2800" dirty="0">
              <a:latin typeface="Times New Roman" panose="02020603050405020304" pitchFamily="18" charset="0"/>
              <a:cs typeface="Times New Roman" panose="02020603050405020304" pitchFamily="18" charset="0"/>
            </a:endParaRPr>
          </a:p>
          <a:p>
            <a:pPr algn="just"/>
            <a:endParaRPr lang="vi-VN"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182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35</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753584"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Các loại </a:t>
            </a:r>
            <a:r>
              <a:rPr lang="vi-VN" sz="2800" b="1" dirty="0" smtClean="0">
                <a:latin typeface="Times New Roman" panose="02020603050405020304" pitchFamily="18" charset="0"/>
                <a:cs typeface="Times New Roman" panose="02020603050405020304" pitchFamily="18" charset="0"/>
              </a:rPr>
              <a:t>nguồn </a:t>
            </a:r>
            <a:r>
              <a:rPr lang="vi-VN" sz="2800" b="1" dirty="0">
                <a:latin typeface="Times New Roman" panose="02020603050405020304" pitchFamily="18" charset="0"/>
                <a:cs typeface="Times New Roman" panose="02020603050405020304" pitchFamily="18" charset="0"/>
              </a:rPr>
              <a:t>dữ </a:t>
            </a:r>
            <a:r>
              <a:rPr lang="vi-VN" sz="2800" b="1" dirty="0" smtClean="0">
                <a:latin typeface="Times New Roman" panose="02020603050405020304" pitchFamily="18" charset="0"/>
                <a:cs typeface="Times New Roman" panose="02020603050405020304" pitchFamily="18" charset="0"/>
              </a:rPr>
              <a:t>liệu (tt)</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5" y="899389"/>
            <a:ext cx="8578789" cy="53091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Access</a:t>
            </a:r>
          </a:p>
          <a:p>
            <a:pPr marL="808038"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Nguồn </a:t>
            </a:r>
            <a:r>
              <a:rPr lang="vi-VN" sz="2800" dirty="0">
                <a:latin typeface="Times New Roman" panose="02020603050405020304" pitchFamily="18" charset="0"/>
                <a:cs typeface="Times New Roman" panose="02020603050405020304" pitchFamily="18" charset="0"/>
              </a:rPr>
              <a:t>dữ liệu cho báo biểu được lấy từ các bảng hoặc các đối tượng truy vấn trong CSDL </a:t>
            </a:r>
            <a:r>
              <a:rPr lang="vi-VN" sz="2800" dirty="0" smtClean="0">
                <a:latin typeface="Times New Roman" panose="02020603050405020304" pitchFamily="18" charset="0"/>
                <a:cs typeface="Times New Roman" panose="02020603050405020304" pitchFamily="18" charset="0"/>
              </a:rPr>
              <a:t>Access.</a:t>
            </a:r>
            <a:endParaRPr lang="vi-VN" sz="2800" dirty="0" smtClean="0">
              <a:latin typeface="Times New Roman" panose="02020603050405020304" pitchFamily="18" charset="0"/>
              <a:cs typeface="Times New Roman" panose="02020603050405020304" pitchFamily="18" charset="0"/>
            </a:endParaRPr>
          </a:p>
          <a:p>
            <a:pPr marL="808038" lvl="0" indent="-457200" algn="just" fontAlgn="base">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Khi  lấy nguồn dữ liệu cho báo biểu từ tập tin Access phải chọn mục Database Files và chỉ đường dẫn tới tập tin </a:t>
            </a:r>
            <a:r>
              <a:rPr lang="vi-VN" sz="2800" dirty="0" smtClean="0">
                <a:latin typeface="Times New Roman" panose="02020603050405020304" pitchFamily="18" charset="0"/>
                <a:cs typeface="Times New Roman" panose="02020603050405020304" pitchFamily="18" charset="0"/>
              </a:rPr>
              <a:t>Access. </a:t>
            </a:r>
            <a:endParaRPr lang="en-GB" sz="2800" dirty="0">
              <a:latin typeface="Times New Roman" panose="02020603050405020304" pitchFamily="18" charset="0"/>
              <a:cs typeface="Times New Roman" panose="02020603050405020304" pitchFamily="18" charset="0"/>
            </a:endParaRPr>
          </a:p>
          <a:p>
            <a:pPr marL="808038" lvl="0" indent="-457200" algn="just" fontAlgn="base">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CSDL trong access cũng giống như CSDL trong SQL sever , cũng có các bảng các cột. </a:t>
            </a:r>
            <a:endParaRPr lang="vi-V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7325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753584"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Các loại </a:t>
            </a:r>
            <a:r>
              <a:rPr lang="vi-VN" sz="2800" b="1" dirty="0" smtClean="0">
                <a:latin typeface="Times New Roman" panose="02020603050405020304" pitchFamily="18" charset="0"/>
                <a:cs typeface="Times New Roman" panose="02020603050405020304" pitchFamily="18" charset="0"/>
              </a:rPr>
              <a:t>nguồn </a:t>
            </a:r>
            <a:r>
              <a:rPr lang="vi-VN" sz="2800" b="1" dirty="0">
                <a:latin typeface="Times New Roman" panose="02020603050405020304" pitchFamily="18" charset="0"/>
                <a:cs typeface="Times New Roman" panose="02020603050405020304" pitchFamily="18" charset="0"/>
              </a:rPr>
              <a:t>dữ </a:t>
            </a:r>
            <a:r>
              <a:rPr lang="vi-VN" sz="2800" b="1" dirty="0" smtClean="0">
                <a:latin typeface="Times New Roman" panose="02020603050405020304" pitchFamily="18" charset="0"/>
                <a:cs typeface="Times New Roman" panose="02020603050405020304" pitchFamily="18" charset="0"/>
              </a:rPr>
              <a:t>liệu (tt)</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5" y="902524"/>
            <a:ext cx="8578789" cy="595547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E</a:t>
            </a:r>
            <a:r>
              <a:rPr lang="vi-VN" sz="3000" dirty="0" smtClean="0">
                <a:latin typeface="Times New Roman" panose="02020603050405020304" pitchFamily="18" charset="0"/>
                <a:cs typeface="Times New Roman" panose="02020603050405020304" pitchFamily="18" charset="0"/>
              </a:rPr>
              <a:t>xcel</a:t>
            </a:r>
          </a:p>
          <a:p>
            <a:pPr marL="808038" lvl="0" indent="-457200" algn="just" fontAlgn="base">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Nguồn dữ liệu cho báo biểu được lấy từ  tập tin Excel  </a:t>
            </a:r>
            <a:endParaRPr lang="en-GB" sz="2800" dirty="0">
              <a:latin typeface="Times New Roman" panose="02020603050405020304" pitchFamily="18" charset="0"/>
              <a:cs typeface="Times New Roman" panose="02020603050405020304" pitchFamily="18" charset="0"/>
            </a:endParaRPr>
          </a:p>
          <a:p>
            <a:pPr marL="808038" lvl="0" indent="-457200" algn="just" fontAlgn="base">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M</a:t>
            </a:r>
            <a:r>
              <a:rPr lang="vi-VN" sz="2800" dirty="0" smtClean="0">
                <a:latin typeface="Times New Roman" panose="02020603050405020304" pitchFamily="18" charset="0"/>
                <a:cs typeface="Times New Roman" panose="02020603050405020304" pitchFamily="18" charset="0"/>
              </a:rPr>
              <a:t>ỗi </a:t>
            </a:r>
            <a:r>
              <a:rPr lang="vi-VN" sz="2800" dirty="0">
                <a:latin typeface="Times New Roman" panose="02020603050405020304" pitchFamily="18" charset="0"/>
                <a:cs typeface="Times New Roman" panose="02020603050405020304" pitchFamily="18" charset="0"/>
              </a:rPr>
              <a:t>Sheet trong tập tin Excel sẽ chứa dữ liệu tương ứng với mỗi bảng </a:t>
            </a:r>
            <a:endParaRPr lang="en-GB" sz="2800" dirty="0">
              <a:latin typeface="Times New Roman" panose="02020603050405020304" pitchFamily="18" charset="0"/>
              <a:cs typeface="Times New Roman" panose="02020603050405020304" pitchFamily="18" charset="0"/>
            </a:endParaRPr>
          </a:p>
          <a:p>
            <a:pPr marL="808038" lvl="0" indent="-457200" algn="just" fontAlgn="base">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D</a:t>
            </a:r>
            <a:r>
              <a:rPr lang="vi-VN" sz="2800" dirty="0" smtClean="0">
                <a:latin typeface="Times New Roman" panose="02020603050405020304" pitchFamily="18" charset="0"/>
                <a:cs typeface="Times New Roman" panose="02020603050405020304" pitchFamily="18" charset="0"/>
              </a:rPr>
              <a:t>òng </a:t>
            </a:r>
            <a:r>
              <a:rPr lang="vi-VN" sz="2800" dirty="0">
                <a:latin typeface="Times New Roman" panose="02020603050405020304" pitchFamily="18" charset="0"/>
                <a:cs typeface="Times New Roman" panose="02020603050405020304" pitchFamily="18" charset="0"/>
              </a:rPr>
              <a:t>đầu tiên của Sheet ứng với tên cột (Field) </a:t>
            </a:r>
            <a:endParaRPr lang="en-GB" sz="2800" dirty="0">
              <a:latin typeface="Times New Roman" panose="02020603050405020304" pitchFamily="18" charset="0"/>
              <a:cs typeface="Times New Roman" panose="02020603050405020304" pitchFamily="18" charset="0"/>
            </a:endParaRPr>
          </a:p>
          <a:p>
            <a:pPr marL="808038" lvl="0" indent="-457200" algn="just" fontAlgn="base">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Khi lấy nguồn dữ liệu cho báo biểu từ tập tin  Excel phải chọn mục Database Files và chỉ đường dẫn tới tập tin Excel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039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37</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370349" cy="523220"/>
          </a:xfrm>
          <a:prstGeom prst="rect">
            <a:avLst/>
          </a:prstGeom>
          <a:noFill/>
        </p:spPr>
        <p:txBody>
          <a:bodyPr wrap="square" rtlCol="0">
            <a:spAutoFit/>
          </a:bodyPr>
          <a:lstStyle/>
          <a:p>
            <a:pPr lvl="0"/>
            <a:r>
              <a:rPr lang="en-US" sz="2800" b="1" dirty="0" err="1" smtClean="0">
                <a:latin typeface="Times New Roman" panose="02020603050405020304" pitchFamily="18" charset="0"/>
                <a:cs typeface="Times New Roman" panose="02020603050405020304" pitchFamily="18" charset="0"/>
              </a:rPr>
              <a:t>Công</a:t>
            </a:r>
            <a:r>
              <a:rPr lang="en-US" sz="2800" b="1" dirty="0" smtClean="0">
                <a:latin typeface="Times New Roman" panose="02020603050405020304" pitchFamily="18" charset="0"/>
                <a:cs typeface="Times New Roman" panose="02020603050405020304" pitchFamily="18" charset="0"/>
              </a:rPr>
              <a:t> </a:t>
            </a:r>
            <a:r>
              <a:rPr lang="vi-VN" sz="2800" b="1" dirty="0" err="1">
                <a:latin typeface="Times New Roman" panose="02020603050405020304" pitchFamily="18" charset="0"/>
                <a:cs typeface="Times New Roman" panose="02020603050405020304" pitchFamily="18" charset="0"/>
              </a:rPr>
              <a:t>t</a:t>
            </a:r>
            <a:r>
              <a:rPr lang="en-US" sz="2800" b="1" dirty="0" err="1" smtClean="0">
                <a:latin typeface="Times New Roman" panose="02020603050405020304" pitchFamily="18" charset="0"/>
                <a:cs typeface="Times New Roman" panose="02020603050405020304" pitchFamily="18" charset="0"/>
              </a:rPr>
              <a:t>hức</a:t>
            </a:r>
            <a:r>
              <a:rPr lang="en-US" sz="28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BASIC </a:t>
            </a:r>
            <a:r>
              <a:rPr lang="en-US" sz="2600" b="1" dirty="0">
                <a:latin typeface="Times New Roman" panose="02020603050405020304" pitchFamily="18" charset="0"/>
                <a:cs typeface="Times New Roman" panose="02020603050405020304" pitchFamily="18" charset="0"/>
              </a:rPr>
              <a:t>SYNTAX </a:t>
            </a:r>
            <a:r>
              <a:rPr lang="vi-VN" sz="2800" b="1" dirty="0"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CRYSTAL SYNTAX</a:t>
            </a:r>
            <a:endParaRPr lang="en-GB" sz="2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4" y="838163"/>
            <a:ext cx="8578789" cy="35548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quy ước lập trình</a:t>
            </a:r>
          </a:p>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kiểu dữ liệu</a:t>
            </a:r>
          </a:p>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toán tử đơn giản</a:t>
            </a:r>
          </a:p>
          <a:p>
            <a:pPr marL="285750" indent="-285750" algn="just">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 Các hàm cơ bản</a:t>
            </a:r>
          </a:p>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cấu trúc điều khiển</a:t>
            </a:r>
          </a:p>
        </p:txBody>
      </p:sp>
    </p:spTree>
    <p:extLst>
      <p:ext uri="{BB962C8B-B14F-4D97-AF65-F5344CB8AC3E}">
        <p14:creationId xmlns:p14="http://schemas.microsoft.com/office/powerpoint/2010/main" val="35989276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38</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578789" cy="523220"/>
          </a:xfrm>
          <a:prstGeom prst="rect">
            <a:avLst/>
          </a:prstGeom>
          <a:noFill/>
        </p:spPr>
        <p:txBody>
          <a:bodyPr wrap="square" rtlCol="0">
            <a:spAutoFit/>
          </a:bodyPr>
          <a:lstStyle/>
          <a:p>
            <a:pPr lvl="0"/>
            <a:r>
              <a:rPr lang="en-US" sz="2800" b="1" dirty="0" err="1" smtClean="0">
                <a:latin typeface="Times New Roman" panose="02020603050405020304" pitchFamily="18" charset="0"/>
                <a:cs typeface="Times New Roman" panose="02020603050405020304" pitchFamily="18" charset="0"/>
              </a:rPr>
              <a:t>Công</a:t>
            </a:r>
            <a:r>
              <a:rPr lang="en-US" sz="2800" b="1" dirty="0" smtClean="0">
                <a:latin typeface="Times New Roman" panose="02020603050405020304" pitchFamily="18" charset="0"/>
                <a:cs typeface="Times New Roman" panose="02020603050405020304" pitchFamily="18" charset="0"/>
              </a:rPr>
              <a:t> </a:t>
            </a:r>
            <a:r>
              <a:rPr lang="vi-VN" sz="2800" b="1" dirty="0" err="1">
                <a:latin typeface="Times New Roman" panose="02020603050405020304" pitchFamily="18" charset="0"/>
                <a:cs typeface="Times New Roman" panose="02020603050405020304" pitchFamily="18" charset="0"/>
              </a:rPr>
              <a:t>t</a:t>
            </a:r>
            <a:r>
              <a:rPr lang="en-US" sz="2800" b="1" dirty="0" err="1" smtClean="0">
                <a:latin typeface="Times New Roman" panose="02020603050405020304" pitchFamily="18" charset="0"/>
                <a:cs typeface="Times New Roman" panose="02020603050405020304" pitchFamily="18" charset="0"/>
              </a:rPr>
              <a:t>hức</a:t>
            </a:r>
            <a:r>
              <a:rPr lang="en-US" sz="28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BASIC </a:t>
            </a:r>
            <a:r>
              <a:rPr lang="en-US" sz="2600" b="1" dirty="0">
                <a:latin typeface="Times New Roman" panose="02020603050405020304" pitchFamily="18" charset="0"/>
                <a:cs typeface="Times New Roman" panose="02020603050405020304" pitchFamily="18" charset="0"/>
              </a:rPr>
              <a:t>SYNTAX </a:t>
            </a:r>
            <a:r>
              <a:rPr lang="vi-VN" sz="2800" b="1" dirty="0"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CRYSTAL </a:t>
            </a:r>
            <a:r>
              <a:rPr lang="en-US" sz="2600" b="1" dirty="0" smtClean="0">
                <a:latin typeface="Times New Roman" panose="02020603050405020304" pitchFamily="18" charset="0"/>
                <a:cs typeface="Times New Roman" panose="02020603050405020304" pitchFamily="18" charset="0"/>
              </a:rPr>
              <a:t>SYNTAX</a:t>
            </a:r>
            <a:r>
              <a:rPr lang="vi-VN" sz="2600" b="1"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(tt)</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4" y="838163"/>
            <a:ext cx="8578789" cy="470898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quy ước lập trình</a:t>
            </a:r>
          </a:p>
          <a:p>
            <a:pPr marL="808038" lvl="0" indent="-4572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Basic Syntax và Crystal Syntax không phân biệt chữ hoa, chữ thường. </a:t>
            </a:r>
            <a:endParaRPr lang="en-GB" sz="2800" dirty="0">
              <a:latin typeface="Times New Roman" panose="02020603050405020304" pitchFamily="18" charset="0"/>
              <a:cs typeface="Times New Roman" panose="02020603050405020304" pitchFamily="18" charset="0"/>
            </a:endParaRPr>
          </a:p>
          <a:p>
            <a:pPr marL="808038" lvl="0" indent="-4572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Đối với Basic Syntax, cho dù công thức của bạn không cần kết xuất ra giá trị, nhưng bạn phải dùng đến biến Formula và gán cho nó một giá trị tùy ý.</a:t>
            </a:r>
            <a:endParaRPr lang="en-GB" sz="28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endParaRPr lang="vi-VN"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0241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39</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370349" cy="523220"/>
          </a:xfrm>
          <a:prstGeom prst="rect">
            <a:avLst/>
          </a:prstGeom>
          <a:noFill/>
        </p:spPr>
        <p:txBody>
          <a:bodyPr wrap="square" rtlCol="0">
            <a:spAutoFit/>
          </a:bodyPr>
          <a:lstStyle/>
          <a:p>
            <a:pPr lvl="0"/>
            <a:r>
              <a:rPr lang="en-US" sz="2800" b="1" dirty="0" err="1" smtClean="0">
                <a:latin typeface="Times New Roman" panose="02020603050405020304" pitchFamily="18" charset="0"/>
                <a:cs typeface="Times New Roman" panose="02020603050405020304" pitchFamily="18" charset="0"/>
              </a:rPr>
              <a:t>Công</a:t>
            </a:r>
            <a:r>
              <a:rPr lang="en-US" sz="2800" b="1"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t</a:t>
            </a:r>
            <a:r>
              <a:rPr lang="en-US" sz="2800" b="1" dirty="0" err="1" smtClean="0">
                <a:latin typeface="Times New Roman" panose="02020603050405020304" pitchFamily="18" charset="0"/>
                <a:cs typeface="Times New Roman" panose="02020603050405020304" pitchFamily="18" charset="0"/>
              </a:rPr>
              <a:t>hức</a:t>
            </a:r>
            <a:r>
              <a:rPr lang="en-US" sz="28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BASIC SYNTAX </a:t>
            </a:r>
            <a:r>
              <a:rPr lang="vi-VN" sz="2800" b="1" dirty="0"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CRYSTAL SYNTAX</a:t>
            </a:r>
            <a:r>
              <a:rPr lang="vi-VN" sz="2600" b="1" dirty="0" smtClean="0">
                <a:latin typeface="Times New Roman" panose="02020603050405020304" pitchFamily="18" charset="0"/>
                <a:cs typeface="Times New Roman" panose="02020603050405020304" pitchFamily="18" charset="0"/>
              </a:rPr>
              <a:t> (tt)</a:t>
            </a:r>
            <a:endParaRPr lang="en-GB" sz="2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4" y="805589"/>
            <a:ext cx="8578789" cy="618630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kiểu dữ liệu</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Các kiểu dữ liệu chuẩn (Boolean, Number, String,...)</a:t>
            </a:r>
            <a:endParaRPr lang="en-GB" sz="2800" dirty="0">
              <a:latin typeface="Times New Roman" panose="02020603050405020304" pitchFamily="18" charset="0"/>
              <a:cs typeface="Times New Roman" panose="02020603050405020304" pitchFamily="18" charset="0"/>
            </a:endParaRP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Kiểu dữ liệu mảng</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Kiểu dữ liệu Range</a:t>
            </a:r>
          </a:p>
          <a:p>
            <a:pPr marL="457200" lvl="0" indent="-457200" algn="just">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Các toán tử đơn giản</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Toán tử toán học (\, Mod, -(), ^)</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Toán tử Boolean (Not, And, Or,...)</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Toán tử so sánh (=, &lt;&gt;, &lt;, &gt;, &lt;=, &gt;=)</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Toán tử chuyển đổi kiểu dữ liệu</a:t>
            </a:r>
          </a:p>
        </p:txBody>
      </p:sp>
    </p:spTree>
    <p:extLst>
      <p:ext uri="{BB962C8B-B14F-4D97-AF65-F5344CB8AC3E}">
        <p14:creationId xmlns:p14="http://schemas.microsoft.com/office/powerpoint/2010/main" val="7093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Crystal Report là gì?</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91941"/>
            <a:ext cx="8578788"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Công cụ hỗ trợ thiết kế báo cáo từ đơn giản đến phức tạp.</a:t>
            </a:r>
          </a:p>
          <a:p>
            <a:pPr marL="342900" indent="-3429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Có thể thực hiện việc tạo báo biểu độc lập hoặc được tích hợp vào một số công cụ lập trình hiện nay.</a:t>
            </a:r>
            <a:endParaRPr lang="vi-VN" sz="28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Sử dụng ngôn ngữ và công thức riêng để tính toán, thiết lập báo biểu một cách chuyên nghiệp.</a:t>
            </a:r>
          </a:p>
        </p:txBody>
      </p:sp>
      <p:sp>
        <p:nvSpPr>
          <p:cNvPr id="2" name="Slide Number Placeholder 1"/>
          <p:cNvSpPr>
            <a:spLocks noGrp="1"/>
          </p:cNvSpPr>
          <p:nvPr>
            <p:ph type="sldNum" sz="quarter" idx="12"/>
          </p:nvPr>
        </p:nvSpPr>
        <p:spPr/>
        <p:txBody>
          <a:bodyPr/>
          <a:lstStyle/>
          <a:p>
            <a:fld id="{7EA348B8-A9CB-4A95-8777-FAD3597FCB9E}" type="slidenum">
              <a:rPr lang="en-GB" smtClean="0"/>
              <a:t>4</a:t>
            </a:fld>
            <a:endParaRPr lang="en-GB"/>
          </a:p>
        </p:txBody>
      </p:sp>
    </p:spTree>
    <p:extLst>
      <p:ext uri="{BB962C8B-B14F-4D97-AF65-F5344CB8AC3E}">
        <p14:creationId xmlns:p14="http://schemas.microsoft.com/office/powerpoint/2010/main" val="18173961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40</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370349" cy="523220"/>
          </a:xfrm>
          <a:prstGeom prst="rect">
            <a:avLst/>
          </a:prstGeom>
          <a:noFill/>
        </p:spPr>
        <p:txBody>
          <a:bodyPr wrap="square" rtlCol="0">
            <a:spAutoFit/>
          </a:bodyPr>
          <a:lstStyle/>
          <a:p>
            <a:pPr lvl="0"/>
            <a:r>
              <a:rPr lang="en-US" sz="2800" b="1" dirty="0" err="1" smtClean="0">
                <a:latin typeface="Times New Roman" panose="02020603050405020304" pitchFamily="18" charset="0"/>
                <a:cs typeface="Times New Roman" panose="02020603050405020304" pitchFamily="18" charset="0"/>
              </a:rPr>
              <a:t>Công</a:t>
            </a:r>
            <a:r>
              <a:rPr lang="en-US" sz="2800" b="1" dirty="0" smtClean="0">
                <a:latin typeface="Times New Roman" panose="02020603050405020304" pitchFamily="18" charset="0"/>
                <a:cs typeface="Times New Roman" panose="02020603050405020304" pitchFamily="18" charset="0"/>
              </a:rPr>
              <a:t> </a:t>
            </a:r>
            <a:r>
              <a:rPr lang="vi-VN" sz="2800" b="1" dirty="0" err="1">
                <a:latin typeface="Times New Roman" panose="02020603050405020304" pitchFamily="18" charset="0"/>
                <a:cs typeface="Times New Roman" panose="02020603050405020304" pitchFamily="18" charset="0"/>
              </a:rPr>
              <a:t>t</a:t>
            </a:r>
            <a:r>
              <a:rPr lang="en-US" sz="2800" b="1" dirty="0" err="1" smtClean="0">
                <a:latin typeface="Times New Roman" panose="02020603050405020304" pitchFamily="18" charset="0"/>
                <a:cs typeface="Times New Roman" panose="02020603050405020304" pitchFamily="18" charset="0"/>
              </a:rPr>
              <a:t>hức</a:t>
            </a:r>
            <a:r>
              <a:rPr lang="en-US" sz="28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BASIC </a:t>
            </a:r>
            <a:r>
              <a:rPr lang="en-US" sz="2600" b="1" dirty="0">
                <a:latin typeface="Times New Roman" panose="02020603050405020304" pitchFamily="18" charset="0"/>
                <a:cs typeface="Times New Roman" panose="02020603050405020304" pitchFamily="18" charset="0"/>
              </a:rPr>
              <a:t>SYNTAX </a:t>
            </a:r>
            <a:r>
              <a:rPr lang="vi-VN" sz="2800" b="1" dirty="0"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CRYSTAL SYNTAX</a:t>
            </a:r>
            <a:r>
              <a:rPr lang="vi-VN" sz="2600" b="1" dirty="0" smtClean="0">
                <a:latin typeface="Times New Roman" panose="02020603050405020304" pitchFamily="18" charset="0"/>
                <a:cs typeface="Times New Roman" panose="02020603050405020304" pitchFamily="18" charset="0"/>
              </a:rPr>
              <a:t> (tt)</a:t>
            </a:r>
            <a:endParaRPr lang="en-GB" sz="2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4" y="805589"/>
            <a:ext cx="8578789" cy="600164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Các hàm cơ bản</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Các hàm tổng kết</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Các hàm xử lý chuỗi</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Các hàm toán học</a:t>
            </a:r>
          </a:p>
          <a:p>
            <a:pPr marL="808038" lvl="0" indent="-457200" algn="just">
              <a:lnSpc>
                <a:spcPct val="150000"/>
              </a:lnSpc>
              <a:buFont typeface="Arial" panose="020B0604020202020204" pitchFamily="34" charset="0"/>
              <a:buChar char="•"/>
            </a:pPr>
            <a:r>
              <a:rPr lang="vi-VN" sz="2800" dirty="0" smtClean="0">
                <a:latin typeface="Times New Roman" panose="02020603050405020304" pitchFamily="18" charset="0"/>
                <a:cs typeface="Times New Roman" panose="02020603050405020304" pitchFamily="18" charset="0"/>
              </a:rPr>
              <a:t>Định dạng giá trị kết xuất</a:t>
            </a:r>
          </a:p>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Các cấu trúc điều khiển</a:t>
            </a:r>
          </a:p>
          <a:p>
            <a:pPr marL="808038" lvl="0" indent="-4572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Các cấu trúc điều kiện</a:t>
            </a:r>
          </a:p>
          <a:p>
            <a:pPr marL="808038" lvl="0" indent="-4572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Các cấu trúc lập</a:t>
            </a:r>
          </a:p>
          <a:p>
            <a:pPr marL="350838" lvl="0" algn="just">
              <a:lnSpc>
                <a:spcPct val="150000"/>
              </a:lnSpc>
            </a:pPr>
            <a:endParaRPr lang="vi-VN"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210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41</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370349" cy="523220"/>
          </a:xfrm>
          <a:prstGeom prst="rect">
            <a:avLst/>
          </a:prstGeom>
          <a:noFill/>
        </p:spPr>
        <p:txBody>
          <a:bodyPr wrap="square" rtlCol="0">
            <a:spAutoFit/>
          </a:bodyPr>
          <a:lstStyle/>
          <a:p>
            <a:pPr lvl="0"/>
            <a:r>
              <a:rPr lang="vi-VN" sz="2800" b="1" dirty="0" smtClean="0">
                <a:latin typeface="Times New Roman" panose="02020603050405020304" pitchFamily="18" charset="0"/>
                <a:cs typeface="Times New Roman" panose="02020603050405020304" pitchFamily="18" charset="0"/>
              </a:rPr>
              <a:t>Sắp xếp và gộp nhóm</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5" y="1044128"/>
            <a:ext cx="8578789" cy="21698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 Tính toán số thống kê </a:t>
            </a:r>
          </a:p>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Nhóm dữ liệu</a:t>
            </a:r>
          </a:p>
          <a:p>
            <a:pPr marL="285750" indent="-285750" algn="just">
              <a:lnSpc>
                <a:spcPct val="150000"/>
              </a:lnSpc>
              <a:buFont typeface="Wingdings" panose="05000000000000000000" pitchFamily="2" charset="2"/>
              <a:buChar char="v"/>
            </a:pPr>
            <a:r>
              <a:rPr lang="vi-VN"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Sắp xếp các mẫu tin</a:t>
            </a:r>
            <a:endParaRPr lang="vi-V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9564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42</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370349" cy="523220"/>
          </a:xfrm>
          <a:prstGeom prst="rect">
            <a:avLst/>
          </a:prstGeom>
          <a:noFill/>
        </p:spPr>
        <p:txBody>
          <a:bodyPr wrap="square" rtlCol="0">
            <a:spAutoFit/>
          </a:bodyPr>
          <a:lstStyle/>
          <a:p>
            <a:pPr lvl="0"/>
            <a:r>
              <a:rPr lang="vi-VN" sz="2800" b="1" dirty="0" smtClean="0">
                <a:latin typeface="Times New Roman" panose="02020603050405020304" pitchFamily="18" charset="0"/>
                <a:cs typeface="Times New Roman" panose="02020603050405020304" pitchFamily="18" charset="0"/>
              </a:rPr>
              <a:t>Biểu đồ</a:t>
            </a:r>
            <a:endParaRPr lang="en-GB" sz="28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a:stretch>
            <a:fillRect/>
          </a:stretch>
        </p:blipFill>
        <p:spPr>
          <a:xfrm>
            <a:off x="1348407" y="1147348"/>
            <a:ext cx="6788427" cy="5372722"/>
          </a:xfrm>
          <a:prstGeom prst="rect">
            <a:avLst/>
          </a:prstGeom>
        </p:spPr>
      </p:pic>
    </p:spTree>
    <p:extLst>
      <p:ext uri="{BB962C8B-B14F-4D97-AF65-F5344CB8AC3E}">
        <p14:creationId xmlns:p14="http://schemas.microsoft.com/office/powerpoint/2010/main" val="33794951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43</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370349" cy="523220"/>
          </a:xfrm>
          <a:prstGeom prst="rect">
            <a:avLst/>
          </a:prstGeom>
          <a:noFill/>
        </p:spPr>
        <p:txBody>
          <a:bodyPr wrap="square" rtlCol="0">
            <a:spAutoFit/>
          </a:bodyPr>
          <a:lstStyle/>
          <a:p>
            <a:pPr lvl="0"/>
            <a:r>
              <a:rPr lang="vi-VN" sz="2800" b="1" dirty="0" smtClean="0">
                <a:latin typeface="Times New Roman" panose="02020603050405020304" pitchFamily="18" charset="0"/>
                <a:cs typeface="Times New Roman" panose="02020603050405020304" pitchFamily="18" charset="0"/>
              </a:rPr>
              <a:t>Các dạng báo biểu</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5" y="805589"/>
            <a:ext cx="8578789" cy="595547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 Báo biểu dạng Cross-tab</a:t>
            </a:r>
          </a:p>
          <a:p>
            <a:pPr marL="808038" indent="-457200" algn="just">
              <a:lnSpc>
                <a:spcPct val="150000"/>
              </a:lnSpc>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Cross-Tab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tiêu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dễ</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dàng</a:t>
            </a:r>
            <a:r>
              <a:rPr lang="en-US" sz="2800" dirty="0">
                <a:latin typeface="Times New Roman" panose="02020603050405020304" pitchFamily="18" charset="0"/>
                <a:cs typeface="Times New Roman" panose="02020603050405020304" pitchFamily="18" charset="0"/>
              </a:rPr>
              <a:t> so </a:t>
            </a:r>
            <a:r>
              <a:rPr lang="en-US" sz="2800" dirty="0" err="1">
                <a:latin typeface="Times New Roman" panose="02020603050405020304" pitchFamily="18" charset="0"/>
                <a:cs typeface="Times New Roman" panose="02020603050405020304" pitchFamily="18" charset="0"/>
              </a:rPr>
              <a:t>sánh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hướng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Các dòng, các cột, Summary Field</a:t>
            </a:r>
            <a:endParaRPr lang="en-GB" sz="2800" dirty="0">
              <a:latin typeface="Times New Roman" panose="02020603050405020304" pitchFamily="18" charset="0"/>
              <a:cs typeface="Times New Roman" panose="02020603050405020304" pitchFamily="18" charset="0"/>
            </a:endParaRPr>
          </a:p>
          <a:p>
            <a:pPr marL="808038" indent="-457200" algn="just">
              <a:lnSpc>
                <a:spcPct val="15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Cross-Tab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dòng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(spreadsheet</a:t>
            </a:r>
            <a:r>
              <a:rPr lang="en-US" sz="2800" dirty="0" smtClean="0">
                <a:latin typeface="Times New Roman" panose="02020603050405020304" pitchFamily="18" charset="0"/>
                <a:cs typeface="Times New Roman" panose="02020603050405020304" pitchFamily="18" charset="0"/>
              </a:rPr>
              <a:t>).</a:t>
            </a:r>
            <a:endParaRPr lang="vi-VN"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0714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44</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4" y="282369"/>
            <a:ext cx="8370349" cy="523220"/>
          </a:xfrm>
          <a:prstGeom prst="rect">
            <a:avLst/>
          </a:prstGeom>
          <a:noFill/>
        </p:spPr>
        <p:txBody>
          <a:bodyPr wrap="square" rtlCol="0">
            <a:spAutoFit/>
          </a:bodyPr>
          <a:lstStyle/>
          <a:p>
            <a:pPr lvl="0"/>
            <a:r>
              <a:rPr lang="vi-VN" sz="2800" b="1" dirty="0" smtClean="0">
                <a:latin typeface="Times New Roman" panose="02020603050405020304" pitchFamily="18" charset="0"/>
                <a:cs typeface="Times New Roman" panose="02020603050405020304" pitchFamily="18" charset="0"/>
              </a:rPr>
              <a:t>Các dạng báo biểu</a:t>
            </a:r>
            <a:endParaRPr lang="en-GB" sz="28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95355" y="805589"/>
            <a:ext cx="8578789" cy="535531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vi-VN" sz="3000" dirty="0" smtClean="0">
                <a:latin typeface="Times New Roman" panose="02020603050405020304" pitchFamily="18" charset="0"/>
                <a:cs typeface="Times New Roman" panose="02020603050405020304" pitchFamily="18" charset="0"/>
              </a:rPr>
              <a:t> Báo biểu dạng Subreport</a:t>
            </a:r>
          </a:p>
          <a:p>
            <a:pPr marL="808038" lvl="0" indent="-45720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chèn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subreport</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có </a:t>
            </a:r>
            <a:r>
              <a:rPr lang="en-US" sz="2800" dirty="0" err="1" smtClean="0">
                <a:latin typeface="Times New Roman" panose="02020603050405020304" pitchFamily="18" charset="0"/>
                <a:cs typeface="Times New Roman" panose="02020603050405020304" pitchFamily="18" charset="0"/>
              </a:rPr>
              <a:t>thể</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đặt</a:t>
            </a:r>
            <a:r>
              <a:rPr lang="en-US" sz="2800" dirty="0">
                <a:latin typeface="Times New Roman" panose="02020603050405020304" pitchFamily="18" charset="0"/>
                <a:cs typeface="Times New Roman" panose="02020603050405020304" pitchFamily="18" charset="0"/>
              </a:rPr>
              <a:t> ở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subreport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sẽ</a:t>
            </a:r>
            <a:r>
              <a:rPr lang="en-US" sz="2800" dirty="0">
                <a:latin typeface="Times New Roman" panose="02020603050405020304" pitchFamily="18" charset="0"/>
                <a:cs typeface="Times New Roman" panose="02020603050405020304" pitchFamily="18" charset="0"/>
              </a:rPr>
              <a:t> in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phần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subreport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Header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Footer.</a:t>
            </a:r>
            <a:endParaRPr lang="en-GB" sz="2800" dirty="0">
              <a:latin typeface="Times New Roman" panose="02020603050405020304" pitchFamily="18" charset="0"/>
              <a:cs typeface="Times New Roman" panose="02020603050405020304" pitchFamily="18" charset="0"/>
            </a:endParaRPr>
          </a:p>
          <a:p>
            <a:pPr marL="808038" lvl="0" indent="-457200" algn="jus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Thay vì phân nhóm báo biểu ta có thể chèn Subreport vào thành phần tương ứng (Details, …)</a:t>
            </a:r>
            <a:endParaRPr lang="en-GB" sz="2800" dirty="0">
              <a:latin typeface="Times New Roman" panose="02020603050405020304" pitchFamily="18" charset="0"/>
              <a:cs typeface="Times New Roman" panose="02020603050405020304" pitchFamily="18" charset="0"/>
            </a:endParaRPr>
          </a:p>
          <a:p>
            <a:pPr algn="just">
              <a:lnSpc>
                <a:spcPct val="150000"/>
              </a:lnSpc>
            </a:pPr>
            <a:endParaRPr lang="vi-VN"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0903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975273" cy="6858000"/>
          </a:xfrm>
          <a:prstGeom prst="rect">
            <a:avLst/>
          </a:prstGeom>
        </p:spPr>
      </p:pic>
      <p:sp>
        <p:nvSpPr>
          <p:cNvPr id="5" name="Slide Number Placeholder 4"/>
          <p:cNvSpPr>
            <a:spLocks noGrp="1"/>
          </p:cNvSpPr>
          <p:nvPr>
            <p:ph type="sldNum" sz="quarter" idx="12"/>
          </p:nvPr>
        </p:nvSpPr>
        <p:spPr/>
        <p:txBody>
          <a:bodyPr/>
          <a:lstStyle/>
          <a:p>
            <a:fld id="{EDBAD9F7-4B6C-41A4-A7D1-679AE40D0568}" type="slidenum">
              <a:rPr lang="en-GB" smtClean="0"/>
              <a:t>45</a:t>
            </a:fld>
            <a:endParaRPr lang="en-GB"/>
          </a:p>
        </p:txBody>
      </p:sp>
    </p:spTree>
    <p:extLst>
      <p:ext uri="{BB962C8B-B14F-4D97-AF65-F5344CB8AC3E}">
        <p14:creationId xmlns:p14="http://schemas.microsoft.com/office/powerpoint/2010/main" val="905258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6" y="282369"/>
            <a:ext cx="3390844"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Lịch sử hình thành</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960945"/>
            <a:ext cx="8578788" cy="5493812"/>
          </a:xfrm>
          <a:prstGeom prst="rect">
            <a:avLst/>
          </a:prstGeom>
          <a:noFill/>
        </p:spPr>
        <p:txBody>
          <a:bodyPr wrap="square" rtlCol="0">
            <a:spAutoFit/>
          </a:bodyPr>
          <a:lstStyle/>
          <a:p>
            <a:pPr marL="342900" indent="-342900" algn="just">
              <a:spcAft>
                <a:spcPts val="600"/>
              </a:spcAft>
              <a:buFont typeface="Arial" panose="020B0604020202020204" pitchFamily="34" charset="0"/>
              <a:buChar char="•"/>
            </a:pPr>
            <a:r>
              <a:rPr lang="vi-VN" sz="2800" dirty="0" err="1">
                <a:latin typeface="Times New Roman" panose="02020603050405020304" pitchFamily="18" charset="0"/>
                <a:cs typeface="Times New Roman" panose="02020603050405020304" pitchFamily="18" charset="0"/>
              </a:rPr>
              <a:t>N</a:t>
            </a:r>
            <a:r>
              <a:rPr lang="en-US" sz="2800" dirty="0" err="1" smtClean="0">
                <a:latin typeface="Times New Roman" panose="02020603050405020304" pitchFamily="18" charset="0"/>
                <a:cs typeface="Times New Roman" panose="02020603050405020304" pitchFamily="18" charset="0"/>
              </a:rPr>
              <a:t>ăm</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1991 t</a:t>
            </a:r>
            <a:r>
              <a:rPr lang="vi-VN" sz="2800" dirty="0">
                <a:latin typeface="Times New Roman" panose="02020603050405020304" pitchFamily="18" charset="0"/>
                <a:cs typeface="Times New Roman" panose="02020603050405020304" pitchFamily="18" charset="0"/>
              </a:rPr>
              <a:t>ạ</a:t>
            </a:r>
            <a:r>
              <a:rPr lang="en-US" sz="2800" dirty="0">
                <a:latin typeface="Times New Roman" panose="02020603050405020304" pitchFamily="18" charset="0"/>
                <a:cs typeface="Times New Roman" panose="02020603050405020304" pitchFamily="18" charset="0"/>
              </a:rPr>
              <a:t>o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ở</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Terry Cunningham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ập đo</a:t>
            </a:r>
            <a:r>
              <a:rPr lang="en-US" sz="2800" dirty="0" err="1">
                <a:latin typeface="Times New Roman" panose="02020603050405020304" pitchFamily="18" charset="0"/>
                <a:cs typeface="Times New Roman" panose="02020603050405020304" pitchFamily="18" charset="0"/>
              </a:rPr>
              <a:t>àn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Cunningham</a:t>
            </a:r>
            <a:r>
              <a:rPr lang="vi-VN" sz="2800" dirty="0" smtClean="0">
                <a:latin typeface="Times New Roman" panose="02020603050405020304" pitchFamily="18" charset="0"/>
                <a:cs typeface="Times New Roman" panose="02020603050405020304" pitchFamily="18" charset="0"/>
              </a:rPr>
              <a:t>.</a:t>
            </a:r>
          </a:p>
          <a:p>
            <a:pPr marL="342900" indent="-342900" algn="just">
              <a:spcAft>
                <a:spcPts val="600"/>
              </a:spcAft>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s</a:t>
            </a:r>
            <a:r>
              <a:rPr lang="vi-VN" sz="2800" dirty="0">
                <a:latin typeface="Times New Roman" panose="02020603050405020304" pitchFamily="18" charset="0"/>
                <a:cs typeface="Times New Roman" panose="02020603050405020304" pitchFamily="18" charset="0"/>
              </a:rPr>
              <a:t>ản xuất phi</a:t>
            </a:r>
            <a:r>
              <a:rPr lang="en-US" sz="2800" dirty="0" err="1">
                <a:latin typeface="Times New Roman" panose="02020603050405020304" pitchFamily="18" charset="0"/>
                <a:cs typeface="Times New Roman" panose="02020603050405020304" pitchFamily="18" charset="0"/>
              </a:rPr>
              <a:t>ên</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ản 1.0 </a:t>
            </a:r>
            <a:r>
              <a:rPr lang="vi-VN" sz="2800" dirty="0" smtClean="0">
                <a:latin typeface="Times New Roman" panose="02020603050405020304" pitchFamily="18" charset="0"/>
                <a:cs typeface="Times New Roman" panose="02020603050405020304" pitchFamily="18" charset="0"/>
              </a:rPr>
              <a:t>tới </a:t>
            </a:r>
            <a:r>
              <a:rPr lang="vi-VN" sz="2800" dirty="0">
                <a:latin typeface="Times New Roman" panose="02020603050405020304" pitchFamily="18" charset="0"/>
                <a:cs typeface="Times New Roman" panose="02020603050405020304" pitchFamily="18" charset="0"/>
              </a:rPr>
              <a:t>3.0, </a:t>
            </a:r>
            <a:r>
              <a:rPr lang="en-US" sz="2800" dirty="0">
                <a:latin typeface="Times New Roman" panose="02020603050405020304" pitchFamily="18" charset="0"/>
                <a:cs typeface="Times New Roman" panose="02020603050405020304" pitchFamily="18" charset="0"/>
              </a:rPr>
              <a:t>Crystal Services </a:t>
            </a:r>
            <a:r>
              <a:rPr lang="vi-VN" sz="2800" dirty="0">
                <a:latin typeface="Times New Roman" panose="02020603050405020304" pitchFamily="18" charset="0"/>
                <a:cs typeface="Times New Roman" panose="02020603050405020304" pitchFamily="18" charset="0"/>
              </a:rPr>
              <a:t>đ</a:t>
            </a:r>
            <a:r>
              <a:rPr lang="en-US" sz="2800" dirty="0">
                <a:latin typeface="Times New Roman" panose="02020603050405020304" pitchFamily="18" charset="0"/>
                <a:cs typeface="Times New Roman" panose="02020603050405020304" pitchFamily="18" charset="0"/>
              </a:rPr>
              <a:t>ã </a:t>
            </a:r>
            <a:r>
              <a:rPr lang="en-US" sz="2800" dirty="0" err="1">
                <a:latin typeface="Times New Roman" panose="02020603050405020304" pitchFamily="18" charset="0"/>
                <a:cs typeface="Times New Roman" panose="02020603050405020304" pitchFamily="18" charset="0"/>
              </a:rPr>
              <a:t>đư</a:t>
            </a:r>
            <a:r>
              <a:rPr lang="vi-VN" sz="2800" dirty="0">
                <a:latin typeface="Times New Roman" panose="02020603050405020304" pitchFamily="18" charset="0"/>
                <a:cs typeface="Times New Roman" panose="02020603050405020304" pitchFamily="18" charset="0"/>
              </a:rPr>
              <a:t>ợc mua lại 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năm</a:t>
            </a:r>
            <a:r>
              <a:rPr lang="en-US" sz="2800" dirty="0">
                <a:latin typeface="Times New Roman" panose="02020603050405020304" pitchFamily="18" charset="0"/>
                <a:cs typeface="Times New Roman" panose="02020603050405020304" pitchFamily="18" charset="0"/>
              </a:rPr>
              <a:t> 1994 b</a:t>
            </a:r>
            <a:r>
              <a:rPr lang="vi-VN" sz="2800" dirty="0">
                <a:latin typeface="Times New Roman" panose="02020603050405020304" pitchFamily="18" charset="0"/>
                <a:cs typeface="Times New Roman" panose="02020603050405020304" pitchFamily="18" charset="0"/>
              </a:rPr>
              <a:t>ởi Seagate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Technology</a:t>
            </a:r>
            <a:r>
              <a:rPr lang="vi-VN"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này</a:t>
            </a:r>
            <a:r>
              <a:rPr lang="en-US" sz="2800" dirty="0">
                <a:latin typeface="Times New Roman" panose="02020603050405020304" pitchFamily="18" charset="0"/>
                <a:cs typeface="Times New Roman" panose="02020603050405020304" pitchFamily="18" charset="0"/>
              </a:rPr>
              <a:t> đ</a:t>
            </a:r>
            <a:r>
              <a:rPr lang="vi-VN" sz="2800" dirty="0">
                <a:latin typeface="Times New Roman" panose="02020603050405020304" pitchFamily="18" charset="0"/>
                <a:cs typeface="Times New Roman" panose="02020603050405020304" pitchFamily="18" charset="0"/>
              </a:rPr>
              <a:t>ổi t</a:t>
            </a:r>
            <a:r>
              <a:rPr lang="en-US" sz="2800" dirty="0" err="1">
                <a:latin typeface="Times New Roman" panose="02020603050405020304" pitchFamily="18" charset="0"/>
                <a:cs typeface="Times New Roman" panose="02020603050405020304" pitchFamily="18" charset="0"/>
              </a:rPr>
              <a:t>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Crystal Decisions </a:t>
            </a:r>
            <a:r>
              <a:rPr lang="vi-VN" sz="2800" dirty="0">
                <a:latin typeface="Times New Roman" panose="02020603050405020304" pitchFamily="18" charset="0"/>
                <a:cs typeface="Times New Roman" panose="02020603050405020304" pitchFamily="18" charset="0"/>
              </a:rPr>
              <a:t>v</a:t>
            </a:r>
            <a:r>
              <a:rPr lang="en-US" sz="2800" dirty="0">
                <a:latin typeface="Times New Roman" panose="02020603050405020304" pitchFamily="18" charset="0"/>
                <a:cs typeface="Times New Roman" panose="02020603050405020304" pitchFamily="18" charset="0"/>
              </a:rPr>
              <a:t>à s</a:t>
            </a:r>
            <a:r>
              <a:rPr lang="vi-VN" sz="2800" dirty="0">
                <a:latin typeface="Times New Roman" panose="02020603050405020304" pitchFamily="18" charset="0"/>
                <a:cs typeface="Times New Roman" panose="02020603050405020304" pitchFamily="18" charset="0"/>
              </a:rPr>
              <a:t>ản xuất phi</a:t>
            </a:r>
            <a:r>
              <a:rPr lang="en-US" sz="2800" dirty="0" err="1">
                <a:latin typeface="Times New Roman" panose="02020603050405020304" pitchFamily="18" charset="0"/>
                <a:cs typeface="Times New Roman" panose="02020603050405020304" pitchFamily="18" charset="0"/>
              </a:rPr>
              <a:t>ên</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ản 4.0 </a:t>
            </a:r>
            <a:r>
              <a:rPr lang="vi-VN" sz="2800" dirty="0" smtClean="0">
                <a:latin typeface="Times New Roman" panose="02020603050405020304" pitchFamily="18" charset="0"/>
                <a:cs typeface="Times New Roman" panose="02020603050405020304" pitchFamily="18" charset="0"/>
              </a:rPr>
              <a:t>tới 9.0.</a:t>
            </a:r>
          </a:p>
          <a:p>
            <a:pPr marL="342900" indent="-342900" algn="just">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Crystal Decisions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mua</a:t>
            </a:r>
            <a:r>
              <a:rPr lang="en-US" sz="2800" dirty="0">
                <a:latin typeface="Times New Roman" panose="02020603050405020304" pitchFamily="18" charset="0"/>
                <a:cs typeface="Times New Roman" panose="02020603050405020304" pitchFamily="18" charset="0"/>
              </a:rPr>
              <a:t> l</a:t>
            </a:r>
            <a:r>
              <a:rPr lang="vi-VN" sz="2800" dirty="0">
                <a:latin typeface="Times New Roman" panose="02020603050405020304" pitchFamily="18" charset="0"/>
                <a:cs typeface="Times New Roman" panose="02020603050405020304" pitchFamily="18" charset="0"/>
              </a:rPr>
              <a:t>ại 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tháng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12 </a:t>
            </a:r>
            <a:r>
              <a:rPr lang="en-US" sz="2800" dirty="0" err="1" smtClean="0">
                <a:latin typeface="Times New Roman" panose="02020603050405020304" pitchFamily="18" charset="0"/>
                <a:cs typeface="Times New Roman" panose="02020603050405020304" pitchFamily="18" charset="0"/>
              </a:rPr>
              <a:t>năm</a:t>
            </a:r>
            <a:r>
              <a:rPr lang="en-US" sz="2800" dirty="0" smtClean="0">
                <a:latin typeface="Times New Roman" panose="02020603050405020304" pitchFamily="18" charset="0"/>
                <a:cs typeface="Times New Roman" panose="02020603050405020304" pitchFamily="18" charset="0"/>
              </a:rPr>
              <a:t> 2003 </a:t>
            </a:r>
            <a:r>
              <a:rPr lang="en-US" sz="2800" dirty="0">
                <a:latin typeface="Times New Roman" panose="02020603050405020304" pitchFamily="18" charset="0"/>
                <a:cs typeface="Times New Roman" panose="02020603050405020304" pitchFamily="18" charset="0"/>
              </a:rPr>
              <a:t>b</a:t>
            </a:r>
            <a:r>
              <a:rPr lang="vi-VN" sz="2800" dirty="0">
                <a:latin typeface="Times New Roman" panose="02020603050405020304" pitchFamily="18" charset="0"/>
                <a:cs typeface="Times New Roman" panose="02020603050405020304" pitchFamily="18" charset="0"/>
              </a:rPr>
              <a:t>ởi </a:t>
            </a:r>
            <a:r>
              <a:rPr lang="vi-VN" sz="2800" dirty="0" smtClean="0">
                <a:latin typeface="Times New Roman" panose="02020603050405020304" pitchFamily="18" charset="0"/>
                <a:cs typeface="Times New Roman" panose="02020603050405020304" pitchFamily="18" charset="0"/>
              </a:rPr>
              <a:t>BusinessObjects và sản xuất các phiên bản 10, 11 và 12 (2008).</a:t>
            </a:r>
          </a:p>
          <a:p>
            <a:pPr marL="342900" indent="-342900" algn="just">
              <a:spcAft>
                <a:spcPts val="600"/>
              </a:spcAf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SAP mua </a:t>
            </a:r>
            <a:r>
              <a:rPr lang="vi-VN" sz="2800" dirty="0" smtClean="0">
                <a:latin typeface="Times New Roman" panose="02020603050405020304" pitchFamily="18" charset="0"/>
                <a:cs typeface="Times New Roman" panose="02020603050405020304" pitchFamily="18" charset="0"/>
              </a:rPr>
              <a:t>lại từ BusinessObjects </a:t>
            </a:r>
            <a:r>
              <a:rPr lang="vi-VN" sz="2800" dirty="0">
                <a:latin typeface="Times New Roman" panose="02020603050405020304" pitchFamily="18" charset="0"/>
                <a:cs typeface="Times New Roman" panose="02020603050405020304" pitchFamily="18" charset="0"/>
              </a:rPr>
              <a:t>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08</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10</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2007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Crystal Reports 2011 (</a:t>
            </a:r>
            <a:r>
              <a:rPr lang="en-US" sz="2800" dirty="0" err="1">
                <a:latin typeface="Times New Roman" panose="02020603050405020304" pitchFamily="18" charset="0"/>
                <a:cs typeface="Times New Roman" panose="02020603050405020304" pitchFamily="18" charset="0"/>
              </a:rPr>
              <a:t>phiên</a:t>
            </a:r>
            <a:r>
              <a:rPr lang="en-US" sz="2800" dirty="0">
                <a:latin typeface="Times New Roman" panose="02020603050405020304" pitchFamily="18" charset="0"/>
                <a:cs typeface="Times New Roman" panose="02020603050405020304" pitchFamily="18" charset="0"/>
              </a:rPr>
              <a:t> b</a:t>
            </a:r>
            <a:r>
              <a:rPr lang="vi-VN" sz="2800" dirty="0">
                <a:latin typeface="Times New Roman" panose="02020603050405020304" pitchFamily="18" charset="0"/>
                <a:cs typeface="Times New Roman" panose="02020603050405020304" pitchFamily="18" charset="0"/>
              </a:rPr>
              <a:t>ản 14) v</a:t>
            </a:r>
            <a:r>
              <a:rPr lang="en-US" sz="2800" dirty="0" err="1">
                <a:latin typeface="Times New Roman" panose="02020603050405020304" pitchFamily="18" charset="0"/>
                <a:cs typeface="Times New Roman" panose="02020603050405020304" pitchFamily="18" charset="0"/>
              </a:rPr>
              <a:t>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ngày</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3-</a:t>
            </a:r>
            <a:r>
              <a:rPr lang="en-US" sz="2800" dirty="0" smtClean="0">
                <a:latin typeface="Times New Roman" panose="02020603050405020304" pitchFamily="18" charset="0"/>
                <a:cs typeface="Times New Roman" panose="02020603050405020304" pitchFamily="18" charset="0"/>
              </a:rPr>
              <a:t>5</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2011</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5</a:t>
            </a:fld>
            <a:endParaRPr lang="en-GB"/>
          </a:p>
        </p:txBody>
      </p:sp>
    </p:spTree>
    <p:extLst>
      <p:ext uri="{BB962C8B-B14F-4D97-AF65-F5344CB8AC3E}">
        <p14:creationId xmlns:p14="http://schemas.microsoft.com/office/powerpoint/2010/main" val="4165182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6</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6276505"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Đặc điểm</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6" y="1091941"/>
            <a:ext cx="8578788" cy="526297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K</a:t>
            </a:r>
            <a:r>
              <a:rPr lang="vi-VN" sz="2800" dirty="0" smtClean="0">
                <a:latin typeface="Times New Roman" panose="02020603050405020304" pitchFamily="18" charset="0"/>
                <a:cs typeface="Times New Roman" panose="02020603050405020304" pitchFamily="18" charset="0"/>
              </a:rPr>
              <a:t>hông </a:t>
            </a:r>
            <a:r>
              <a:rPr lang="vi-VN" sz="2800" dirty="0">
                <a:latin typeface="Times New Roman" panose="02020603050405020304" pitchFamily="18" charset="0"/>
                <a:cs typeface="Times New Roman" panose="02020603050405020304" pitchFamily="18" charset="0"/>
              </a:rPr>
              <a:t>cần mở một ứng dụng </a:t>
            </a:r>
            <a:r>
              <a:rPr lang="vi-VN" sz="2800" dirty="0" smtClean="0">
                <a:latin typeface="Times New Roman" panose="02020603050405020304" pitchFamily="18" charset="0"/>
                <a:cs typeface="Times New Roman" panose="02020603050405020304" pitchFamily="18" charset="0"/>
              </a:rPr>
              <a:t>riêng </a:t>
            </a:r>
            <a:r>
              <a:rPr lang="vi-VN" sz="2800" dirty="0">
                <a:latin typeface="Times New Roman" panose="02020603050405020304" pitchFamily="18" charset="0"/>
                <a:cs typeface="Times New Roman" panose="02020603050405020304" pitchFamily="18" charset="0"/>
              </a:rPr>
              <a:t>để thiết kế báo cáo khi dùng Crystal </a:t>
            </a:r>
            <a:r>
              <a:rPr lang="vi-VN" sz="2800" dirty="0" smtClean="0">
                <a:latin typeface="Times New Roman" panose="02020603050405020304" pitchFamily="18" charset="0"/>
                <a:cs typeface="Times New Roman" panose="02020603050405020304" pitchFamily="18" charset="0"/>
              </a:rPr>
              <a:t>Reports.</a:t>
            </a:r>
          </a:p>
          <a:p>
            <a:pPr marL="361950" lvl="0" indent="-361950">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Crystal Reports giúp việc truy cập dữ liệu trở nên dễ dàng hơn</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pPr marL="361950" indent="-361950">
              <a:lnSpc>
                <a:spcPct val="150000"/>
              </a:lnSpc>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Crystal Reports cho phép truy cập những dữ liệu nguồn khác nhau.</a:t>
            </a:r>
            <a:endParaRPr lang="en-GB" sz="2800" dirty="0">
              <a:latin typeface="Times New Roman" panose="02020603050405020304" pitchFamily="18" charset="0"/>
              <a:cs typeface="Times New Roman" panose="02020603050405020304" pitchFamily="18" charset="0"/>
            </a:endParaRPr>
          </a:p>
          <a:p>
            <a:pPr marL="361950" lvl="0" indent="-361950">
              <a:lnSpc>
                <a:spcPct val="150000"/>
              </a:lnSpc>
              <a:buFont typeface="Arial" panose="020B0604020202020204" pitchFamily="34" charset="0"/>
              <a:buChar char="•"/>
            </a:pPr>
            <a:r>
              <a:rPr lang="en-GB" sz="2800" dirty="0" err="1">
                <a:latin typeface="Times New Roman" panose="02020603050405020304" pitchFamily="18" charset="0"/>
                <a:cs typeface="Times New Roman" panose="02020603050405020304" pitchFamily="18" charset="0"/>
              </a:rPr>
              <a:t>Hỗ</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trợ</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chức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năng</a:t>
            </a:r>
            <a:r>
              <a:rPr lang="en-GB" sz="2800" dirty="0">
                <a:latin typeface="Times New Roman" panose="02020603050405020304" pitchFamily="18" charset="0"/>
                <a:cs typeface="Times New Roman" panose="02020603050405020304" pitchFamily="18" charset="0"/>
              </a:rPr>
              <a:t> in </a:t>
            </a:r>
            <a:r>
              <a:rPr lang="en-GB" sz="2800" dirty="0" err="1">
                <a:latin typeface="Times New Roman" panose="02020603050405020304" pitchFamily="18" charset="0"/>
                <a:cs typeface="Times New Roman" panose="02020603050405020304" pitchFamily="18" charset="0"/>
              </a:rPr>
              <a:t>ấn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kết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xuất</a:t>
            </a: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sang </a:t>
            </a:r>
            <a:r>
              <a:rPr lang="en-GB" sz="2800" dirty="0" err="1">
                <a:latin typeface="Times New Roman" panose="02020603050405020304" pitchFamily="18" charset="0"/>
                <a:cs typeface="Times New Roman" panose="02020603050405020304" pitchFamily="18" charset="0"/>
              </a:rPr>
              <a:t>các</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định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dạng</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khác</a:t>
            </a:r>
            <a:r>
              <a:rPr lang="en-GB" sz="2800" dirty="0">
                <a:latin typeface="Times New Roman" panose="02020603050405020304" pitchFamily="18" charset="0"/>
                <a:cs typeface="Times New Roman" panose="02020603050405020304" pitchFamily="18" charset="0"/>
              </a:rPr>
              <a:t> : PDF, </a:t>
            </a:r>
            <a:r>
              <a:rPr lang="en-GB" sz="2800" dirty="0" smtClean="0">
                <a:latin typeface="Times New Roman" panose="02020603050405020304" pitchFamily="18" charset="0"/>
                <a:cs typeface="Times New Roman" panose="02020603050405020304" pitchFamily="18" charset="0"/>
              </a:rPr>
              <a:t>Excel</a:t>
            </a:r>
            <a:r>
              <a:rPr lang="vi-VN" sz="2800" dirty="0" smtClean="0">
                <a:latin typeface="Times New Roman" panose="02020603050405020304" pitchFamily="18" charset="0"/>
                <a:cs typeface="Times New Roman" panose="02020603050405020304" pitchFamily="18" charset="0"/>
              </a:rPr>
              <a:t>,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812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gray">
          <a:xfrm>
            <a:off x="1913012" y="1593296"/>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dirty="0">
              <a:solidFill>
                <a:schemeClr val="accent2"/>
              </a:solidFill>
              <a:latin typeface="Times New Roman" panose="02020603050405020304" pitchFamily="18" charset="0"/>
              <a:cs typeface="Times New Roman" panose="02020603050405020304" pitchFamily="18" charset="0"/>
            </a:endParaRPr>
          </a:p>
        </p:txBody>
      </p:sp>
      <p:grpSp>
        <p:nvGrpSpPr>
          <p:cNvPr id="13" name="Group 7"/>
          <p:cNvGrpSpPr>
            <a:grpSpLocks/>
          </p:cNvGrpSpPr>
          <p:nvPr/>
        </p:nvGrpSpPr>
        <p:grpSpPr bwMode="auto">
          <a:xfrm>
            <a:off x="1833637" y="1575833"/>
            <a:ext cx="523875" cy="527050"/>
            <a:chOff x="720" y="1488"/>
            <a:chExt cx="806" cy="808"/>
          </a:xfrm>
        </p:grpSpPr>
        <p:sp>
          <p:nvSpPr>
            <p:cNvPr id="14"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5"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16" name="AutoShape 5"/>
          <p:cNvSpPr>
            <a:spLocks noChangeArrowheads="1"/>
          </p:cNvSpPr>
          <p:nvPr/>
        </p:nvSpPr>
        <p:spPr bwMode="gray">
          <a:xfrm>
            <a:off x="1913012" y="2727149"/>
            <a:ext cx="6397270" cy="503237"/>
          </a:xfrm>
          <a:prstGeom prst="roundRect">
            <a:avLst>
              <a:gd name="adj" fmla="val 50000"/>
            </a:avLst>
          </a:prstGeom>
          <a:solidFill>
            <a:schemeClr val="accent1"/>
          </a:solid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17" name="Group 7"/>
          <p:cNvGrpSpPr>
            <a:grpSpLocks/>
          </p:cNvGrpSpPr>
          <p:nvPr/>
        </p:nvGrpSpPr>
        <p:grpSpPr bwMode="auto">
          <a:xfrm>
            <a:off x="1833637" y="2709686"/>
            <a:ext cx="523875" cy="527050"/>
            <a:chOff x="720" y="1488"/>
            <a:chExt cx="806" cy="808"/>
          </a:xfrm>
        </p:grpSpPr>
        <p:sp>
          <p:nvSpPr>
            <p:cNvPr id="18"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19"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0" name="AutoShape 5"/>
          <p:cNvSpPr>
            <a:spLocks noChangeArrowheads="1"/>
          </p:cNvSpPr>
          <p:nvPr/>
        </p:nvSpPr>
        <p:spPr bwMode="gray">
          <a:xfrm>
            <a:off x="1913012" y="3827922"/>
            <a:ext cx="6397270" cy="503237"/>
          </a:xfrm>
          <a:prstGeom prst="roundRect">
            <a:avLst>
              <a:gd name="adj" fmla="val 50000"/>
            </a:avLst>
          </a:prstGeom>
          <a:noFill/>
          <a:ln w="28575">
            <a:solidFill>
              <a:schemeClr val="accent1"/>
            </a:solidFill>
            <a:round/>
            <a:headEnd/>
            <a:tailEnd/>
          </a:ln>
          <a:effectLst/>
        </p:spPr>
        <p:txBody>
          <a:bodyPr wrap="none" anchor="ctr"/>
          <a:lstStyle/>
          <a:p>
            <a:endParaRPr lang="en-US">
              <a:solidFill>
                <a:schemeClr val="accent6"/>
              </a:solidFill>
              <a:latin typeface="Times New Roman" panose="02020603050405020304" pitchFamily="18" charset="0"/>
              <a:cs typeface="Times New Roman" panose="02020603050405020304" pitchFamily="18" charset="0"/>
            </a:endParaRPr>
          </a:p>
        </p:txBody>
      </p:sp>
      <p:grpSp>
        <p:nvGrpSpPr>
          <p:cNvPr id="21" name="Group 7"/>
          <p:cNvGrpSpPr>
            <a:grpSpLocks/>
          </p:cNvGrpSpPr>
          <p:nvPr/>
        </p:nvGrpSpPr>
        <p:grpSpPr bwMode="auto">
          <a:xfrm>
            <a:off x="1833637" y="3810459"/>
            <a:ext cx="523875" cy="527050"/>
            <a:chOff x="720" y="1488"/>
            <a:chExt cx="806" cy="808"/>
          </a:xfrm>
        </p:grpSpPr>
        <p:sp>
          <p:nvSpPr>
            <p:cNvPr id="22" name="Oval 8"/>
            <p:cNvSpPr>
              <a:spLocks noChangeArrowheads="1"/>
            </p:cNvSpPr>
            <p:nvPr/>
          </p:nvSpPr>
          <p:spPr bwMode="gray">
            <a:xfrm>
              <a:off x="720" y="1490"/>
              <a:ext cx="806" cy="806"/>
            </a:xfrm>
            <a:prstGeom prst="ellipse">
              <a:avLst/>
            </a:prstGeom>
            <a:solidFill>
              <a:schemeClr val="accent2"/>
            </a:solidFill>
            <a:ln w="9525">
              <a:no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pic>
          <p:nvPicPr>
            <p:cNvPr id="23" name="Picture 9" descr="drop"/>
            <p:cNvPicPr>
              <a:picLocks noChangeAspect="1" noChangeArrowheads="1"/>
            </p:cNvPicPr>
            <p:nvPr/>
          </p:nvPicPr>
          <p:blipFill>
            <a:blip r:embed="rId3" cstate="print"/>
            <a:srcRect/>
            <a:stretch>
              <a:fillRect/>
            </a:stretch>
          </p:blipFill>
          <p:spPr bwMode="gray">
            <a:xfrm>
              <a:off x="721" y="1488"/>
              <a:ext cx="800" cy="800"/>
            </a:xfrm>
            <a:prstGeom prst="rect">
              <a:avLst/>
            </a:prstGeom>
            <a:noFill/>
          </p:spPr>
        </p:pic>
      </p:grpSp>
      <p:sp>
        <p:nvSpPr>
          <p:cNvPr id="29" name="TextBox 28"/>
          <p:cNvSpPr txBox="1"/>
          <p:nvPr/>
        </p:nvSpPr>
        <p:spPr>
          <a:xfrm>
            <a:off x="2354262" y="1569483"/>
            <a:ext cx="4974190"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Khái </a:t>
            </a:r>
            <a:r>
              <a:rPr lang="vi-VN" sz="2800" b="1" dirty="0" smtClean="0">
                <a:latin typeface="Times New Roman" panose="02020603050405020304" pitchFamily="18" charset="0"/>
                <a:cs typeface="Times New Roman" panose="02020603050405020304" pitchFamily="18" charset="0"/>
              </a:rPr>
              <a:t>niệm</a:t>
            </a:r>
            <a:endParaRPr lang="en-GB" sz="2800" b="1"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354261" y="2700418"/>
            <a:ext cx="6236401"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thành phần chính</a:t>
            </a:r>
            <a:endParaRPr lang="en-GB" sz="28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33637" y="646479"/>
            <a:ext cx="2402187" cy="584775"/>
          </a:xfrm>
          <a:prstGeom prst="rect">
            <a:avLst/>
          </a:prstGeom>
          <a:noFill/>
        </p:spPr>
        <p:txBody>
          <a:bodyPr wrap="square" rtlCol="0">
            <a:spAutoFit/>
          </a:bodyPr>
          <a:lstStyle/>
          <a:p>
            <a:r>
              <a:rPr lang="vi-VN" sz="3200" b="1" dirty="0" smtClean="0">
                <a:solidFill>
                  <a:schemeClr val="accent2"/>
                </a:solidFill>
                <a:latin typeface="Times New Roman" panose="02020603050405020304" pitchFamily="18" charset="0"/>
                <a:cs typeface="Times New Roman" panose="02020603050405020304" pitchFamily="18" charset="0"/>
              </a:rPr>
              <a:t>NỘI DUNG</a:t>
            </a:r>
            <a:endParaRPr lang="en-GB" sz="3200" b="1" dirty="0">
              <a:solidFill>
                <a:schemeClr val="accent2"/>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1913012" y="1543367"/>
            <a:ext cx="283387"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1</a:t>
            </a:r>
            <a:endParaRPr lang="en-GB" sz="28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1924734" y="2694069"/>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2</a:t>
            </a:r>
            <a:endParaRPr lang="en-GB" sz="280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920787" y="3786805"/>
            <a:ext cx="283387" cy="523220"/>
          </a:xfrm>
          <a:prstGeom prst="rect">
            <a:avLst/>
          </a:prstGeom>
          <a:noFill/>
        </p:spPr>
        <p:txBody>
          <a:bodyPr wrap="square" rtlCol="0">
            <a:spAutoFit/>
          </a:bodyPr>
          <a:lstStyle/>
          <a:p>
            <a:r>
              <a:rPr lang="vi-VN" sz="2800" b="1" dirty="0">
                <a:latin typeface="Times New Roman" panose="02020603050405020304" pitchFamily="18" charset="0"/>
                <a:cs typeface="Times New Roman" panose="02020603050405020304" pitchFamily="18" charset="0"/>
              </a:rPr>
              <a:t>3</a:t>
            </a:r>
            <a:endParaRPr lang="en-GB" sz="2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7EA348B8-A9CB-4A95-8777-FAD3597FCB9E}" type="slidenum">
              <a:rPr lang="en-GB" smtClean="0"/>
              <a:t>7</a:t>
            </a:fld>
            <a:endParaRPr lang="en-GB"/>
          </a:p>
        </p:txBody>
      </p:sp>
      <p:sp>
        <p:nvSpPr>
          <p:cNvPr id="28" name="TextBox 27"/>
          <p:cNvSpPr txBox="1"/>
          <p:nvPr/>
        </p:nvSpPr>
        <p:spPr>
          <a:xfrm>
            <a:off x="2354262" y="3796711"/>
            <a:ext cx="5265738"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Thiết kế báo cáo</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471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8</a:t>
            </a:fld>
            <a:endParaRPr lang="en-GB"/>
          </a:p>
        </p:txBody>
      </p:sp>
      <p:pic>
        <p:nvPicPr>
          <p:cNvPr id="6" name="Picture 5"/>
          <p:cNvPicPr>
            <a:picLocks noChangeAspect="1"/>
          </p:cNvPicPr>
          <p:nvPr/>
        </p:nvPicPr>
        <p:blipFill>
          <a:blip r:embed="rId2"/>
          <a:stretch>
            <a:fillRect/>
          </a:stretch>
        </p:blipFill>
        <p:spPr>
          <a:xfrm>
            <a:off x="432820" y="790575"/>
            <a:ext cx="8841182" cy="4828347"/>
          </a:xfrm>
          <a:prstGeom prst="rect">
            <a:avLst/>
          </a:prstGeom>
        </p:spPr>
      </p:pic>
    </p:spTree>
    <p:extLst>
      <p:ext uri="{BB962C8B-B14F-4D97-AF65-F5344CB8AC3E}">
        <p14:creationId xmlns:p14="http://schemas.microsoft.com/office/powerpoint/2010/main" val="2466662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EA348B8-A9CB-4A95-8777-FAD3597FCB9E}" type="slidenum">
              <a:rPr lang="en-GB" smtClean="0"/>
              <a:t>9</a:t>
            </a:fld>
            <a:endParaRPr lang="en-GB"/>
          </a:p>
        </p:txBody>
      </p:sp>
      <p:sp>
        <p:nvSpPr>
          <p:cNvPr id="5" name="Rounded Rectangle 4"/>
          <p:cNvSpPr/>
          <p:nvPr/>
        </p:nvSpPr>
        <p:spPr>
          <a:xfrm>
            <a:off x="495356" y="271895"/>
            <a:ext cx="8578788" cy="566268"/>
          </a:xfrm>
          <a:prstGeom prst="roundRect">
            <a:avLst/>
          </a:prstGeom>
          <a:scene3d>
            <a:camera prst="orthographicFront"/>
            <a:lightRig rig="flat" dir="t"/>
          </a:scene3d>
        </p:spPr>
        <p:style>
          <a:lnRef idx="0">
            <a:schemeClr val="accent1"/>
          </a:lnRef>
          <a:fillRef idx="3">
            <a:schemeClr val="accent1"/>
          </a:fillRef>
          <a:effectRef idx="3">
            <a:schemeClr val="accent1"/>
          </a:effectRef>
          <a:fontRef idx="minor">
            <a:schemeClr val="lt1"/>
          </a:fontRef>
        </p:style>
      </p:sp>
      <p:sp>
        <p:nvSpPr>
          <p:cNvPr id="6" name="TextBox 5"/>
          <p:cNvSpPr txBox="1"/>
          <p:nvPr/>
        </p:nvSpPr>
        <p:spPr>
          <a:xfrm>
            <a:off x="495355" y="282369"/>
            <a:ext cx="4594229" cy="523220"/>
          </a:xfrm>
          <a:prstGeom prst="rect">
            <a:avLst/>
          </a:prstGeom>
          <a:noFill/>
        </p:spPr>
        <p:txBody>
          <a:bodyPr wrap="square" rtlCol="0">
            <a:spAutoFit/>
          </a:bodyPr>
          <a:lstStyle/>
          <a:p>
            <a:r>
              <a:rPr lang="vi-VN" sz="2800" b="1" dirty="0" smtClean="0">
                <a:latin typeface="Times New Roman" panose="02020603050405020304" pitchFamily="18" charset="0"/>
                <a:cs typeface="Times New Roman" panose="02020603050405020304" pitchFamily="18" charset="0"/>
              </a:rPr>
              <a:t>Các phần của một báo cáo</a:t>
            </a:r>
            <a:endParaRPr lang="en-GB"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95355" y="1091941"/>
            <a:ext cx="8578788" cy="461664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Report Header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Report Footer</a:t>
            </a:r>
            <a:endParaRPr lang="vi-VN" sz="2800"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Page Header</a:t>
            </a:r>
            <a:endParaRPr lang="en-GB" sz="2800" dirty="0">
              <a:latin typeface="Times New Roman" panose="02020603050405020304" pitchFamily="18" charset="0"/>
              <a:cs typeface="Times New Roman" panose="02020603050405020304" pitchFamily="18" charset="0"/>
            </a:endParaRP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Page Footer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Group Header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Group Footer</a:t>
            </a:r>
          </a:p>
          <a:p>
            <a:pPr marL="457200" lvl="0" indent="-457200">
              <a:lnSpc>
                <a:spcPct val="150000"/>
              </a:lnSpc>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Details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190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1054</TotalTime>
  <Words>2455</Words>
  <Application>Microsoft Office PowerPoint</Application>
  <PresentationFormat>Widescreen</PresentationFormat>
  <Paragraphs>260</Paragraphs>
  <Slides>45</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4" baseType="lpstr">
      <vt:lpstr>Arial</vt:lpstr>
      <vt:lpstr>Calibri</vt:lpstr>
      <vt:lpstr>Symbol</vt:lpstr>
      <vt:lpstr>Times New Roman</vt:lpstr>
      <vt:lpstr>Trebuchet MS</vt:lpstr>
      <vt:lpstr>Wingdings</vt:lpstr>
      <vt:lpstr>Wingdings 3</vt:lpstr>
      <vt:lpstr>Facet</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Bien Phan</dc:creator>
  <cp:lastModifiedBy>Bien Phan</cp:lastModifiedBy>
  <cp:revision>67</cp:revision>
  <dcterms:created xsi:type="dcterms:W3CDTF">2016-03-16T07:23:04Z</dcterms:created>
  <dcterms:modified xsi:type="dcterms:W3CDTF">2016-07-01T16:51:34Z</dcterms:modified>
</cp:coreProperties>
</file>